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7" r:id="rId3"/>
    <p:sldId id="257" r:id="rId4"/>
    <p:sldId id="278" r:id="rId5"/>
    <p:sldId id="279" r:id="rId6"/>
    <p:sldId id="280" r:id="rId7"/>
    <p:sldId id="281" r:id="rId8"/>
    <p:sldId id="259" r:id="rId9"/>
    <p:sldId id="258" r:id="rId10"/>
    <p:sldId id="272" r:id="rId11"/>
    <p:sldId id="271" r:id="rId12"/>
    <p:sldId id="273" r:id="rId13"/>
    <p:sldId id="274" r:id="rId14"/>
    <p:sldId id="275" r:id="rId15"/>
    <p:sldId id="276" r:id="rId16"/>
    <p:sldId id="282" r:id="rId17"/>
    <p:sldId id="283" r:id="rId18"/>
    <p:sldId id="284" r:id="rId19"/>
    <p:sldId id="285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86" r:id="rId29"/>
    <p:sldId id="295" r:id="rId30"/>
    <p:sldId id="296" r:id="rId31"/>
    <p:sldId id="297" r:id="rId32"/>
    <p:sldId id="260" r:id="rId33"/>
    <p:sldId id="261" r:id="rId34"/>
    <p:sldId id="262" r:id="rId35"/>
    <p:sldId id="263" r:id="rId36"/>
    <p:sldId id="264" r:id="rId37"/>
    <p:sldId id="265" r:id="rId38"/>
    <p:sldId id="266" r:id="rId39"/>
    <p:sldId id="267" r:id="rId40"/>
    <p:sldId id="268" r:id="rId41"/>
    <p:sldId id="269" r:id="rId42"/>
    <p:sldId id="270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AFF"/>
    <a:srgbClr val="B9F2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157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75853"/>
            <a:ext cx="8064896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i="1" dirty="0" err="1"/>
              <a:t>Другий</a:t>
            </a:r>
            <a:r>
              <a:rPr lang="ru-RU" sz="2000" i="1" dirty="0"/>
              <a:t> </a:t>
            </a:r>
            <a:r>
              <a:rPr lang="ru-RU" sz="2000" i="1" dirty="0" err="1"/>
              <a:t>етап</a:t>
            </a:r>
            <a:r>
              <a:rPr lang="ru-RU" sz="2000" i="1" dirty="0"/>
              <a:t> у </a:t>
            </a:r>
            <a:r>
              <a:rPr lang="ru-RU" sz="2000" i="1" dirty="0" err="1"/>
              <a:t>становленні</a:t>
            </a:r>
            <a:r>
              <a:rPr lang="ru-RU" sz="2000" i="1" dirty="0"/>
              <a:t> і </a:t>
            </a:r>
            <a:r>
              <a:rPr lang="ru-RU" sz="2000" i="1" dirty="0" err="1"/>
              <a:t>розвитку</a:t>
            </a:r>
            <a:r>
              <a:rPr lang="ru-RU" sz="2000" i="1" dirty="0"/>
              <a:t> </a:t>
            </a:r>
            <a:r>
              <a:rPr lang="ru-RU" sz="2000" i="1" dirty="0" err="1"/>
              <a:t>національно-культурних</a:t>
            </a:r>
            <a:r>
              <a:rPr lang="ru-RU" sz="2000" i="1" dirty="0"/>
              <a:t> </a:t>
            </a:r>
            <a:r>
              <a:rPr lang="ru-RU" sz="2000" i="1" dirty="0" err="1"/>
              <a:t>товариств</a:t>
            </a:r>
            <a:r>
              <a:rPr lang="ru-RU" sz="2000" i="1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 smtClean="0"/>
              <a:t>тенденціями</a:t>
            </a:r>
            <a:r>
              <a:rPr lang="ru-RU" sz="2000" dirty="0" smtClean="0"/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/>
              <a:t>в</a:t>
            </a:r>
            <a:r>
              <a:rPr lang="ru-RU" sz="2000" dirty="0" err="1" smtClean="0"/>
              <a:t>ідцентровості</a:t>
            </a:r>
            <a:r>
              <a:rPr lang="ru-RU" sz="2000" dirty="0" smtClean="0"/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 smtClean="0"/>
              <a:t>роздробленості</a:t>
            </a:r>
            <a:r>
              <a:rPr lang="ru-RU" sz="2000" dirty="0" smtClean="0"/>
              <a:t> </a:t>
            </a:r>
            <a:r>
              <a:rPr lang="ru-RU" sz="2000" dirty="0"/>
              <a:t>у </a:t>
            </a:r>
            <a:r>
              <a:rPr lang="ru-RU" sz="2000" dirty="0" err="1"/>
              <a:t>середовищі</a:t>
            </a:r>
            <a:r>
              <a:rPr lang="ru-RU" sz="2000" dirty="0"/>
              <a:t> </a:t>
            </a:r>
            <a:r>
              <a:rPr lang="ru-RU" sz="2000" dirty="0" err="1"/>
              <a:t>національно-культурних</a:t>
            </a:r>
            <a:r>
              <a:rPr lang="ru-RU" sz="2000" dirty="0"/>
              <a:t> </a:t>
            </a:r>
            <a:r>
              <a:rPr lang="ru-RU" sz="2000" dirty="0" err="1"/>
              <a:t>товариств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b="1" i="1" dirty="0" smtClean="0"/>
              <a:t>Негативно </a:t>
            </a:r>
            <a:r>
              <a:rPr lang="ru-RU" sz="2000" b="1" i="1" dirty="0"/>
              <a:t>на </a:t>
            </a:r>
            <a:r>
              <a:rPr lang="ru-RU" sz="2000" b="1" i="1" dirty="0" err="1"/>
              <a:t>ситуацію</a:t>
            </a:r>
            <a:r>
              <a:rPr lang="ru-RU" sz="2000" b="1" i="1" dirty="0"/>
              <a:t> </a:t>
            </a:r>
            <a:r>
              <a:rPr lang="ru-RU" sz="2000" b="1" i="1" dirty="0" err="1"/>
              <a:t>вплинула</a:t>
            </a:r>
            <a:r>
              <a:rPr lang="ru-RU" sz="2000" b="1" i="1" dirty="0"/>
              <a:t> й часта </a:t>
            </a:r>
            <a:r>
              <a:rPr lang="ru-RU" sz="2000" b="1" i="1" dirty="0" err="1"/>
              <a:t>реорганізація</a:t>
            </a:r>
            <a:r>
              <a:rPr lang="ru-RU" sz="2000" b="1" i="1" dirty="0"/>
              <a:t> </a:t>
            </a:r>
            <a:r>
              <a:rPr lang="ru-RU" sz="2000" b="1" i="1" dirty="0" err="1"/>
              <a:t>центральних</a:t>
            </a:r>
            <a:r>
              <a:rPr lang="ru-RU" sz="2000" b="1" i="1" dirty="0"/>
              <a:t> </a:t>
            </a:r>
            <a:r>
              <a:rPr lang="ru-RU" sz="2000" b="1" i="1" dirty="0" err="1"/>
              <a:t>органів</a:t>
            </a:r>
            <a:r>
              <a:rPr lang="ru-RU" sz="2000" b="1" i="1" dirty="0"/>
              <a:t> </a:t>
            </a:r>
            <a:r>
              <a:rPr lang="ru-RU" sz="2000" b="1" i="1" dirty="0" err="1"/>
              <a:t>державної</a:t>
            </a:r>
            <a:r>
              <a:rPr lang="ru-RU" sz="2000" b="1" i="1" dirty="0"/>
              <a:t> </a:t>
            </a:r>
            <a:r>
              <a:rPr lang="ru-RU" sz="2000" b="1" i="1" dirty="0" err="1"/>
              <a:t>влади</a:t>
            </a:r>
            <a:r>
              <a:rPr lang="ru-RU" sz="2000" b="1" i="1" dirty="0"/>
              <a:t>, </a:t>
            </a:r>
            <a:r>
              <a:rPr lang="ru-RU" sz="2000" b="1" i="1" dirty="0" err="1"/>
              <a:t>відповідальних</a:t>
            </a:r>
            <a:r>
              <a:rPr lang="ru-RU" sz="2000" b="1" i="1" dirty="0"/>
              <a:t> за </a:t>
            </a:r>
            <a:r>
              <a:rPr lang="ru-RU" sz="2000" b="1" i="1" dirty="0" err="1"/>
              <a:t>цей</a:t>
            </a:r>
            <a:r>
              <a:rPr lang="ru-RU" sz="2000" b="1" i="1" dirty="0"/>
              <a:t> </a:t>
            </a:r>
            <a:r>
              <a:rPr lang="ru-RU" sz="2000" b="1" i="1" dirty="0" err="1"/>
              <a:t>напрям</a:t>
            </a:r>
            <a:r>
              <a:rPr lang="ru-RU" sz="2000" i="1" dirty="0"/>
              <a:t>, </a:t>
            </a:r>
            <a:r>
              <a:rPr lang="ru-RU" sz="2000" i="1" dirty="0" err="1"/>
              <a:t>зокрема</a:t>
            </a:r>
            <a:r>
              <a:rPr lang="ru-RU" sz="2000" i="1" dirty="0"/>
              <a:t>, </a:t>
            </a:r>
            <a:r>
              <a:rPr lang="ru-RU" sz="2000" i="1" dirty="0" err="1"/>
              <a:t>ліквідація</a:t>
            </a:r>
            <a:r>
              <a:rPr lang="ru-RU" sz="2000" i="1" dirty="0"/>
              <a:t> </a:t>
            </a:r>
            <a:r>
              <a:rPr lang="ru-RU" sz="2000" i="1" dirty="0" err="1"/>
              <a:t>Міністерства</a:t>
            </a:r>
            <a:r>
              <a:rPr lang="ru-RU" sz="2000" i="1" dirty="0"/>
              <a:t> у справах </a:t>
            </a:r>
            <a:r>
              <a:rPr lang="ru-RU" sz="2000" i="1" dirty="0" err="1"/>
              <a:t>національностей</a:t>
            </a:r>
            <a:r>
              <a:rPr lang="ru-RU" sz="2000" i="1" dirty="0"/>
              <a:t> і </a:t>
            </a:r>
            <a:r>
              <a:rPr lang="ru-RU" sz="2000" i="1" dirty="0" err="1"/>
              <a:t>міграції</a:t>
            </a:r>
            <a:r>
              <a:rPr lang="ru-RU" sz="2000" i="1" dirty="0"/>
              <a:t> (</a:t>
            </a:r>
            <a:r>
              <a:rPr lang="ru-RU" sz="2000" i="1" dirty="0" err="1"/>
              <a:t>пониження</a:t>
            </a:r>
            <a:r>
              <a:rPr lang="ru-RU" sz="2000" i="1" dirty="0"/>
              <a:t> у </a:t>
            </a:r>
            <a:r>
              <a:rPr lang="ru-RU" sz="2000" i="1" dirty="0" err="1"/>
              <a:t>статусі</a:t>
            </a:r>
            <a:r>
              <a:rPr lang="ru-RU" sz="2000" i="1" dirty="0"/>
              <a:t> до Державного </a:t>
            </a:r>
            <a:r>
              <a:rPr lang="ru-RU" sz="2000" i="1" dirty="0" err="1"/>
              <a:t>комітету</a:t>
            </a:r>
            <a:r>
              <a:rPr lang="ru-RU" sz="2000" i="1" dirty="0"/>
              <a:t>, а </a:t>
            </a:r>
            <a:r>
              <a:rPr lang="ru-RU" sz="2000" i="1" dirty="0" err="1"/>
              <a:t>згодом</a:t>
            </a:r>
            <a:r>
              <a:rPr lang="ru-RU" sz="2000" i="1" dirty="0"/>
              <a:t> – Державного департаменту у </a:t>
            </a:r>
            <a:r>
              <a:rPr lang="ru-RU" sz="2000" i="1" dirty="0" err="1"/>
              <a:t>складі</a:t>
            </a:r>
            <a:r>
              <a:rPr lang="ru-RU" sz="2000" i="1" dirty="0"/>
              <a:t> </a:t>
            </a:r>
            <a:r>
              <a:rPr lang="ru-RU" sz="2000" i="1" dirty="0" err="1"/>
              <a:t>Міністерства</a:t>
            </a:r>
            <a:r>
              <a:rPr lang="ru-RU" sz="2000" i="1" dirty="0"/>
              <a:t> </a:t>
            </a:r>
            <a:r>
              <a:rPr lang="ru-RU" sz="2000" i="1" dirty="0" err="1"/>
              <a:t>юстиції</a:t>
            </a:r>
            <a:r>
              <a:rPr lang="ru-RU" sz="2000" i="1" dirty="0"/>
              <a:t> </a:t>
            </a:r>
            <a:r>
              <a:rPr lang="ru-RU" sz="2000" i="1" dirty="0" err="1"/>
              <a:t>України</a:t>
            </a:r>
            <a:r>
              <a:rPr lang="ru-RU" sz="2000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8529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250" y="116632"/>
            <a:ext cx="7992888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На </a:t>
            </a:r>
            <a:r>
              <a:rPr lang="ru-RU" sz="2000" b="1" i="1" dirty="0" err="1"/>
              <a:t>третьому</a:t>
            </a:r>
            <a:r>
              <a:rPr lang="ru-RU" sz="2000" b="1" i="1" dirty="0"/>
              <a:t> </a:t>
            </a:r>
            <a:r>
              <a:rPr lang="ru-RU" sz="2000" b="1" i="1" dirty="0" err="1"/>
              <a:t>етапі</a:t>
            </a:r>
            <a:r>
              <a:rPr lang="ru-RU" sz="2000" b="1" i="1" dirty="0"/>
              <a:t> </a:t>
            </a:r>
            <a:r>
              <a:rPr lang="ru-RU" sz="2000" b="1" i="1" dirty="0" err="1"/>
              <a:t>ситуація</a:t>
            </a:r>
            <a:r>
              <a:rPr lang="ru-RU" sz="2000" b="1" i="1" dirty="0"/>
              <a:t> </a:t>
            </a:r>
            <a:r>
              <a:rPr lang="ru-RU" sz="2000" b="1" i="1" dirty="0" err="1"/>
              <a:t>дещо</a:t>
            </a:r>
            <a:r>
              <a:rPr lang="ru-RU" sz="2000" b="1" i="1" dirty="0"/>
              <a:t> </a:t>
            </a:r>
            <a:r>
              <a:rPr lang="ru-RU" sz="2000" b="1" i="1" dirty="0" err="1"/>
              <a:t>вирівнялася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організації</a:t>
            </a:r>
            <a:r>
              <a:rPr lang="ru-RU" sz="2000" dirty="0"/>
              <a:t> </a:t>
            </a:r>
            <a:r>
              <a:rPr lang="ru-RU" sz="2000" dirty="0" err="1"/>
              <a:t>національного</a:t>
            </a:r>
            <a:r>
              <a:rPr lang="ru-RU" sz="2000" dirty="0"/>
              <a:t> </a:t>
            </a:r>
            <a:r>
              <a:rPr lang="ru-RU" sz="2000" dirty="0" err="1"/>
              <a:t>спрямування</a:t>
            </a:r>
            <a:r>
              <a:rPr lang="ru-RU" sz="2000" dirty="0"/>
              <a:t> активно </a:t>
            </a:r>
            <a:r>
              <a:rPr lang="ru-RU" sz="2000" i="1" dirty="0" err="1"/>
              <a:t>долучилися</a:t>
            </a:r>
            <a:r>
              <a:rPr lang="ru-RU" sz="2000" i="1" dirty="0"/>
              <a:t> до </a:t>
            </a:r>
            <a:r>
              <a:rPr lang="ru-RU" sz="2000" i="1" dirty="0" err="1"/>
              <a:t>процесу</a:t>
            </a:r>
            <a:r>
              <a:rPr lang="ru-RU" sz="2000" i="1" dirty="0"/>
              <a:t> </a:t>
            </a:r>
            <a:r>
              <a:rPr lang="ru-RU" sz="2000" i="1" dirty="0" err="1"/>
              <a:t>розробки</a:t>
            </a:r>
            <a:r>
              <a:rPr lang="ru-RU" sz="2000" i="1" dirty="0"/>
              <a:t> та </a:t>
            </a:r>
            <a:r>
              <a:rPr lang="ru-RU" sz="2000" i="1" dirty="0" err="1"/>
              <a:t>реалізації</a:t>
            </a:r>
            <a:r>
              <a:rPr lang="ru-RU" sz="2000" i="1" dirty="0"/>
              <a:t> </a:t>
            </a:r>
            <a:r>
              <a:rPr lang="ru-RU" sz="2000" i="1" dirty="0" err="1"/>
              <a:t>етнонаціональної</a:t>
            </a:r>
            <a:r>
              <a:rPr lang="ru-RU" sz="2000" i="1" dirty="0"/>
              <a:t> </a:t>
            </a:r>
            <a:r>
              <a:rPr lang="ru-RU" sz="2000" i="1" dirty="0" err="1"/>
              <a:t>політики</a:t>
            </a:r>
            <a:r>
              <a:rPr lang="ru-RU" sz="2000" i="1" dirty="0"/>
              <a:t> як </a:t>
            </a:r>
            <a:r>
              <a:rPr lang="ru-RU" sz="2000" i="1" dirty="0" err="1"/>
              <a:t>партнери</a:t>
            </a:r>
            <a:r>
              <a:rPr lang="ru-RU" sz="2000" i="1" dirty="0"/>
              <a:t> </a:t>
            </a:r>
            <a:r>
              <a:rPr lang="ru-RU" sz="2000" i="1" dirty="0" err="1"/>
              <a:t>держави</a:t>
            </a:r>
            <a:r>
              <a:rPr lang="ru-RU" sz="2000" i="1" dirty="0"/>
              <a:t>, </a:t>
            </a:r>
            <a:r>
              <a:rPr lang="ru-RU" sz="2000" i="1" dirty="0" err="1"/>
              <a:t>формування</a:t>
            </a:r>
            <a:r>
              <a:rPr lang="ru-RU" sz="2000" i="1" dirty="0"/>
              <a:t> у </a:t>
            </a:r>
            <a:r>
              <a:rPr lang="ru-RU" sz="2000" i="1" dirty="0" err="1"/>
              <a:t>суспільстві</a:t>
            </a:r>
            <a:r>
              <a:rPr lang="ru-RU" sz="2000" i="1" dirty="0"/>
              <a:t> </a:t>
            </a:r>
            <a:r>
              <a:rPr lang="ru-RU" sz="2000" i="1" dirty="0" err="1"/>
              <a:t>атмосфери</a:t>
            </a:r>
            <a:r>
              <a:rPr lang="ru-RU" sz="2000" i="1" dirty="0"/>
              <a:t> </a:t>
            </a:r>
            <a:r>
              <a:rPr lang="ru-RU" sz="2000" i="1" dirty="0" err="1"/>
              <a:t>міжетнічної</a:t>
            </a:r>
            <a:r>
              <a:rPr lang="ru-RU" sz="2000" i="1" dirty="0"/>
              <a:t> </a:t>
            </a:r>
            <a:r>
              <a:rPr lang="ru-RU" sz="2000" i="1" dirty="0" err="1"/>
              <a:t>толерантності</a:t>
            </a:r>
            <a:r>
              <a:rPr lang="ru-RU" sz="2000" i="1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04864"/>
            <a:ext cx="7992888" cy="3970318"/>
          </a:xfrm>
          <a:prstGeom prst="rect">
            <a:avLst/>
          </a:prstGeom>
          <a:solidFill>
            <a:srgbClr val="E7FAFF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/>
              <a:t>грудні</a:t>
            </a:r>
            <a:r>
              <a:rPr lang="ru-RU" dirty="0"/>
              <a:t> 2002 </a:t>
            </a:r>
            <a:r>
              <a:rPr lang="ru-RU" dirty="0" smtClean="0"/>
              <a:t>р. </a:t>
            </a:r>
            <a:r>
              <a:rPr lang="ru-RU" dirty="0" err="1"/>
              <a:t>б</a:t>
            </a:r>
            <a:r>
              <a:rPr lang="ru-RU" dirty="0" err="1" smtClean="0"/>
              <a:t>уло</a:t>
            </a:r>
            <a:r>
              <a:rPr lang="ru-RU" dirty="0" smtClean="0"/>
              <a:t> проведено </a:t>
            </a:r>
            <a:r>
              <a:rPr lang="ru-RU" dirty="0" err="1"/>
              <a:t>анкетування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національно-культурних</a:t>
            </a:r>
            <a:r>
              <a:rPr lang="ru-RU" dirty="0"/>
              <a:t> </a:t>
            </a:r>
            <a:r>
              <a:rPr lang="ru-RU" dirty="0" err="1" smtClean="0"/>
              <a:t>товариств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ставилося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проблем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міжнаціональних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на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, є </a:t>
            </a:r>
            <a:r>
              <a:rPr lang="ru-RU" dirty="0" err="1"/>
              <a:t>найгострішими</a:t>
            </a:r>
            <a:r>
              <a:rPr lang="ru-RU" dirty="0"/>
              <a:t> і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першочергової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Такими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названі</a:t>
            </a:r>
            <a:r>
              <a:rPr lang="ru-RU" dirty="0"/>
              <a:t>: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/>
              <a:t>розв’язання</a:t>
            </a:r>
            <a:r>
              <a:rPr lang="ru-RU" dirty="0" smtClean="0"/>
              <a:t> </a:t>
            </a:r>
            <a:r>
              <a:rPr lang="ru-RU" dirty="0"/>
              <a:t>проблем </a:t>
            </a:r>
            <a:r>
              <a:rPr lang="ru-RU" dirty="0" err="1"/>
              <a:t>депортованих</a:t>
            </a:r>
            <a:r>
              <a:rPr lang="ru-RU" dirty="0"/>
              <a:t> за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/>
              <a:t>історико-культурних</a:t>
            </a:r>
            <a:r>
              <a:rPr lang="ru-RU" dirty="0"/>
              <a:t> </a:t>
            </a:r>
            <a:r>
              <a:rPr lang="ru-RU" dirty="0" err="1"/>
              <a:t>надбань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 </a:t>
            </a:r>
            <a:r>
              <a:rPr lang="ru-RU" dirty="0" err="1"/>
              <a:t>загальнонаціональними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/>
              <a:t>законодавче</a:t>
            </a:r>
            <a:r>
              <a:rPr lang="ru-RU" dirty="0" smtClean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права на </a:t>
            </a:r>
            <a:r>
              <a:rPr lang="ru-RU" dirty="0" err="1"/>
              <a:t>національно-культурну</a:t>
            </a:r>
            <a:r>
              <a:rPr lang="ru-RU" dirty="0"/>
              <a:t> </a:t>
            </a:r>
            <a:r>
              <a:rPr lang="ru-RU" dirty="0" err="1"/>
              <a:t>автономію</a:t>
            </a:r>
            <a:r>
              <a:rPr lang="ru-RU" dirty="0"/>
              <a:t>, </a:t>
            </a:r>
            <a:r>
              <a:rPr lang="ru-RU" dirty="0" err="1"/>
              <a:t>ратифікація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хартії</a:t>
            </a:r>
            <a:r>
              <a:rPr lang="ru-RU" dirty="0"/>
              <a:t>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/>
              <a:t> та </a:t>
            </a:r>
            <a:r>
              <a:rPr lang="ru-RU" dirty="0" err="1"/>
              <a:t>фінансове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/>
              <a:t>політизація</a:t>
            </a:r>
            <a:r>
              <a:rPr lang="ru-RU" dirty="0" smtClean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міжнаціональних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проявам</a:t>
            </a:r>
            <a:r>
              <a:rPr lang="ru-RU" dirty="0"/>
              <a:t> </a:t>
            </a:r>
            <a:r>
              <a:rPr lang="ru-RU" dirty="0" err="1"/>
              <a:t>ксенофобії</a:t>
            </a:r>
            <a:r>
              <a:rPr lang="ru-RU" dirty="0"/>
              <a:t>, </a:t>
            </a:r>
            <a:r>
              <a:rPr lang="ru-RU" dirty="0" err="1"/>
              <a:t>антисемітизму</a:t>
            </a:r>
            <a:r>
              <a:rPr lang="ru-RU" dirty="0"/>
              <a:t>, </a:t>
            </a:r>
            <a:r>
              <a:rPr lang="ru-RU" dirty="0" err="1"/>
              <a:t>дискримінації</a:t>
            </a:r>
            <a:r>
              <a:rPr lang="ru-RU" dirty="0"/>
              <a:t> за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релігійною</a:t>
            </a:r>
            <a:r>
              <a:rPr lang="ru-RU" dirty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460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4708981"/>
          </a:xfrm>
          <a:prstGeom prst="rect">
            <a:avLst/>
          </a:prstGeom>
          <a:solidFill>
            <a:srgbClr val="E7FAFF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За </a:t>
            </a:r>
            <a:r>
              <a:rPr lang="ru-RU" sz="2000" dirty="0" err="1"/>
              <a:t>перші</a:t>
            </a:r>
            <a:r>
              <a:rPr lang="ru-RU" sz="2000" dirty="0"/>
              <a:t> </a:t>
            </a:r>
            <a:r>
              <a:rPr lang="ru-RU" sz="2000" dirty="0" err="1"/>
              <a:t>півтора</a:t>
            </a:r>
            <a:r>
              <a:rPr lang="ru-RU" sz="2000" dirty="0"/>
              <a:t> </a:t>
            </a:r>
            <a:r>
              <a:rPr lang="ru-RU" sz="2000" dirty="0" err="1"/>
              <a:t>десятиліття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проголошення</a:t>
            </a:r>
            <a:r>
              <a:rPr lang="ru-RU" sz="2000" dirty="0"/>
              <a:t> </a:t>
            </a:r>
            <a:r>
              <a:rPr lang="ru-RU" sz="2000" dirty="0" err="1"/>
              <a:t>незалежності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утворилося</a:t>
            </a:r>
            <a:r>
              <a:rPr lang="ru-RU" sz="2000" dirty="0"/>
              <a:t> </a:t>
            </a:r>
            <a:r>
              <a:rPr lang="ru-RU" sz="2000" dirty="0" err="1"/>
              <a:t>загалом</a:t>
            </a:r>
            <a:r>
              <a:rPr lang="ru-RU" sz="2000" dirty="0"/>
              <a:t> </a:t>
            </a:r>
            <a:r>
              <a:rPr lang="ru-RU" sz="2000" b="1" dirty="0" err="1"/>
              <a:t>понад</a:t>
            </a:r>
            <a:r>
              <a:rPr lang="ru-RU" sz="2000" b="1" dirty="0"/>
              <a:t> 1000 </a:t>
            </a:r>
            <a:r>
              <a:rPr lang="ru-RU" sz="2000" b="1" dirty="0" err="1"/>
              <a:t>організацій</a:t>
            </a:r>
            <a:r>
              <a:rPr lang="ru-RU" sz="2000" b="1" dirty="0"/>
              <a:t> за </a:t>
            </a:r>
            <a:r>
              <a:rPr lang="ru-RU" sz="2000" b="1" dirty="0" err="1"/>
              <a:t>етнічною</a:t>
            </a:r>
            <a:r>
              <a:rPr lang="ru-RU" sz="2000" b="1" dirty="0"/>
              <a:t> </a:t>
            </a:r>
            <a:r>
              <a:rPr lang="ru-RU" sz="2000" b="1" dirty="0" err="1"/>
              <a:t>ознакою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Особливо </a:t>
            </a:r>
            <a:r>
              <a:rPr lang="ru-RU" sz="2000" dirty="0" err="1"/>
              <a:t>високий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самоорганізації</a:t>
            </a:r>
            <a:r>
              <a:rPr lang="ru-RU" sz="2000" dirty="0"/>
              <a:t> </a:t>
            </a:r>
            <a:r>
              <a:rPr lang="ru-RU" sz="2000" dirty="0" err="1"/>
              <a:t>демонстрували</a:t>
            </a:r>
            <a:r>
              <a:rPr lang="ru-RU" sz="2000" dirty="0"/>
              <a:t> </a:t>
            </a:r>
            <a:r>
              <a:rPr lang="ru-RU" sz="2000" dirty="0" err="1"/>
              <a:t>національні</a:t>
            </a:r>
            <a:r>
              <a:rPr lang="ru-RU" sz="2000" dirty="0"/>
              <a:t> </a:t>
            </a:r>
            <a:r>
              <a:rPr lang="ru-RU" sz="2000" dirty="0" err="1"/>
              <a:t>меншини</a:t>
            </a:r>
            <a:r>
              <a:rPr lang="ru-RU" sz="2000" dirty="0"/>
              <a:t> </a:t>
            </a:r>
            <a:r>
              <a:rPr lang="ru-RU" sz="2000" i="1" dirty="0"/>
              <a:t>у </a:t>
            </a:r>
            <a:r>
              <a:rPr lang="ru-RU" sz="2000" i="1" dirty="0" err="1"/>
              <a:t>Закарпатській</a:t>
            </a:r>
            <a:r>
              <a:rPr lang="ru-RU" sz="2000" i="1" dirty="0"/>
              <a:t>, </a:t>
            </a:r>
            <a:r>
              <a:rPr lang="ru-RU" sz="2000" i="1" dirty="0" err="1"/>
              <a:t>Донецькій</a:t>
            </a:r>
            <a:r>
              <a:rPr lang="ru-RU" sz="2000" i="1" dirty="0"/>
              <a:t>, </a:t>
            </a:r>
            <a:r>
              <a:rPr lang="ru-RU" sz="2000" i="1" dirty="0" err="1"/>
              <a:t>Запорізькій</a:t>
            </a:r>
            <a:r>
              <a:rPr lang="ru-RU" sz="2000" i="1" dirty="0"/>
              <a:t> та </a:t>
            </a:r>
            <a:r>
              <a:rPr lang="ru-RU" sz="2000" i="1" dirty="0" err="1"/>
              <a:t>Харківській</a:t>
            </a:r>
            <a:r>
              <a:rPr lang="ru-RU" sz="2000" i="1" dirty="0"/>
              <a:t> областях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Л</a:t>
            </a:r>
            <a:r>
              <a:rPr lang="ru-RU" sz="2000" dirty="0"/>
              <a:t>. </a:t>
            </a:r>
            <a:r>
              <a:rPr lang="ru-RU" sz="2000" dirty="0" err="1"/>
              <a:t>Лойко</a:t>
            </a:r>
            <a:r>
              <a:rPr lang="ru-RU" sz="2000" dirty="0"/>
              <a:t> </a:t>
            </a:r>
            <a:r>
              <a:rPr lang="ru-RU" sz="2000" dirty="0" err="1"/>
              <a:t>зауважує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таке</a:t>
            </a:r>
            <a:r>
              <a:rPr lang="ru-RU" sz="2000" dirty="0"/>
              <a:t> </a:t>
            </a:r>
            <a:r>
              <a:rPr lang="ru-RU" sz="2000" dirty="0" err="1"/>
              <a:t>стрімке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громадських</a:t>
            </a:r>
            <a:r>
              <a:rPr lang="ru-RU" sz="2000" dirty="0"/>
              <a:t> </a:t>
            </a:r>
            <a:r>
              <a:rPr lang="ru-RU" sz="2000" dirty="0" err="1"/>
              <a:t>організацій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зумовлене</a:t>
            </a:r>
            <a:r>
              <a:rPr lang="ru-RU" sz="2000" dirty="0"/>
              <a:t>, перш за все, </a:t>
            </a:r>
            <a:r>
              <a:rPr lang="ru-RU" sz="2000" dirty="0" err="1"/>
              <a:t>побоюванням</a:t>
            </a:r>
            <a:r>
              <a:rPr lang="ru-RU" sz="2000" dirty="0"/>
              <a:t> </a:t>
            </a:r>
            <a:r>
              <a:rPr lang="ru-RU" sz="2000" dirty="0" err="1"/>
              <a:t>частини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</a:t>
            </a:r>
            <a:r>
              <a:rPr lang="ru-RU" sz="2000" dirty="0" err="1"/>
              <a:t>неукраїнського</a:t>
            </a:r>
            <a:r>
              <a:rPr lang="ru-RU" sz="2000" dirty="0"/>
              <a:t> </a:t>
            </a:r>
            <a:r>
              <a:rPr lang="ru-RU" sz="2000" dirty="0" err="1"/>
              <a:t>етнічного</a:t>
            </a:r>
            <a:r>
              <a:rPr lang="ru-RU" sz="2000" dirty="0"/>
              <a:t> </a:t>
            </a:r>
            <a:r>
              <a:rPr lang="ru-RU" sz="2000" dirty="0" err="1"/>
              <a:t>походження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штучної</a:t>
            </a:r>
            <a:r>
              <a:rPr lang="ru-RU" sz="2000" dirty="0"/>
              <a:t> </a:t>
            </a:r>
            <a:r>
              <a:rPr lang="ru-RU" sz="2000" dirty="0" err="1"/>
              <a:t>асиміляції</a:t>
            </a:r>
            <a:r>
              <a:rPr lang="ru-RU" sz="2000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5137160"/>
            <a:ext cx="9144000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Не </a:t>
            </a:r>
            <a:r>
              <a:rPr lang="ru-RU" dirty="0" err="1"/>
              <a:t>менший</a:t>
            </a:r>
            <a:r>
              <a:rPr lang="ru-RU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справляло й </a:t>
            </a:r>
            <a:r>
              <a:rPr lang="ru-RU" i="1" dirty="0" err="1"/>
              <a:t>бажання</a:t>
            </a:r>
            <a:r>
              <a:rPr lang="ru-RU" i="1" dirty="0"/>
              <a:t> </a:t>
            </a:r>
            <a:r>
              <a:rPr lang="ru-RU" i="1" dirty="0" err="1"/>
              <a:t>політичної</a:t>
            </a:r>
            <a:r>
              <a:rPr lang="ru-RU" i="1" dirty="0"/>
              <a:t> </a:t>
            </a:r>
            <a:r>
              <a:rPr lang="ru-RU" i="1" dirty="0" err="1"/>
              <a:t>еліти</a:t>
            </a:r>
            <a:r>
              <a:rPr lang="ru-RU" i="1" dirty="0"/>
              <a:t> </a:t>
            </a:r>
            <a:r>
              <a:rPr lang="ru-RU" i="1" dirty="0" err="1"/>
              <a:t>підтвердити</a:t>
            </a:r>
            <a:r>
              <a:rPr lang="ru-RU" i="1" dirty="0"/>
              <a:t> </a:t>
            </a:r>
            <a:r>
              <a:rPr lang="ru-RU" i="1" dirty="0" err="1"/>
              <a:t>проголошені</a:t>
            </a:r>
            <a:r>
              <a:rPr lang="ru-RU" i="1" dirty="0"/>
              <a:t> </a:t>
            </a:r>
            <a:r>
              <a:rPr lang="ru-RU" i="1" dirty="0" err="1"/>
              <a:t>наміри</a:t>
            </a:r>
            <a:r>
              <a:rPr lang="ru-RU" i="1" dirty="0"/>
              <a:t> </a:t>
            </a:r>
            <a:r>
              <a:rPr lang="ru-RU" i="1" dirty="0" err="1"/>
              <a:t>приєднатися</a:t>
            </a:r>
            <a:r>
              <a:rPr lang="ru-RU" i="1" dirty="0"/>
              <a:t> до </a:t>
            </a:r>
            <a:r>
              <a:rPr lang="ru-RU" i="1" dirty="0" err="1"/>
              <a:t>європейського</a:t>
            </a:r>
            <a:r>
              <a:rPr lang="ru-RU" i="1" dirty="0"/>
              <a:t> </a:t>
            </a:r>
            <a:r>
              <a:rPr lang="ru-RU" i="1" dirty="0" err="1"/>
              <a:t>співтовариства</a:t>
            </a:r>
            <a:r>
              <a:rPr lang="ru-RU" i="1" dirty="0"/>
              <a:t>, створивши </a:t>
            </a:r>
            <a:r>
              <a:rPr lang="ru-RU" i="1" dirty="0" err="1"/>
              <a:t>умови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гарантують</a:t>
            </a:r>
            <a:r>
              <a:rPr lang="ru-RU" i="1" dirty="0"/>
              <a:t> </a:t>
            </a:r>
            <a:r>
              <a:rPr lang="ru-RU" i="1" dirty="0" err="1"/>
              <a:t>реалізацію</a:t>
            </a:r>
            <a:r>
              <a:rPr lang="ru-RU" i="1" dirty="0"/>
              <a:t> прав і свобод </a:t>
            </a:r>
            <a:r>
              <a:rPr lang="ru-RU" i="1" dirty="0" err="1"/>
              <a:t>громадян</a:t>
            </a:r>
            <a:r>
              <a:rPr lang="ru-RU" dirty="0"/>
              <a:t>. </a:t>
            </a:r>
            <a:r>
              <a:rPr lang="ru-RU" dirty="0" err="1"/>
              <a:t>Самі</a:t>
            </a:r>
            <a:r>
              <a:rPr lang="ru-RU" dirty="0"/>
              <a:t> ж </a:t>
            </a:r>
            <a:r>
              <a:rPr lang="ru-RU" dirty="0" err="1"/>
              <a:t>національно-культурні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трансформувалися</a:t>
            </a:r>
            <a:r>
              <a:rPr lang="ru-RU" dirty="0"/>
              <a:t> з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призначенням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консолідація</a:t>
            </a:r>
            <a:r>
              <a:rPr lang="ru-RU" dirty="0"/>
              <a:t> за </a:t>
            </a:r>
            <a:r>
              <a:rPr lang="ru-RU" dirty="0" err="1"/>
              <a:t>етнічною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до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813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715" y="69269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err="1" smtClean="0"/>
              <a:t>Чи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можна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вважати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національно-культурні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товариства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суб’єктами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політики</a:t>
            </a:r>
            <a:r>
              <a:rPr lang="ru-RU" sz="2000" i="1" dirty="0"/>
              <a:t>?</a:t>
            </a:r>
            <a:endParaRPr lang="ru-RU" sz="2000" i="1" dirty="0" smtClean="0"/>
          </a:p>
          <a:p>
            <a:endParaRPr lang="ru-RU" sz="2000" dirty="0"/>
          </a:p>
          <a:p>
            <a:pPr algn="just"/>
            <a:r>
              <a:rPr lang="ru-RU" sz="2000" dirty="0" smtClean="0"/>
              <a:t>Г</a:t>
            </a:r>
            <a:r>
              <a:rPr lang="ru-RU" sz="2000" dirty="0"/>
              <a:t>. </a:t>
            </a:r>
            <a:r>
              <a:rPr lang="ru-RU" sz="2000" dirty="0" err="1"/>
              <a:t>Потеряйко</a:t>
            </a:r>
            <a:r>
              <a:rPr lang="ru-RU" sz="2000" dirty="0"/>
              <a:t>, </a:t>
            </a:r>
            <a:r>
              <a:rPr lang="ru-RU" sz="2000" dirty="0" err="1"/>
              <a:t>національно-культурні</a:t>
            </a:r>
            <a:r>
              <a:rPr lang="ru-RU" sz="2000" dirty="0"/>
              <a:t> </a:t>
            </a:r>
            <a:r>
              <a:rPr lang="ru-RU" sz="2000" dirty="0" err="1"/>
              <a:t>товариства</a:t>
            </a:r>
            <a:r>
              <a:rPr lang="ru-RU" sz="2000" dirty="0"/>
              <a:t> у точному </a:t>
            </a:r>
            <a:r>
              <a:rPr lang="ru-RU" sz="2000" dirty="0" err="1"/>
              <a:t>розумінні</a:t>
            </a:r>
            <a:r>
              <a:rPr lang="ru-RU" sz="2000" dirty="0"/>
              <a:t> не є </a:t>
            </a:r>
            <a:r>
              <a:rPr lang="ru-RU" sz="2000" dirty="0" err="1"/>
              <a:t>суб’єктом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/>
              <a:t>вони не </a:t>
            </a:r>
            <a:r>
              <a:rPr lang="ru-RU" sz="2000" dirty="0" err="1"/>
              <a:t>створюються</a:t>
            </a:r>
            <a:r>
              <a:rPr lang="ru-RU" sz="2000" dirty="0"/>
              <a:t> для </a:t>
            </a:r>
            <a:r>
              <a:rPr lang="ru-RU" sz="2000" dirty="0" err="1"/>
              <a:t>боротьби</a:t>
            </a:r>
            <a:r>
              <a:rPr lang="ru-RU" sz="2000" dirty="0"/>
              <a:t> за </a:t>
            </a:r>
            <a:r>
              <a:rPr lang="ru-RU" sz="2000" dirty="0" err="1"/>
              <a:t>владу</a:t>
            </a:r>
            <a:r>
              <a:rPr lang="ru-RU" sz="2000" dirty="0"/>
              <a:t>, а </a:t>
            </a:r>
            <a:r>
              <a:rPr lang="ru-RU" sz="2000" dirty="0" err="1"/>
              <a:t>політична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не є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сутнісною</a:t>
            </a:r>
            <a:r>
              <a:rPr lang="ru-RU" sz="2000" dirty="0"/>
              <a:t> характеристикою, </a:t>
            </a:r>
            <a:r>
              <a:rPr lang="ru-RU" sz="2000" dirty="0" err="1"/>
              <a:t>проте</a:t>
            </a:r>
            <a:r>
              <a:rPr lang="ru-RU" sz="2000" dirty="0"/>
              <a:t> вони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політичними</a:t>
            </a:r>
            <a:r>
              <a:rPr lang="ru-RU" sz="2000" dirty="0"/>
              <a:t> </a:t>
            </a:r>
            <a:r>
              <a:rPr lang="ru-RU" sz="2000" dirty="0" err="1"/>
              <a:t>суб’єктами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дедалі</a:t>
            </a:r>
            <a:r>
              <a:rPr lang="ru-RU" sz="2000" dirty="0"/>
              <a:t> </a:t>
            </a:r>
            <a:r>
              <a:rPr lang="ru-RU" sz="2000" dirty="0" err="1"/>
              <a:t>частіше</a:t>
            </a:r>
            <a:r>
              <a:rPr lang="ru-RU" sz="2000" dirty="0"/>
              <a:t> </a:t>
            </a:r>
            <a:r>
              <a:rPr lang="ru-RU" sz="2000" dirty="0" err="1"/>
              <a:t>проймаються</a:t>
            </a:r>
            <a:r>
              <a:rPr lang="ru-RU" sz="2000" dirty="0"/>
              <a:t> </a:t>
            </a:r>
            <a:r>
              <a:rPr lang="ru-RU" sz="2000" dirty="0" err="1"/>
              <a:t>загальнодержавними</a:t>
            </a:r>
            <a:r>
              <a:rPr lang="ru-RU" sz="2000" dirty="0"/>
              <a:t> </a:t>
            </a:r>
            <a:r>
              <a:rPr lang="ru-RU" sz="2000" dirty="0" err="1"/>
              <a:t>інтересами</a:t>
            </a:r>
            <a:r>
              <a:rPr lang="ru-RU" sz="2000" dirty="0"/>
              <a:t>, </a:t>
            </a:r>
            <a:r>
              <a:rPr lang="ru-RU" sz="2000" dirty="0" err="1"/>
              <a:t>беруть</a:t>
            </a:r>
            <a:r>
              <a:rPr lang="ru-RU" sz="2000" dirty="0"/>
              <a:t> участь у </a:t>
            </a:r>
            <a:r>
              <a:rPr lang="ru-RU" sz="2000" dirty="0" err="1"/>
              <a:t>політичному</a:t>
            </a:r>
            <a:r>
              <a:rPr lang="ru-RU" sz="2000" dirty="0"/>
              <a:t> </a:t>
            </a:r>
            <a:r>
              <a:rPr lang="ru-RU" sz="2000" dirty="0" err="1"/>
              <a:t>житті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і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суттєво</a:t>
            </a:r>
            <a:r>
              <a:rPr lang="ru-RU" sz="2000" dirty="0"/>
              <a:t>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 smtClean="0"/>
              <a:t>впливати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1773" y="1556792"/>
            <a:ext cx="8208912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577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24936" cy="5940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Особливості</a:t>
            </a:r>
            <a:r>
              <a:rPr lang="ru-RU" sz="2000" dirty="0"/>
              <a:t> </a:t>
            </a:r>
            <a:r>
              <a:rPr lang="ru-RU" sz="2000" dirty="0" err="1"/>
              <a:t>механізму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у </a:t>
            </a:r>
            <a:r>
              <a:rPr lang="ru-RU" sz="2000" dirty="0" err="1"/>
              <a:t>сучасній</a:t>
            </a:r>
            <a:r>
              <a:rPr lang="ru-RU" sz="2000" dirty="0"/>
              <a:t> </a:t>
            </a:r>
            <a:r>
              <a:rPr lang="ru-RU" sz="2000" dirty="0" err="1"/>
              <a:t>Україні</a:t>
            </a:r>
            <a:r>
              <a:rPr lang="ru-RU" sz="2000" dirty="0"/>
              <a:t> </a:t>
            </a:r>
            <a:r>
              <a:rPr lang="ru-RU" sz="2000" dirty="0" err="1"/>
              <a:t>полягають</a:t>
            </a:r>
            <a:r>
              <a:rPr lang="ru-RU" sz="2000" dirty="0"/>
              <a:t> у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 </a:t>
            </a:r>
            <a:r>
              <a:rPr lang="ru-RU" sz="2000" dirty="0" err="1"/>
              <a:t>усвідомленню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передує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ними </a:t>
            </a:r>
            <a:r>
              <a:rPr lang="ru-RU" sz="2000" dirty="0" err="1"/>
              <a:t>громадських</a:t>
            </a:r>
            <a:r>
              <a:rPr lang="ru-RU" sz="2000" dirty="0"/>
              <a:t> </a:t>
            </a:r>
            <a:r>
              <a:rPr lang="ru-RU" sz="2000" dirty="0" err="1"/>
              <a:t>організацій</a:t>
            </a:r>
            <a:r>
              <a:rPr lang="ru-RU" sz="2000" dirty="0"/>
              <a:t>, культурно-</a:t>
            </a:r>
            <a:r>
              <a:rPr lang="ru-RU" sz="2000" dirty="0" err="1"/>
              <a:t>просвітницька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часто </a:t>
            </a:r>
            <a:r>
              <a:rPr lang="ru-RU" sz="2000" dirty="0" err="1"/>
              <a:t>набуває</a:t>
            </a:r>
            <a:r>
              <a:rPr lang="ru-RU" sz="2000" dirty="0"/>
              <a:t> </a:t>
            </a:r>
            <a:r>
              <a:rPr lang="ru-RU" sz="2000" dirty="0" err="1"/>
              <a:t>політичного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, аж до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власне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інституцій</a:t>
            </a:r>
            <a:r>
              <a:rPr lang="ru-RU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іншою</a:t>
            </a:r>
            <a:r>
              <a:rPr lang="ru-RU" sz="2000" dirty="0" smtClean="0"/>
              <a:t> </a:t>
            </a:r>
            <a:r>
              <a:rPr lang="ru-RU" sz="2000" dirty="0" err="1"/>
              <a:t>особливістю</a:t>
            </a:r>
            <a:r>
              <a:rPr lang="ru-RU" sz="2000" dirty="0"/>
              <a:t> </a:t>
            </a:r>
            <a:r>
              <a:rPr lang="ru-RU" sz="2000" dirty="0" err="1"/>
              <a:t>механізму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 є </a:t>
            </a:r>
            <a:r>
              <a:rPr lang="ru-RU" sz="2000" dirty="0" err="1"/>
              <a:t>плюралізм</a:t>
            </a:r>
            <a:r>
              <a:rPr lang="ru-RU" sz="2000" dirty="0"/>
              <a:t> самих </a:t>
            </a:r>
            <a:r>
              <a:rPr lang="ru-RU" sz="2000" dirty="0" err="1"/>
              <a:t>інтересів</a:t>
            </a:r>
            <a:r>
              <a:rPr lang="ru-RU" sz="2000" dirty="0"/>
              <a:t> у </a:t>
            </a:r>
            <a:r>
              <a:rPr lang="ru-RU" sz="2000" dirty="0" err="1"/>
              <a:t>середовищі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меншини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перешкоджає</a:t>
            </a:r>
            <a:r>
              <a:rPr lang="ru-RU" sz="2000" dirty="0"/>
              <a:t> </a:t>
            </a:r>
            <a:r>
              <a:rPr lang="ru-RU" sz="2000" dirty="0" err="1"/>
              <a:t>створенню</a:t>
            </a:r>
            <a:r>
              <a:rPr lang="ru-RU" sz="2000" dirty="0"/>
              <a:t> нею </a:t>
            </a:r>
            <a:r>
              <a:rPr lang="ru-RU" sz="2000" dirty="0" err="1"/>
              <a:t>єдиного</a:t>
            </a:r>
            <a:r>
              <a:rPr lang="ru-RU" sz="2000" dirty="0"/>
              <a:t> </a:t>
            </a:r>
            <a:r>
              <a:rPr lang="ru-RU" sz="2000" dirty="0" err="1"/>
              <a:t>інституційного</a:t>
            </a:r>
            <a:r>
              <a:rPr lang="ru-RU" sz="2000" dirty="0"/>
              <a:t> </a:t>
            </a:r>
            <a:r>
              <a:rPr lang="ru-RU" sz="2000" dirty="0" err="1"/>
              <a:t>представника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uk-UA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успішна</a:t>
            </a:r>
            <a:r>
              <a:rPr lang="ru-RU" sz="2000" dirty="0" smtClean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</a:t>
            </a:r>
            <a:r>
              <a:rPr lang="ru-RU" sz="2000" dirty="0" err="1"/>
              <a:t>однієї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меншини</a:t>
            </a:r>
            <a:r>
              <a:rPr lang="ru-RU" sz="2000" dirty="0"/>
              <a:t> та </a:t>
            </a:r>
            <a:r>
              <a:rPr lang="ru-RU" sz="2000" dirty="0" err="1"/>
              <a:t>досягнення</a:t>
            </a:r>
            <a:r>
              <a:rPr lang="ru-RU" sz="2000" dirty="0"/>
              <a:t> нею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підживлює</a:t>
            </a:r>
            <a:r>
              <a:rPr lang="ru-RU" sz="2000" dirty="0"/>
              <a:t> </a:t>
            </a:r>
            <a:r>
              <a:rPr lang="ru-RU" sz="2000" dirty="0" err="1"/>
              <a:t>політичну</a:t>
            </a:r>
            <a:r>
              <a:rPr lang="ru-RU" sz="2000" dirty="0"/>
              <a:t> </a:t>
            </a:r>
            <a:r>
              <a:rPr lang="ru-RU" sz="2000" dirty="0" err="1"/>
              <a:t>активізацію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.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національною</a:t>
            </a:r>
            <a:r>
              <a:rPr lang="ru-RU" sz="2000" dirty="0"/>
              <a:t> </a:t>
            </a:r>
            <a:r>
              <a:rPr lang="ru-RU" sz="2000" dirty="0" err="1"/>
              <a:t>меншиною</a:t>
            </a:r>
            <a:r>
              <a:rPr lang="ru-RU" sz="2000" dirty="0"/>
              <a:t> </a:t>
            </a:r>
            <a:r>
              <a:rPr lang="ru-RU" sz="2000" dirty="0" err="1"/>
              <a:t>силових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викликати</a:t>
            </a:r>
            <a:r>
              <a:rPr lang="ru-RU" sz="2000" dirty="0"/>
              <a:t> </a:t>
            </a:r>
            <a:r>
              <a:rPr lang="ru-RU" sz="2000" dirty="0" err="1"/>
              <a:t>відповідний</a:t>
            </a:r>
            <a:r>
              <a:rPr lang="ru-RU" sz="2000" dirty="0"/>
              <a:t> резонанс у </a:t>
            </a:r>
            <a:r>
              <a:rPr lang="ru-RU" sz="2000" dirty="0" err="1"/>
              <a:t>середовищі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етнонаціональних</a:t>
            </a:r>
            <a:r>
              <a:rPr lang="ru-RU" sz="2000" dirty="0"/>
              <a:t> </a:t>
            </a:r>
            <a:r>
              <a:rPr lang="ru-RU" sz="2000" dirty="0" err="1"/>
              <a:t>спільнот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680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err="1"/>
              <a:t>Механізм</a:t>
            </a:r>
            <a:r>
              <a:rPr lang="ru-RU" sz="2000" i="1" dirty="0"/>
              <a:t> </a:t>
            </a:r>
            <a:r>
              <a:rPr lang="ru-RU" sz="2000" i="1" dirty="0" err="1"/>
              <a:t>внутрішньої</a:t>
            </a:r>
            <a:r>
              <a:rPr lang="ru-RU" sz="2000" i="1" dirty="0"/>
              <a:t> </a:t>
            </a:r>
            <a:r>
              <a:rPr lang="ru-RU" sz="2000" i="1" dirty="0" err="1"/>
              <a:t>мобілізації</a:t>
            </a:r>
            <a:r>
              <a:rPr lang="ru-RU" sz="2000" i="1" dirty="0"/>
              <a:t> </a:t>
            </a:r>
            <a:r>
              <a:rPr lang="ru-RU" sz="2000" i="1" dirty="0" err="1"/>
              <a:t>національних</a:t>
            </a:r>
            <a:r>
              <a:rPr lang="ru-RU" sz="2000" i="1" dirty="0"/>
              <a:t> </a:t>
            </a:r>
            <a:r>
              <a:rPr lang="ru-RU" sz="2000" i="1" dirty="0" err="1"/>
              <a:t>меншин</a:t>
            </a:r>
            <a:r>
              <a:rPr lang="ru-RU" sz="2000" i="1" dirty="0"/>
              <a:t>, </a:t>
            </a:r>
            <a:r>
              <a:rPr lang="ru-RU" sz="2000" i="1" dirty="0" err="1"/>
              <a:t>їхня</a:t>
            </a:r>
            <a:r>
              <a:rPr lang="ru-RU" sz="2000" i="1" dirty="0"/>
              <a:t> </a:t>
            </a:r>
            <a:r>
              <a:rPr lang="ru-RU" sz="2000" i="1" dirty="0" err="1"/>
              <a:t>активність</a:t>
            </a:r>
            <a:r>
              <a:rPr lang="ru-RU" sz="2000" i="1" dirty="0"/>
              <a:t> на </a:t>
            </a:r>
            <a:r>
              <a:rPr lang="ru-RU" sz="2000" i="1" dirty="0" err="1"/>
              <a:t>арені</a:t>
            </a:r>
            <a:r>
              <a:rPr lang="ru-RU" sz="2000" i="1" dirty="0"/>
              <a:t> </a:t>
            </a:r>
            <a:r>
              <a:rPr lang="ru-RU" sz="2000" i="1" dirty="0" err="1"/>
              <a:t>політичного</a:t>
            </a:r>
            <a:r>
              <a:rPr lang="ru-RU" sz="2000" i="1" dirty="0"/>
              <a:t> </a:t>
            </a:r>
            <a:r>
              <a:rPr lang="ru-RU" sz="2000" i="1" dirty="0" err="1"/>
              <a:t>життя</a:t>
            </a:r>
            <a:r>
              <a:rPr lang="ru-RU" sz="2000" i="1" dirty="0"/>
              <a:t> та </a:t>
            </a:r>
            <a:r>
              <a:rPr lang="ru-RU" sz="2000" i="1" dirty="0" err="1"/>
              <a:t>боротьба</a:t>
            </a:r>
            <a:r>
              <a:rPr lang="ru-RU" sz="2000" i="1" dirty="0"/>
              <a:t> за право на участь у </a:t>
            </a:r>
            <a:r>
              <a:rPr lang="ru-RU" sz="2000" i="1" dirty="0" err="1"/>
              <a:t>прийнятті</a:t>
            </a:r>
            <a:r>
              <a:rPr lang="ru-RU" sz="2000" i="1" dirty="0"/>
              <a:t> </a:t>
            </a:r>
            <a:r>
              <a:rPr lang="ru-RU" sz="2000" i="1" dirty="0" err="1"/>
              <a:t>політичних</a:t>
            </a:r>
            <a:r>
              <a:rPr lang="ru-RU" sz="2000" i="1" dirty="0"/>
              <a:t> </a:t>
            </a:r>
            <a:r>
              <a:rPr lang="ru-RU" sz="2000" i="1" dirty="0" err="1"/>
              <a:t>рішень</a:t>
            </a:r>
            <a:r>
              <a:rPr lang="ru-RU" sz="2000" i="1" dirty="0"/>
              <a:t> великою </a:t>
            </a:r>
            <a:r>
              <a:rPr lang="ru-RU" sz="2000" i="1" dirty="0" err="1"/>
              <a:t>мірою</a:t>
            </a:r>
            <a:r>
              <a:rPr lang="ru-RU" sz="2000" i="1" dirty="0"/>
              <a:t> </a:t>
            </a:r>
            <a:r>
              <a:rPr lang="ru-RU" sz="2000" i="1" dirty="0" err="1"/>
              <a:t>залежить</a:t>
            </a:r>
            <a:r>
              <a:rPr lang="ru-RU" sz="2000" i="1" dirty="0"/>
              <a:t>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:</a:t>
            </a:r>
          </a:p>
          <a:p>
            <a:pPr algn="just"/>
            <a:endParaRPr lang="ru-RU" sz="2000" i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i="1" dirty="0" smtClean="0"/>
              <a:t> </a:t>
            </a:r>
            <a:r>
              <a:rPr lang="ru-RU" sz="2000" dirty="0"/>
              <a:t>дисперсного </a:t>
            </a:r>
            <a:r>
              <a:rPr lang="ru-RU" sz="2000" dirty="0" err="1"/>
              <a:t>чи</a:t>
            </a:r>
            <a:r>
              <a:rPr lang="ru-RU" sz="2000" dirty="0"/>
              <a:t> компактного </a:t>
            </a:r>
            <a:r>
              <a:rPr lang="ru-RU" sz="2000" dirty="0" err="1"/>
              <a:t>розселення</a:t>
            </a:r>
            <a:r>
              <a:rPr lang="ru-RU" sz="2000" dirty="0"/>
              <a:t> </a:t>
            </a:r>
            <a:r>
              <a:rPr lang="ru-RU" sz="2000" dirty="0" err="1"/>
              <a:t>спільноти</a:t>
            </a:r>
            <a:r>
              <a:rPr lang="ru-RU" sz="2000" dirty="0"/>
              <a:t> (особливо у </a:t>
            </a:r>
            <a:r>
              <a:rPr lang="ru-RU" sz="2000" dirty="0" err="1"/>
              <a:t>прикордонних</a:t>
            </a:r>
            <a:r>
              <a:rPr lang="ru-RU" sz="2000" dirty="0"/>
              <a:t> районах – </a:t>
            </a:r>
            <a:r>
              <a:rPr lang="ru-RU" sz="2000" dirty="0" err="1"/>
              <a:t>росіяни</a:t>
            </a:r>
            <a:r>
              <a:rPr lang="ru-RU" sz="2000" dirty="0"/>
              <a:t> </a:t>
            </a:r>
            <a:r>
              <a:rPr lang="ru-RU" sz="2000" dirty="0" err="1"/>
              <a:t>Слобожанщини</a:t>
            </a:r>
            <a:r>
              <a:rPr lang="ru-RU" sz="2000" dirty="0"/>
              <a:t>, </a:t>
            </a:r>
            <a:r>
              <a:rPr lang="ru-RU" sz="2000" dirty="0" err="1"/>
              <a:t>Південної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Криму</a:t>
            </a:r>
            <a:r>
              <a:rPr lang="ru-RU" sz="2000" dirty="0"/>
              <a:t>; </a:t>
            </a:r>
            <a:r>
              <a:rPr lang="ru-RU" sz="2000" dirty="0" err="1"/>
              <a:t>угорці</a:t>
            </a:r>
            <a:r>
              <a:rPr lang="ru-RU" sz="2000" dirty="0"/>
              <a:t> </a:t>
            </a:r>
            <a:r>
              <a:rPr lang="ru-RU" sz="2000" dirty="0" err="1"/>
              <a:t>Закарпаття</a:t>
            </a:r>
            <a:r>
              <a:rPr lang="ru-RU" sz="2000" dirty="0"/>
              <a:t>; </a:t>
            </a:r>
            <a:r>
              <a:rPr lang="ru-RU" sz="2000" dirty="0" err="1"/>
              <a:t>румуни</a:t>
            </a:r>
            <a:r>
              <a:rPr lang="ru-RU" sz="2000" dirty="0"/>
              <a:t> і </a:t>
            </a:r>
            <a:r>
              <a:rPr lang="ru-RU" sz="2000" dirty="0" err="1"/>
              <a:t>молдовани</a:t>
            </a:r>
            <a:r>
              <a:rPr lang="ru-RU" sz="2000" dirty="0"/>
              <a:t> </a:t>
            </a:r>
            <a:r>
              <a:rPr lang="ru-RU" sz="2000" dirty="0" err="1"/>
              <a:t>Північної</a:t>
            </a:r>
            <a:r>
              <a:rPr lang="ru-RU" sz="2000" dirty="0"/>
              <a:t> </a:t>
            </a:r>
            <a:r>
              <a:rPr lang="ru-RU" sz="2000" dirty="0" err="1"/>
              <a:t>Буковини</a:t>
            </a:r>
            <a:r>
              <a:rPr lang="ru-RU" sz="2000" dirty="0"/>
              <a:t>, </a:t>
            </a:r>
            <a:r>
              <a:rPr lang="ru-RU" sz="2000" dirty="0" err="1"/>
              <a:t>татари</a:t>
            </a:r>
            <a:r>
              <a:rPr lang="ru-RU" sz="2000" dirty="0"/>
              <a:t> в </a:t>
            </a:r>
            <a:r>
              <a:rPr lang="ru-RU" sz="2000" dirty="0" err="1"/>
              <a:t>Криму</a:t>
            </a:r>
            <a:r>
              <a:rPr lang="ru-RU" sz="2000" dirty="0"/>
              <a:t>),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/>
              <a:t>впливу</a:t>
            </a:r>
            <a:r>
              <a:rPr lang="ru-RU" sz="2000" dirty="0"/>
              <a:t> </a:t>
            </a:r>
            <a:r>
              <a:rPr lang="ru-RU" sz="2000" dirty="0" err="1"/>
              <a:t>зовнішніх</a:t>
            </a:r>
            <a:r>
              <a:rPr lang="ru-RU" sz="2000" dirty="0"/>
              <a:t> </a:t>
            </a:r>
            <a:r>
              <a:rPr lang="ru-RU" sz="2000" dirty="0" err="1"/>
              <a:t>чинників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терористичних</a:t>
            </a:r>
            <a:r>
              <a:rPr lang="ru-RU" sz="2000" dirty="0"/>
              <a:t> </a:t>
            </a:r>
            <a:r>
              <a:rPr lang="ru-RU" sz="2000" dirty="0" err="1"/>
              <a:t>рухів</a:t>
            </a:r>
            <a:r>
              <a:rPr lang="ru-RU" sz="2000" dirty="0"/>
              <a:t>, </a:t>
            </a:r>
            <a:r>
              <a:rPr lang="ru-RU" sz="2000" dirty="0" err="1"/>
              <a:t>геополітичних</a:t>
            </a:r>
            <a:r>
              <a:rPr lang="ru-RU" sz="2000" dirty="0"/>
              <a:t> </a:t>
            </a:r>
            <a:r>
              <a:rPr lang="ru-RU" sz="2000" dirty="0" err="1"/>
              <a:t>стратегій</a:t>
            </a:r>
            <a:r>
              <a:rPr lang="ru-RU" sz="2000" dirty="0"/>
              <a:t> </a:t>
            </a:r>
            <a:r>
              <a:rPr lang="ru-RU" sz="2000" dirty="0" err="1"/>
              <a:t>іноземних</a:t>
            </a:r>
            <a:r>
              <a:rPr lang="ru-RU" sz="2000" dirty="0"/>
              <a:t> держав,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сприяють</a:t>
            </a:r>
            <a:r>
              <a:rPr lang="ru-RU" sz="2000" dirty="0"/>
              <a:t> </a:t>
            </a:r>
            <a:r>
              <a:rPr lang="ru-RU" sz="2000" dirty="0" err="1"/>
              <a:t>активізації</a:t>
            </a:r>
            <a:r>
              <a:rPr lang="ru-RU" sz="2000" dirty="0"/>
              <a:t>, </a:t>
            </a:r>
            <a:r>
              <a:rPr lang="ru-RU" sz="2000" dirty="0" err="1"/>
              <a:t>радикалізації</a:t>
            </a:r>
            <a:r>
              <a:rPr lang="ru-RU" sz="2000" dirty="0"/>
              <a:t> </a:t>
            </a:r>
            <a:r>
              <a:rPr lang="ru-RU" sz="2000" dirty="0" err="1"/>
              <a:t>сепаратистських</a:t>
            </a:r>
            <a:r>
              <a:rPr lang="ru-RU" sz="2000" dirty="0"/>
              <a:t> </a:t>
            </a:r>
            <a:r>
              <a:rPr lang="ru-RU" sz="2000" dirty="0" err="1"/>
              <a:t>настроїв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3326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Г. </a:t>
            </a:r>
            <a:r>
              <a:rPr lang="ru-RU" sz="2000" dirty="0" err="1"/>
              <a:t>Луцишин</a:t>
            </a:r>
            <a:r>
              <a:rPr lang="ru-RU" sz="2000" dirty="0"/>
              <a:t>, </a:t>
            </a:r>
            <a:r>
              <a:rPr lang="ru-RU" sz="2000" dirty="0" err="1"/>
              <a:t>аналізуючи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, </a:t>
            </a:r>
            <a:r>
              <a:rPr lang="ru-RU" sz="2000" dirty="0" err="1"/>
              <a:t>виокремила</a:t>
            </a:r>
            <a:r>
              <a:rPr lang="ru-RU" sz="2000" dirty="0"/>
              <a:t> два </a:t>
            </a:r>
            <a:r>
              <a:rPr lang="ru-RU" sz="2000" dirty="0" err="1"/>
              <a:t>рівні</a:t>
            </a:r>
            <a:r>
              <a:rPr lang="ru-RU" sz="2000" dirty="0"/>
              <a:t>: </a:t>
            </a:r>
            <a:r>
              <a:rPr lang="ru-RU" sz="2000" dirty="0" err="1"/>
              <a:t>демографічний</a:t>
            </a:r>
            <a:r>
              <a:rPr lang="ru-RU" sz="2000" dirty="0"/>
              <a:t> і </a:t>
            </a:r>
            <a:r>
              <a:rPr lang="ru-RU" sz="2000" dirty="0" err="1"/>
              <a:t>політичний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ru-RU" sz="2000" b="1" i="1" dirty="0" err="1" smtClean="0"/>
              <a:t>Політичний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рівень</a:t>
            </a:r>
            <a:r>
              <a:rPr lang="ru-RU" sz="2000" b="1" i="1" dirty="0"/>
              <a:t>, </a:t>
            </a:r>
            <a:r>
              <a:rPr lang="ru-RU" sz="2000" dirty="0"/>
              <a:t>на </a:t>
            </a:r>
            <a:r>
              <a:rPr lang="ru-RU" sz="2000" dirty="0" err="1"/>
              <a:t>її</a:t>
            </a:r>
            <a:r>
              <a:rPr lang="ru-RU" sz="2000" dirty="0"/>
              <a:t> думку, </a:t>
            </a:r>
            <a:r>
              <a:rPr lang="ru-RU" sz="2000" dirty="0" err="1"/>
              <a:t>стосується</a:t>
            </a:r>
            <a:r>
              <a:rPr lang="ru-RU" sz="2000" dirty="0"/>
              <a:t> тих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пройшли</a:t>
            </a:r>
            <a:r>
              <a:rPr lang="ru-RU" sz="2000" dirty="0"/>
              <a:t> </a:t>
            </a:r>
            <a:r>
              <a:rPr lang="ru-RU" sz="2000" i="1" dirty="0" err="1"/>
              <a:t>або</a:t>
            </a:r>
            <a:r>
              <a:rPr lang="ru-RU" sz="2000" i="1" dirty="0"/>
              <a:t> </a:t>
            </a:r>
            <a:r>
              <a:rPr lang="ru-RU" sz="2000" i="1" dirty="0" err="1"/>
              <a:t>перебувають</a:t>
            </a:r>
            <a:r>
              <a:rPr lang="ru-RU" sz="2000" i="1" dirty="0"/>
              <a:t> на </a:t>
            </a:r>
            <a:r>
              <a:rPr lang="ru-RU" sz="2000" i="1" dirty="0" err="1"/>
              <a:t>етапі</a:t>
            </a:r>
            <a:r>
              <a:rPr lang="ru-RU" sz="2000" i="1" dirty="0"/>
              <a:t> </a:t>
            </a:r>
            <a:r>
              <a:rPr lang="ru-RU" sz="2000" i="1" dirty="0" err="1"/>
              <a:t>інституалізації</a:t>
            </a:r>
            <a:r>
              <a:rPr lang="ru-RU" sz="2000" i="1" dirty="0"/>
              <a:t> </a:t>
            </a:r>
            <a:r>
              <a:rPr lang="ru-RU" sz="2000" i="1" dirty="0" err="1"/>
              <a:t>або</a:t>
            </a:r>
            <a:r>
              <a:rPr lang="ru-RU" sz="2000" i="1" dirty="0"/>
              <a:t> у </a:t>
            </a:r>
            <a:r>
              <a:rPr lang="ru-RU" sz="2000" i="1" dirty="0" err="1"/>
              <a:t>процесі</a:t>
            </a:r>
            <a:r>
              <a:rPr lang="ru-RU" sz="2000" i="1" dirty="0"/>
              <a:t> </a:t>
            </a:r>
            <a:r>
              <a:rPr lang="ru-RU" sz="2000" i="1" dirty="0" err="1"/>
              <a:t>свого</a:t>
            </a:r>
            <a:r>
              <a:rPr lang="ru-RU" sz="2000" i="1" dirty="0"/>
              <a:t> </a:t>
            </a:r>
            <a:r>
              <a:rPr lang="ru-RU" sz="2000" i="1" dirty="0" err="1"/>
              <a:t>розвитку</a:t>
            </a:r>
            <a:r>
              <a:rPr lang="ru-RU" sz="2000" i="1" dirty="0"/>
              <a:t> </a:t>
            </a:r>
            <a:r>
              <a:rPr lang="ru-RU" sz="2000" i="1" dirty="0" err="1"/>
              <a:t>дійшли</a:t>
            </a:r>
            <a:r>
              <a:rPr lang="ru-RU" sz="2000" i="1" dirty="0"/>
              <a:t> до </a:t>
            </a:r>
            <a:r>
              <a:rPr lang="ru-RU" sz="2000" i="1" dirty="0" err="1"/>
              <a:t>утворення</a:t>
            </a:r>
            <a:r>
              <a:rPr lang="ru-RU" sz="2000" i="1" dirty="0"/>
              <a:t> </a:t>
            </a:r>
            <a:r>
              <a:rPr lang="ru-RU" sz="2000" i="1" dirty="0" err="1"/>
              <a:t>власних</a:t>
            </a:r>
            <a:r>
              <a:rPr lang="ru-RU" sz="2000" i="1" dirty="0"/>
              <a:t> </a:t>
            </a:r>
            <a:r>
              <a:rPr lang="ru-RU" sz="2000" i="1" dirty="0" err="1"/>
              <a:t>політичних</a:t>
            </a:r>
            <a:r>
              <a:rPr lang="ru-RU" sz="2000" i="1" dirty="0"/>
              <a:t> </a:t>
            </a:r>
            <a:r>
              <a:rPr lang="ru-RU" sz="2000" i="1" dirty="0" err="1"/>
              <a:t>організацій</a:t>
            </a:r>
            <a:r>
              <a:rPr lang="ru-RU" sz="2000" i="1" dirty="0"/>
              <a:t> </a:t>
            </a:r>
            <a:r>
              <a:rPr lang="ru-RU" sz="2000" i="1" dirty="0" err="1"/>
              <a:t>чи</a:t>
            </a:r>
            <a:r>
              <a:rPr lang="ru-RU" sz="2000" i="1" dirty="0"/>
              <a:t> </a:t>
            </a:r>
            <a:r>
              <a:rPr lang="ru-RU" sz="2000" i="1" dirty="0" err="1"/>
              <a:t>делегування</a:t>
            </a:r>
            <a:r>
              <a:rPr lang="ru-RU" sz="2000" i="1" dirty="0"/>
              <a:t> </a:t>
            </a:r>
            <a:r>
              <a:rPr lang="ru-RU" sz="2000" i="1" dirty="0" err="1"/>
              <a:t>захисту</a:t>
            </a:r>
            <a:r>
              <a:rPr lang="ru-RU" sz="2000" i="1" dirty="0"/>
              <a:t> </a:t>
            </a:r>
            <a:r>
              <a:rPr lang="ru-RU" sz="2000" i="1" dirty="0" err="1"/>
              <a:t>своїх</a:t>
            </a:r>
            <a:r>
              <a:rPr lang="ru-RU" sz="2000" i="1" dirty="0"/>
              <a:t> </a:t>
            </a:r>
            <a:r>
              <a:rPr lang="ru-RU" sz="2000" i="1" dirty="0" err="1"/>
              <a:t>інтересів</a:t>
            </a:r>
            <a:r>
              <a:rPr lang="ru-RU" sz="2000" i="1" dirty="0"/>
              <a:t> </a:t>
            </a:r>
            <a:r>
              <a:rPr lang="ru-RU" sz="2000" i="1" dirty="0" err="1"/>
              <a:t>чинним</a:t>
            </a:r>
            <a:r>
              <a:rPr lang="ru-RU" sz="2000" i="1" dirty="0"/>
              <a:t> </a:t>
            </a:r>
            <a:r>
              <a:rPr lang="ru-RU" sz="2000" i="1" dirty="0" err="1"/>
              <a:t>політичним</a:t>
            </a:r>
            <a:r>
              <a:rPr lang="ru-RU" sz="2000" i="1" dirty="0"/>
              <a:t> </a:t>
            </a:r>
            <a:r>
              <a:rPr lang="ru-RU" sz="2000" i="1" dirty="0" err="1"/>
              <a:t>організаціям</a:t>
            </a:r>
            <a:r>
              <a:rPr lang="ru-RU" sz="2000" i="1" dirty="0"/>
              <a:t>. </a:t>
            </a:r>
            <a:endParaRPr lang="ru-RU" sz="2000" i="1" dirty="0" smtClean="0"/>
          </a:p>
          <a:p>
            <a:pPr algn="just"/>
            <a:endParaRPr lang="en-US" sz="2000" i="1" dirty="0" smtClean="0"/>
          </a:p>
          <a:p>
            <a:pPr algn="just"/>
            <a:r>
              <a:rPr lang="ru-RU" sz="2000" dirty="0" err="1" smtClean="0"/>
              <a:t>Політичний</a:t>
            </a:r>
            <a:r>
              <a:rPr lang="ru-RU" sz="2000" dirty="0" smtClean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участь </a:t>
            </a:r>
            <a:r>
              <a:rPr lang="ru-RU" sz="2000" dirty="0" err="1"/>
              <a:t>організацій</a:t>
            </a:r>
            <a:r>
              <a:rPr lang="ru-RU" sz="2000" dirty="0"/>
              <a:t> у </a:t>
            </a:r>
            <a:r>
              <a:rPr lang="ru-RU" sz="2000" dirty="0" err="1"/>
              <a:t>політичному</a:t>
            </a:r>
            <a:r>
              <a:rPr lang="ru-RU" sz="2000" dirty="0"/>
              <a:t> </a:t>
            </a:r>
            <a:r>
              <a:rPr lang="ru-RU" sz="2000" dirty="0" err="1"/>
              <a:t>житті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та </a:t>
            </a:r>
            <a:r>
              <a:rPr lang="ru-RU" sz="2000" dirty="0" err="1"/>
              <a:t>зовнішньополітичних</a:t>
            </a:r>
            <a:r>
              <a:rPr lang="ru-RU" sz="2000" dirty="0"/>
              <a:t> </a:t>
            </a:r>
            <a:r>
              <a:rPr lang="ru-RU" sz="2000" dirty="0" err="1"/>
              <a:t>процесах</a:t>
            </a:r>
            <a:r>
              <a:rPr lang="ru-RU" sz="2000" dirty="0"/>
              <a:t> (членство у </a:t>
            </a:r>
            <a:r>
              <a:rPr lang="ru-RU" sz="2000" dirty="0" err="1"/>
              <a:t>міжнародних</a:t>
            </a:r>
            <a:r>
              <a:rPr lang="ru-RU" sz="2000" dirty="0"/>
              <a:t> </a:t>
            </a:r>
            <a:r>
              <a:rPr lang="ru-RU" sz="2000" dirty="0" err="1"/>
              <a:t>організаціях</a:t>
            </a:r>
            <a:r>
              <a:rPr lang="ru-RU" sz="2000" dirty="0"/>
              <a:t>, участь у </a:t>
            </a:r>
            <a:r>
              <a:rPr lang="ru-RU" sz="2000" dirty="0" err="1"/>
              <a:t>міждержавних</a:t>
            </a:r>
            <a:r>
              <a:rPr lang="ru-RU" sz="2000" dirty="0"/>
              <a:t> </a:t>
            </a:r>
            <a:r>
              <a:rPr lang="ru-RU" sz="2000" dirty="0" err="1"/>
              <a:t>акціях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). 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ru-RU" sz="2000" i="1" dirty="0" err="1" smtClean="0"/>
              <a:t>Політична</a:t>
            </a:r>
            <a:r>
              <a:rPr lang="ru-RU" sz="2000" i="1" dirty="0" smtClean="0"/>
              <a:t> </a:t>
            </a:r>
            <a:r>
              <a:rPr lang="ru-RU" sz="2000" i="1" dirty="0" err="1"/>
              <a:t>мобілізація</a:t>
            </a:r>
            <a:r>
              <a:rPr lang="ru-RU" sz="2000" i="1" dirty="0"/>
              <a:t> </a:t>
            </a:r>
            <a:r>
              <a:rPr lang="ru-RU" sz="2000" i="1" dirty="0" err="1"/>
              <a:t>національних</a:t>
            </a:r>
            <a:r>
              <a:rPr lang="ru-RU" sz="2000" i="1" dirty="0"/>
              <a:t> </a:t>
            </a:r>
            <a:r>
              <a:rPr lang="ru-RU" sz="2000" i="1" dirty="0" err="1"/>
              <a:t>меншин</a:t>
            </a:r>
            <a:r>
              <a:rPr lang="ru-RU" sz="2000" i="1" dirty="0"/>
              <a:t> </a:t>
            </a:r>
            <a:r>
              <a:rPr lang="ru-RU" sz="2000" i="1" dirty="0" err="1"/>
              <a:t>виступає</a:t>
            </a:r>
            <a:r>
              <a:rPr lang="ru-RU" sz="2000" i="1" dirty="0"/>
              <a:t> як альтернатива </a:t>
            </a:r>
            <a:r>
              <a:rPr lang="ru-RU" sz="2000" i="1" dirty="0" err="1"/>
              <a:t>асиміляції</a:t>
            </a:r>
            <a:r>
              <a:rPr lang="ru-RU" sz="2000" i="1" dirty="0"/>
              <a:t> з титульною </a:t>
            </a:r>
            <a:r>
              <a:rPr lang="ru-RU" sz="2000" i="1" dirty="0" err="1"/>
              <a:t>нацією</a:t>
            </a:r>
            <a:r>
              <a:rPr lang="ru-RU" sz="2000" i="1" dirty="0"/>
              <a:t> і </a:t>
            </a:r>
            <a:r>
              <a:rPr lang="ru-RU" sz="2000" i="1" dirty="0" err="1"/>
              <a:t>виражається</a:t>
            </a:r>
            <a:r>
              <a:rPr lang="ru-RU" sz="2000" i="1" dirty="0"/>
              <a:t> </a:t>
            </a:r>
            <a:r>
              <a:rPr lang="ru-RU" sz="2000" i="1" dirty="0" err="1"/>
              <a:t>налагодженням</a:t>
            </a:r>
            <a:r>
              <a:rPr lang="ru-RU" sz="2000" i="1" dirty="0"/>
              <a:t> </a:t>
            </a:r>
            <a:r>
              <a:rPr lang="ru-RU" sz="2000" i="1" dirty="0" err="1"/>
              <a:t>тісних</a:t>
            </a:r>
            <a:r>
              <a:rPr lang="ru-RU" sz="2000" i="1" dirty="0"/>
              <a:t> </a:t>
            </a:r>
            <a:r>
              <a:rPr lang="ru-RU" sz="2000" i="1" dirty="0" err="1"/>
              <a:t>комунікацій</a:t>
            </a:r>
            <a:r>
              <a:rPr lang="ru-RU" sz="2000" i="1" dirty="0"/>
              <a:t>, </a:t>
            </a:r>
            <a:r>
              <a:rPr lang="ru-RU" sz="2000" i="1" dirty="0" err="1"/>
              <a:t>проведенням</a:t>
            </a:r>
            <a:r>
              <a:rPr lang="ru-RU" sz="2000" i="1" dirty="0"/>
              <a:t> </a:t>
            </a:r>
            <a:r>
              <a:rPr lang="ru-RU" sz="2000" i="1" dirty="0" err="1"/>
              <a:t>спільних</a:t>
            </a:r>
            <a:r>
              <a:rPr lang="ru-RU" sz="2000" i="1" dirty="0"/>
              <a:t> </a:t>
            </a:r>
            <a:r>
              <a:rPr lang="ru-RU" sz="2000" i="1" dirty="0" err="1"/>
              <a:t>заходів</a:t>
            </a:r>
            <a:r>
              <a:rPr lang="ru-RU" sz="2000" i="1" dirty="0"/>
              <a:t> </a:t>
            </a:r>
            <a:r>
              <a:rPr lang="ru-RU" sz="2000" i="1" dirty="0" err="1"/>
              <a:t>чи</a:t>
            </a:r>
            <a:r>
              <a:rPr lang="ru-RU" sz="2000" i="1" dirty="0"/>
              <a:t> </a:t>
            </a:r>
            <a:r>
              <a:rPr lang="ru-RU" sz="2000" i="1" dirty="0" err="1"/>
              <a:t>акцій</a:t>
            </a:r>
            <a:r>
              <a:rPr lang="ru-RU" sz="2000" i="1" dirty="0"/>
              <a:t>, </a:t>
            </a:r>
            <a:r>
              <a:rPr lang="ru-RU" sz="2000" i="1" dirty="0" err="1"/>
              <a:t>висловленням</a:t>
            </a:r>
            <a:r>
              <a:rPr lang="ru-RU" sz="2000" i="1" dirty="0"/>
              <a:t> </a:t>
            </a:r>
            <a:r>
              <a:rPr lang="ru-RU" sz="2000" i="1" dirty="0" err="1"/>
              <a:t>своєї</a:t>
            </a:r>
            <a:r>
              <a:rPr lang="ru-RU" sz="2000" i="1" dirty="0"/>
              <a:t> </a:t>
            </a:r>
            <a:r>
              <a:rPr lang="ru-RU" sz="2000" i="1" dirty="0" err="1"/>
              <a:t>активної</a:t>
            </a:r>
            <a:r>
              <a:rPr lang="ru-RU" sz="2000" i="1" dirty="0"/>
              <a:t> </a:t>
            </a:r>
            <a:r>
              <a:rPr lang="ru-RU" sz="2000" i="1" dirty="0" err="1"/>
              <a:t>позиції</a:t>
            </a:r>
            <a:r>
              <a:rPr lang="ru-RU" sz="2000" i="1" dirty="0"/>
              <a:t> </a:t>
            </a:r>
            <a:r>
              <a:rPr lang="ru-RU" sz="2000" i="1" dirty="0" err="1"/>
              <a:t>щодо</a:t>
            </a:r>
            <a:r>
              <a:rPr lang="ru-RU" sz="2000" i="1" dirty="0"/>
              <a:t> тих </a:t>
            </a:r>
            <a:r>
              <a:rPr lang="ru-RU" sz="2000" i="1" dirty="0" err="1"/>
              <a:t>чи</a:t>
            </a:r>
            <a:r>
              <a:rPr lang="ru-RU" sz="2000" i="1" dirty="0"/>
              <a:t> </a:t>
            </a:r>
            <a:r>
              <a:rPr lang="ru-RU" sz="2000" i="1" dirty="0" err="1"/>
              <a:t>інших</a:t>
            </a:r>
            <a:r>
              <a:rPr lang="ru-RU" sz="2000" i="1" dirty="0"/>
              <a:t> </a:t>
            </a:r>
            <a:r>
              <a:rPr lang="ru-RU" sz="2000" i="1" dirty="0" err="1"/>
              <a:t>політичних</a:t>
            </a:r>
            <a:r>
              <a:rPr lang="ru-RU" sz="2000" i="1" dirty="0"/>
              <a:t> </a:t>
            </a:r>
            <a:r>
              <a:rPr lang="ru-RU" sz="2000" i="1" dirty="0" err="1"/>
              <a:t>рішень</a:t>
            </a:r>
            <a:r>
              <a:rPr lang="ru-RU" sz="2000" i="1" dirty="0"/>
              <a:t>. </a:t>
            </a:r>
            <a:endParaRPr lang="en-US" sz="20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0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18518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prstClr val="black"/>
                </a:solidFill>
              </a:rPr>
              <a:t>Дослідниця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виділила</a:t>
            </a:r>
            <a:r>
              <a:rPr lang="ru-RU" sz="2000" dirty="0">
                <a:solidFill>
                  <a:prstClr val="black"/>
                </a:solidFill>
              </a:rPr>
              <a:t> три </a:t>
            </a:r>
            <a:r>
              <a:rPr lang="ru-RU" sz="2000" dirty="0" err="1">
                <a:solidFill>
                  <a:prstClr val="black"/>
                </a:solidFill>
              </a:rPr>
              <a:t>рівні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мобілізаційних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процесів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</a:t>
            </a:r>
            <a:r>
              <a:rPr lang="ru-RU" sz="2000" dirty="0">
                <a:solidFill>
                  <a:prstClr val="black"/>
                </a:solidFill>
              </a:rPr>
              <a:t>: </a:t>
            </a:r>
            <a:endParaRPr lang="en-US" sz="2000" dirty="0" smtClean="0">
              <a:solidFill>
                <a:prstClr val="black"/>
              </a:solidFill>
            </a:endParaRPr>
          </a:p>
          <a:p>
            <a:pPr algn="just"/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r>
              <a:rPr lang="ru-RU" sz="2000" b="1" i="1" dirty="0" err="1" smtClean="0">
                <a:solidFill>
                  <a:prstClr val="black"/>
                </a:solidFill>
              </a:rPr>
              <a:t>латентний</a:t>
            </a:r>
            <a:r>
              <a:rPr lang="ru-RU" sz="2000" b="1" i="1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prstClr val="black"/>
                </a:solidFill>
              </a:rPr>
              <a:t>на </a:t>
            </a:r>
            <a:r>
              <a:rPr lang="ru-RU" sz="2000" dirty="0" err="1">
                <a:solidFill>
                  <a:prstClr val="black"/>
                </a:solidFill>
              </a:rPr>
              <a:t>якому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перебуває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більшість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</a:t>
            </a:r>
            <a:r>
              <a:rPr lang="ru-RU" sz="2000" dirty="0">
                <a:solidFill>
                  <a:prstClr val="black"/>
                </a:solidFill>
              </a:rPr>
              <a:t>. </a:t>
            </a:r>
            <a:r>
              <a:rPr lang="ru-RU" sz="2000" dirty="0" err="1">
                <a:solidFill>
                  <a:prstClr val="black"/>
                </a:solidFill>
              </a:rPr>
              <a:t>Здебільшого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 err="1">
                <a:solidFill>
                  <a:prstClr val="black"/>
                </a:solidFill>
              </a:rPr>
              <a:t>ці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меншини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лише</a:t>
            </a:r>
            <a:r>
              <a:rPr lang="ru-RU" sz="2000" dirty="0">
                <a:solidFill>
                  <a:prstClr val="black"/>
                </a:solidFill>
              </a:rPr>
              <a:t> формально заявили про </a:t>
            </a:r>
            <a:r>
              <a:rPr lang="ru-RU" sz="2000" dirty="0" err="1">
                <a:solidFill>
                  <a:prstClr val="black"/>
                </a:solidFill>
              </a:rPr>
              <a:t>своє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існування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 err="1">
                <a:solidFill>
                  <a:prstClr val="black"/>
                </a:solidFill>
              </a:rPr>
              <a:t>цей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рівень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характеризується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швидкою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асиміляцією</a:t>
            </a:r>
            <a:r>
              <a:rPr lang="ru-RU" sz="2000" dirty="0">
                <a:solidFill>
                  <a:prstClr val="black"/>
                </a:solidFill>
              </a:rPr>
              <a:t> та </a:t>
            </a:r>
            <a:r>
              <a:rPr lang="ru-RU" sz="2000" dirty="0" err="1">
                <a:solidFill>
                  <a:prstClr val="black"/>
                </a:solidFill>
              </a:rPr>
              <a:t>розпорошеністю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</a:t>
            </a:r>
            <a:r>
              <a:rPr lang="ru-RU" sz="2000" dirty="0">
                <a:solidFill>
                  <a:prstClr val="black"/>
                </a:solidFill>
              </a:rPr>
              <a:t>; 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r>
              <a:rPr lang="ru-RU" sz="2000" b="1" i="1" dirty="0" smtClean="0">
                <a:solidFill>
                  <a:prstClr val="black"/>
                </a:solidFill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</a:rPr>
              <a:t>організаційний</a:t>
            </a:r>
            <a:r>
              <a:rPr lang="ru-RU" sz="2000" b="1" i="1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prstClr val="black"/>
                </a:solidFill>
              </a:rPr>
              <a:t>на </a:t>
            </a:r>
            <a:r>
              <a:rPr lang="ru-RU" sz="2000" dirty="0" err="1">
                <a:solidFill>
                  <a:prstClr val="black"/>
                </a:solidFill>
              </a:rPr>
              <a:t>цьому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рівні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перебувають</a:t>
            </a:r>
            <a:r>
              <a:rPr lang="ru-RU" sz="2000" dirty="0">
                <a:solidFill>
                  <a:prstClr val="black"/>
                </a:solidFill>
              </a:rPr>
              <a:t> 38 </a:t>
            </a:r>
            <a:r>
              <a:rPr lang="ru-RU" sz="2000" dirty="0" err="1">
                <a:solidFill>
                  <a:prstClr val="black"/>
                </a:solidFill>
              </a:rPr>
              <a:t>національних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зі</a:t>
            </a:r>
            <a:r>
              <a:rPr lang="ru-RU" sz="2000" dirty="0">
                <a:solidFill>
                  <a:prstClr val="black"/>
                </a:solidFill>
              </a:rPr>
              <a:t> 135. </a:t>
            </a:r>
            <a:r>
              <a:rPr lang="ru-RU" sz="2000" dirty="0" err="1">
                <a:solidFill>
                  <a:prstClr val="black"/>
                </a:solidFill>
              </a:rPr>
              <a:t>Ці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меншини</a:t>
            </a:r>
            <a:r>
              <a:rPr lang="ru-RU" sz="2000" dirty="0">
                <a:solidFill>
                  <a:prstClr val="black"/>
                </a:solidFill>
              </a:rPr>
              <a:t> створили </a:t>
            </a:r>
            <a:r>
              <a:rPr lang="ru-RU" sz="2000" dirty="0" err="1">
                <a:solidFill>
                  <a:prstClr val="black"/>
                </a:solidFill>
              </a:rPr>
              <a:t>власні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громадські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організації</a:t>
            </a:r>
            <a:r>
              <a:rPr lang="ru-RU" sz="2000" dirty="0">
                <a:solidFill>
                  <a:prstClr val="black"/>
                </a:solidFill>
              </a:rPr>
              <a:t>, активно </a:t>
            </a:r>
            <a:r>
              <a:rPr lang="ru-RU" sz="2000" dirty="0" err="1">
                <a:solidFill>
                  <a:prstClr val="black"/>
                </a:solidFill>
              </a:rPr>
              <a:t>розвиваються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інтеграційні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процеси</a:t>
            </a:r>
            <a:r>
              <a:rPr lang="ru-RU" sz="2000" dirty="0">
                <a:solidFill>
                  <a:prstClr val="black"/>
                </a:solidFill>
              </a:rPr>
              <a:t>. На </a:t>
            </a:r>
            <a:r>
              <a:rPr lang="ru-RU" sz="2000" dirty="0" err="1">
                <a:solidFill>
                  <a:prstClr val="black"/>
                </a:solidFill>
              </a:rPr>
              <a:t>цьому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рівні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політичної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мобілізації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меншини</a:t>
            </a:r>
            <a:r>
              <a:rPr lang="ru-RU" sz="2000" dirty="0">
                <a:solidFill>
                  <a:prstClr val="black"/>
                </a:solidFill>
              </a:rPr>
              <a:t> є </a:t>
            </a:r>
            <a:r>
              <a:rPr lang="ru-RU" sz="2000" dirty="0" err="1">
                <a:solidFill>
                  <a:prstClr val="black"/>
                </a:solidFill>
              </a:rPr>
              <a:t>активними</a:t>
            </a:r>
            <a:r>
              <a:rPr lang="ru-RU" sz="2000" dirty="0">
                <a:solidFill>
                  <a:prstClr val="black"/>
                </a:solidFill>
              </a:rPr>
              <a:t> як у </a:t>
            </a:r>
            <a:r>
              <a:rPr lang="ru-RU" sz="2000" dirty="0" err="1">
                <a:solidFill>
                  <a:prstClr val="black"/>
                </a:solidFill>
              </a:rPr>
              <a:t>внутрішньодержавних</a:t>
            </a:r>
            <a:r>
              <a:rPr lang="ru-RU" sz="2000" dirty="0">
                <a:solidFill>
                  <a:prstClr val="black"/>
                </a:solidFill>
              </a:rPr>
              <a:t>, так і в </a:t>
            </a:r>
            <a:r>
              <a:rPr lang="ru-RU" sz="2000" dirty="0" err="1">
                <a:solidFill>
                  <a:prstClr val="black"/>
                </a:solidFill>
              </a:rPr>
              <a:t>міждержавних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процесах</a:t>
            </a:r>
            <a:r>
              <a:rPr lang="ru-RU" sz="2000" dirty="0">
                <a:solidFill>
                  <a:prstClr val="black"/>
                </a:solidFill>
              </a:rPr>
              <a:t>; 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342900" indent="-342900" algn="just">
              <a:buAutoNum type="arabicParenR"/>
            </a:pPr>
            <a:r>
              <a:rPr lang="ru-RU" sz="2000" b="1" i="1" dirty="0" err="1" smtClean="0">
                <a:solidFill>
                  <a:prstClr val="black"/>
                </a:solidFill>
              </a:rPr>
              <a:t>політичний</a:t>
            </a:r>
            <a:r>
              <a:rPr lang="ru-RU" sz="2000" b="1" i="1" dirty="0" smtClean="0">
                <a:solidFill>
                  <a:prstClr val="black"/>
                </a:solidFill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</a:rPr>
              <a:t>рівень</a:t>
            </a:r>
            <a:r>
              <a:rPr lang="ru-RU" sz="2000" b="1" i="1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– до </a:t>
            </a:r>
            <a:r>
              <a:rPr lang="ru-RU" sz="2000" dirty="0" err="1">
                <a:solidFill>
                  <a:prstClr val="black"/>
                </a:solidFill>
              </a:rPr>
              <a:t>цього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рівня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доходять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лише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окремі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меншини</a:t>
            </a:r>
            <a:r>
              <a:rPr lang="ru-RU" sz="2000" dirty="0">
                <a:solidFill>
                  <a:prstClr val="black"/>
                </a:solidFill>
              </a:rPr>
              <a:t>. </a:t>
            </a:r>
            <a:r>
              <a:rPr lang="ru-RU" sz="2000" dirty="0" err="1">
                <a:solidFill>
                  <a:prstClr val="black"/>
                </a:solidFill>
              </a:rPr>
              <a:t>Переважно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 err="1">
                <a:solidFill>
                  <a:prstClr val="black"/>
                </a:solidFill>
              </a:rPr>
              <a:t>це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численні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меншини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 err="1">
                <a:solidFill>
                  <a:prstClr val="black"/>
                </a:solidFill>
              </a:rPr>
              <a:t>які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створили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/>
              <a:t>власні</a:t>
            </a:r>
            <a:r>
              <a:rPr lang="ru-RU" sz="2000" dirty="0"/>
              <a:t> </a:t>
            </a:r>
            <a:r>
              <a:rPr lang="ru-RU" sz="2000" dirty="0" err="1"/>
              <a:t>політичні</a:t>
            </a:r>
            <a:r>
              <a:rPr lang="ru-RU" sz="2000" dirty="0"/>
              <a:t> </a:t>
            </a:r>
            <a:r>
              <a:rPr lang="ru-RU" sz="2000" dirty="0" err="1"/>
              <a:t>рухи</a:t>
            </a:r>
            <a:r>
              <a:rPr lang="ru-RU" sz="2000" dirty="0"/>
              <a:t> та </a:t>
            </a:r>
            <a:r>
              <a:rPr lang="ru-RU" sz="2000" dirty="0" err="1"/>
              <a:t>партії</a:t>
            </a:r>
            <a:r>
              <a:rPr lang="ru-RU" sz="2000" dirty="0"/>
              <a:t>, </a:t>
            </a:r>
            <a:r>
              <a:rPr lang="ru-RU" sz="2000" dirty="0" err="1"/>
              <a:t>беруть</a:t>
            </a:r>
            <a:r>
              <a:rPr lang="ru-RU" sz="2000" dirty="0"/>
              <a:t> участь у </a:t>
            </a:r>
            <a:r>
              <a:rPr lang="ru-RU" sz="2000" dirty="0" err="1"/>
              <a:t>виборах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 і в </a:t>
            </a:r>
            <a:r>
              <a:rPr lang="ru-RU" sz="2000" dirty="0" err="1"/>
              <a:t>політичному</a:t>
            </a:r>
            <a:r>
              <a:rPr lang="ru-RU" sz="2000" dirty="0"/>
              <a:t> </a:t>
            </a:r>
            <a:r>
              <a:rPr lang="ru-RU" sz="2000" dirty="0" err="1"/>
              <a:t>житті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 на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прослідковуються</a:t>
            </a:r>
            <a:r>
              <a:rPr lang="ru-RU" sz="2000" dirty="0"/>
              <a:t> </a:t>
            </a:r>
            <a:r>
              <a:rPr lang="ru-RU" sz="2000" dirty="0" err="1"/>
              <a:t>дезінтеграційні</a:t>
            </a:r>
            <a:r>
              <a:rPr lang="ru-RU" sz="2000" dirty="0"/>
              <a:t> </a:t>
            </a:r>
            <a:r>
              <a:rPr lang="ru-RU" sz="2000" dirty="0" err="1"/>
              <a:t>процеси</a:t>
            </a:r>
            <a:r>
              <a:rPr lang="ru-RU" sz="2000" dirty="0"/>
              <a:t> в </a:t>
            </a:r>
            <a:r>
              <a:rPr lang="ru-RU" sz="2000" dirty="0" err="1"/>
              <a:t>етнічному</a:t>
            </a:r>
            <a:r>
              <a:rPr lang="ru-RU" sz="2000" dirty="0"/>
              <a:t> </a:t>
            </a:r>
            <a:r>
              <a:rPr lang="ru-RU" sz="2000" dirty="0" err="1"/>
              <a:t>полі</a:t>
            </a:r>
            <a:r>
              <a:rPr lang="ru-RU" sz="2000" dirty="0"/>
              <a:t> та </a:t>
            </a:r>
            <a:r>
              <a:rPr lang="ru-RU" sz="2000" dirty="0" err="1"/>
              <a:t>посилюється</a:t>
            </a:r>
            <a:r>
              <a:rPr lang="ru-RU" sz="2000" dirty="0"/>
              <a:t> </a:t>
            </a:r>
            <a:r>
              <a:rPr lang="ru-RU" sz="2000" dirty="0" err="1"/>
              <a:t>суспільно-політичний</a:t>
            </a:r>
            <a:r>
              <a:rPr lang="ru-RU" sz="2000" dirty="0"/>
              <a:t> </a:t>
            </a:r>
            <a:r>
              <a:rPr lang="ru-RU" sz="2000" dirty="0" err="1"/>
              <a:t>поділ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290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err="1"/>
              <a:t>Процеси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мобілізації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i="1" dirty="0" err="1"/>
              <a:t>найчастіше</a:t>
            </a:r>
            <a:r>
              <a:rPr lang="ru-RU" sz="2000" i="1" dirty="0"/>
              <a:t> </a:t>
            </a:r>
            <a:r>
              <a:rPr lang="ru-RU" sz="2000" i="1" dirty="0" err="1"/>
              <a:t>активізуються</a:t>
            </a:r>
            <a:r>
              <a:rPr lang="ru-RU" sz="2000" i="1" dirty="0"/>
              <a:t> </a:t>
            </a:r>
            <a:r>
              <a:rPr lang="ru-RU" sz="2000" i="1" dirty="0" err="1"/>
              <a:t>напередодні</a:t>
            </a:r>
            <a:r>
              <a:rPr lang="ru-RU" sz="2000" i="1" dirty="0"/>
              <a:t> </a:t>
            </a:r>
            <a:r>
              <a:rPr lang="ru-RU" sz="2000" i="1" dirty="0" err="1"/>
              <a:t>важливих</a:t>
            </a:r>
            <a:r>
              <a:rPr lang="ru-RU" sz="2000" i="1" dirty="0"/>
              <a:t> </a:t>
            </a:r>
            <a:r>
              <a:rPr lang="ru-RU" sz="2000" i="1" dirty="0" err="1"/>
              <a:t>загальнодержавних</a:t>
            </a:r>
            <a:r>
              <a:rPr lang="ru-RU" sz="2000" i="1" dirty="0"/>
              <a:t> </a:t>
            </a:r>
            <a:r>
              <a:rPr lang="ru-RU" sz="2000" i="1" dirty="0" err="1"/>
              <a:t>акцій</a:t>
            </a:r>
            <a:r>
              <a:rPr lang="ru-RU" sz="2000" i="1" dirty="0"/>
              <a:t>, </a:t>
            </a:r>
            <a:r>
              <a:rPr lang="ru-RU" sz="2000" i="1" dirty="0" err="1"/>
              <a:t>зокрема</a:t>
            </a:r>
            <a:r>
              <a:rPr lang="ru-RU" sz="2000" i="1" dirty="0"/>
              <a:t>, </a:t>
            </a:r>
            <a:r>
              <a:rPr lang="ru-RU" sz="2000" i="1" dirty="0" err="1"/>
              <a:t>виборів</a:t>
            </a:r>
            <a:r>
              <a:rPr lang="ru-RU" sz="2000" i="1" dirty="0"/>
              <a:t> </a:t>
            </a:r>
            <a:r>
              <a:rPr lang="ru-RU" sz="2000" i="1" dirty="0" err="1"/>
              <a:t>різних</a:t>
            </a:r>
            <a:r>
              <a:rPr lang="ru-RU" sz="2000" i="1" dirty="0"/>
              <a:t> </a:t>
            </a:r>
            <a:r>
              <a:rPr lang="ru-RU" sz="2000" i="1" dirty="0" err="1"/>
              <a:t>рівнів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ru-RU" sz="2000" dirty="0" err="1" smtClean="0"/>
              <a:t>Особливу</a:t>
            </a:r>
            <a:r>
              <a:rPr lang="ru-RU" sz="2000" dirty="0" smtClean="0"/>
              <a:t> </a:t>
            </a:r>
            <a:r>
              <a:rPr lang="ru-RU" sz="2000" dirty="0"/>
              <a:t>роль за умов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мобілізації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, як і </a:t>
            </a:r>
            <a:r>
              <a:rPr lang="ru-RU" sz="2000" dirty="0" err="1"/>
              <a:t>загалом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груп</a:t>
            </a:r>
            <a:r>
              <a:rPr lang="ru-RU" sz="2000" dirty="0"/>
              <a:t>, </a:t>
            </a:r>
            <a:r>
              <a:rPr lang="ru-RU" sz="2000" dirty="0" err="1"/>
              <a:t>відіграють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фактори</a:t>
            </a:r>
            <a:r>
              <a:rPr lang="ru-RU" sz="2000" dirty="0"/>
              <a:t>, як «мотив </a:t>
            </a:r>
            <a:r>
              <a:rPr lang="ru-RU" sz="2000" dirty="0" err="1"/>
              <a:t>небезпеки</a:t>
            </a:r>
            <a:r>
              <a:rPr lang="ru-RU" sz="2000" dirty="0"/>
              <a:t>» і так званий принцип </a:t>
            </a:r>
            <a:r>
              <a:rPr lang="ru-RU" sz="2000" dirty="0" err="1"/>
              <a:t>справедливості</a:t>
            </a:r>
            <a:r>
              <a:rPr lang="ru-RU" sz="2000" dirty="0"/>
              <a:t>.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чинники</a:t>
            </a:r>
            <a:r>
              <a:rPr lang="ru-RU" sz="2000" dirty="0"/>
              <a:t> є </a:t>
            </a:r>
            <a:r>
              <a:rPr lang="ru-RU" sz="2000" dirty="0" err="1"/>
              <a:t>чи</a:t>
            </a:r>
            <a:r>
              <a:rPr lang="ru-RU" sz="2000" dirty="0"/>
              <a:t> не </a:t>
            </a:r>
            <a:r>
              <a:rPr lang="ru-RU" sz="2000" dirty="0" err="1"/>
              <a:t>найефективнішими</a:t>
            </a:r>
            <a:r>
              <a:rPr lang="ru-RU" sz="2000" dirty="0"/>
              <a:t> за умов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мобілізації</a:t>
            </a:r>
            <a:r>
              <a:rPr lang="ru-RU" sz="2000" dirty="0"/>
              <a:t> і </a:t>
            </a:r>
            <a:r>
              <a:rPr lang="ru-RU" sz="2000" dirty="0" err="1"/>
              <a:t>їх</a:t>
            </a:r>
            <a:r>
              <a:rPr lang="ru-RU" sz="2000" dirty="0"/>
              <a:t> часто </a:t>
            </a:r>
            <a:r>
              <a:rPr lang="ru-RU" sz="2000" dirty="0" err="1"/>
              <a:t>застосовують</a:t>
            </a:r>
            <a:r>
              <a:rPr lang="ru-RU" sz="2000" dirty="0"/>
              <a:t> як </a:t>
            </a:r>
            <a:r>
              <a:rPr lang="ru-RU" sz="2000" dirty="0" err="1"/>
              <a:t>політичні</a:t>
            </a:r>
            <a:r>
              <a:rPr lang="ru-RU" sz="2000" dirty="0"/>
              <a:t> </a:t>
            </a:r>
            <a:r>
              <a:rPr lang="ru-RU" sz="2000" dirty="0" err="1" smtClean="0"/>
              <a:t>гасл</a:t>
            </a:r>
            <a:r>
              <a:rPr lang="uk-UA" sz="2000" dirty="0" smtClean="0"/>
              <a:t>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5070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55757"/>
            <a:ext cx="792088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Найвищим</a:t>
            </a:r>
            <a:r>
              <a:rPr lang="ru-RU" sz="2400" dirty="0"/>
              <a:t> </a:t>
            </a:r>
            <a:r>
              <a:rPr lang="ru-RU" sz="2400" dirty="0" err="1"/>
              <a:t>рівнем</a:t>
            </a:r>
            <a:r>
              <a:rPr lang="ru-RU" sz="2400" dirty="0"/>
              <a:t>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участі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меншин</a:t>
            </a:r>
            <a:r>
              <a:rPr lang="ru-RU" sz="2400" dirty="0"/>
              <a:t> і формою </a:t>
            </a:r>
            <a:r>
              <a:rPr lang="ru-RU" sz="2400" dirty="0" err="1"/>
              <a:t>етнічного</a:t>
            </a:r>
            <a:r>
              <a:rPr lang="ru-RU" sz="2400" dirty="0"/>
              <a:t> </a:t>
            </a:r>
            <a:r>
              <a:rPr lang="ru-RU" sz="2400" dirty="0" err="1"/>
              <a:t>представництва</a:t>
            </a:r>
            <a:r>
              <a:rPr lang="ru-RU" sz="2400" dirty="0"/>
              <a:t> у </a:t>
            </a:r>
            <a:r>
              <a:rPr lang="ru-RU" sz="2400" dirty="0" err="1"/>
              <a:t>політиці</a:t>
            </a:r>
            <a:r>
              <a:rPr lang="ru-RU" sz="2400" dirty="0"/>
              <a:t> </a:t>
            </a:r>
            <a:r>
              <a:rPr lang="ru-RU" sz="2400" b="1" i="1" dirty="0"/>
              <a:t>є </a:t>
            </a:r>
            <a:r>
              <a:rPr lang="ru-RU" sz="2400" b="1" i="1" dirty="0" err="1"/>
              <a:t>національні</a:t>
            </a:r>
            <a:r>
              <a:rPr lang="ru-RU" sz="2400" b="1" i="1" dirty="0"/>
              <a:t> </a:t>
            </a:r>
            <a:r>
              <a:rPr lang="ru-RU" sz="2400" b="1" i="1" dirty="0" err="1"/>
              <a:t>політичні</a:t>
            </a:r>
            <a:r>
              <a:rPr lang="ru-RU" sz="2400" b="1" i="1" dirty="0"/>
              <a:t> </a:t>
            </a:r>
            <a:r>
              <a:rPr lang="ru-RU" sz="2400" b="1" i="1" dirty="0" err="1"/>
              <a:t>партії</a:t>
            </a:r>
            <a:r>
              <a:rPr lang="ru-RU" sz="2400" dirty="0"/>
              <a:t>. </a:t>
            </a:r>
            <a:r>
              <a:rPr lang="ru-RU" sz="2400" dirty="0" err="1"/>
              <a:t>Формування</a:t>
            </a:r>
            <a:r>
              <a:rPr lang="ru-RU" sz="2400" dirty="0"/>
              <a:t> та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політичних</a:t>
            </a:r>
            <a:r>
              <a:rPr lang="ru-RU" sz="2400" dirty="0"/>
              <a:t> </a:t>
            </a:r>
            <a:r>
              <a:rPr lang="ru-RU" sz="2400" dirty="0" err="1"/>
              <a:t>партій</a:t>
            </a:r>
            <a:r>
              <a:rPr lang="ru-RU" sz="2400" dirty="0"/>
              <a:t> є </a:t>
            </a:r>
            <a:r>
              <a:rPr lang="ru-RU" sz="2400" dirty="0" err="1"/>
              <a:t>яскравим</a:t>
            </a:r>
            <a:r>
              <a:rPr lang="ru-RU" sz="2400" dirty="0"/>
              <a:t> </a:t>
            </a:r>
            <a:r>
              <a:rPr lang="ru-RU" sz="2400" dirty="0" err="1"/>
              <a:t>виявом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політизації</a:t>
            </a:r>
            <a:r>
              <a:rPr lang="ru-RU" sz="2400" dirty="0"/>
              <a:t> </a:t>
            </a:r>
            <a:r>
              <a:rPr lang="ru-RU" sz="2400" dirty="0" err="1"/>
              <a:t>етнічності</a:t>
            </a:r>
            <a:r>
              <a:rPr lang="ru-RU" sz="2400" dirty="0"/>
              <a:t>, у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виділяються</a:t>
            </a:r>
            <a:r>
              <a:rPr lang="ru-RU" sz="2400" dirty="0"/>
              <a:t> три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етапи</a:t>
            </a:r>
            <a:r>
              <a:rPr lang="ru-RU" sz="2400" dirty="0"/>
              <a:t>: а) </a:t>
            </a:r>
            <a:r>
              <a:rPr lang="ru-RU" sz="2400" dirty="0" err="1"/>
              <a:t>набуття</a:t>
            </a:r>
            <a:r>
              <a:rPr lang="ru-RU" sz="2400" dirty="0"/>
              <a:t>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; б) </a:t>
            </a:r>
            <a:r>
              <a:rPr lang="ru-RU" sz="2400" dirty="0" err="1"/>
              <a:t>політична</a:t>
            </a:r>
            <a:r>
              <a:rPr lang="ru-RU" sz="2400" dirty="0"/>
              <a:t> </a:t>
            </a:r>
            <a:r>
              <a:rPr lang="ru-RU" sz="2400" dirty="0" err="1"/>
              <a:t>мобілізація</a:t>
            </a:r>
            <a:r>
              <a:rPr lang="ru-RU" sz="2400" dirty="0"/>
              <a:t>; в) </a:t>
            </a:r>
            <a:r>
              <a:rPr lang="ru-RU" sz="2400" dirty="0" err="1"/>
              <a:t>вихід</a:t>
            </a:r>
            <a:r>
              <a:rPr lang="ru-RU" sz="2400" dirty="0"/>
              <a:t> на </a:t>
            </a:r>
            <a:r>
              <a:rPr lang="ru-RU" sz="2400" dirty="0" err="1"/>
              <a:t>політичну</a:t>
            </a:r>
            <a:r>
              <a:rPr lang="ru-RU" sz="2400" dirty="0"/>
              <a:t> </a:t>
            </a:r>
            <a:r>
              <a:rPr lang="ru-RU" sz="2400" dirty="0" smtClean="0"/>
              <a:t>арену.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250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28343"/>
            <a:ext cx="7920880" cy="53245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Одночасно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становленням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</a:t>
            </a:r>
            <a:r>
              <a:rPr lang="ru-RU" sz="2000" dirty="0" err="1"/>
              <a:t>формувалася</a:t>
            </a:r>
            <a:r>
              <a:rPr lang="ru-RU" sz="2000" dirty="0"/>
              <a:t> й </a:t>
            </a:r>
            <a:r>
              <a:rPr lang="ru-RU" sz="2000" dirty="0" err="1"/>
              <a:t>політична</a:t>
            </a:r>
            <a:r>
              <a:rPr lang="ru-RU" sz="2000" dirty="0"/>
              <a:t> система </a:t>
            </a:r>
            <a:r>
              <a:rPr lang="ru-RU" sz="2000" dirty="0" err="1"/>
              <a:t>сучасної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/>
              <a:t>час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</a:t>
            </a:r>
            <a:r>
              <a:rPr lang="ru-RU" sz="2000" i="1" dirty="0" err="1"/>
              <a:t>різні</a:t>
            </a:r>
            <a:r>
              <a:rPr lang="ru-RU" sz="2000" i="1" dirty="0"/>
              <a:t> </a:t>
            </a:r>
            <a:r>
              <a:rPr lang="ru-RU" sz="2000" i="1" dirty="0" err="1"/>
              <a:t>суспільні</a:t>
            </a:r>
            <a:r>
              <a:rPr lang="ru-RU" sz="2000" i="1" dirty="0"/>
              <a:t> </a:t>
            </a:r>
            <a:r>
              <a:rPr lang="ru-RU" sz="2000" i="1" dirty="0" err="1"/>
              <a:t>сили</a:t>
            </a:r>
            <a:r>
              <a:rPr lang="ru-RU" sz="2000" i="1" dirty="0"/>
              <a:t> </a:t>
            </a:r>
            <a:r>
              <a:rPr lang="ru-RU" sz="2000" i="1" dirty="0" err="1"/>
              <a:t>прагнули</a:t>
            </a:r>
            <a:r>
              <a:rPr lang="ru-RU" sz="2000" i="1" dirty="0"/>
              <a:t> набути </a:t>
            </a:r>
            <a:r>
              <a:rPr lang="ru-RU" sz="2000" i="1" dirty="0" err="1"/>
              <a:t>політичної</a:t>
            </a:r>
            <a:r>
              <a:rPr lang="ru-RU" sz="2000" i="1" dirty="0"/>
              <a:t> </a:t>
            </a:r>
            <a:r>
              <a:rPr lang="ru-RU" sz="2000" i="1" dirty="0" err="1"/>
              <a:t>суб’єктності</a:t>
            </a:r>
            <a:r>
              <a:rPr lang="ru-RU" sz="2000" i="1" dirty="0"/>
              <a:t>, </a:t>
            </a:r>
            <a:r>
              <a:rPr lang="ru-RU" sz="2000" i="1" dirty="0" err="1"/>
              <a:t>заявити</a:t>
            </a:r>
            <a:r>
              <a:rPr lang="ru-RU" sz="2000" i="1" dirty="0"/>
              <a:t> про себе як про </a:t>
            </a:r>
            <a:r>
              <a:rPr lang="ru-RU" sz="2000" i="1" dirty="0" err="1"/>
              <a:t>учасників</a:t>
            </a:r>
            <a:r>
              <a:rPr lang="ru-RU" sz="2000" i="1" dirty="0"/>
              <a:t> </a:t>
            </a:r>
            <a:r>
              <a:rPr lang="ru-RU" sz="2000" i="1" dirty="0" err="1"/>
              <a:t>політичного</a:t>
            </a:r>
            <a:r>
              <a:rPr lang="ru-RU" sz="2000" i="1" dirty="0"/>
              <a:t> </a:t>
            </a:r>
            <a:r>
              <a:rPr lang="ru-RU" sz="2000" i="1" dirty="0" err="1"/>
              <a:t>процесу</a:t>
            </a:r>
            <a:r>
              <a:rPr lang="ru-RU" sz="2000" i="1" dirty="0"/>
              <a:t>. </a:t>
            </a:r>
            <a:endParaRPr lang="en-US" sz="2000" i="1" dirty="0" smtClean="0"/>
          </a:p>
          <a:p>
            <a:pPr algn="just"/>
            <a:endParaRPr lang="en-US" sz="2000" i="1" dirty="0"/>
          </a:p>
          <a:p>
            <a:pPr algn="just"/>
            <a:r>
              <a:rPr lang="ru-RU" sz="2000" i="1" dirty="0" err="1" smtClean="0"/>
              <a:t>Серед</a:t>
            </a:r>
            <a:r>
              <a:rPr lang="ru-RU" sz="2000" i="1" dirty="0" smtClean="0"/>
              <a:t> </a:t>
            </a:r>
            <a:r>
              <a:rPr lang="ru-RU" sz="2000" i="1" dirty="0"/>
              <a:t>таких сил </a:t>
            </a:r>
            <a:r>
              <a:rPr lang="ru-RU" sz="2000" i="1" dirty="0" err="1"/>
              <a:t>були</a:t>
            </a:r>
            <a:r>
              <a:rPr lang="ru-RU" sz="2000" i="1" dirty="0"/>
              <a:t> й </a:t>
            </a:r>
            <a:r>
              <a:rPr lang="ru-RU" sz="2000" i="1" dirty="0" err="1"/>
              <a:t>національні</a:t>
            </a:r>
            <a:r>
              <a:rPr lang="ru-RU" sz="2000" i="1" dirty="0"/>
              <a:t> </a:t>
            </a:r>
            <a:r>
              <a:rPr lang="ru-RU" sz="2000" i="1" dirty="0" err="1"/>
              <a:t>меншини</a:t>
            </a:r>
            <a:r>
              <a:rPr lang="ru-RU" sz="2000" i="1" dirty="0"/>
              <a:t> </a:t>
            </a:r>
            <a:r>
              <a:rPr lang="ru-RU" sz="2000" i="1" dirty="0" err="1"/>
              <a:t>України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ru-RU" sz="2000" dirty="0" err="1" smtClean="0"/>
              <a:t>Інституціональним</a:t>
            </a:r>
            <a:r>
              <a:rPr lang="ru-RU" sz="2000" dirty="0" smtClean="0"/>
              <a:t> </a:t>
            </a:r>
            <a:r>
              <a:rPr lang="ru-RU" sz="2000" dirty="0" err="1"/>
              <a:t>проявом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</a:t>
            </a:r>
            <a:r>
              <a:rPr lang="ru-RU" sz="2000" dirty="0" err="1"/>
              <a:t>пробудження</a:t>
            </a:r>
            <a:r>
              <a:rPr lang="ru-RU" sz="2000" dirty="0"/>
              <a:t> </a:t>
            </a:r>
            <a:r>
              <a:rPr lang="ru-RU" sz="2000" dirty="0" err="1"/>
              <a:t>громадянської</a:t>
            </a:r>
            <a:r>
              <a:rPr lang="ru-RU" sz="2000" dirty="0"/>
              <a:t> </a:t>
            </a:r>
            <a:r>
              <a:rPr lang="ru-RU" sz="2000" dirty="0" err="1"/>
              <a:t>свідомості</a:t>
            </a:r>
            <a:r>
              <a:rPr lang="ru-RU" sz="2000" dirty="0"/>
              <a:t> стала </a:t>
            </a:r>
            <a:r>
              <a:rPr lang="ru-RU" sz="2000" dirty="0" err="1"/>
              <a:t>поява</a:t>
            </a:r>
            <a:r>
              <a:rPr lang="ru-RU" sz="2000" dirty="0"/>
              <a:t> такого </a:t>
            </a:r>
            <a:r>
              <a:rPr lang="ru-RU" sz="2000" dirty="0" err="1"/>
              <a:t>суспільно-політичного</a:t>
            </a:r>
            <a:r>
              <a:rPr lang="ru-RU" sz="2000" dirty="0"/>
              <a:t> </a:t>
            </a:r>
            <a:r>
              <a:rPr lang="ru-RU" sz="2000" dirty="0" err="1"/>
              <a:t>явища</a:t>
            </a:r>
            <a:r>
              <a:rPr lang="ru-RU" sz="2000" dirty="0"/>
              <a:t>, як </a:t>
            </a:r>
            <a:r>
              <a:rPr lang="ru-RU" sz="2000" dirty="0" err="1"/>
              <a:t>громадські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 </a:t>
            </a:r>
            <a:r>
              <a:rPr lang="ru-RU" sz="2000" dirty="0" err="1"/>
              <a:t>етнічних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ru-RU" sz="2000" dirty="0" err="1" smtClean="0"/>
              <a:t>Їхнє</a:t>
            </a:r>
            <a:r>
              <a:rPr lang="ru-RU" sz="2000" dirty="0" smtClean="0"/>
              <a:t> </a:t>
            </a:r>
            <a:r>
              <a:rPr lang="ru-RU" sz="2000" dirty="0" err="1"/>
              <a:t>бачення</a:t>
            </a:r>
            <a:r>
              <a:rPr lang="ru-RU" sz="2000" dirty="0"/>
              <a:t> й </a:t>
            </a:r>
            <a:r>
              <a:rPr lang="ru-RU" sz="2000" dirty="0" err="1"/>
              <a:t>усвідомлення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 </a:t>
            </a:r>
            <a:r>
              <a:rPr lang="ru-RU" sz="2000" dirty="0" err="1"/>
              <a:t>крізь</a:t>
            </a:r>
            <a:r>
              <a:rPr lang="ru-RU" sz="2000" dirty="0"/>
              <a:t> призму </a:t>
            </a:r>
            <a:r>
              <a:rPr lang="ru-RU" sz="2000" dirty="0" err="1"/>
              <a:t>групових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та </a:t>
            </a:r>
            <a:r>
              <a:rPr lang="ru-RU" sz="2000" dirty="0" err="1"/>
              <a:t>ціннісних</a:t>
            </a:r>
            <a:r>
              <a:rPr lang="ru-RU" sz="2000" dirty="0"/>
              <a:t> </a:t>
            </a:r>
            <a:r>
              <a:rPr lang="ru-RU" sz="2000" dirty="0" err="1"/>
              <a:t>орієнтацій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політична</a:t>
            </a:r>
            <a:r>
              <a:rPr lang="ru-RU" sz="2000" dirty="0"/>
              <a:t> </a:t>
            </a:r>
            <a:r>
              <a:rPr lang="ru-RU" sz="2000" dirty="0" err="1"/>
              <a:t>самоорганізація</a:t>
            </a:r>
            <a:r>
              <a:rPr lang="ru-RU" sz="2000" dirty="0"/>
              <a:t> стали </a:t>
            </a:r>
            <a:r>
              <a:rPr lang="ru-RU" sz="2000" dirty="0" err="1"/>
              <a:t>важливими</a:t>
            </a:r>
            <a:r>
              <a:rPr lang="ru-RU" sz="2000" dirty="0"/>
              <a:t> </a:t>
            </a:r>
            <a:r>
              <a:rPr lang="ru-RU" sz="2000" dirty="0" err="1"/>
              <a:t>чинниками</a:t>
            </a:r>
            <a:r>
              <a:rPr lang="ru-RU" sz="2000" dirty="0"/>
              <a:t> </a:t>
            </a:r>
            <a:r>
              <a:rPr lang="ru-RU" sz="2000" dirty="0" err="1"/>
              <a:t>функціонування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8480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28092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О. </a:t>
            </a:r>
            <a:r>
              <a:rPr lang="ru-RU" sz="2000" dirty="0" smtClean="0"/>
              <a:t>Ляшенка</a:t>
            </a:r>
            <a:r>
              <a:rPr lang="en-US" sz="2000" dirty="0" smtClean="0"/>
              <a:t> </a:t>
            </a:r>
            <a:r>
              <a:rPr lang="uk-UA" sz="2000" dirty="0" smtClean="0"/>
              <a:t>у статті</a:t>
            </a:r>
            <a:r>
              <a:rPr lang="ru-RU" sz="2000" dirty="0" smtClean="0"/>
              <a:t> </a:t>
            </a:r>
            <a:r>
              <a:rPr lang="ru-RU" sz="2000" dirty="0"/>
              <a:t>«Участь </a:t>
            </a:r>
            <a:r>
              <a:rPr lang="ru-RU" sz="2000" dirty="0" err="1" smtClean="0"/>
              <a:t>етнополітичних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партій</a:t>
            </a:r>
            <a:r>
              <a:rPr lang="ru-RU" sz="2000" dirty="0" smtClean="0"/>
              <a:t> </a:t>
            </a:r>
            <a:r>
              <a:rPr lang="ru-RU" sz="2000" dirty="0"/>
              <a:t>у </a:t>
            </a:r>
            <a:r>
              <a:rPr lang="ru-RU" sz="2000" dirty="0" err="1"/>
              <a:t>політичному</a:t>
            </a:r>
            <a:r>
              <a:rPr lang="ru-RU" sz="2000" dirty="0"/>
              <a:t> </a:t>
            </a:r>
            <a:r>
              <a:rPr lang="ru-RU" sz="2000" dirty="0" err="1"/>
              <a:t>процесі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: </a:t>
            </a:r>
            <a:r>
              <a:rPr lang="ru-RU" sz="2000" dirty="0" err="1"/>
              <a:t>досвід</a:t>
            </a:r>
            <a:r>
              <a:rPr lang="ru-RU" sz="2000" dirty="0"/>
              <a:t> і </a:t>
            </a:r>
            <a:r>
              <a:rPr lang="ru-RU" sz="2000" dirty="0" err="1"/>
              <a:t>перспективи</a:t>
            </a:r>
            <a:r>
              <a:rPr lang="ru-RU" sz="2000" dirty="0" smtClean="0"/>
              <a:t>» </a:t>
            </a:r>
            <a:r>
              <a:rPr lang="ru-RU" sz="2000" dirty="0" err="1" smtClean="0"/>
              <a:t>звертає</a:t>
            </a:r>
            <a:r>
              <a:rPr lang="ru-RU" sz="2000" dirty="0" smtClean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на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етнічних</a:t>
            </a:r>
            <a:r>
              <a:rPr lang="ru-RU" sz="2000" dirty="0"/>
              <a:t> </a:t>
            </a:r>
            <a:r>
              <a:rPr lang="ru-RU" sz="2000" dirty="0" err="1" smtClean="0"/>
              <a:t>політичних</a:t>
            </a:r>
            <a:r>
              <a:rPr lang="ru-RU" sz="2000" dirty="0" smtClean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 </a:t>
            </a:r>
            <a:r>
              <a:rPr lang="ru-RU" sz="2000" dirty="0" err="1"/>
              <a:t>набула</a:t>
            </a:r>
            <a:r>
              <a:rPr lang="ru-RU" sz="2000" dirty="0"/>
              <a:t> </a:t>
            </a:r>
            <a:r>
              <a:rPr lang="ru-RU" sz="2000" dirty="0" err="1"/>
              <a:t>конкретних</a:t>
            </a:r>
            <a:r>
              <a:rPr lang="ru-RU" sz="2000" dirty="0"/>
              <a:t> </a:t>
            </a:r>
            <a:r>
              <a:rPr lang="ru-RU" sz="2000" dirty="0" err="1"/>
              <a:t>проявів</a:t>
            </a:r>
            <a:r>
              <a:rPr lang="ru-RU" sz="2000" dirty="0"/>
              <a:t> у таких </a:t>
            </a:r>
            <a:r>
              <a:rPr lang="ru-RU" sz="2000" dirty="0" err="1"/>
              <a:t>українських</a:t>
            </a:r>
            <a:r>
              <a:rPr lang="ru-RU" sz="2000" dirty="0"/>
              <a:t> </a:t>
            </a:r>
            <a:r>
              <a:rPr lang="ru-RU" sz="2000" dirty="0" err="1" smtClean="0"/>
              <a:t>регіонах</a:t>
            </a:r>
            <a:r>
              <a:rPr lang="ru-RU" sz="2000" dirty="0"/>
              <a:t>, як </a:t>
            </a:r>
            <a:r>
              <a:rPr lang="ru-RU" sz="2000" dirty="0" err="1"/>
              <a:t>Крим</a:t>
            </a:r>
            <a:r>
              <a:rPr lang="ru-RU" sz="2000" dirty="0"/>
              <a:t> і </a:t>
            </a:r>
            <a:r>
              <a:rPr lang="ru-RU" sz="2000" dirty="0" err="1"/>
              <a:t>Закарпаття</a:t>
            </a:r>
            <a:r>
              <a:rPr lang="ru-RU" sz="2000" dirty="0"/>
              <a:t>. </a:t>
            </a:r>
            <a:r>
              <a:rPr lang="ru-RU" sz="2000" dirty="0" err="1"/>
              <a:t>Загалом</a:t>
            </a:r>
            <a:r>
              <a:rPr lang="ru-RU" sz="2000" dirty="0"/>
              <a:t> за роки </a:t>
            </a:r>
            <a:r>
              <a:rPr lang="ru-RU" sz="2000" dirty="0" err="1"/>
              <a:t>незалежності</a:t>
            </a:r>
            <a:r>
              <a:rPr lang="ru-RU" sz="2000" dirty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/>
              <a:t>утворено</a:t>
            </a:r>
            <a:r>
              <a:rPr lang="ru-RU" sz="2000" dirty="0"/>
              <a:t> </a:t>
            </a:r>
            <a:r>
              <a:rPr lang="ru-RU" sz="2000" dirty="0" err="1"/>
              <a:t>близько</a:t>
            </a:r>
            <a:r>
              <a:rPr lang="ru-RU" sz="2000" dirty="0"/>
              <a:t> 20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тією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 smtClean="0"/>
              <a:t>іншою</a:t>
            </a:r>
            <a:r>
              <a:rPr lang="ru-RU" sz="2000" dirty="0" smtClean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вважати</a:t>
            </a:r>
            <a:r>
              <a:rPr lang="ru-RU" sz="2000" dirty="0"/>
              <a:t> </a:t>
            </a:r>
            <a:r>
              <a:rPr lang="ru-RU" sz="2000" dirty="0" err="1"/>
              <a:t>етноцентричними</a:t>
            </a:r>
            <a:r>
              <a:rPr lang="ru-RU" sz="2000" dirty="0"/>
              <a:t>, </a:t>
            </a:r>
            <a:r>
              <a:rPr lang="ru-RU" sz="2000" dirty="0" err="1"/>
              <a:t>щоправда</a:t>
            </a:r>
            <a:r>
              <a:rPr lang="ru-RU" sz="2000" dirty="0"/>
              <a:t>, </a:t>
            </a:r>
            <a:r>
              <a:rPr lang="ru-RU" sz="2000" dirty="0" err="1"/>
              <a:t>більшість</a:t>
            </a:r>
            <a:r>
              <a:rPr lang="ru-RU" sz="2000" dirty="0"/>
              <a:t> з них</a:t>
            </a:r>
          </a:p>
          <a:p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україноцентричними</a:t>
            </a:r>
            <a:r>
              <a:rPr lang="ru-RU" sz="2000" dirty="0"/>
              <a:t>, </a:t>
            </a:r>
            <a:r>
              <a:rPr lang="ru-RU" sz="2000" dirty="0" err="1"/>
              <a:t>українофільськими</a:t>
            </a:r>
            <a:r>
              <a:rPr lang="ru-RU" sz="20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585307"/>
            <a:ext cx="4572000" cy="40934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Вагому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етнополітичній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взятих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таких,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татари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угорці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румуни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євреї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німці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греки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2586817"/>
            <a:ext cx="3600400" cy="28623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точиться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4335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01626"/>
            <a:ext cx="4572000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О.Майборода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сильно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переплелися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4048" y="116632"/>
            <a:ext cx="3960440" cy="56323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PSMT"/>
              </a:rPr>
              <a:t>Тим не </a:t>
            </a:r>
            <a:r>
              <a:rPr lang="ru-RU" dirty="0" err="1">
                <a:latin typeface="TimesNewRomanPSMT"/>
              </a:rPr>
              <a:t>менш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російський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національний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рух</a:t>
            </a:r>
            <a:r>
              <a:rPr lang="ru-RU" dirty="0">
                <a:latin typeface="TimesNewRomanPSMT"/>
              </a:rPr>
              <a:t> в </a:t>
            </a:r>
            <a:r>
              <a:rPr lang="ru-RU" dirty="0" err="1">
                <a:latin typeface="TimesNewRomanPSMT"/>
              </a:rPr>
              <a:t>Україні</a:t>
            </a:r>
            <a:r>
              <a:rPr lang="ru-RU" dirty="0">
                <a:latin typeface="TimesNewRomanPSMT"/>
              </a:rPr>
              <a:t> став</a:t>
            </a:r>
          </a:p>
          <a:p>
            <a:pPr algn="just"/>
            <a:r>
              <a:rPr lang="ru-RU" dirty="0" err="1">
                <a:latin typeface="TimesNewRomanPSMT"/>
              </a:rPr>
              <a:t>об’єктом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дослідження</a:t>
            </a:r>
            <a:r>
              <a:rPr lang="ru-RU" dirty="0">
                <a:latin typeface="TimesNewRomanPSMT"/>
              </a:rPr>
              <a:t> низки </a:t>
            </a:r>
            <a:r>
              <a:rPr lang="ru-RU" dirty="0" err="1">
                <a:latin typeface="TimesNewRomanPSMT"/>
              </a:rPr>
              <a:t>наукових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праць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 smtClean="0">
                <a:latin typeface="TimesNewRomanPSMT"/>
              </a:rPr>
              <a:t>Найбільш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глибоко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дослідженими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є </a:t>
            </a:r>
            <a:r>
              <a:rPr lang="ru-RU" dirty="0" err="1">
                <a:latin typeface="TimesNewRomanPSMT"/>
              </a:rPr>
              <a:t>питання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стосуються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об’єктивних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характеристик </a:t>
            </a:r>
            <a:r>
              <a:rPr lang="ru-RU" dirty="0" err="1" smtClean="0">
                <a:latin typeface="TimesNewRomanPSMT"/>
              </a:rPr>
              <a:t>російської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етнічної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групи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її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соціального</a:t>
            </a:r>
            <a:r>
              <a:rPr lang="ru-RU" dirty="0">
                <a:latin typeface="TimesNewRomanPSMT"/>
              </a:rPr>
              <a:t> статусу, </a:t>
            </a:r>
            <a:r>
              <a:rPr lang="ru-RU" dirty="0" err="1">
                <a:latin typeface="TimesNewRomanPSMT"/>
              </a:rPr>
              <a:t>історичного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коріння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питання</a:t>
            </a:r>
            <a:r>
              <a:rPr lang="ru-RU" dirty="0">
                <a:latin typeface="TimesNewRomanPSMT"/>
              </a:rPr>
              <a:t> «</a:t>
            </a:r>
            <a:r>
              <a:rPr lang="ru-RU" dirty="0" err="1">
                <a:latin typeface="TimesNewRomanPSMT"/>
              </a:rPr>
              <a:t>кризи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ідентичності</a:t>
            </a:r>
            <a:r>
              <a:rPr lang="ru-RU" dirty="0">
                <a:latin typeface="TimesNewRomanPSMT"/>
              </a:rPr>
              <a:t>» </a:t>
            </a:r>
            <a:r>
              <a:rPr lang="ru-RU" dirty="0" err="1">
                <a:latin typeface="TimesNewRomanPSMT"/>
              </a:rPr>
              <a:t>внаслідок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трансформаційних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процесів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кінця</a:t>
            </a:r>
            <a:r>
              <a:rPr lang="ru-RU" dirty="0">
                <a:latin typeface="TimesNewRomanPSMT"/>
              </a:rPr>
              <a:t> ХХ ст.</a:t>
            </a:r>
          </a:p>
          <a:p>
            <a:pPr algn="just"/>
            <a:r>
              <a:rPr lang="ru-RU" dirty="0" err="1">
                <a:latin typeface="TimesNewRomanPSMT"/>
              </a:rPr>
              <a:t>Насамперед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дослідники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вказують</a:t>
            </a:r>
            <a:r>
              <a:rPr lang="ru-RU" dirty="0">
                <a:latin typeface="TimesNewRomanPSMT"/>
              </a:rPr>
              <a:t> на </a:t>
            </a:r>
            <a:r>
              <a:rPr lang="ru-RU" dirty="0" err="1">
                <a:latin typeface="TimesNewRomanPSMT"/>
              </a:rPr>
              <a:t>головну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його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специфічну</a:t>
            </a:r>
            <a:endParaRPr lang="ru-RU" dirty="0">
              <a:latin typeface="TimesNewRomanPSMT"/>
            </a:endParaRPr>
          </a:p>
          <a:p>
            <a:pPr algn="just"/>
            <a:r>
              <a:rPr lang="ru-RU" dirty="0">
                <a:latin typeface="TimesNewRomanPSMT"/>
              </a:rPr>
              <a:t>рису: </a:t>
            </a:r>
            <a:r>
              <a:rPr lang="ru-RU" i="1" dirty="0" err="1">
                <a:latin typeface="TimesNewRomanPSMT"/>
              </a:rPr>
              <a:t>складний</a:t>
            </a:r>
            <a:r>
              <a:rPr lang="ru-RU" i="1" dirty="0">
                <a:latin typeface="TimesNewRomanPSMT"/>
              </a:rPr>
              <a:t> </a:t>
            </a:r>
            <a:r>
              <a:rPr lang="ru-RU" i="1" dirty="0" err="1">
                <a:latin typeface="TimesNewRomanPSMT"/>
              </a:rPr>
              <a:t>процес</a:t>
            </a:r>
            <a:r>
              <a:rPr lang="ru-RU" i="1" dirty="0">
                <a:latin typeface="TimesNewRomanPSMT"/>
              </a:rPr>
              <a:t> </a:t>
            </a:r>
            <a:r>
              <a:rPr lang="ru-RU" i="1" dirty="0" err="1">
                <a:latin typeface="TimesNewRomanPSMT"/>
              </a:rPr>
              <a:t>пристосування</a:t>
            </a:r>
            <a:r>
              <a:rPr lang="ru-RU" i="1" dirty="0">
                <a:latin typeface="TimesNewRomanPSMT"/>
              </a:rPr>
              <a:t> до нового для </a:t>
            </a:r>
            <a:r>
              <a:rPr lang="ru-RU" i="1" dirty="0" err="1">
                <a:latin typeface="TimesNewRomanPSMT"/>
              </a:rPr>
              <a:t>росіян</a:t>
            </a:r>
            <a:r>
              <a:rPr lang="ru-RU" i="1" dirty="0">
                <a:latin typeface="TimesNewRomanPSMT"/>
              </a:rPr>
              <a:t> </a:t>
            </a:r>
            <a:r>
              <a:rPr lang="ru-RU" i="1" dirty="0" smtClean="0">
                <a:latin typeface="TimesNewRomanPSMT"/>
              </a:rPr>
              <a:t>статусу </a:t>
            </a:r>
            <a:r>
              <a:rPr lang="ru-RU" i="1" dirty="0" err="1">
                <a:latin typeface="TimesNewRomanPSMT"/>
              </a:rPr>
              <a:t>етнічної</a:t>
            </a:r>
            <a:r>
              <a:rPr lang="ru-RU" i="1" dirty="0">
                <a:latin typeface="TimesNewRomanPSMT"/>
              </a:rPr>
              <a:t> </a:t>
            </a:r>
            <a:r>
              <a:rPr lang="ru-RU" i="1" dirty="0" err="1">
                <a:latin typeface="TimesNewRomanPSMT"/>
              </a:rPr>
              <a:t>меншини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>
                <a:latin typeface="TimesNewRomanPSMT"/>
              </a:rPr>
              <a:t>Росіяни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України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здебільшого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були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психологічно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не </a:t>
            </a:r>
            <a:r>
              <a:rPr lang="ru-RU" dirty="0" err="1">
                <a:latin typeface="TimesNewRomanPSMT"/>
              </a:rPr>
              <a:t>готові</a:t>
            </a:r>
            <a:r>
              <a:rPr lang="ru-RU" dirty="0">
                <a:latin typeface="TimesNewRomanPSMT"/>
              </a:rPr>
              <a:t> до статусу «</a:t>
            </a:r>
            <a:r>
              <a:rPr lang="ru-RU" dirty="0" err="1">
                <a:latin typeface="TimesNewRomanPSMT"/>
              </a:rPr>
              <a:t>національної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меншини</a:t>
            </a:r>
            <a:r>
              <a:rPr lang="ru-RU" dirty="0">
                <a:latin typeface="TimesNewRomanPSMT"/>
              </a:rPr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166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32656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NewRomanPSMT"/>
              </a:rPr>
              <a:t>О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 smtClean="0">
                <a:latin typeface="TimesNewRomanPSMT"/>
              </a:rPr>
              <a:t>Майборода</a:t>
            </a:r>
            <a:r>
              <a:rPr lang="ru-RU" dirty="0" smtClean="0">
                <a:latin typeface="TimesNewRomanPSMT"/>
              </a:rPr>
              <a:t> - </a:t>
            </a:r>
            <a:r>
              <a:rPr lang="ru-RU" dirty="0" err="1" smtClean="0">
                <a:latin typeface="TimesNewRomanPSMT"/>
              </a:rPr>
              <a:t>закономірний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після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здобуття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Україною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незалежності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процес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українізації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сигналізував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російському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населенню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його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мовному</a:t>
            </a:r>
            <a:r>
              <a:rPr lang="ru-RU" dirty="0">
                <a:latin typeface="TimesNewRomanPSMT"/>
              </a:rPr>
              <a:t> і культурному </a:t>
            </a:r>
            <a:r>
              <a:rPr lang="ru-RU" dirty="0" err="1">
                <a:latin typeface="TimesNewRomanPSMT"/>
              </a:rPr>
              <a:t>середовищу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доведеться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дещо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потіснитися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>
                <a:latin typeface="TimesNewRomanPSMT"/>
              </a:rPr>
              <a:t>Упродовж</a:t>
            </a:r>
            <a:r>
              <a:rPr lang="ru-RU" dirty="0">
                <a:latin typeface="TimesNewRomanPSMT"/>
              </a:rPr>
              <a:t> перших </a:t>
            </a:r>
            <a:r>
              <a:rPr lang="ru-RU" dirty="0" err="1">
                <a:latin typeface="TimesNewRomanPSMT"/>
              </a:rPr>
              <a:t>років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незалежності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серед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росіян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України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посилилося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відчуття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вони </a:t>
            </a:r>
            <a:r>
              <a:rPr lang="ru-RU" dirty="0" err="1">
                <a:latin typeface="TimesNewRomanPSMT"/>
              </a:rPr>
              <a:t>піддаються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дискримінації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>
                <a:latin typeface="TimesNewRomanPSMT"/>
              </a:rPr>
              <a:t>Оскільки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фактів</a:t>
            </a:r>
            <a:r>
              <a:rPr lang="ru-RU" dirty="0">
                <a:latin typeface="TimesNewRomanPSMT"/>
              </a:rPr>
              <a:t> про </a:t>
            </a:r>
            <a:r>
              <a:rPr lang="ru-RU" dirty="0" err="1">
                <a:latin typeface="TimesNewRomanPSMT"/>
              </a:rPr>
              <a:t>постійні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утиски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росіян</a:t>
            </a:r>
            <a:r>
              <a:rPr lang="ru-RU" dirty="0">
                <a:latin typeface="TimesNewRomanPSMT"/>
              </a:rPr>
              <a:t> у </a:t>
            </a:r>
            <a:r>
              <a:rPr lang="ru-RU" dirty="0" err="1">
                <a:latin typeface="TimesNewRomanPSMT"/>
              </a:rPr>
              <a:t>соціальних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або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професійних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питаннях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оприлюднено</a:t>
            </a:r>
            <a:r>
              <a:rPr lang="ru-RU" dirty="0">
                <a:latin typeface="TimesNewRomanPSMT"/>
              </a:rPr>
              <a:t> не </a:t>
            </a:r>
            <a:r>
              <a:rPr lang="ru-RU" dirty="0" err="1">
                <a:latin typeface="TimesNewRomanPSMT"/>
              </a:rPr>
              <a:t>було</a:t>
            </a:r>
            <a:r>
              <a:rPr lang="ru-RU" dirty="0">
                <a:latin typeface="TimesNewRomanPSMT"/>
              </a:rPr>
              <a:t>, то </a:t>
            </a:r>
            <a:r>
              <a:rPr lang="ru-RU" dirty="0" err="1">
                <a:latin typeface="TimesNewRomanPSMT"/>
              </a:rPr>
              <a:t>виникнення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цього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відчуття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можна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пояснити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насамперед</a:t>
            </a:r>
            <a:r>
              <a:rPr lang="ru-RU" dirty="0">
                <a:latin typeface="TimesNewRomanPSMT"/>
              </a:rPr>
              <a:t> перспективою </a:t>
            </a:r>
            <a:r>
              <a:rPr lang="ru-RU" dirty="0" err="1">
                <a:latin typeface="TimesNewRomanPSMT"/>
              </a:rPr>
              <a:t>втрати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панівного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становища </a:t>
            </a:r>
            <a:r>
              <a:rPr lang="ru-RU" dirty="0" err="1">
                <a:latin typeface="TimesNewRomanPSMT"/>
              </a:rPr>
              <a:t>російської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мови</a:t>
            </a:r>
            <a:r>
              <a:rPr lang="ru-RU" dirty="0">
                <a:latin typeface="TimesNewRomanPSMT"/>
              </a:rPr>
              <a:t> і </a:t>
            </a:r>
            <a:r>
              <a:rPr lang="ru-RU" dirty="0" err="1">
                <a:latin typeface="TimesNewRomanPSMT"/>
              </a:rPr>
              <a:t>культури</a:t>
            </a:r>
            <a:r>
              <a:rPr lang="ru-RU" dirty="0">
                <a:latin typeface="TimesNewRomanPSMT"/>
              </a:rPr>
              <a:t> в </a:t>
            </a:r>
            <a:r>
              <a:rPr lang="ru-RU" dirty="0" err="1">
                <a:latin typeface="TimesNewRomanPSMT"/>
              </a:rPr>
              <a:t>Україні</a:t>
            </a:r>
            <a:r>
              <a:rPr lang="ru-RU" dirty="0">
                <a:latin typeface="TimesNewRomanPSMT"/>
              </a:rPr>
              <a:t>. </a:t>
            </a:r>
            <a:endParaRPr lang="ru-RU" dirty="0" smtClean="0">
              <a:latin typeface="TimesNewRomanPSMT"/>
            </a:endParaRPr>
          </a:p>
          <a:p>
            <a:pPr algn="just"/>
            <a:r>
              <a:rPr lang="ru-RU" dirty="0" err="1" smtClean="0">
                <a:latin typeface="TimesNewRomanPSMT"/>
              </a:rPr>
              <a:t>Зміна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стаусу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поставила </a:t>
            </a:r>
            <a:r>
              <a:rPr lang="ru-RU" dirty="0" err="1">
                <a:latin typeface="TimesNewRomanPSMT"/>
              </a:rPr>
              <a:t>цю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етнічну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групу</a:t>
            </a:r>
            <a:r>
              <a:rPr lang="ru-RU" dirty="0">
                <a:latin typeface="TimesNewRomanPSMT"/>
              </a:rPr>
              <a:t> перед </a:t>
            </a:r>
            <a:r>
              <a:rPr lang="ru-RU" dirty="0" err="1">
                <a:latin typeface="TimesNewRomanPSMT"/>
              </a:rPr>
              <a:t>дилемою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вибору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подальшої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етнополітичної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поведінки</a:t>
            </a:r>
            <a:r>
              <a:rPr lang="ru-RU" dirty="0">
                <a:latin typeface="TimesNewRomanPSMT"/>
              </a:rPr>
              <a:t>. </a:t>
            </a:r>
            <a:endParaRPr lang="ru-RU" dirty="0" smtClean="0">
              <a:latin typeface="TimesNewRomanPSMT"/>
            </a:endParaRPr>
          </a:p>
          <a:p>
            <a:pPr algn="just"/>
            <a:endParaRPr lang="ru-RU" dirty="0">
              <a:latin typeface="TimesNewRomanPSMT"/>
            </a:endParaRPr>
          </a:p>
          <a:p>
            <a:pPr algn="just"/>
            <a:r>
              <a:rPr lang="ru-RU" dirty="0" smtClean="0">
                <a:latin typeface="TimesNewRomanPSMT"/>
              </a:rPr>
              <a:t>Перший </a:t>
            </a:r>
            <a:r>
              <a:rPr lang="ru-RU" dirty="0" err="1">
                <a:latin typeface="TimesNewRomanPSMT"/>
              </a:rPr>
              <a:t>її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варіант</a:t>
            </a:r>
            <a:r>
              <a:rPr lang="ru-RU" dirty="0">
                <a:latin typeface="TimesNewRomanPSMT"/>
              </a:rPr>
              <a:t>, на </a:t>
            </a:r>
            <a:r>
              <a:rPr lang="ru-RU" dirty="0" err="1" smtClean="0">
                <a:latin typeface="TimesNewRomanPSMT"/>
              </a:rPr>
              <a:t>переконання</a:t>
            </a:r>
            <a:r>
              <a:rPr lang="ru-RU" dirty="0" smtClean="0">
                <a:latin typeface="TimesNewRomanPSMT"/>
              </a:rPr>
              <a:t> О</a:t>
            </a:r>
            <a:r>
              <a:rPr lang="ru-RU" dirty="0">
                <a:latin typeface="TimesNewRomanPSMT"/>
              </a:rPr>
              <a:t>. </a:t>
            </a:r>
            <a:r>
              <a:rPr lang="ru-RU" dirty="0" err="1">
                <a:latin typeface="TimesNewRomanPSMT"/>
              </a:rPr>
              <a:t>Майбороди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полягав</a:t>
            </a:r>
            <a:r>
              <a:rPr lang="ru-RU" dirty="0">
                <a:latin typeface="TimesNewRomanPSMT"/>
              </a:rPr>
              <a:t> у тому, </a:t>
            </a:r>
            <a:r>
              <a:rPr lang="ru-RU" dirty="0" err="1">
                <a:latin typeface="TimesNewRomanPSMT"/>
              </a:rPr>
              <a:t>щоб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відійти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від</a:t>
            </a:r>
            <a:r>
              <a:rPr lang="ru-RU" dirty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великодержавного </a:t>
            </a:r>
            <a:r>
              <a:rPr lang="ru-RU" dirty="0" err="1" smtClean="0">
                <a:latin typeface="TimesNewRomanPSMT"/>
              </a:rPr>
              <a:t>націоналізму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й </a:t>
            </a:r>
            <a:r>
              <a:rPr lang="ru-RU" dirty="0" err="1" smtClean="0">
                <a:latin typeface="TimesNewRomanPSMT"/>
              </a:rPr>
              <a:t>домагатися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цілей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їх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зазвичай</a:t>
            </a:r>
            <a:r>
              <a:rPr lang="ru-RU" dirty="0">
                <a:latin typeface="TimesNewRomanPSMT"/>
              </a:rPr>
              <a:t> ставить </a:t>
            </a:r>
            <a:r>
              <a:rPr lang="ru-RU" dirty="0" err="1" smtClean="0">
                <a:latin typeface="TimesNewRomanPSMT"/>
              </a:rPr>
              <a:t>націоналізм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меншин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або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етнонаціоналізм</a:t>
            </a:r>
            <a:r>
              <a:rPr lang="ru-RU" dirty="0">
                <a:latin typeface="TimesNewRomanPSMT"/>
              </a:rPr>
              <a:t>. </a:t>
            </a:r>
            <a:endParaRPr lang="ru-RU" dirty="0" smtClean="0">
              <a:latin typeface="TimesNewRomanPSMT"/>
            </a:endParaRPr>
          </a:p>
          <a:p>
            <a:pPr algn="just"/>
            <a:endParaRPr lang="ru-RU" dirty="0">
              <a:latin typeface="TimesNewRomanPSMT"/>
            </a:endParaRPr>
          </a:p>
          <a:p>
            <a:pPr algn="just"/>
            <a:r>
              <a:rPr lang="ru-RU" dirty="0" smtClean="0">
                <a:latin typeface="TimesNewRomanPSMT"/>
              </a:rPr>
              <a:t>Другим </a:t>
            </a:r>
            <a:r>
              <a:rPr lang="ru-RU" dirty="0" err="1">
                <a:latin typeface="TimesNewRomanPSMT"/>
              </a:rPr>
              <a:t>варіантом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було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продо</a:t>
            </a:r>
            <a:r>
              <a:rPr lang="ru-RU" dirty="0" err="1">
                <a:latin typeface="TimesNewRomanPSMT"/>
              </a:rPr>
              <a:t>вжувати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боротьбу</a:t>
            </a:r>
            <a:r>
              <a:rPr lang="ru-RU" dirty="0">
                <a:latin typeface="TimesNewRomanPSMT"/>
              </a:rPr>
              <a:t> за </a:t>
            </a:r>
            <a:r>
              <a:rPr lang="ru-RU" dirty="0" err="1">
                <a:latin typeface="TimesNewRomanPSMT"/>
              </a:rPr>
              <a:t>реалізацію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цілей</a:t>
            </a:r>
            <a:r>
              <a:rPr lang="ru-RU" dirty="0">
                <a:latin typeface="TimesNewRomanPSMT"/>
              </a:rPr>
              <a:t> великодержавного </a:t>
            </a:r>
            <a:r>
              <a:rPr lang="ru-RU" dirty="0" err="1" smtClean="0">
                <a:latin typeface="TimesNewRomanPSMT"/>
              </a:rPr>
              <a:t>націоналізму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в </a:t>
            </a:r>
            <a:r>
              <a:rPr lang="ru-RU" dirty="0" err="1">
                <a:latin typeface="TimesNewRomanPSMT"/>
              </a:rPr>
              <a:t>тій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або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іншій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його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версії</a:t>
            </a:r>
            <a:r>
              <a:rPr lang="ru-RU" dirty="0" smtClean="0">
                <a:latin typeface="TimesNewRomanPSM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731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NewRomanPSMT"/>
              </a:rPr>
              <a:t>Відповідно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i="1" dirty="0">
                <a:latin typeface="TimesNewRomanPSMT"/>
              </a:rPr>
              <a:t>у </a:t>
            </a:r>
            <a:r>
              <a:rPr lang="ru-RU" sz="2000" i="1" dirty="0" err="1">
                <a:latin typeface="TimesNewRomanPSMT"/>
              </a:rPr>
              <a:t>першому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випадку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етнополітична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активність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 smtClean="0">
                <a:latin typeface="TimesNewRomanPSMT"/>
              </a:rPr>
              <a:t>відбувалася</a:t>
            </a:r>
            <a:r>
              <a:rPr lang="ru-RU" sz="2000" i="1" dirty="0" smtClean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переважно</a:t>
            </a:r>
            <a:r>
              <a:rPr lang="ru-RU" sz="2000" i="1" dirty="0">
                <a:latin typeface="TimesNewRomanPSMT"/>
              </a:rPr>
              <a:t> через </a:t>
            </a:r>
            <a:r>
              <a:rPr lang="ru-RU" sz="2000" i="1" dirty="0" err="1">
                <a:latin typeface="TimesNewRomanPSMT"/>
              </a:rPr>
              <a:t>національно-культурні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товариства</a:t>
            </a:r>
            <a:r>
              <a:rPr lang="ru-RU" sz="2000" i="1" dirty="0">
                <a:latin typeface="TimesNewRomanPSMT"/>
              </a:rPr>
              <a:t>, а в </a:t>
            </a:r>
            <a:r>
              <a:rPr lang="ru-RU" sz="2000" i="1" dirty="0" err="1" smtClean="0">
                <a:latin typeface="TimesNewRomanPSMT"/>
              </a:rPr>
              <a:t>іншому</a:t>
            </a:r>
            <a:r>
              <a:rPr lang="ru-RU" sz="2000" i="1" dirty="0" smtClean="0">
                <a:latin typeface="TimesNewRomanPSMT"/>
              </a:rPr>
              <a:t> </a:t>
            </a:r>
            <a:r>
              <a:rPr lang="ru-RU" sz="2000" i="1" dirty="0">
                <a:latin typeface="TimesNewRomanPSMT"/>
              </a:rPr>
              <a:t>– шляхом </a:t>
            </a:r>
            <a:r>
              <a:rPr lang="ru-RU" sz="2000" i="1" dirty="0" err="1">
                <a:latin typeface="TimesNewRomanPSMT"/>
              </a:rPr>
              <a:t>політичної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діяльності</a:t>
            </a:r>
            <a:r>
              <a:rPr lang="ru-RU" sz="2000" i="1" dirty="0">
                <a:latin typeface="TimesNewRomanPSMT"/>
              </a:rPr>
              <a:t> через ряд </a:t>
            </a:r>
            <a:r>
              <a:rPr lang="ru-RU" sz="2000" i="1" dirty="0" err="1">
                <a:latin typeface="TimesNewRomanPSMT"/>
              </a:rPr>
              <a:t>політичних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партій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smtClean="0">
                <a:latin typeface="TimesNewRomanPSMT"/>
              </a:rPr>
              <a:t>і </a:t>
            </a:r>
            <a:r>
              <a:rPr lang="ru-RU" sz="2000" i="1" dirty="0" err="1" smtClean="0">
                <a:latin typeface="TimesNewRomanPSMT"/>
              </a:rPr>
              <a:t>громадських</a:t>
            </a:r>
            <a:r>
              <a:rPr lang="ru-RU" sz="2000" i="1" dirty="0" smtClean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організацій</a:t>
            </a:r>
            <a:r>
              <a:rPr lang="ru-RU" sz="2000" i="1" dirty="0">
                <a:latin typeface="TimesNewRomanPSMT"/>
              </a:rPr>
              <a:t>, </a:t>
            </a:r>
            <a:r>
              <a:rPr lang="ru-RU" sz="2000" i="1" dirty="0" err="1">
                <a:latin typeface="TimesNewRomanPSMT"/>
              </a:rPr>
              <a:t>спрямованої</a:t>
            </a:r>
            <a:r>
              <a:rPr lang="ru-RU" sz="2000" i="1" dirty="0">
                <a:latin typeface="TimesNewRomanPSMT"/>
              </a:rPr>
              <a:t> на </a:t>
            </a:r>
            <a:r>
              <a:rPr lang="ru-RU" sz="2000" i="1" dirty="0" err="1">
                <a:latin typeface="TimesNewRomanPSMT"/>
              </a:rPr>
              <a:t>реалізацію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інтересів</a:t>
            </a:r>
            <a:r>
              <a:rPr lang="ru-RU" sz="2000" i="1" dirty="0">
                <a:latin typeface="TimesNewRomanPSMT"/>
              </a:rPr>
              <a:t> </a:t>
            </a:r>
            <a:r>
              <a:rPr lang="ru-RU" sz="2000" i="1" dirty="0" err="1">
                <a:latin typeface="TimesNewRomanPSMT"/>
              </a:rPr>
              <a:t>Росії</a:t>
            </a:r>
            <a:r>
              <a:rPr lang="ru-RU" sz="2000" i="1" dirty="0" smtClean="0">
                <a:latin typeface="TimesNewRomanPSMT"/>
              </a:rPr>
              <a:t>.</a:t>
            </a:r>
          </a:p>
          <a:p>
            <a:pPr algn="just"/>
            <a:endParaRPr lang="ru-RU" sz="2000" i="1" dirty="0">
              <a:latin typeface="TimesNewRomanPSMT"/>
            </a:endParaRPr>
          </a:p>
          <a:p>
            <a:pPr algn="just"/>
            <a:r>
              <a:rPr lang="ru-RU" sz="2000" dirty="0">
                <a:latin typeface="TimesNewRomanPSMT"/>
              </a:rPr>
              <a:t>О. </a:t>
            </a:r>
            <a:r>
              <a:rPr lang="ru-RU" sz="2000" dirty="0" err="1">
                <a:latin typeface="TimesNewRomanPSMT"/>
              </a:rPr>
              <a:t>Майборода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виділяє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такі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групи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партій</a:t>
            </a:r>
            <a:r>
              <a:rPr lang="ru-RU" sz="2000" dirty="0">
                <a:latin typeface="TimesNewRomanPSMT"/>
              </a:rPr>
              <a:t>: </a:t>
            </a:r>
            <a:r>
              <a:rPr lang="ru-RU" sz="2000" dirty="0" err="1">
                <a:latin typeface="TimesNewRomanPSMT"/>
              </a:rPr>
              <a:t>слов’янофільску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комуніс</a:t>
            </a:r>
            <a:r>
              <a:rPr lang="ru-RU" sz="2000" dirty="0">
                <a:latin typeface="TimesNewRomanPSMT"/>
              </a:rPr>
              <a:t>-</a:t>
            </a:r>
          </a:p>
          <a:p>
            <a:pPr algn="just"/>
            <a:r>
              <a:rPr lang="ru-RU" sz="2000" dirty="0" err="1">
                <a:latin typeface="TimesNewRomanPSMT"/>
              </a:rPr>
              <a:t>тичну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ліберальну</a:t>
            </a:r>
            <a:r>
              <a:rPr lang="ru-RU" sz="2000" dirty="0">
                <a:latin typeface="TimesNewRomanPSMT"/>
              </a:rPr>
              <a:t>. </a:t>
            </a:r>
            <a:r>
              <a:rPr lang="ru-RU" sz="2000" dirty="0" err="1">
                <a:latin typeface="TimesNewRomanPSMT"/>
              </a:rPr>
              <a:t>Слов’янофільство</a:t>
            </a:r>
            <a:r>
              <a:rPr lang="ru-RU" sz="2000" dirty="0">
                <a:latin typeface="TimesNewRomanPSMT"/>
              </a:rPr>
              <a:t> таких </a:t>
            </a:r>
            <a:r>
              <a:rPr lang="ru-RU" sz="2000" dirty="0" err="1">
                <a:latin typeface="TimesNewRomanPSMT"/>
              </a:rPr>
              <a:t>партій</a:t>
            </a:r>
            <a:r>
              <a:rPr lang="ru-RU" sz="2000" dirty="0">
                <a:latin typeface="TimesNewRomanPSMT"/>
              </a:rPr>
              <a:t>, як </a:t>
            </a:r>
            <a:r>
              <a:rPr lang="ru-RU" sz="2000" b="1" i="1" dirty="0" err="1">
                <a:latin typeface="TimesNewRomanPSMT"/>
              </a:rPr>
              <a:t>Слов’янська</a:t>
            </a:r>
            <a:endParaRPr lang="ru-RU" sz="2000" b="1" i="1" dirty="0">
              <a:latin typeface="TimesNewRomanPSMT"/>
            </a:endParaRPr>
          </a:p>
          <a:p>
            <a:pPr algn="just"/>
            <a:r>
              <a:rPr lang="ru-RU" sz="2000" b="1" i="1" dirty="0" err="1">
                <a:latin typeface="TimesNewRomanPSMT"/>
              </a:rPr>
              <a:t>партія</a:t>
            </a:r>
            <a:r>
              <a:rPr lang="ru-RU" sz="2000" b="1" i="1" dirty="0">
                <a:latin typeface="TimesNewRomanPSMT"/>
              </a:rPr>
              <a:t>, </a:t>
            </a:r>
            <a:r>
              <a:rPr lang="ru-RU" sz="2000" b="1" i="1" dirty="0" err="1">
                <a:latin typeface="TimesNewRomanPSMT"/>
              </a:rPr>
              <a:t>Партія</a:t>
            </a:r>
            <a:r>
              <a:rPr lang="ru-RU" sz="2000" b="1" i="1" dirty="0">
                <a:latin typeface="TimesNewRomanPSMT"/>
              </a:rPr>
              <a:t> </a:t>
            </a:r>
            <a:r>
              <a:rPr lang="ru-RU" sz="2000" b="1" i="1" dirty="0" err="1">
                <a:latin typeface="TimesNewRomanPSMT"/>
              </a:rPr>
              <a:t>Слов’янської</a:t>
            </a:r>
            <a:r>
              <a:rPr lang="ru-RU" sz="2000" b="1" i="1" dirty="0">
                <a:latin typeface="TimesNewRomanPSMT"/>
              </a:rPr>
              <a:t> </a:t>
            </a:r>
            <a:r>
              <a:rPr lang="ru-RU" sz="2000" b="1" i="1" dirty="0" err="1">
                <a:latin typeface="TimesNewRomanPSMT"/>
              </a:rPr>
              <a:t>єдності</a:t>
            </a:r>
            <a:r>
              <a:rPr lang="ru-RU" sz="2000" b="1" i="1" dirty="0">
                <a:latin typeface="TimesNewRomanPSMT"/>
              </a:rPr>
              <a:t>, </a:t>
            </a:r>
            <a:r>
              <a:rPr lang="ru-RU" sz="2000" b="1" i="1" dirty="0" err="1">
                <a:latin typeface="TimesNewRomanPSMT"/>
              </a:rPr>
              <a:t>партія</a:t>
            </a:r>
            <a:r>
              <a:rPr lang="ru-RU" sz="2000" b="1" i="1" dirty="0">
                <a:latin typeface="TimesNewRomanPSMT"/>
              </a:rPr>
              <a:t> «Союз</a:t>
            </a:r>
            <a:r>
              <a:rPr lang="ru-RU" sz="2000" dirty="0">
                <a:latin typeface="TimesNewRomanPSMT"/>
              </a:rPr>
              <a:t>» </a:t>
            </a:r>
            <a:r>
              <a:rPr lang="ru-RU" sz="2000" dirty="0" err="1">
                <a:latin typeface="TimesNewRomanPSMT"/>
              </a:rPr>
              <a:t>виявлялося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переважно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>
                <a:latin typeface="TimesNewRomanPSMT"/>
              </a:rPr>
              <a:t>у </a:t>
            </a:r>
            <a:r>
              <a:rPr lang="ru-RU" sz="2000" dirty="0" err="1">
                <a:latin typeface="TimesNewRomanPSMT"/>
              </a:rPr>
              <a:t>апелюванні</a:t>
            </a:r>
            <a:r>
              <a:rPr lang="ru-RU" sz="2000" dirty="0">
                <a:latin typeface="TimesNewRomanPSMT"/>
              </a:rPr>
              <a:t> до </a:t>
            </a:r>
            <a:r>
              <a:rPr lang="ru-RU" sz="2000" dirty="0" err="1">
                <a:latin typeface="TimesNewRomanPSMT"/>
              </a:rPr>
              <a:t>слов’янської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спорідненості</a:t>
            </a:r>
            <a:r>
              <a:rPr lang="ru-RU" sz="2000" dirty="0">
                <a:latin typeface="TimesNewRomanPSMT"/>
              </a:rPr>
              <a:t>, «</a:t>
            </a:r>
            <a:r>
              <a:rPr lang="ru-RU" sz="2000" dirty="0" err="1" smtClean="0">
                <a:latin typeface="TimesNewRomanPSMT"/>
              </a:rPr>
              <a:t>традиційних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слов’янських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цінностей</a:t>
            </a:r>
            <a:r>
              <a:rPr lang="ru-RU" sz="2000" dirty="0">
                <a:latin typeface="TimesNewRomanPSMT"/>
              </a:rPr>
              <a:t>». </a:t>
            </a:r>
            <a:endParaRPr lang="ru-RU" sz="2000" dirty="0" smtClean="0">
              <a:latin typeface="TimesNewRomanPSMT"/>
            </a:endParaRPr>
          </a:p>
          <a:p>
            <a:pPr algn="just"/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err="1" smtClean="0">
                <a:latin typeface="TimesNewRomanPSMT"/>
              </a:rPr>
              <a:t>Комуністична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версія</a:t>
            </a:r>
            <a:r>
              <a:rPr lang="ru-RU" sz="2000" dirty="0">
                <a:latin typeface="TimesNewRomanPSMT"/>
              </a:rPr>
              <a:t>, представлена </a:t>
            </a:r>
            <a:r>
              <a:rPr lang="ru-RU" sz="2000" dirty="0" err="1" smtClean="0">
                <a:latin typeface="TimesNewRomanPSMT"/>
              </a:rPr>
              <a:t>насамперед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Комуністичною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партією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України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b="1" i="1" dirty="0" err="1">
                <a:latin typeface="TimesNewRomanPSMT"/>
              </a:rPr>
              <a:t>позначена</a:t>
            </a:r>
            <a:r>
              <a:rPr lang="ru-RU" sz="2000" b="1" i="1" dirty="0">
                <a:latin typeface="TimesNewRomanPSMT"/>
              </a:rPr>
              <a:t> </a:t>
            </a:r>
            <a:r>
              <a:rPr lang="ru-RU" sz="2000" b="1" i="1" dirty="0" err="1" smtClean="0">
                <a:latin typeface="TimesNewRomanPSMT"/>
              </a:rPr>
              <a:t>ідеалізацією</a:t>
            </a:r>
            <a:r>
              <a:rPr lang="ru-RU" sz="2000" b="1" i="1" dirty="0" smtClean="0">
                <a:latin typeface="TimesNewRomanPSMT"/>
              </a:rPr>
              <a:t> </a:t>
            </a:r>
            <a:r>
              <a:rPr lang="ru-RU" sz="2000" b="1" i="1" dirty="0" err="1" smtClean="0">
                <a:latin typeface="TimesNewRomanPSMT"/>
              </a:rPr>
              <a:t>радянського</a:t>
            </a:r>
            <a:r>
              <a:rPr lang="ru-RU" sz="2000" b="1" i="1" dirty="0" smtClean="0">
                <a:latin typeface="TimesNewRomanPSMT"/>
              </a:rPr>
              <a:t> </a:t>
            </a:r>
            <a:r>
              <a:rPr lang="ru-RU" sz="2000" b="1" i="1" dirty="0" err="1">
                <a:latin typeface="TimesNewRomanPSMT"/>
              </a:rPr>
              <a:t>минулого</a:t>
            </a:r>
            <a:r>
              <a:rPr lang="ru-RU" sz="2000" b="1" i="1" dirty="0">
                <a:latin typeface="TimesNewRomanPSMT"/>
              </a:rPr>
              <a:t>, </a:t>
            </a:r>
            <a:r>
              <a:rPr lang="ru-RU" sz="2000" b="1" i="1" dirty="0" err="1">
                <a:latin typeface="TimesNewRomanPSMT"/>
              </a:rPr>
              <a:t>зокрема</a:t>
            </a:r>
            <a:r>
              <a:rPr lang="ru-RU" sz="2000" b="1" i="1" dirty="0">
                <a:latin typeface="TimesNewRomanPSMT"/>
              </a:rPr>
              <a:t>, </a:t>
            </a:r>
            <a:r>
              <a:rPr lang="ru-RU" sz="2000" b="1" i="1" dirty="0" err="1">
                <a:latin typeface="TimesNewRomanPSMT"/>
              </a:rPr>
              <a:t>політики</a:t>
            </a:r>
            <a:r>
              <a:rPr lang="ru-RU" sz="2000" b="1" i="1" dirty="0">
                <a:latin typeface="TimesNewRomanPSMT"/>
              </a:rPr>
              <a:t> КПРС у </a:t>
            </a:r>
            <a:r>
              <a:rPr lang="ru-RU" sz="2000" b="1" i="1" dirty="0" err="1" smtClean="0">
                <a:latin typeface="TimesNewRomanPSMT"/>
              </a:rPr>
              <a:t>національному</a:t>
            </a:r>
            <a:r>
              <a:rPr lang="ru-RU" sz="2000" b="1" i="1" dirty="0" smtClean="0">
                <a:latin typeface="TimesNewRomanPSMT"/>
              </a:rPr>
              <a:t> </a:t>
            </a:r>
            <a:r>
              <a:rPr lang="ru-RU" sz="2000" b="1" i="1" dirty="0" err="1" smtClean="0">
                <a:latin typeface="TimesNewRomanPSMT"/>
              </a:rPr>
              <a:t>питанні</a:t>
            </a:r>
            <a:r>
              <a:rPr lang="ru-RU" sz="2000" b="1" i="1" dirty="0">
                <a:latin typeface="TimesNewRomanPSMT"/>
              </a:rPr>
              <a:t>. </a:t>
            </a:r>
            <a:endParaRPr lang="ru-RU" sz="2000" b="1" i="1" dirty="0" smtClean="0">
              <a:latin typeface="TimesNewRomanPSMT"/>
            </a:endParaRPr>
          </a:p>
          <a:p>
            <a:pPr algn="just"/>
            <a:endParaRPr lang="ru-RU" sz="2000" b="1" i="1" dirty="0">
              <a:latin typeface="TimesNewRomanPSMT"/>
            </a:endParaRPr>
          </a:p>
          <a:p>
            <a:pPr algn="just"/>
            <a:r>
              <a:rPr lang="ru-RU" sz="2000" b="1" i="1" dirty="0" err="1" smtClean="0">
                <a:latin typeface="TimesNewRomanPSMT"/>
              </a:rPr>
              <a:t>Ліберальна</a:t>
            </a:r>
            <a:r>
              <a:rPr lang="ru-RU" sz="2000" b="1" i="1" dirty="0" smtClean="0">
                <a:latin typeface="TimesNewRomanPSMT"/>
              </a:rPr>
              <a:t> </a:t>
            </a:r>
            <a:r>
              <a:rPr lang="ru-RU" sz="2000" b="1" i="1" dirty="0" err="1">
                <a:latin typeface="TimesNewRomanPSMT"/>
              </a:rPr>
              <a:t>версія</a:t>
            </a:r>
            <a:r>
              <a:rPr lang="ru-RU" sz="2000" b="1" i="1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поєднувала</a:t>
            </a:r>
            <a:r>
              <a:rPr lang="ru-RU" sz="2000" dirty="0">
                <a:latin typeface="TimesNewRomanPSMT"/>
              </a:rPr>
              <a:t> у </a:t>
            </a:r>
            <a:r>
              <a:rPr lang="ru-RU" sz="2000" dirty="0" err="1">
                <a:latin typeface="TimesNewRomanPSMT"/>
              </a:rPr>
              <a:t>собі</a:t>
            </a:r>
            <a:r>
              <a:rPr lang="ru-RU" sz="2000" dirty="0">
                <a:latin typeface="TimesNewRomanPSMT"/>
              </a:rPr>
              <a:t> гасла </a:t>
            </a:r>
            <a:r>
              <a:rPr lang="ru-RU" sz="2000" dirty="0" err="1" smtClean="0">
                <a:latin typeface="TimesNewRomanPSMT"/>
              </a:rPr>
              <a:t>капіталістичного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розвитку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із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найтіснішою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співпрацею</a:t>
            </a:r>
            <a:r>
              <a:rPr lang="ru-RU" sz="2000" dirty="0">
                <a:latin typeface="TimesNewRomanPSMT"/>
              </a:rPr>
              <a:t> та </a:t>
            </a:r>
            <a:r>
              <a:rPr lang="ru-RU" sz="2000" dirty="0" err="1">
                <a:latin typeface="TimesNewRomanPSMT"/>
              </a:rPr>
              <a:t>навіть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інтеграцією</a:t>
            </a:r>
            <a:r>
              <a:rPr lang="ru-RU" sz="2000" dirty="0">
                <a:latin typeface="TimesNewRomanPSMT"/>
              </a:rPr>
              <a:t> з </a:t>
            </a:r>
            <a:r>
              <a:rPr lang="ru-RU" sz="2000" dirty="0" err="1" smtClean="0">
                <a:latin typeface="TimesNewRomanPSMT"/>
              </a:rPr>
              <a:t>Росією</a:t>
            </a:r>
            <a:r>
              <a:rPr lang="ru-RU" sz="2000" dirty="0" smtClean="0">
                <a:latin typeface="TimesNewRomanPSMT"/>
              </a:rPr>
              <a:t>. </a:t>
            </a:r>
            <a:r>
              <a:rPr lang="ru-RU" dirty="0">
                <a:latin typeface="TimesNewRomanPSMT"/>
              </a:rPr>
              <a:t>Як </a:t>
            </a:r>
            <a:r>
              <a:rPr lang="ru-RU" dirty="0" err="1">
                <a:latin typeface="TimesNewRomanPSMT"/>
              </a:rPr>
              <a:t>засвідчив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подальший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розвиток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подій</a:t>
            </a:r>
            <a:r>
              <a:rPr lang="ru-RU" dirty="0">
                <a:latin typeface="TimesNewRomanPSMT"/>
              </a:rPr>
              <a:t>, до </a:t>
            </a:r>
            <a:r>
              <a:rPr lang="ru-RU" dirty="0" err="1">
                <a:latin typeface="TimesNewRomanPSMT"/>
              </a:rPr>
              <a:t>середини</a:t>
            </a:r>
            <a:r>
              <a:rPr lang="ru-RU" dirty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2000-х </a:t>
            </a:r>
            <a:r>
              <a:rPr lang="ru-RU" dirty="0" err="1" smtClean="0">
                <a:latin typeface="TimesNewRomanPSMT"/>
              </a:rPr>
              <a:t>років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більш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успішною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була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комуністична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версія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націоналізму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в </a:t>
            </a:r>
            <a:r>
              <a:rPr lang="ru-RU" dirty="0" err="1">
                <a:latin typeface="TimesNewRomanPSMT"/>
              </a:rPr>
              <a:t>Україні</a:t>
            </a:r>
            <a:r>
              <a:rPr lang="ru-RU" dirty="0">
                <a:latin typeface="TimesNewRomanPSMT"/>
              </a:rPr>
              <a:t>, а з 2004 р. </a:t>
            </a:r>
            <a:r>
              <a:rPr lang="ru-RU" dirty="0" err="1">
                <a:latin typeface="TimesNewRomanPSMT"/>
              </a:rPr>
              <a:t>їй</a:t>
            </a:r>
            <a:r>
              <a:rPr lang="ru-RU" dirty="0">
                <a:latin typeface="TimesNewRomanPSMT"/>
              </a:rPr>
              <a:t> на </a:t>
            </a:r>
            <a:r>
              <a:rPr lang="ru-RU" dirty="0" err="1">
                <a:latin typeface="TimesNewRomanPSMT"/>
              </a:rPr>
              <a:t>зміну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прийшла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ліберальна</a:t>
            </a:r>
            <a:r>
              <a:rPr lang="ru-RU" dirty="0">
                <a:latin typeface="TimesNewRomanPSMT"/>
              </a:rPr>
              <a:t> у </a:t>
            </a:r>
            <a:r>
              <a:rPr lang="ru-RU" dirty="0" err="1" smtClean="0">
                <a:latin typeface="TimesNewRomanPSMT"/>
              </a:rPr>
              <a:t>особі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Партії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регіонів</a:t>
            </a:r>
            <a:r>
              <a:rPr lang="ru-RU" dirty="0">
                <a:latin typeface="TimesNewRomanPSM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495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NewRomanPSMT"/>
              </a:rPr>
              <a:t>О</a:t>
            </a:r>
            <a:r>
              <a:rPr lang="ru-RU" sz="2000" dirty="0">
                <a:latin typeface="TimesNewRomanPSMT"/>
              </a:rPr>
              <a:t>. </a:t>
            </a:r>
            <a:r>
              <a:rPr lang="ru-RU" sz="2000" dirty="0" err="1" smtClean="0">
                <a:latin typeface="TimesNewRomanPSMT"/>
              </a:rPr>
              <a:t>Гуцол</a:t>
            </a:r>
            <a:r>
              <a:rPr lang="ru-RU" sz="2000" dirty="0" smtClean="0">
                <a:latin typeface="TimesNewRomanPSMT"/>
              </a:rPr>
              <a:t> - </a:t>
            </a:r>
            <a:r>
              <a:rPr lang="ru-RU" sz="2000" dirty="0" err="1" smtClean="0">
                <a:latin typeface="TimesNewRomanPSMT"/>
              </a:rPr>
              <a:t>українські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росіяни</a:t>
            </a:r>
            <a:r>
              <a:rPr lang="ru-RU" sz="2000" dirty="0">
                <a:latin typeface="TimesNewRomanPSMT"/>
              </a:rPr>
              <a:t> не </a:t>
            </a:r>
            <a:r>
              <a:rPr lang="ru-RU" sz="2000" dirty="0" err="1">
                <a:latin typeface="TimesNewRomanPSMT"/>
              </a:rPr>
              <a:t>мають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якихось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особливих</a:t>
            </a:r>
            <a:r>
              <a:rPr lang="ru-RU" sz="2000" dirty="0">
                <a:latin typeface="TimesNewRomanPSMT"/>
              </a:rPr>
              <a:t> про-</a:t>
            </a:r>
          </a:p>
          <a:p>
            <a:pPr algn="just"/>
            <a:r>
              <a:rPr lang="ru-RU" sz="2000" dirty="0" err="1">
                <a:latin typeface="TimesNewRomanPSMT"/>
              </a:rPr>
              <a:t>блем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що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спонукали</a:t>
            </a:r>
            <a:r>
              <a:rPr lang="ru-RU" sz="2000" dirty="0">
                <a:latin typeface="TimesNewRomanPSMT"/>
              </a:rPr>
              <a:t> б </a:t>
            </a:r>
            <a:r>
              <a:rPr lang="ru-RU" sz="2000" dirty="0" err="1">
                <a:latin typeface="TimesNewRomanPSMT"/>
              </a:rPr>
              <a:t>їх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згуртуватися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під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гаслом</a:t>
            </a:r>
            <a:r>
              <a:rPr lang="ru-RU" sz="2000" dirty="0">
                <a:latin typeface="TimesNewRomanPSMT"/>
              </a:rPr>
              <a:t> «</a:t>
            </a:r>
            <a:r>
              <a:rPr lang="ru-RU" sz="2000" dirty="0" err="1">
                <a:latin typeface="TimesNewRomanPSMT"/>
              </a:rPr>
              <a:t>російської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ідеї</a:t>
            </a:r>
            <a:r>
              <a:rPr lang="ru-RU" sz="2000" dirty="0" smtClean="0">
                <a:latin typeface="TimesNewRomanPSMT"/>
              </a:rPr>
              <a:t>».</a:t>
            </a:r>
          </a:p>
          <a:p>
            <a:pPr algn="just"/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err="1">
                <a:latin typeface="TimesNewRomanPSMT"/>
              </a:rPr>
              <a:t>Саме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цим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пояснюється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загалом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слабка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їх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політизація</a:t>
            </a:r>
            <a:r>
              <a:rPr lang="ru-RU" sz="2000" dirty="0">
                <a:latin typeface="TimesNewRomanPSMT"/>
              </a:rPr>
              <a:t> – </a:t>
            </a:r>
            <a:r>
              <a:rPr lang="ru-RU" sz="2000" dirty="0" err="1" smtClean="0">
                <a:latin typeface="TimesNewRomanPSMT"/>
              </a:rPr>
              <a:t>відсутність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масових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громадсько-політичних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об’єднань</a:t>
            </a:r>
            <a:r>
              <a:rPr lang="ru-RU" sz="2000" dirty="0">
                <a:latin typeface="TimesNewRomanPSMT"/>
              </a:rPr>
              <a:t>. Не </a:t>
            </a:r>
            <a:r>
              <a:rPr lang="ru-RU" sz="2000" dirty="0" err="1" smtClean="0">
                <a:latin typeface="TimesNewRomanPSMT"/>
              </a:rPr>
              <a:t>мали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широкої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соціальної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бази</a:t>
            </a:r>
            <a:r>
              <a:rPr lang="ru-RU" sz="2000" dirty="0">
                <a:latin typeface="TimesNewRomanPSMT"/>
              </a:rPr>
              <a:t>, за </a:t>
            </a:r>
            <a:r>
              <a:rPr lang="ru-RU" sz="2000" dirty="0" err="1">
                <a:latin typeface="TimesNewRomanPSMT"/>
              </a:rPr>
              <a:t>винятком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Криму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такі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партії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які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пропагують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відділення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від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України</a:t>
            </a:r>
            <a:r>
              <a:rPr lang="ru-RU" sz="2000" dirty="0">
                <a:latin typeface="TimesNewRomanPSMT"/>
              </a:rPr>
              <a:t> тих </a:t>
            </a:r>
            <a:r>
              <a:rPr lang="ru-RU" sz="2000" dirty="0" err="1">
                <a:latin typeface="TimesNewRomanPSMT"/>
              </a:rPr>
              <a:t>регіонів</a:t>
            </a:r>
            <a:r>
              <a:rPr lang="ru-RU" sz="2000" dirty="0">
                <a:latin typeface="TimesNewRomanPSMT"/>
              </a:rPr>
              <a:t>, де </a:t>
            </a:r>
            <a:r>
              <a:rPr lang="ru-RU" sz="2000" dirty="0" err="1">
                <a:latin typeface="TimesNewRomanPSMT"/>
              </a:rPr>
              <a:t>російське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населення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домінує</a:t>
            </a:r>
            <a:r>
              <a:rPr lang="ru-RU" sz="2000" dirty="0">
                <a:latin typeface="TimesNewRomanPSMT"/>
              </a:rPr>
              <a:t>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861048"/>
            <a:ext cx="8424936" cy="1754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NewRomanPSMT"/>
              </a:rPr>
              <a:t>Хоча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росіяни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України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у </a:t>
            </a:r>
            <a:r>
              <a:rPr lang="ru-RU" dirty="0" err="1">
                <a:latin typeface="TimesNewRomanPSMT"/>
              </a:rPr>
              <a:t>психологічному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світоглядному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етнокультурному</a:t>
            </a:r>
            <a:r>
              <a:rPr lang="ru-RU" dirty="0">
                <a:latin typeface="TimesNewRomanPSMT"/>
              </a:rPr>
              <a:t> планах і </a:t>
            </a:r>
            <a:r>
              <a:rPr lang="ru-RU" dirty="0" err="1" smtClean="0">
                <a:latin typeface="TimesNewRomanPSMT"/>
              </a:rPr>
              <a:t>відрізнялися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від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росіян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Росії</a:t>
            </a:r>
            <a:r>
              <a:rPr lang="ru-RU" dirty="0">
                <a:latin typeface="TimesNewRomanPSMT"/>
              </a:rPr>
              <a:t>, але і </a:t>
            </a:r>
            <a:r>
              <a:rPr lang="ru-RU" dirty="0" err="1">
                <a:latin typeface="TimesNewRomanPSMT"/>
              </a:rPr>
              <a:t>далі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ідентифікували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себе з </a:t>
            </a:r>
            <a:r>
              <a:rPr lang="ru-RU" dirty="0" err="1" smtClean="0">
                <a:latin typeface="TimesNewRomanPSMT"/>
              </a:rPr>
              <a:t>росій</a:t>
            </a:r>
            <a:r>
              <a:rPr lang="ru-RU" dirty="0" err="1">
                <a:latin typeface="TimesNewRomanPSMT"/>
              </a:rPr>
              <a:t>ським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етносом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 smtClean="0">
                <a:latin typeface="TimesNewRomanPSMT"/>
              </a:rPr>
              <a:t>користувалися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російською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мовою</a:t>
            </a:r>
            <a:r>
              <a:rPr lang="ru-RU" dirty="0">
                <a:latin typeface="TimesNewRomanPSMT"/>
              </a:rPr>
              <a:t> в </a:t>
            </a:r>
            <a:r>
              <a:rPr lang="ru-RU" dirty="0" err="1">
                <a:latin typeface="TimesNewRomanPSMT"/>
              </a:rPr>
              <a:t>повсякденному</a:t>
            </a:r>
            <a:endParaRPr lang="ru-RU" dirty="0">
              <a:latin typeface="TimesNewRomanPSMT"/>
            </a:endParaRPr>
          </a:p>
          <a:p>
            <a:pPr algn="just"/>
            <a:r>
              <a:rPr lang="ru-RU" dirty="0" err="1">
                <a:latin typeface="TimesNewRomanPSMT"/>
              </a:rPr>
              <a:t>спілкуванні</a:t>
            </a:r>
            <a:r>
              <a:rPr lang="ru-RU" dirty="0">
                <a:latin typeface="TimesNewRomanPSMT"/>
              </a:rPr>
              <a:t> як на </a:t>
            </a:r>
            <a:r>
              <a:rPr lang="ru-RU" dirty="0" err="1">
                <a:latin typeface="TimesNewRomanPSMT"/>
              </a:rPr>
              <a:t>міжособистісному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рівні</a:t>
            </a:r>
            <a:r>
              <a:rPr lang="ru-RU" dirty="0">
                <a:latin typeface="TimesNewRomanPSMT"/>
              </a:rPr>
              <a:t>, так і на </a:t>
            </a:r>
            <a:r>
              <a:rPr lang="ru-RU" dirty="0" err="1">
                <a:latin typeface="TimesNewRomanPSMT"/>
              </a:rPr>
              <a:t>офіційному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 smtClean="0">
                <a:latin typeface="TimesNewRomanPSMT"/>
              </a:rPr>
              <a:t>залишаючись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в </a:t>
            </a:r>
            <a:r>
              <a:rPr lang="ru-RU" dirty="0" err="1">
                <a:latin typeface="TimesNewRomanPSMT"/>
              </a:rPr>
              <a:t>російському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інформаційному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просторі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формується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російськими</a:t>
            </a:r>
            <a:r>
              <a:rPr lang="ru-RU" dirty="0">
                <a:latin typeface="TimesNewRomanPSMT"/>
              </a:rPr>
              <a:t> та </a:t>
            </a:r>
            <a:r>
              <a:rPr lang="ru-RU" dirty="0" err="1">
                <a:latin typeface="TimesNewRomanPSMT"/>
              </a:rPr>
              <a:t>російськомовними</a:t>
            </a:r>
            <a:r>
              <a:rPr lang="ru-RU" dirty="0">
                <a:latin typeface="TimesNewRomanPSMT"/>
              </a:rPr>
              <a:t> ЗМІ</a:t>
            </a:r>
            <a:r>
              <a:rPr lang="ru-RU" dirty="0" smtClean="0">
                <a:latin typeface="TimesNewRomanPSM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82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352928" cy="5940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область)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пояснювалася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дискомфорту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національно-культурній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російськомовної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порушували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макрорегіонів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пострадянські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064896" cy="50167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Показовішим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уподобання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етнонаціональні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етнонаціональному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самоідентифікації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самоусвідомлення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707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980728"/>
            <a:ext cx="4572000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ru-RU" dirty="0" err="1">
                <a:latin typeface="TimesNewRomanPSMT"/>
              </a:rPr>
              <a:t>Особливістю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Донецької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області</a:t>
            </a:r>
            <a:r>
              <a:rPr lang="ru-RU" dirty="0">
                <a:latin typeface="TimesNewRomanPSMT"/>
              </a:rPr>
              <a:t> є те, </a:t>
            </a:r>
            <a:r>
              <a:rPr lang="ru-RU" dirty="0" err="1">
                <a:latin typeface="TimesNewRomanPSMT"/>
              </a:rPr>
              <a:t>що</a:t>
            </a:r>
            <a:r>
              <a:rPr lang="ru-RU" dirty="0">
                <a:latin typeface="TimesNewRomanPSMT"/>
              </a:rPr>
              <a:t> вона є </a:t>
            </a:r>
            <a:r>
              <a:rPr lang="ru-RU" dirty="0" err="1">
                <a:latin typeface="TimesNewRomanPSMT"/>
              </a:rPr>
              <a:t>найбільш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поліетнічною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в </a:t>
            </a:r>
            <a:r>
              <a:rPr lang="ru-RU" dirty="0" err="1">
                <a:latin typeface="TimesNewRomanPSMT"/>
              </a:rPr>
              <a:t>Україні</a:t>
            </a:r>
            <a:r>
              <a:rPr lang="ru-RU" dirty="0">
                <a:latin typeface="TimesNewRomanPSMT"/>
              </a:rPr>
              <a:t>: на </a:t>
            </a:r>
            <a:r>
              <a:rPr lang="ru-RU" dirty="0" err="1">
                <a:latin typeface="TimesNewRomanPSMT"/>
              </a:rPr>
              <a:t>її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теренах</a:t>
            </a:r>
            <a:r>
              <a:rPr lang="ru-RU" dirty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проживали </a:t>
            </a:r>
            <a:r>
              <a:rPr lang="ru-RU" dirty="0">
                <a:latin typeface="TimesNewRomanPSMT"/>
              </a:rPr>
              <a:t>133 </a:t>
            </a:r>
            <a:r>
              <a:rPr lang="ru-RU" dirty="0" err="1">
                <a:latin typeface="TimesNewRomanPSMT"/>
              </a:rPr>
              <a:t>національності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зі</a:t>
            </a:r>
            <a:r>
              <a:rPr lang="ru-RU" dirty="0" smtClean="0">
                <a:latin typeface="TimesNewRomanPSMT"/>
              </a:rPr>
              <a:t> 134 </a:t>
            </a:r>
            <a:r>
              <a:rPr lang="ru-RU" dirty="0" err="1">
                <a:latin typeface="TimesNewRomanPSMT"/>
              </a:rPr>
              <a:t>зареєстрованих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Всеукраїнським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переписом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населення</a:t>
            </a:r>
            <a:r>
              <a:rPr lang="ru-RU" dirty="0">
                <a:latin typeface="TimesNewRomanPSMT"/>
              </a:rPr>
              <a:t> 2001 р.. </a:t>
            </a:r>
            <a:r>
              <a:rPr lang="ru-RU" dirty="0" err="1" smtClean="0">
                <a:latin typeface="TimesNewRomanPSMT"/>
              </a:rPr>
              <a:t>Зокрема</a:t>
            </a:r>
            <a:r>
              <a:rPr lang="ru-RU" dirty="0">
                <a:latin typeface="TimesNewRomanPSMT"/>
              </a:rPr>
              <a:t>, в </a:t>
            </a:r>
            <a:r>
              <a:rPr lang="ru-RU" dirty="0" err="1">
                <a:latin typeface="TimesNewRomanPSMT"/>
              </a:rPr>
              <a:t>цій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області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проживають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найчисельніші</a:t>
            </a:r>
            <a:r>
              <a:rPr lang="ru-RU" dirty="0">
                <a:latin typeface="TimesNewRomanPSMT"/>
              </a:rPr>
              <a:t>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білоруська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грецька</a:t>
            </a:r>
            <a:r>
              <a:rPr lang="ru-RU" dirty="0">
                <a:latin typeface="TimesNewRomanPSMT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latin typeface="TimesNewRomanPSMT"/>
              </a:rPr>
              <a:t>грузинська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вірменська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татарська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німецька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NewRomanPSMT"/>
              </a:rPr>
              <a:t>азербайджанська</a:t>
            </a:r>
            <a:r>
              <a:rPr lang="ru-RU" dirty="0" smtClean="0">
                <a:latin typeface="TimesNewRomanPSMT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ромська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громади</a:t>
            </a:r>
            <a:r>
              <a:rPr lang="ru-RU" dirty="0">
                <a:latin typeface="TimesNewRomanPSMT"/>
              </a:rPr>
              <a:t> в </a:t>
            </a:r>
            <a:r>
              <a:rPr lang="ru-RU" dirty="0" err="1">
                <a:latin typeface="TimesNewRomanPSMT"/>
              </a:rPr>
              <a:t>Україні</a:t>
            </a:r>
            <a:r>
              <a:rPr lang="ru-RU" dirty="0">
                <a:latin typeface="TimesNewRomanPSM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064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734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NewRomanPSMT"/>
              </a:rPr>
              <a:t>Донецька</a:t>
            </a:r>
            <a:r>
              <a:rPr lang="ru-RU" dirty="0">
                <a:latin typeface="TimesNewRomanPSMT"/>
              </a:rPr>
              <a:t> область</a:t>
            </a:r>
          </a:p>
          <a:p>
            <a:r>
              <a:rPr lang="ru-RU" dirty="0">
                <a:latin typeface="TimesNewRomanPSMT"/>
              </a:rPr>
              <a:t>з </a:t>
            </a:r>
            <a:r>
              <a:rPr lang="ru-RU" dirty="0" err="1">
                <a:latin typeface="TimesNewRomanPSMT"/>
              </a:rPr>
              <a:t>її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значною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кількістю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росіян</a:t>
            </a:r>
            <a:r>
              <a:rPr lang="ru-RU" dirty="0">
                <a:latin typeface="TimesNewRomanPSMT"/>
              </a:rPr>
              <a:t> та </a:t>
            </a:r>
            <a:r>
              <a:rPr lang="ru-RU" dirty="0" err="1">
                <a:latin typeface="TimesNewRomanPSMT"/>
              </a:rPr>
              <a:t>російськомовного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населення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була</a:t>
            </a:r>
            <a:r>
              <a:rPr lang="ru-RU" dirty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одним </a:t>
            </a:r>
            <a:r>
              <a:rPr lang="ru-RU" dirty="0" err="1">
                <a:latin typeface="TimesNewRomanPSMT"/>
              </a:rPr>
              <a:t>із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головних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центрів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російського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руху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України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якому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притаманний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чітко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виражений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суспільно-політичний</a:t>
            </a:r>
            <a:r>
              <a:rPr lang="ru-RU" dirty="0">
                <a:latin typeface="TimesNewRomanPSMT"/>
              </a:rPr>
              <a:t> характер </a:t>
            </a:r>
            <a:r>
              <a:rPr lang="ru-RU" dirty="0" err="1">
                <a:latin typeface="TimesNewRomanPSMT"/>
              </a:rPr>
              <a:t>із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висуванням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вимог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щодо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підвищення</a:t>
            </a:r>
            <a:r>
              <a:rPr lang="ru-RU" dirty="0">
                <a:latin typeface="TimesNewRomanPSMT"/>
              </a:rPr>
              <a:t> статусу </a:t>
            </a:r>
            <a:r>
              <a:rPr lang="ru-RU" dirty="0" err="1">
                <a:latin typeface="TimesNewRomanPSMT"/>
              </a:rPr>
              <a:t>російської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мови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встановлення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тісних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 smtClean="0">
                <a:latin typeface="TimesNewRomanPSMT"/>
              </a:rPr>
              <a:t>відносин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із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Росією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тощо</a:t>
            </a:r>
            <a:r>
              <a:rPr lang="ru-RU" dirty="0">
                <a:latin typeface="TimesNewRomanPSMT"/>
              </a:rPr>
              <a:t>. </a:t>
            </a:r>
            <a:endParaRPr lang="ru-RU" dirty="0" smtClean="0"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r>
              <a:rPr lang="ru-RU" dirty="0" err="1" smtClean="0">
                <a:latin typeface="TimesNewRomanPSMT"/>
              </a:rPr>
              <a:t>Загал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російських</a:t>
            </a:r>
            <a:r>
              <a:rPr lang="ru-RU" dirty="0">
                <a:latin typeface="TimesNewRomanPSMT"/>
              </a:rPr>
              <a:t> (</a:t>
            </a:r>
            <a:r>
              <a:rPr lang="ru-RU" dirty="0" err="1">
                <a:latin typeface="TimesNewRomanPSMT"/>
              </a:rPr>
              <a:t>або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проросійських</a:t>
            </a:r>
            <a:r>
              <a:rPr lang="ru-RU" dirty="0">
                <a:latin typeface="TimesNewRomanPSMT"/>
              </a:rPr>
              <a:t>) </a:t>
            </a:r>
            <a:r>
              <a:rPr lang="ru-RU" dirty="0" err="1" smtClean="0">
                <a:latin typeface="TimesNewRomanPSMT"/>
              </a:rPr>
              <a:t>організацій</a:t>
            </a:r>
            <a:r>
              <a:rPr lang="ru-RU" dirty="0" smtClean="0">
                <a:latin typeface="TimesNewRomanPSMT"/>
              </a:rPr>
              <a:t>, </a:t>
            </a:r>
            <a:r>
              <a:rPr lang="ru-RU" dirty="0" err="1" smtClean="0">
                <a:latin typeface="TimesNewRomanPSMT"/>
              </a:rPr>
              <a:t>що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в </a:t>
            </a:r>
            <a:r>
              <a:rPr lang="ru-RU" dirty="0" err="1">
                <a:latin typeface="TimesNewRomanPSMT"/>
              </a:rPr>
              <a:t>різні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часи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виявляли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активність</a:t>
            </a:r>
            <a:r>
              <a:rPr lang="ru-RU" dirty="0">
                <a:latin typeface="TimesNewRomanPSMT"/>
              </a:rPr>
              <a:t> на </a:t>
            </a:r>
            <a:r>
              <a:rPr lang="ru-RU" dirty="0" err="1">
                <a:latin typeface="TimesNewRomanPSMT"/>
              </a:rPr>
              <a:t>Донеччині</a:t>
            </a:r>
            <a:r>
              <a:rPr lang="ru-RU" dirty="0"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можна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розподілити</a:t>
            </a:r>
            <a:endParaRPr lang="ru-RU" dirty="0">
              <a:latin typeface="TimesNewRomanPSMT"/>
            </a:endParaRPr>
          </a:p>
          <a:p>
            <a:r>
              <a:rPr lang="ru-RU" b="1" dirty="0">
                <a:latin typeface="TimesNewRomanPSMT"/>
              </a:rPr>
              <a:t>на </a:t>
            </a:r>
            <a:r>
              <a:rPr lang="ru-RU" b="1" dirty="0" err="1">
                <a:latin typeface="TimesNewRomanPSMT"/>
              </a:rPr>
              <a:t>дві</a:t>
            </a:r>
            <a:r>
              <a:rPr lang="ru-RU" b="1" dirty="0">
                <a:latin typeface="TimesNewRomanPSMT"/>
              </a:rPr>
              <a:t> </a:t>
            </a:r>
            <a:r>
              <a:rPr lang="ru-RU" b="1" dirty="0" err="1">
                <a:latin typeface="TimesNewRomanPSMT"/>
              </a:rPr>
              <a:t>групи</a:t>
            </a:r>
            <a:r>
              <a:rPr lang="ru-RU" b="1" dirty="0">
                <a:latin typeface="TimesNewRomanPSMT"/>
              </a:rPr>
              <a:t>: </a:t>
            </a:r>
            <a:endParaRPr lang="ru-RU" b="1" dirty="0" smtClean="0"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pPr marL="342900" indent="-342900">
              <a:buAutoNum type="arabicParenR"/>
            </a:pPr>
            <a:r>
              <a:rPr lang="ru-RU" b="1" i="1" dirty="0" err="1" smtClean="0">
                <a:latin typeface="TimesNewRomanPSMT"/>
              </a:rPr>
              <a:t>громадсько-політичні</a:t>
            </a:r>
            <a:r>
              <a:rPr lang="ru-RU" b="1" i="1" dirty="0" smtClean="0">
                <a:latin typeface="TimesNewRomanPSMT"/>
              </a:rPr>
              <a:t> </a:t>
            </a:r>
            <a:r>
              <a:rPr lang="ru-RU" b="1" i="1" dirty="0" err="1">
                <a:latin typeface="TimesNewRomanPSMT"/>
              </a:rPr>
              <a:t>об’єднання</a:t>
            </a:r>
            <a:r>
              <a:rPr lang="ru-RU" b="1" i="1" dirty="0">
                <a:latin typeface="TimesNewRomanPSMT"/>
              </a:rPr>
              <a:t> </a:t>
            </a:r>
            <a:endParaRPr lang="ru-RU" b="1" i="1" dirty="0" smtClean="0"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– </a:t>
            </a:r>
            <a:r>
              <a:rPr lang="ru-RU" dirty="0" err="1">
                <a:latin typeface="TimesNewRomanPSMT"/>
              </a:rPr>
              <a:t>Інтеррух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Донбасу</a:t>
            </a:r>
            <a:r>
              <a:rPr lang="ru-RU" dirty="0">
                <a:latin typeface="TimesNewRomanPSMT"/>
              </a:rPr>
              <a:t>,</a:t>
            </a:r>
          </a:p>
          <a:p>
            <a:r>
              <a:rPr lang="ru-RU" dirty="0" err="1">
                <a:latin typeface="TimesNewRomanPSMT"/>
              </a:rPr>
              <a:t>Громадянський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конгрес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r>
              <a:rPr lang="ru-RU" dirty="0" err="1" smtClean="0">
                <a:latin typeface="TimesNewRomanPSMT"/>
              </a:rPr>
              <a:t>Конгрес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російських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організацій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України</a:t>
            </a:r>
            <a:r>
              <a:rPr lang="ru-RU" dirty="0">
                <a:latin typeface="TimesNewRomanPSMT"/>
              </a:rPr>
              <a:t> (</a:t>
            </a:r>
            <a:r>
              <a:rPr lang="ru-RU" dirty="0" err="1">
                <a:latin typeface="TimesNewRomanPSMT"/>
              </a:rPr>
              <a:t>були</a:t>
            </a:r>
            <a:endParaRPr lang="ru-RU" dirty="0">
              <a:latin typeface="TimesNewRomanPSMT"/>
            </a:endParaRPr>
          </a:p>
          <a:p>
            <a:r>
              <a:rPr lang="ru-RU" dirty="0" err="1">
                <a:latin typeface="TimesNewRomanPSMT"/>
              </a:rPr>
              <a:t>активними</a:t>
            </a:r>
            <a:r>
              <a:rPr lang="ru-RU" dirty="0">
                <a:latin typeface="TimesNewRomanPSMT"/>
              </a:rPr>
              <a:t> у 1990-х </a:t>
            </a:r>
            <a:r>
              <a:rPr lang="ru-RU" dirty="0" err="1">
                <a:latin typeface="TimesNewRomanPSMT"/>
              </a:rPr>
              <a:t>рр</a:t>
            </a:r>
            <a:r>
              <a:rPr lang="ru-RU" dirty="0">
                <a:latin typeface="TimesNewRomanPSMT"/>
              </a:rPr>
              <a:t>.), </a:t>
            </a:r>
            <a:endParaRPr lang="ru-RU" dirty="0" smtClean="0">
              <a:latin typeface="TimesNewRomanPSMT"/>
            </a:endParaRPr>
          </a:p>
          <a:p>
            <a:r>
              <a:rPr lang="ru-RU" dirty="0" err="1" smtClean="0">
                <a:latin typeface="TimesNewRomanPSMT"/>
              </a:rPr>
              <a:t>Російський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рух</a:t>
            </a:r>
            <a:r>
              <a:rPr lang="ru-RU" dirty="0">
                <a:latin typeface="TimesNewRomanPSMT"/>
              </a:rPr>
              <a:t> (</a:t>
            </a:r>
            <a:r>
              <a:rPr lang="ru-RU" dirty="0" err="1">
                <a:latin typeface="TimesNewRomanPSMT"/>
              </a:rPr>
              <a:t>кінець</a:t>
            </a:r>
            <a:r>
              <a:rPr lang="ru-RU" dirty="0">
                <a:latin typeface="TimesNewRomanPSMT"/>
              </a:rPr>
              <a:t> 1990-х –2000-ні </a:t>
            </a:r>
            <a:r>
              <a:rPr lang="ru-RU" dirty="0" err="1">
                <a:latin typeface="TimesNewRomanPSMT"/>
              </a:rPr>
              <a:t>рр</a:t>
            </a:r>
            <a:r>
              <a:rPr lang="ru-RU" dirty="0">
                <a:latin typeface="TimesNewRomanPSMT"/>
              </a:rPr>
              <a:t>.),</a:t>
            </a:r>
          </a:p>
          <a:p>
            <a:r>
              <a:rPr lang="ru-RU" dirty="0">
                <a:latin typeface="TimesNewRomanPSMT"/>
              </a:rPr>
              <a:t>«</a:t>
            </a:r>
            <a:r>
              <a:rPr lang="ru-RU" dirty="0" err="1">
                <a:latin typeface="TimesNewRomanPSMT"/>
              </a:rPr>
              <a:t>Донбаська</a:t>
            </a:r>
            <a:r>
              <a:rPr lang="ru-RU" dirty="0">
                <a:latin typeface="TimesNewRomanPSMT"/>
              </a:rPr>
              <a:t> Русь» (</a:t>
            </a:r>
            <a:r>
              <a:rPr lang="ru-RU" dirty="0" err="1">
                <a:latin typeface="TimesNewRomanPSMT"/>
              </a:rPr>
              <a:t>кінець</a:t>
            </a:r>
            <a:r>
              <a:rPr lang="ru-RU" dirty="0">
                <a:latin typeface="TimesNewRomanPSMT"/>
              </a:rPr>
              <a:t> 2000-х </a:t>
            </a:r>
            <a:r>
              <a:rPr lang="ru-RU" dirty="0" err="1">
                <a:latin typeface="TimesNewRomanPSMT"/>
              </a:rPr>
              <a:t>рр</a:t>
            </a:r>
            <a:r>
              <a:rPr lang="ru-RU" dirty="0">
                <a:latin typeface="TimesNewRomanPSMT"/>
              </a:rPr>
              <a:t>.) </a:t>
            </a:r>
            <a:r>
              <a:rPr lang="ru-RU" dirty="0" err="1">
                <a:latin typeface="TimesNewRomanPSMT"/>
              </a:rPr>
              <a:t>тощо</a:t>
            </a:r>
            <a:r>
              <a:rPr lang="ru-RU" dirty="0">
                <a:latin typeface="TimesNewRomanPSMT"/>
              </a:rPr>
              <a:t>, </a:t>
            </a:r>
            <a:endParaRPr lang="ru-RU" dirty="0" smtClean="0"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і </a:t>
            </a:r>
            <a:r>
              <a:rPr lang="ru-RU" dirty="0" err="1">
                <a:latin typeface="TimesNewRomanPSMT"/>
              </a:rPr>
              <a:t>тісно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пов’язані</a:t>
            </a:r>
            <a:r>
              <a:rPr lang="ru-RU" dirty="0">
                <a:latin typeface="TimesNewRomanPSMT"/>
              </a:rPr>
              <a:t> з ними</a:t>
            </a:r>
          </a:p>
          <a:p>
            <a:r>
              <a:rPr lang="ru-RU" dirty="0" err="1">
                <a:latin typeface="TimesNewRomanPSMT"/>
              </a:rPr>
              <a:t>товариства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росіян</a:t>
            </a:r>
            <a:r>
              <a:rPr lang="ru-RU" dirty="0">
                <a:latin typeface="TimesNewRomanPSMT"/>
              </a:rPr>
              <a:t> «Русь» (</a:t>
            </a:r>
            <a:r>
              <a:rPr lang="ru-RU" dirty="0" err="1">
                <a:latin typeface="TimesNewRomanPSMT"/>
              </a:rPr>
              <a:t>існує</a:t>
            </a:r>
            <a:r>
              <a:rPr lang="ru-RU" dirty="0">
                <a:latin typeface="TimesNewRomanPSMT"/>
              </a:rPr>
              <a:t> з 1991 р.), </a:t>
            </a:r>
            <a:endParaRPr lang="ru-RU" dirty="0" smtClean="0">
              <a:latin typeface="TimesNewRomanPSMT"/>
            </a:endParaRPr>
          </a:p>
          <a:p>
            <a:r>
              <a:rPr lang="ru-RU" dirty="0" err="1" smtClean="0">
                <a:latin typeface="TimesNewRomanPSMT"/>
              </a:rPr>
              <a:t>Російська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громада (</a:t>
            </a:r>
            <a:r>
              <a:rPr lang="ru-RU" dirty="0" err="1" smtClean="0">
                <a:latin typeface="TimesNewRomanPSMT"/>
              </a:rPr>
              <a:t>кінець</a:t>
            </a:r>
            <a:r>
              <a:rPr lang="ru-RU" dirty="0">
                <a:latin typeface="TimesNewRomanPSMT"/>
              </a:rPr>
              <a:t> 1990-х – 2000-ні </a:t>
            </a:r>
            <a:r>
              <a:rPr lang="ru-RU" dirty="0" err="1">
                <a:latin typeface="TimesNewRomanPSMT"/>
              </a:rPr>
              <a:t>рр</a:t>
            </a:r>
            <a:r>
              <a:rPr lang="ru-RU" dirty="0">
                <a:latin typeface="TimesNewRomanPSMT"/>
              </a:rPr>
              <a:t>.), </a:t>
            </a:r>
            <a:endParaRPr lang="ru-RU" dirty="0" smtClean="0">
              <a:latin typeface="TimesNewRomanPSMT"/>
            </a:endParaRPr>
          </a:p>
          <a:p>
            <a:r>
              <a:rPr lang="ru-RU" dirty="0" err="1" smtClean="0">
                <a:latin typeface="TimesNewRomanPSMT"/>
              </a:rPr>
              <a:t>Російський</a:t>
            </a:r>
            <a:r>
              <a:rPr lang="ru-RU" dirty="0" smtClean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дім</a:t>
            </a:r>
            <a:r>
              <a:rPr lang="ru-RU" dirty="0">
                <a:latin typeface="TimesNewRomanPSMT"/>
              </a:rPr>
              <a:t> у </a:t>
            </a:r>
            <a:r>
              <a:rPr lang="ru-RU" dirty="0" err="1">
                <a:latin typeface="TimesNewRomanPSMT"/>
              </a:rPr>
              <a:t>Донбасі</a:t>
            </a:r>
            <a:r>
              <a:rPr lang="ru-RU" dirty="0">
                <a:latin typeface="TimesNewRomanPSMT"/>
              </a:rPr>
              <a:t> (</a:t>
            </a:r>
            <a:r>
              <a:rPr lang="ru-RU" dirty="0" err="1">
                <a:latin typeface="TimesNewRomanPSMT"/>
              </a:rPr>
              <a:t>кінець</a:t>
            </a:r>
            <a:r>
              <a:rPr lang="ru-RU" dirty="0">
                <a:latin typeface="TimesNewRomanPSMT"/>
              </a:rPr>
              <a:t> 2000-х </a:t>
            </a:r>
            <a:r>
              <a:rPr lang="ru-RU" dirty="0" err="1">
                <a:latin typeface="TimesNewRomanPSMT"/>
              </a:rPr>
              <a:t>рр</a:t>
            </a:r>
            <a:r>
              <a:rPr lang="ru-RU" dirty="0">
                <a:latin typeface="TimesNewRomanPSMT"/>
              </a:rPr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939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2) </a:t>
            </a:r>
            <a:r>
              <a:rPr lang="ru-RU" sz="2000" b="1" i="1" dirty="0" err="1"/>
              <a:t>Політичні</a:t>
            </a:r>
            <a:r>
              <a:rPr lang="ru-RU" sz="2000" b="1" i="1" dirty="0"/>
              <a:t> </a:t>
            </a:r>
            <a:r>
              <a:rPr lang="ru-RU" sz="2000" b="1" i="1" dirty="0" err="1"/>
              <a:t>партії</a:t>
            </a:r>
            <a:r>
              <a:rPr lang="ru-RU" sz="2000" b="1" i="1" dirty="0"/>
              <a:t> та </a:t>
            </a:r>
            <a:r>
              <a:rPr lang="ru-RU" sz="2000" b="1" i="1" dirty="0" err="1"/>
              <a:t>їх</a:t>
            </a:r>
            <a:r>
              <a:rPr lang="ru-RU" sz="2000" b="1" i="1" dirty="0"/>
              <a:t> </a:t>
            </a:r>
            <a:r>
              <a:rPr lang="ru-RU" sz="2000" b="1" i="1" dirty="0" err="1"/>
              <a:t>донецькі</a:t>
            </a:r>
            <a:r>
              <a:rPr lang="ru-RU" sz="2000" b="1" i="1" dirty="0"/>
              <a:t> </a:t>
            </a:r>
            <a:r>
              <a:rPr lang="ru-RU" sz="2000" b="1" i="1" dirty="0" err="1"/>
              <a:t>осередки</a:t>
            </a:r>
            <a:r>
              <a:rPr lang="ru-RU" sz="2000" b="1" i="1" dirty="0"/>
              <a:t>, </a:t>
            </a:r>
            <a:r>
              <a:rPr lang="ru-RU" sz="2000" b="1" i="1" dirty="0" err="1"/>
              <a:t>що</a:t>
            </a:r>
            <a:r>
              <a:rPr lang="ru-RU" sz="2000" b="1" i="1" dirty="0"/>
              <a:t> взяли на </a:t>
            </a:r>
            <a:r>
              <a:rPr lang="ru-RU" sz="2000" b="1" i="1" dirty="0" err="1"/>
              <a:t>озброєння</a:t>
            </a:r>
            <a:r>
              <a:rPr lang="ru-RU" sz="2000" b="1" i="1" dirty="0"/>
              <a:t> </a:t>
            </a:r>
            <a:r>
              <a:rPr lang="ru-RU" sz="2000" b="1" i="1" dirty="0" err="1"/>
              <a:t>етнокультурні</a:t>
            </a:r>
            <a:r>
              <a:rPr lang="ru-RU" sz="2000" b="1" i="1" dirty="0"/>
              <a:t> та </a:t>
            </a:r>
            <a:r>
              <a:rPr lang="ru-RU" sz="2000" b="1" i="1" dirty="0" err="1"/>
              <a:t>мовні</a:t>
            </a:r>
            <a:r>
              <a:rPr lang="ru-RU" sz="2000" b="1" i="1" dirty="0"/>
              <a:t> гасла </a:t>
            </a:r>
          </a:p>
          <a:p>
            <a:r>
              <a:rPr lang="ru-RU" sz="2000" dirty="0"/>
              <a:t> </a:t>
            </a:r>
            <a:r>
              <a:rPr lang="ru-RU" sz="2000" dirty="0" err="1"/>
              <a:t>Слов’янська</a:t>
            </a:r>
            <a:r>
              <a:rPr lang="ru-RU" sz="2000" dirty="0"/>
              <a:t> </a:t>
            </a:r>
            <a:r>
              <a:rPr lang="ru-RU" sz="2000" dirty="0" err="1"/>
              <a:t>партія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Російський</a:t>
            </a:r>
            <a:endParaRPr lang="ru-RU" sz="2000" dirty="0"/>
          </a:p>
          <a:p>
            <a:r>
              <a:rPr lang="ru-RU" sz="2000" dirty="0"/>
              <a:t>блок, </a:t>
            </a:r>
          </a:p>
          <a:p>
            <a:r>
              <a:rPr lang="ru-RU" sz="2000" dirty="0" err="1"/>
              <a:t>партія</a:t>
            </a:r>
            <a:r>
              <a:rPr lang="ru-RU" sz="2000" dirty="0"/>
              <a:t> </a:t>
            </a:r>
            <a:r>
              <a:rPr lang="ru-RU" sz="2000" dirty="0" err="1"/>
              <a:t>Російсько-український</a:t>
            </a:r>
            <a:r>
              <a:rPr lang="ru-RU" sz="2000" dirty="0"/>
              <a:t> Союз «Русь»</a:t>
            </a:r>
          </a:p>
        </p:txBody>
      </p:sp>
    </p:spTree>
    <p:extLst>
      <p:ext uri="{BB962C8B-B14F-4D97-AF65-F5344CB8AC3E}">
        <p14:creationId xmlns:p14="http://schemas.microsoft.com/office/powerpoint/2010/main" val="141741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Г. </a:t>
            </a:r>
            <a:r>
              <a:rPr lang="ru-RU" sz="2400" dirty="0" err="1"/>
              <a:t>Потеряйко</a:t>
            </a:r>
            <a:r>
              <a:rPr lang="ru-RU" sz="2400" dirty="0"/>
              <a:t>, </a:t>
            </a:r>
            <a:r>
              <a:rPr lang="ru-RU" sz="2400" dirty="0" err="1"/>
              <a:t>національні</a:t>
            </a:r>
            <a:r>
              <a:rPr lang="ru-RU" sz="2400" dirty="0"/>
              <a:t> </a:t>
            </a:r>
            <a:r>
              <a:rPr lang="ru-RU" sz="2400" dirty="0" err="1"/>
              <a:t>меншини</a:t>
            </a:r>
            <a:r>
              <a:rPr lang="ru-RU" sz="2400" dirty="0"/>
              <a:t> </a:t>
            </a:r>
            <a:r>
              <a:rPr lang="ru-RU" sz="2400" dirty="0" err="1"/>
              <a:t>стають</a:t>
            </a:r>
            <a:r>
              <a:rPr lang="ru-RU" sz="2400" dirty="0"/>
              <a:t> </a:t>
            </a:r>
            <a:r>
              <a:rPr lang="ru-RU" sz="2400" dirty="0" err="1"/>
              <a:t>суб’єктом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на державному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етнокультурної</a:t>
            </a:r>
            <a:r>
              <a:rPr lang="ru-RU" sz="2400" dirty="0"/>
              <a:t> </a:t>
            </a:r>
            <a:r>
              <a:rPr lang="ru-RU" sz="2400" dirty="0" err="1"/>
              <a:t>специфіки</a:t>
            </a:r>
            <a:r>
              <a:rPr lang="ru-RU" sz="2400" dirty="0"/>
              <a:t>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ru-RU" sz="2400" dirty="0" smtClean="0"/>
              <a:t>Не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національні</a:t>
            </a:r>
            <a:r>
              <a:rPr lang="ru-RU" sz="2400" dirty="0"/>
              <a:t> </a:t>
            </a:r>
            <a:r>
              <a:rPr lang="ru-RU" sz="2400" dirty="0" err="1"/>
              <a:t>меншини</a:t>
            </a:r>
            <a:r>
              <a:rPr lang="ru-RU" sz="2400" dirty="0"/>
              <a:t> активно </a:t>
            </a:r>
            <a:r>
              <a:rPr lang="ru-RU" sz="2400" dirty="0" err="1"/>
              <a:t>беруть</a:t>
            </a:r>
            <a:r>
              <a:rPr lang="ru-RU" sz="2400" dirty="0"/>
              <a:t> участь у </a:t>
            </a:r>
            <a:r>
              <a:rPr lang="ru-RU" sz="2400" dirty="0" err="1"/>
              <a:t>політичному</a:t>
            </a:r>
            <a:r>
              <a:rPr lang="ru-RU" sz="2400" dirty="0"/>
              <a:t> </a:t>
            </a:r>
            <a:r>
              <a:rPr lang="ru-RU" sz="2400" dirty="0" err="1"/>
              <a:t>житті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ru-RU" sz="2400" dirty="0" smtClean="0"/>
              <a:t>Як </a:t>
            </a:r>
            <a:r>
              <a:rPr lang="ru-RU" sz="2400" dirty="0" err="1"/>
              <a:t>сукупний</a:t>
            </a:r>
            <a:r>
              <a:rPr lang="ru-RU" sz="2400" dirty="0"/>
              <a:t> </a:t>
            </a:r>
            <a:r>
              <a:rPr lang="ru-RU" sz="2400" dirty="0" err="1"/>
              <a:t>суб’єкт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</a:t>
            </a:r>
            <a:r>
              <a:rPr lang="ru-RU" sz="2400" dirty="0" err="1"/>
              <a:t>національні</a:t>
            </a:r>
            <a:r>
              <a:rPr lang="ru-RU" sz="2400" dirty="0"/>
              <a:t> </a:t>
            </a:r>
            <a:r>
              <a:rPr lang="ru-RU" sz="2400" dirty="0" err="1"/>
              <a:t>меншини</a:t>
            </a:r>
            <a:r>
              <a:rPr lang="ru-RU" sz="2400" dirty="0"/>
              <a:t> є </a:t>
            </a:r>
            <a:r>
              <a:rPr lang="ru-RU" sz="2400" dirty="0" err="1"/>
              <a:t>структурним</a:t>
            </a:r>
            <a:r>
              <a:rPr lang="ru-RU" sz="2400" dirty="0"/>
              <a:t> </a:t>
            </a:r>
            <a:r>
              <a:rPr lang="ru-RU" sz="2400" dirty="0" err="1"/>
              <a:t>елементом</a:t>
            </a:r>
            <a:r>
              <a:rPr lang="ru-RU" sz="2400" dirty="0"/>
              <a:t>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поліетнічних</a:t>
            </a:r>
            <a:r>
              <a:rPr lang="ru-RU" sz="2400" dirty="0"/>
              <a:t> держав і у широкому </a:t>
            </a:r>
            <a:r>
              <a:rPr lang="ru-RU" sz="2400" dirty="0" err="1"/>
              <a:t>розумінні</a:t>
            </a:r>
            <a:r>
              <a:rPr lang="ru-RU" sz="2400" dirty="0"/>
              <a:t> </a:t>
            </a:r>
            <a:r>
              <a:rPr lang="ru-RU" sz="2400" dirty="0" err="1"/>
              <a:t>позначають</a:t>
            </a:r>
            <a:r>
              <a:rPr lang="ru-RU" sz="2400" dirty="0"/>
              <a:t> </a:t>
            </a:r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ті</a:t>
            </a:r>
            <a:r>
              <a:rPr lang="ru-RU" sz="2400" dirty="0"/>
              <a:t> </a:t>
            </a:r>
            <a:r>
              <a:rPr lang="ru-RU" sz="2400" dirty="0" err="1"/>
              <a:t>етнонаціональні</a:t>
            </a:r>
            <a:r>
              <a:rPr lang="ru-RU" sz="2400" dirty="0"/>
              <a:t> </a:t>
            </a:r>
            <a:r>
              <a:rPr lang="ru-RU" sz="2400" dirty="0" err="1"/>
              <a:t>спільноти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не належать до титульного </a:t>
            </a:r>
            <a:r>
              <a:rPr lang="ru-RU" sz="2400" dirty="0" err="1"/>
              <a:t>етносу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не є </a:t>
            </a:r>
            <a:r>
              <a:rPr lang="ru-RU" sz="2400" dirty="0" err="1"/>
              <a:t>національною</a:t>
            </a:r>
            <a:r>
              <a:rPr lang="ru-RU" sz="2400" dirty="0"/>
              <a:t> </a:t>
            </a:r>
            <a:r>
              <a:rPr lang="ru-RU" sz="2400" dirty="0" err="1" smtClean="0"/>
              <a:t>більшістю</a:t>
            </a:r>
            <a:r>
              <a:rPr lang="uk-UA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70942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8723" y="332656"/>
            <a:ext cx="8712968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Доволі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стрімкими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темпами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розвивався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етнополітичний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санс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кримських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Лойко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солідарності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ареалом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розселення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генезису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кримськотатарського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державу.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наповненості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об’єднуючу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04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8634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NewRomanPSMT"/>
              </a:rPr>
              <a:t>Від</a:t>
            </a:r>
            <a:r>
              <a:rPr lang="ru-RU" sz="2000" dirty="0">
                <a:latin typeface="TimesNewRomanPSMT"/>
              </a:rPr>
              <a:t> самого початку </a:t>
            </a:r>
            <a:r>
              <a:rPr lang="ru-RU" sz="2000" dirty="0" err="1">
                <a:latin typeface="TimesNewRomanPSMT"/>
              </a:rPr>
              <a:t>кримськотатарські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організації</a:t>
            </a:r>
            <a:r>
              <a:rPr lang="ru-RU" sz="2000" dirty="0">
                <a:latin typeface="TimesNewRomanPSMT"/>
              </a:rPr>
              <a:t> активно</a:t>
            </a:r>
          </a:p>
          <a:p>
            <a:pPr algn="just"/>
            <a:r>
              <a:rPr lang="ru-RU" sz="2000" dirty="0" err="1">
                <a:latin typeface="TimesNewRomanPSMT"/>
              </a:rPr>
              <a:t>включилися</a:t>
            </a:r>
            <a:r>
              <a:rPr lang="ru-RU" sz="2000" dirty="0">
                <a:latin typeface="TimesNewRomanPSMT"/>
              </a:rPr>
              <a:t> у </a:t>
            </a:r>
            <a:r>
              <a:rPr lang="ru-RU" sz="2000" dirty="0" err="1">
                <a:latin typeface="TimesNewRomanPSMT"/>
              </a:rPr>
              <a:t>політичні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процеси</a:t>
            </a:r>
            <a:r>
              <a:rPr lang="ru-RU" sz="2000" dirty="0">
                <a:latin typeface="TimesNewRomanPSMT"/>
              </a:rPr>
              <a:t>. </a:t>
            </a:r>
            <a:endParaRPr lang="ru-RU" sz="2000" dirty="0" smtClean="0">
              <a:latin typeface="TimesNewRomanPSMT"/>
            </a:endParaRPr>
          </a:p>
          <a:p>
            <a:pPr algn="just"/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err="1" smtClean="0">
                <a:latin typeface="TimesNewRomanPSMT"/>
              </a:rPr>
              <a:t>Кримські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татари</a:t>
            </a:r>
            <a:r>
              <a:rPr lang="ru-RU" sz="2000" dirty="0">
                <a:latin typeface="TimesNewRomanPSMT"/>
              </a:rPr>
              <a:t> одними </a:t>
            </a:r>
            <a:r>
              <a:rPr lang="ru-RU" sz="2000" dirty="0" err="1">
                <a:latin typeface="TimesNewRomanPSMT"/>
              </a:rPr>
              <a:t>із</a:t>
            </a:r>
            <a:r>
              <a:rPr lang="ru-RU" sz="2000" dirty="0">
                <a:latin typeface="TimesNewRomanPSMT"/>
              </a:rPr>
              <a:t> пер-</a:t>
            </a:r>
          </a:p>
          <a:p>
            <a:pPr algn="just"/>
            <a:r>
              <a:rPr lang="ru-RU" sz="2000" dirty="0" err="1">
                <a:latin typeface="TimesNewRomanPSMT"/>
              </a:rPr>
              <a:t>ших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утворили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власні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політичні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організації</a:t>
            </a:r>
            <a:r>
              <a:rPr lang="ru-RU" sz="2000" dirty="0">
                <a:latin typeface="TimesNewRomanPSMT"/>
              </a:rPr>
              <a:t>: </a:t>
            </a:r>
            <a:endParaRPr lang="ru-RU" sz="2000" dirty="0" smtClean="0">
              <a:latin typeface="TimesNewRomanPSMT"/>
            </a:endParaRPr>
          </a:p>
          <a:p>
            <a:pPr algn="just"/>
            <a:r>
              <a:rPr lang="ru-RU" sz="2000" dirty="0" err="1" smtClean="0">
                <a:latin typeface="TimesNewRomanPSMT"/>
              </a:rPr>
              <a:t>Організацію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кримсько-татарського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національного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руху</a:t>
            </a:r>
            <a:r>
              <a:rPr lang="ru-RU" sz="2000" dirty="0">
                <a:latin typeface="TimesNewRomanPSMT"/>
              </a:rPr>
              <a:t> (ОКНР) і </a:t>
            </a:r>
            <a:r>
              <a:rPr lang="ru-RU" sz="2000" dirty="0" err="1">
                <a:latin typeface="TimesNewRomanPSMT"/>
              </a:rPr>
              <a:t>Національний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рух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кримських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>
                <a:latin typeface="TimesNewRomanPSMT"/>
              </a:rPr>
              <a:t>татар (НРКТ). </a:t>
            </a:r>
            <a:endParaRPr lang="ru-RU" sz="2000" dirty="0" smtClean="0">
              <a:latin typeface="TimesNewRomanPSMT"/>
            </a:endParaRPr>
          </a:p>
          <a:p>
            <a:pPr algn="just"/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smtClean="0">
                <a:latin typeface="TimesNewRomanPSMT"/>
              </a:rPr>
              <a:t>Уже </a:t>
            </a:r>
            <a:r>
              <a:rPr lang="ru-RU" sz="2000" dirty="0">
                <a:latin typeface="TimesNewRomanPSMT"/>
              </a:rPr>
              <a:t>в </a:t>
            </a:r>
            <a:r>
              <a:rPr lang="ru-RU" sz="2000" dirty="0" err="1">
                <a:latin typeface="TimesNewRomanPSMT"/>
              </a:rPr>
              <a:t>червні</a:t>
            </a:r>
            <a:r>
              <a:rPr lang="ru-RU" sz="2000" dirty="0">
                <a:latin typeface="TimesNewRomanPSMT"/>
              </a:rPr>
              <a:t> 1991 р. у </a:t>
            </a:r>
            <a:r>
              <a:rPr lang="ru-RU" sz="2000" dirty="0" err="1">
                <a:latin typeface="TimesNewRomanPSMT"/>
              </a:rPr>
              <a:t>Сімферополі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було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smtClean="0">
                <a:latin typeface="TimesNewRomanPSMT"/>
              </a:rPr>
              <a:t>проведено </a:t>
            </a:r>
            <a:r>
              <a:rPr lang="ru-RU" sz="2000" dirty="0">
                <a:latin typeface="TimesNewRomanPSMT"/>
              </a:rPr>
              <a:t>Курултай (</a:t>
            </a:r>
            <a:r>
              <a:rPr lang="ru-RU" sz="2000" dirty="0" err="1">
                <a:latin typeface="TimesNewRomanPSMT"/>
              </a:rPr>
              <a:t>з’їзд</a:t>
            </a:r>
            <a:r>
              <a:rPr lang="ru-RU" sz="2000" dirty="0">
                <a:latin typeface="TimesNewRomanPSMT"/>
              </a:rPr>
              <a:t>) </a:t>
            </a:r>
            <a:r>
              <a:rPr lang="ru-RU" sz="2000" dirty="0" err="1">
                <a:latin typeface="TimesNewRomanPSMT"/>
              </a:rPr>
              <a:t>кримськотатарського</a:t>
            </a:r>
            <a:r>
              <a:rPr lang="ru-RU" sz="2000" dirty="0">
                <a:latin typeface="TimesNewRomanPSMT"/>
              </a:rPr>
              <a:t> народу, на </a:t>
            </a:r>
            <a:r>
              <a:rPr lang="ru-RU" sz="2000" dirty="0" err="1">
                <a:latin typeface="TimesNewRomanPSMT"/>
              </a:rPr>
              <a:t>якому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було</a:t>
            </a:r>
            <a:r>
              <a:rPr lang="ru-RU" sz="2000" dirty="0" smtClean="0">
                <a:latin typeface="TimesNewRomanPSMT"/>
              </a:rPr>
              <a:t> створено </a:t>
            </a:r>
            <a:r>
              <a:rPr lang="ru-RU" sz="2000" dirty="0" err="1">
                <a:latin typeface="TimesNewRomanPSMT"/>
              </a:rPr>
              <a:t>представницький</a:t>
            </a:r>
            <a:r>
              <a:rPr lang="ru-RU" sz="2000" dirty="0">
                <a:latin typeface="TimesNewRomanPSMT"/>
              </a:rPr>
              <a:t> орган – </a:t>
            </a:r>
            <a:r>
              <a:rPr lang="ru-RU" sz="2000" dirty="0" err="1">
                <a:latin typeface="TimesNewRomanPSMT"/>
              </a:rPr>
              <a:t>Меджліс</a:t>
            </a:r>
            <a:r>
              <a:rPr lang="ru-RU" sz="2000" dirty="0">
                <a:latin typeface="TimesNewRomanPSMT"/>
              </a:rPr>
              <a:t>. </a:t>
            </a:r>
            <a:endParaRPr lang="ru-RU" sz="2000" dirty="0" smtClean="0">
              <a:latin typeface="TimesNewRomanPSMT"/>
            </a:endParaRPr>
          </a:p>
          <a:p>
            <a:pPr algn="just"/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smtClean="0">
                <a:latin typeface="TimesNewRomanPSMT"/>
              </a:rPr>
              <a:t>Так </a:t>
            </a:r>
            <a:r>
              <a:rPr lang="ru-RU" sz="2000" dirty="0" err="1">
                <a:latin typeface="TimesNewRomanPSMT"/>
              </a:rPr>
              <a:t>склалося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історично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що</a:t>
            </a:r>
            <a:r>
              <a:rPr lang="ru-RU" sz="2000" dirty="0">
                <a:latin typeface="TimesNewRomanPSMT"/>
              </a:rPr>
              <a:t> за час </a:t>
            </a:r>
            <a:r>
              <a:rPr lang="ru-RU" sz="2000" dirty="0" err="1">
                <a:latin typeface="TimesNewRomanPSMT"/>
              </a:rPr>
              <a:t>існування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новітньої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Української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держави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найбільш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впливові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кримськотатарські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структури</a:t>
            </a:r>
            <a:r>
              <a:rPr lang="ru-RU" sz="2000" dirty="0">
                <a:latin typeface="TimesNewRomanPSMT"/>
              </a:rPr>
              <a:t> (Курултай і </a:t>
            </a:r>
            <a:r>
              <a:rPr lang="ru-RU" sz="2000" dirty="0" err="1">
                <a:latin typeface="TimesNewRomanPSMT"/>
              </a:rPr>
              <a:t>Меджліс</a:t>
            </a:r>
            <a:r>
              <a:rPr lang="ru-RU" sz="2000" dirty="0">
                <a:latin typeface="TimesNewRomanPSMT"/>
              </a:rPr>
              <a:t>) </a:t>
            </a:r>
            <a:r>
              <a:rPr lang="ru-RU" sz="2000" dirty="0" err="1" smtClean="0">
                <a:latin typeface="TimesNewRomanPSMT"/>
              </a:rPr>
              <a:t>залишалися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тією</a:t>
            </a:r>
            <a:r>
              <a:rPr lang="ru-RU" sz="2000" dirty="0">
                <a:latin typeface="TimesNewRomanPSMT"/>
              </a:rPr>
              <a:t> опорою </a:t>
            </a:r>
            <a:r>
              <a:rPr lang="ru-RU" sz="2000" dirty="0" err="1">
                <a:latin typeface="TimesNewRomanPSMT"/>
              </a:rPr>
              <a:t>української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влади</a:t>
            </a:r>
            <a:r>
              <a:rPr lang="ru-RU" sz="2000" dirty="0">
                <a:latin typeface="TimesNewRomanPSMT"/>
              </a:rPr>
              <a:t>, яка </a:t>
            </a:r>
            <a:r>
              <a:rPr lang="ru-RU" sz="2000" dirty="0" err="1">
                <a:latin typeface="TimesNewRomanPSMT"/>
              </a:rPr>
              <a:t>допомагала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їй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протистояти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сепаратистським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проросійським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рухам</a:t>
            </a:r>
            <a:r>
              <a:rPr lang="ru-RU" sz="2000" dirty="0">
                <a:latin typeface="TimesNewRomanPSMT"/>
              </a:rPr>
              <a:t>, </a:t>
            </a:r>
            <a:r>
              <a:rPr lang="ru-RU" sz="2000" dirty="0" err="1">
                <a:latin typeface="TimesNewRomanPSMT"/>
              </a:rPr>
              <a:t>іноді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навіть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smtClean="0">
                <a:latin typeface="TimesNewRomanPSMT"/>
              </a:rPr>
              <a:t>коштом </a:t>
            </a:r>
            <a:r>
              <a:rPr lang="ru-RU" sz="2000" dirty="0" err="1" smtClean="0">
                <a:latin typeface="TimesNewRomanPSMT"/>
              </a:rPr>
              <a:t>власних</a:t>
            </a:r>
            <a:r>
              <a:rPr lang="ru-RU" sz="2000" dirty="0" smtClean="0">
                <a:latin typeface="TimesNewRomanPSMT"/>
              </a:rPr>
              <a:t> </a:t>
            </a:r>
            <a:r>
              <a:rPr lang="ru-RU" sz="2000" dirty="0" err="1" smtClean="0">
                <a:latin typeface="TimesNewRomanPSMT"/>
              </a:rPr>
              <a:t>інтересів</a:t>
            </a:r>
            <a:r>
              <a:rPr lang="ru-RU" sz="2000" dirty="0" smtClean="0">
                <a:latin typeface="TimesNewRomanPSMT"/>
              </a:rPr>
              <a:t>.</a:t>
            </a:r>
          </a:p>
          <a:p>
            <a:pPr algn="just"/>
            <a:r>
              <a:rPr lang="ru-RU" sz="2000" dirty="0" err="1">
                <a:latin typeface="TimesNewRomanPSMT"/>
              </a:rPr>
              <a:t>Іншим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напрямом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політичної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активності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кримськотатарських</a:t>
            </a:r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err="1">
                <a:latin typeface="TimesNewRomanPSMT"/>
              </a:rPr>
              <a:t>представницьких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органів</a:t>
            </a:r>
            <a:r>
              <a:rPr lang="ru-RU" sz="2000" dirty="0">
                <a:latin typeface="TimesNewRomanPSMT"/>
              </a:rPr>
              <a:t> стало </a:t>
            </a:r>
            <a:r>
              <a:rPr lang="ru-RU" sz="2000" dirty="0" err="1">
                <a:latin typeface="TimesNewRomanPSMT"/>
              </a:rPr>
              <a:t>розв’язання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проблеми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набуття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українського</a:t>
            </a:r>
            <a:endParaRPr lang="ru-RU" sz="2000" dirty="0">
              <a:latin typeface="TimesNewRomanPSMT"/>
            </a:endParaRPr>
          </a:p>
          <a:p>
            <a:pPr algn="just"/>
            <a:r>
              <a:rPr lang="ru-RU" sz="2000" dirty="0" err="1">
                <a:latin typeface="TimesNewRomanPSMT"/>
              </a:rPr>
              <a:t>громадянства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репатріантами</a:t>
            </a:r>
            <a:r>
              <a:rPr lang="ru-RU" sz="2000" dirty="0">
                <a:latin typeface="TimesNewRomanPSMT"/>
              </a:rPr>
              <a:t> і </a:t>
            </a:r>
            <a:r>
              <a:rPr lang="ru-RU" sz="2000" dirty="0" err="1">
                <a:latin typeface="TimesNewRomanPSMT"/>
              </a:rPr>
              <a:t>забезпечення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адекват</a:t>
            </a:r>
            <a:r>
              <a:rPr lang="ru-RU" sz="2000" dirty="0">
                <a:latin typeface="TimesNewRomanPSMT"/>
              </a:rPr>
              <a:t>-</a:t>
            </a:r>
          </a:p>
          <a:p>
            <a:pPr algn="just"/>
            <a:r>
              <a:rPr lang="ru-RU" sz="2000" dirty="0" err="1">
                <a:latin typeface="TimesNewRomanPSMT"/>
              </a:rPr>
              <a:t>ного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представництва</a:t>
            </a:r>
            <a:r>
              <a:rPr lang="ru-RU" sz="2000" dirty="0">
                <a:latin typeface="TimesNewRomanPSMT"/>
              </a:rPr>
              <a:t> народу у </a:t>
            </a:r>
            <a:r>
              <a:rPr lang="ru-RU" sz="2000" dirty="0" err="1">
                <a:latin typeface="TimesNewRomanPSMT"/>
              </a:rPr>
              <a:t>владних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інституціях</a:t>
            </a:r>
            <a:r>
              <a:rPr lang="ru-RU" sz="2000" dirty="0">
                <a:latin typeface="TimesNewRomanPSMT"/>
              </a:rPr>
              <a:t> </a:t>
            </a:r>
            <a:r>
              <a:rPr lang="ru-RU" sz="2000" dirty="0" err="1">
                <a:latin typeface="TimesNewRomanPSMT"/>
              </a:rPr>
              <a:t>автономії</a:t>
            </a:r>
            <a:r>
              <a:rPr lang="ru-RU" sz="2000" smtClean="0">
                <a:latin typeface="TimesNewRomanPSMT"/>
              </a:rPr>
              <a:t>.</a:t>
            </a:r>
            <a:endParaRPr lang="uk-UA" sz="200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544311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/>
              <a:t>1997 р.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формування</a:t>
            </a:r>
            <a:r>
              <a:rPr lang="ru-RU" dirty="0"/>
              <a:t> засад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етнополітики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справах </a:t>
            </a:r>
            <a:r>
              <a:rPr lang="ru-RU" dirty="0" err="1"/>
              <a:t>національностей</a:t>
            </a:r>
            <a:r>
              <a:rPr lang="ru-RU" dirty="0"/>
              <a:t> та </a:t>
            </a:r>
            <a:r>
              <a:rPr lang="ru-RU" dirty="0" err="1"/>
              <a:t>міграції</a:t>
            </a:r>
            <a:r>
              <a:rPr lang="ru-RU" dirty="0"/>
              <a:t> </a:t>
            </a:r>
            <a:r>
              <a:rPr lang="ru-RU" dirty="0" err="1"/>
              <a:t>розпочав</a:t>
            </a:r>
            <a:r>
              <a:rPr lang="ru-RU" dirty="0"/>
              <a:t> роботу </a:t>
            </a:r>
            <a:r>
              <a:rPr lang="ru-RU" i="1" dirty="0"/>
              <a:t>з </a:t>
            </a:r>
            <a:r>
              <a:rPr lang="ru-RU" i="1" dirty="0" err="1"/>
              <a:t>підготовки</a:t>
            </a:r>
            <a:r>
              <a:rPr lang="ru-RU" i="1" dirty="0"/>
              <a:t> законопроекту </a:t>
            </a:r>
            <a:r>
              <a:rPr lang="ru-RU" i="1" dirty="0" err="1"/>
              <a:t>Концепції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етнополітики</a:t>
            </a:r>
            <a:r>
              <a:rPr lang="ru-RU" i="1" dirty="0"/>
              <a:t>. </a:t>
            </a:r>
            <a:endParaRPr lang="ru-RU" i="1" dirty="0" smtClean="0"/>
          </a:p>
          <a:p>
            <a:pPr algn="just"/>
            <a:endParaRPr lang="ru-RU" i="1" dirty="0"/>
          </a:p>
          <a:p>
            <a:pPr algn="just"/>
            <a:r>
              <a:rPr lang="ru-RU" dirty="0" smtClean="0"/>
              <a:t>У </a:t>
            </a:r>
            <a:r>
              <a:rPr lang="ru-RU" dirty="0" err="1"/>
              <a:t>серпні</a:t>
            </a:r>
            <a:r>
              <a:rPr lang="ru-RU" dirty="0"/>
              <a:t> 2000 р. </a:t>
            </a:r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/>
              <a:t>Закону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b="1" i="1" dirty="0"/>
              <a:t>«Про </a:t>
            </a:r>
            <a:r>
              <a:rPr lang="ru-RU" b="1" i="1" dirty="0" err="1"/>
              <a:t>Концепцію</a:t>
            </a:r>
            <a:r>
              <a:rPr lang="ru-RU" b="1" i="1" dirty="0"/>
              <a:t> </a:t>
            </a:r>
            <a:r>
              <a:rPr lang="ru-RU" b="1" i="1" dirty="0" err="1"/>
              <a:t>державної</a:t>
            </a:r>
            <a:r>
              <a:rPr lang="ru-RU" b="1" i="1" dirty="0"/>
              <a:t> </a:t>
            </a:r>
            <a:r>
              <a:rPr lang="ru-RU" b="1" i="1" dirty="0" err="1"/>
              <a:t>етнонаціональної</a:t>
            </a:r>
            <a:r>
              <a:rPr lang="ru-RU" b="1" i="1" dirty="0"/>
              <a:t> </a:t>
            </a:r>
            <a:r>
              <a:rPr lang="ru-RU" b="1" i="1" dirty="0" err="1"/>
              <a:t>політики</a:t>
            </a:r>
            <a:r>
              <a:rPr lang="ru-RU" b="1" i="1" dirty="0"/>
              <a:t> </a:t>
            </a:r>
            <a:r>
              <a:rPr lang="ru-RU" b="1" i="1" dirty="0" err="1"/>
              <a:t>України</a:t>
            </a:r>
            <a:r>
              <a:rPr lang="ru-RU" b="1" i="1" dirty="0"/>
              <a:t>» </a:t>
            </a:r>
            <a:r>
              <a:rPr lang="ru-RU" dirty="0"/>
              <a:t>№ 6016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зареєстрований</a:t>
            </a:r>
            <a:r>
              <a:rPr lang="ru-RU" dirty="0"/>
              <a:t> у </a:t>
            </a:r>
            <a:r>
              <a:rPr lang="ru-RU" dirty="0" err="1"/>
              <a:t>Верховній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За </a:t>
            </a:r>
            <a:r>
              <a:rPr lang="ru-RU" dirty="0" err="1"/>
              <a:t>задумом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 </a:t>
            </a:r>
            <a:r>
              <a:rPr lang="ru-RU" dirty="0" err="1" smtClean="0"/>
              <a:t>законопроєкту</a:t>
            </a:r>
            <a:r>
              <a:rPr lang="ru-RU" i="1" dirty="0"/>
              <a:t>, головною метою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етнонаціональної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 є </a:t>
            </a:r>
            <a:r>
              <a:rPr lang="ru-RU" i="1" dirty="0" err="1"/>
              <a:t>забезпечення</a:t>
            </a:r>
            <a:r>
              <a:rPr lang="ru-RU" i="1" dirty="0"/>
              <a:t> </a:t>
            </a:r>
            <a:r>
              <a:rPr lang="ru-RU" i="1" dirty="0" err="1"/>
              <a:t>рівноправних</a:t>
            </a:r>
            <a:r>
              <a:rPr lang="ru-RU" i="1" dirty="0"/>
              <a:t> </a:t>
            </a:r>
            <a:r>
              <a:rPr lang="ru-RU" i="1" dirty="0" err="1"/>
              <a:t>відносин</a:t>
            </a:r>
            <a:r>
              <a:rPr lang="ru-RU" i="1" dirty="0"/>
              <a:t> та </a:t>
            </a:r>
            <a:r>
              <a:rPr lang="ru-RU" i="1" dirty="0" err="1"/>
              <a:t>тісної</a:t>
            </a:r>
            <a:r>
              <a:rPr lang="ru-RU" i="1" dirty="0"/>
              <a:t> </a:t>
            </a:r>
            <a:r>
              <a:rPr lang="ru-RU" i="1" dirty="0" err="1"/>
              <a:t>взаємодії</a:t>
            </a:r>
            <a:r>
              <a:rPr lang="ru-RU" i="1" dirty="0"/>
              <a:t> </a:t>
            </a:r>
            <a:r>
              <a:rPr lang="ru-RU" i="1" dirty="0" err="1"/>
              <a:t>представників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етносів</a:t>
            </a:r>
            <a:r>
              <a:rPr lang="ru-RU" i="1" dirty="0"/>
              <a:t>, як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ru-RU" i="1" dirty="0" err="1"/>
              <a:t>проживають</a:t>
            </a:r>
            <a:r>
              <a:rPr lang="ru-RU" i="1" dirty="0"/>
              <a:t> в </a:t>
            </a:r>
            <a:r>
              <a:rPr lang="ru-RU" i="1" dirty="0" err="1"/>
              <a:t>Україн</a:t>
            </a:r>
            <a:r>
              <a:rPr lang="en-GB" i="1" dirty="0" err="1"/>
              <a:t>i</a:t>
            </a:r>
            <a:r>
              <a:rPr lang="en-GB" i="1" dirty="0"/>
              <a:t>, </a:t>
            </a:r>
            <a:r>
              <a:rPr lang="ru-RU" i="1" dirty="0" err="1"/>
              <a:t>підтримання</a:t>
            </a:r>
            <a:r>
              <a:rPr lang="ru-RU" i="1" dirty="0"/>
              <a:t> </a:t>
            </a:r>
            <a:r>
              <a:rPr lang="ru-RU" i="1" dirty="0" err="1"/>
              <a:t>атмосфери</a:t>
            </a:r>
            <a:r>
              <a:rPr lang="ru-RU" i="1" dirty="0"/>
              <a:t> </a:t>
            </a:r>
            <a:r>
              <a:rPr lang="ru-RU" i="1" dirty="0" err="1"/>
              <a:t>толерантност</a:t>
            </a:r>
            <a:r>
              <a:rPr lang="en-GB" i="1" dirty="0" err="1"/>
              <a:t>i</a:t>
            </a:r>
            <a:r>
              <a:rPr lang="en-GB" i="1" dirty="0"/>
              <a:t>, </a:t>
            </a:r>
            <a:r>
              <a:rPr lang="ru-RU" i="1" dirty="0" err="1"/>
              <a:t>довіри</a:t>
            </a:r>
            <a:r>
              <a:rPr lang="ru-RU" i="1" dirty="0"/>
              <a:t> й </a:t>
            </a:r>
            <a:r>
              <a:rPr lang="ru-RU" i="1" dirty="0" err="1"/>
              <a:t>поваги</a:t>
            </a:r>
            <a:r>
              <a:rPr lang="ru-RU" i="1" dirty="0"/>
              <a:t> у </a:t>
            </a:r>
            <a:r>
              <a:rPr lang="ru-RU" i="1" dirty="0" err="1"/>
              <a:t>взаєминах</a:t>
            </a:r>
            <a:r>
              <a:rPr lang="ru-RU" i="1" dirty="0"/>
              <a:t> м</a:t>
            </a:r>
            <a:r>
              <a:rPr lang="en-GB" i="1" dirty="0" err="1"/>
              <a:t>i</a:t>
            </a:r>
            <a:r>
              <a:rPr lang="ru-RU" i="1" dirty="0"/>
              <a:t>ж ними, </a:t>
            </a:r>
            <a:r>
              <a:rPr lang="ru-RU" i="1" dirty="0" err="1"/>
              <a:t>оптимальне</a:t>
            </a:r>
            <a:r>
              <a:rPr lang="ru-RU" i="1" dirty="0"/>
              <a:t> </a:t>
            </a:r>
            <a:r>
              <a:rPr lang="ru-RU" i="1" dirty="0" err="1"/>
              <a:t>врахування</a:t>
            </a:r>
            <a:r>
              <a:rPr lang="ru-RU" i="1" dirty="0"/>
              <a:t> </a:t>
            </a:r>
            <a:r>
              <a:rPr lang="ru-RU" i="1" dirty="0" err="1"/>
              <a:t>інтересів</a:t>
            </a:r>
            <a:r>
              <a:rPr lang="ru-RU" i="1" dirty="0"/>
              <a:t> </a:t>
            </a:r>
            <a:r>
              <a:rPr lang="ru-RU" i="1" dirty="0" err="1"/>
              <a:t>усіх</a:t>
            </a:r>
            <a:r>
              <a:rPr lang="ru-RU" i="1" dirty="0"/>
              <a:t> </a:t>
            </a:r>
            <a:r>
              <a:rPr lang="ru-RU" i="1" dirty="0" err="1"/>
              <a:t>етнонаціональних</a:t>
            </a:r>
            <a:r>
              <a:rPr lang="ru-RU" i="1" dirty="0"/>
              <a:t> </a:t>
            </a:r>
            <a:r>
              <a:rPr lang="ru-RU" i="1" dirty="0" err="1"/>
              <a:t>спільнот</a:t>
            </a:r>
            <a:r>
              <a:rPr lang="ru-RU" i="1" dirty="0"/>
              <a:t>, </a:t>
            </a: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сприятливих</a:t>
            </a:r>
            <a:r>
              <a:rPr lang="ru-RU" i="1" dirty="0"/>
              <a:t> умов для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української</a:t>
            </a:r>
            <a:r>
              <a:rPr lang="ru-RU" i="1" dirty="0"/>
              <a:t> </a:t>
            </a:r>
            <a:r>
              <a:rPr lang="ru-RU" i="1" dirty="0" err="1"/>
              <a:t>нації</a:t>
            </a:r>
            <a:r>
              <a:rPr lang="ru-RU" i="1" dirty="0"/>
              <a:t>, </a:t>
            </a:r>
            <a:r>
              <a:rPr lang="ru-RU" i="1" dirty="0" err="1"/>
              <a:t>корінних</a:t>
            </a:r>
            <a:r>
              <a:rPr lang="ru-RU" i="1" dirty="0"/>
              <a:t> </a:t>
            </a:r>
            <a:r>
              <a:rPr lang="ru-RU" i="1" dirty="0" err="1"/>
              <a:t>народів</a:t>
            </a:r>
            <a:r>
              <a:rPr lang="ru-RU" i="1" dirty="0"/>
              <a:t> та </a:t>
            </a:r>
            <a:r>
              <a:rPr lang="ru-RU" i="1" dirty="0" err="1"/>
              <a:t>національних</a:t>
            </a:r>
            <a:r>
              <a:rPr lang="ru-RU" i="1" dirty="0"/>
              <a:t> </a:t>
            </a:r>
            <a:r>
              <a:rPr lang="ru-RU" i="1" dirty="0" err="1"/>
              <a:t>меншин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uk-UA" dirty="0"/>
          </a:p>
          <a:p>
            <a:pPr algn="just"/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b="1" i="1" dirty="0"/>
              <a:t>не давав </a:t>
            </a:r>
            <a:r>
              <a:rPr lang="ru-RU" b="1" i="1" dirty="0" err="1"/>
              <a:t>конкретної</a:t>
            </a:r>
            <a:r>
              <a:rPr lang="ru-RU" b="1" i="1" dirty="0"/>
              <a:t> </a:t>
            </a:r>
            <a:r>
              <a:rPr lang="ru-RU" b="1" i="1" dirty="0" err="1"/>
              <a:t>відповіді</a:t>
            </a:r>
            <a:r>
              <a:rPr lang="ru-RU" b="1" i="1" dirty="0"/>
              <a:t>, як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забезпечити</a:t>
            </a:r>
            <a:r>
              <a:rPr lang="ru-RU" b="1" i="1" dirty="0"/>
              <a:t> </a:t>
            </a:r>
            <a:r>
              <a:rPr lang="ru-RU" b="1" i="1" dirty="0" err="1"/>
              <a:t>реалізацію</a:t>
            </a:r>
            <a:r>
              <a:rPr lang="ru-RU" b="1" i="1" dirty="0"/>
              <a:t> </a:t>
            </a:r>
            <a:r>
              <a:rPr lang="ru-RU" b="1" i="1" dirty="0" err="1"/>
              <a:t>етнонаціональної</a:t>
            </a:r>
            <a:r>
              <a:rPr lang="ru-RU" b="1" i="1" dirty="0"/>
              <a:t> </a:t>
            </a:r>
            <a:r>
              <a:rPr lang="ru-RU" b="1" i="1" dirty="0" err="1"/>
              <a:t>політики</a:t>
            </a:r>
            <a:r>
              <a:rPr lang="ru-RU" b="1" i="1" dirty="0"/>
              <a:t>, </a:t>
            </a:r>
            <a:r>
              <a:rPr lang="ru-RU" b="1" i="1" dirty="0" err="1"/>
              <a:t>оскільки</a:t>
            </a:r>
            <a:r>
              <a:rPr lang="ru-RU" b="1" i="1" dirty="0"/>
              <a:t> </a:t>
            </a:r>
            <a:r>
              <a:rPr lang="ru-RU" b="1" i="1" dirty="0" err="1"/>
              <a:t>механізми</a:t>
            </a:r>
            <a:r>
              <a:rPr lang="ru-RU" b="1" i="1" dirty="0"/>
              <a:t>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реалізації</a:t>
            </a:r>
            <a:r>
              <a:rPr lang="ru-RU" b="1" i="1" dirty="0"/>
              <a:t> </a:t>
            </a:r>
            <a:r>
              <a:rPr lang="ru-RU" b="1" i="1" dirty="0" err="1"/>
              <a:t>прописані</a:t>
            </a:r>
            <a:r>
              <a:rPr lang="ru-RU" b="1" i="1" dirty="0"/>
              <a:t> </a:t>
            </a:r>
            <a:r>
              <a:rPr lang="ru-RU" b="1" i="1" dirty="0" err="1"/>
              <a:t>загально</a:t>
            </a:r>
            <a:r>
              <a:rPr lang="ru-RU" dirty="0"/>
              <a:t>. По </a:t>
            </a:r>
            <a:r>
              <a:rPr lang="ru-RU" dirty="0" err="1"/>
              <a:t>суті</a:t>
            </a:r>
            <a:r>
              <a:rPr lang="ru-RU" dirty="0"/>
              <a:t>, </a:t>
            </a:r>
            <a:r>
              <a:rPr lang="ru-RU" dirty="0" err="1"/>
              <a:t>запропонований</a:t>
            </a:r>
            <a:r>
              <a:rPr lang="ru-RU" dirty="0"/>
              <a:t> </a:t>
            </a:r>
            <a:r>
              <a:rPr lang="ru-RU" b="1" i="1" dirty="0"/>
              <a:t>законопроект </a:t>
            </a:r>
            <a:r>
              <a:rPr lang="ru-RU" b="1" i="1" dirty="0" err="1"/>
              <a:t>скоріш</a:t>
            </a:r>
            <a:r>
              <a:rPr lang="ru-RU" b="1" i="1" dirty="0"/>
              <a:t> </a:t>
            </a:r>
            <a:r>
              <a:rPr lang="ru-RU" b="1" i="1" dirty="0" err="1"/>
              <a:t>був</a:t>
            </a:r>
            <a:r>
              <a:rPr lang="ru-RU" b="1" i="1" dirty="0"/>
              <a:t> </a:t>
            </a:r>
            <a:r>
              <a:rPr lang="ru-RU" b="1" i="1" dirty="0" err="1"/>
              <a:t>декларацією</a:t>
            </a:r>
            <a:r>
              <a:rPr lang="ru-RU" b="1" i="1" dirty="0"/>
              <a:t> </a:t>
            </a:r>
            <a:r>
              <a:rPr lang="ru-RU" b="1" i="1" dirty="0" err="1"/>
              <a:t>принципів</a:t>
            </a:r>
            <a:r>
              <a:rPr lang="ru-RU" b="1" i="1" dirty="0"/>
              <a:t> і </a:t>
            </a:r>
            <a:r>
              <a:rPr lang="ru-RU" b="1" i="1" dirty="0" err="1"/>
              <a:t>завдань</a:t>
            </a:r>
            <a:r>
              <a:rPr lang="ru-RU" b="1" i="1" dirty="0"/>
              <a:t>, </a:t>
            </a:r>
            <a:r>
              <a:rPr lang="ru-RU" b="1" i="1" dirty="0" err="1"/>
              <a:t>котрі</a:t>
            </a:r>
            <a:r>
              <a:rPr lang="ru-RU" b="1" i="1" dirty="0"/>
              <a:t> </a:t>
            </a:r>
            <a:r>
              <a:rPr lang="ru-RU" b="1" i="1" dirty="0" err="1"/>
              <a:t>характеризують</a:t>
            </a:r>
            <a:r>
              <a:rPr lang="ru-RU" b="1" i="1" dirty="0"/>
              <a:t> </a:t>
            </a:r>
            <a:r>
              <a:rPr lang="ru-RU" b="1" i="1" dirty="0" err="1"/>
              <a:t>специфіку</a:t>
            </a:r>
            <a:r>
              <a:rPr lang="ru-RU" b="1" i="1" dirty="0"/>
              <a:t> і </a:t>
            </a:r>
            <a:r>
              <a:rPr lang="ru-RU" b="1" i="1" dirty="0" err="1"/>
              <a:t>спрямованість</a:t>
            </a:r>
            <a:r>
              <a:rPr lang="ru-RU" b="1" i="1" dirty="0"/>
              <a:t> </a:t>
            </a:r>
            <a:r>
              <a:rPr lang="ru-RU" b="1" i="1" dirty="0" err="1"/>
              <a:t>державної</a:t>
            </a:r>
            <a:r>
              <a:rPr lang="ru-RU" b="1" i="1" dirty="0"/>
              <a:t> </a:t>
            </a:r>
            <a:r>
              <a:rPr lang="ru-RU" b="1" i="1" dirty="0" err="1" smtClean="0"/>
              <a:t>етнополітики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в </a:t>
            </a:r>
            <a:r>
              <a:rPr lang="ru-RU" dirty="0" err="1"/>
              <a:t>червні</a:t>
            </a:r>
            <a:r>
              <a:rPr lang="ru-RU" dirty="0"/>
              <a:t> 2001 р. </a:t>
            </a:r>
            <a:r>
              <a:rPr lang="ru-RU" dirty="0" err="1" smtClean="0">
                <a:solidFill>
                  <a:srgbClr val="FF0000"/>
                </a:solidFill>
              </a:rPr>
              <a:t>законопроєкт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було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відкликано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116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955" y="188640"/>
            <a:ext cx="8712968" cy="5632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17 </a:t>
            </a:r>
            <a:r>
              <a:rPr lang="ru-RU" b="1" dirty="0" err="1"/>
              <a:t>червня</a:t>
            </a:r>
            <a:r>
              <a:rPr lang="ru-RU" b="1" dirty="0"/>
              <a:t> 2004 р</a:t>
            </a:r>
            <a:r>
              <a:rPr lang="ru-RU" dirty="0"/>
              <a:t>. у </a:t>
            </a:r>
            <a:r>
              <a:rPr lang="ru-RU" dirty="0" err="1"/>
              <a:t>Верховній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b="1" i="1" dirty="0" err="1"/>
              <a:t>було</a:t>
            </a:r>
            <a:r>
              <a:rPr lang="ru-RU" b="1" i="1" dirty="0"/>
              <a:t> </a:t>
            </a:r>
            <a:r>
              <a:rPr lang="ru-RU" b="1" i="1" dirty="0" err="1"/>
              <a:t>зареєстровано</a:t>
            </a:r>
            <a:r>
              <a:rPr lang="ru-RU" b="1" i="1" dirty="0"/>
              <a:t> </a:t>
            </a:r>
            <a:r>
              <a:rPr lang="ru-RU" b="1" i="1" dirty="0" err="1"/>
              <a:t>черговий</a:t>
            </a:r>
            <a:r>
              <a:rPr lang="ru-RU" b="1" i="1" dirty="0"/>
              <a:t> </a:t>
            </a:r>
            <a:r>
              <a:rPr lang="ru-RU" b="1" i="1" dirty="0" err="1" smtClean="0"/>
              <a:t>законопроєкт</a:t>
            </a:r>
            <a:r>
              <a:rPr lang="ru-RU" b="1" i="1" dirty="0" smtClean="0"/>
              <a:t> </a:t>
            </a:r>
            <a:r>
              <a:rPr lang="ru-RU" b="1" i="1" dirty="0" err="1"/>
              <a:t>Концепції</a:t>
            </a:r>
            <a:r>
              <a:rPr lang="ru-RU" b="1" i="1" dirty="0"/>
              <a:t> </a:t>
            </a:r>
            <a:r>
              <a:rPr lang="ru-RU" b="1" i="1" dirty="0" err="1"/>
              <a:t>державної</a:t>
            </a:r>
            <a:r>
              <a:rPr lang="ru-RU" b="1" i="1" dirty="0"/>
              <a:t> </a:t>
            </a:r>
            <a:r>
              <a:rPr lang="ru-RU" b="1" i="1" dirty="0" err="1"/>
              <a:t>етнонаціональної</a:t>
            </a:r>
            <a:r>
              <a:rPr lang="ru-RU" b="1" i="1" dirty="0"/>
              <a:t> </a:t>
            </a:r>
            <a:r>
              <a:rPr lang="ru-RU" b="1" i="1" dirty="0" err="1"/>
              <a:t>політики</a:t>
            </a:r>
            <a:r>
              <a:rPr lang="ru-RU" b="1" i="1" dirty="0"/>
              <a:t> № 5659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pPr algn="just"/>
            <a:r>
              <a:rPr lang="ru-RU" dirty="0" err="1" smtClean="0"/>
              <a:t>Ініціатором</a:t>
            </a:r>
            <a:r>
              <a:rPr lang="ru-RU" dirty="0" smtClean="0"/>
              <a:t> </a:t>
            </a:r>
            <a:r>
              <a:rPr lang="ru-RU" dirty="0"/>
              <a:t>законопроекту, як і </a:t>
            </a:r>
            <a:r>
              <a:rPr lang="ru-RU" dirty="0" err="1"/>
              <a:t>попереднього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 smtClean="0"/>
              <a:t>законопроєктом</a:t>
            </a:r>
            <a:r>
              <a:rPr lang="ru-RU" dirty="0" smtClean="0"/>
              <a:t> </a:t>
            </a:r>
            <a:r>
              <a:rPr lang="ru-RU" i="1" dirty="0" err="1"/>
              <a:t>концепція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етнонаціональної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 </a:t>
            </a:r>
            <a:r>
              <a:rPr lang="ru-RU" i="1" dirty="0" err="1"/>
              <a:t>визначалася</a:t>
            </a:r>
            <a:r>
              <a:rPr lang="ru-RU" i="1" dirty="0"/>
              <a:t> як система </a:t>
            </a:r>
            <a:r>
              <a:rPr lang="ru-RU" i="1" dirty="0" err="1"/>
              <a:t>поглядів</a:t>
            </a:r>
            <a:r>
              <a:rPr lang="ru-RU" i="1" dirty="0"/>
              <a:t> на </a:t>
            </a:r>
            <a:r>
              <a:rPr lang="ru-RU" i="1" dirty="0" err="1"/>
              <a:t>діяльність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,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 </a:t>
            </a:r>
            <a:r>
              <a:rPr lang="ru-RU" i="1" dirty="0" err="1"/>
              <a:t>Автономної</a:t>
            </a:r>
            <a:r>
              <a:rPr lang="ru-RU" i="1" dirty="0"/>
              <a:t> </a:t>
            </a:r>
            <a:r>
              <a:rPr lang="ru-RU" i="1" dirty="0" err="1"/>
              <a:t>Республіки</a:t>
            </a:r>
            <a:r>
              <a:rPr lang="ru-RU" i="1" dirty="0"/>
              <a:t> </a:t>
            </a:r>
            <a:r>
              <a:rPr lang="ru-RU" i="1" dirty="0" err="1"/>
              <a:t>Крим</a:t>
            </a:r>
            <a:r>
              <a:rPr lang="ru-RU" i="1" dirty="0"/>
              <a:t> та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місцевого</a:t>
            </a:r>
            <a:r>
              <a:rPr lang="ru-RU" i="1" dirty="0"/>
              <a:t> </a:t>
            </a:r>
            <a:r>
              <a:rPr lang="ru-RU" i="1" dirty="0" err="1"/>
              <a:t>самоврядування</a:t>
            </a:r>
            <a:r>
              <a:rPr lang="ru-RU" i="1" dirty="0"/>
              <a:t> у </a:t>
            </a:r>
            <a:r>
              <a:rPr lang="ru-RU" i="1" dirty="0" err="1"/>
              <a:t>сфері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усіх</a:t>
            </a:r>
            <a:r>
              <a:rPr lang="ru-RU" i="1" dirty="0"/>
              <a:t> </a:t>
            </a:r>
            <a:r>
              <a:rPr lang="ru-RU" i="1" dirty="0" err="1"/>
              <a:t>етносів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проживають</a:t>
            </a:r>
            <a:r>
              <a:rPr lang="ru-RU" i="1" dirty="0"/>
              <a:t> у </a:t>
            </a:r>
            <a:r>
              <a:rPr lang="ru-RU" i="1" dirty="0" err="1"/>
              <a:t>державі</a:t>
            </a:r>
            <a:r>
              <a:rPr lang="ru-RU" i="1" dirty="0"/>
              <a:t>, та </a:t>
            </a:r>
            <a:r>
              <a:rPr lang="ru-RU" i="1" dirty="0" err="1"/>
              <a:t>міжнаціональних</a:t>
            </a:r>
            <a:r>
              <a:rPr lang="ru-RU" i="1" dirty="0"/>
              <a:t> </a:t>
            </a:r>
            <a:r>
              <a:rPr lang="ru-RU" i="1" dirty="0" err="1"/>
              <a:t>відносин</a:t>
            </a:r>
            <a:r>
              <a:rPr lang="ru-RU" i="1" dirty="0"/>
              <a:t>, </a:t>
            </a:r>
            <a:r>
              <a:rPr lang="ru-RU" i="1" dirty="0" err="1"/>
              <a:t>врегулювання</a:t>
            </a:r>
            <a:r>
              <a:rPr lang="ru-RU" i="1" dirty="0"/>
              <a:t> </a:t>
            </a:r>
            <a:r>
              <a:rPr lang="ru-RU" i="1" dirty="0" err="1"/>
              <a:t>якої</a:t>
            </a:r>
            <a:r>
              <a:rPr lang="ru-RU" i="1" dirty="0"/>
              <a:t> </a:t>
            </a:r>
            <a:r>
              <a:rPr lang="ru-RU" i="1" dirty="0" err="1"/>
              <a:t>відповідно</a:t>
            </a:r>
            <a:r>
              <a:rPr lang="ru-RU" i="1" dirty="0"/>
              <a:t> до </a:t>
            </a:r>
            <a:r>
              <a:rPr lang="ru-RU" i="1" dirty="0" err="1"/>
              <a:t>європейських</a:t>
            </a:r>
            <a:r>
              <a:rPr lang="ru-RU" i="1" dirty="0"/>
              <a:t> </a:t>
            </a:r>
            <a:r>
              <a:rPr lang="ru-RU" i="1" dirty="0" err="1"/>
              <a:t>стандартів</a:t>
            </a:r>
            <a:r>
              <a:rPr lang="ru-RU" i="1" dirty="0"/>
              <a:t> з прав </a:t>
            </a:r>
            <a:r>
              <a:rPr lang="ru-RU" i="1" dirty="0" err="1"/>
              <a:t>людини</a:t>
            </a:r>
            <a:r>
              <a:rPr lang="ru-RU" i="1" dirty="0"/>
              <a:t> є </a:t>
            </a:r>
            <a:r>
              <a:rPr lang="ru-RU" i="1" dirty="0" err="1"/>
              <a:t>невід’ємною</a:t>
            </a:r>
            <a:r>
              <a:rPr lang="ru-RU" i="1" dirty="0"/>
              <a:t> </a:t>
            </a:r>
            <a:r>
              <a:rPr lang="ru-RU" i="1" dirty="0" err="1"/>
              <a:t>складовою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і </a:t>
            </a:r>
            <a:r>
              <a:rPr lang="ru-RU" i="1" dirty="0" err="1"/>
              <a:t>функціонування</a:t>
            </a:r>
            <a:r>
              <a:rPr lang="ru-RU" i="1" dirty="0"/>
              <a:t> </a:t>
            </a:r>
            <a:r>
              <a:rPr lang="ru-RU" i="1" dirty="0" err="1"/>
              <a:t>демократичної</a:t>
            </a:r>
            <a:r>
              <a:rPr lang="ru-RU" i="1" dirty="0"/>
              <a:t>, </a:t>
            </a:r>
            <a:r>
              <a:rPr lang="ru-RU" i="1" dirty="0" err="1"/>
              <a:t>соціальної</a:t>
            </a:r>
            <a:r>
              <a:rPr lang="ru-RU" i="1" dirty="0"/>
              <a:t>, </a:t>
            </a:r>
            <a:r>
              <a:rPr lang="ru-RU" i="1" dirty="0" err="1"/>
              <a:t>правової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 smtClean="0"/>
              <a:t>.</a:t>
            </a:r>
          </a:p>
          <a:p>
            <a:pPr algn="just"/>
            <a:endParaRPr lang="ru-RU" i="1" dirty="0"/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 </a:t>
            </a:r>
            <a:r>
              <a:rPr lang="ru-RU" b="1" dirty="0"/>
              <a:t>Головною метою </a:t>
            </a:r>
            <a:r>
              <a:rPr lang="ru-RU" b="1" dirty="0" err="1"/>
              <a:t>державної</a:t>
            </a:r>
            <a:r>
              <a:rPr lang="ru-RU" b="1" dirty="0"/>
              <a:t> </a:t>
            </a:r>
            <a:r>
              <a:rPr lang="ru-RU" b="1" dirty="0" err="1"/>
              <a:t>етнополітики</a:t>
            </a:r>
            <a:r>
              <a:rPr lang="ru-RU" b="1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i="1" dirty="0" err="1"/>
              <a:t>досягнення</a:t>
            </a:r>
            <a:r>
              <a:rPr lang="ru-RU" i="1" dirty="0"/>
              <a:t> </a:t>
            </a:r>
            <a:r>
              <a:rPr lang="ru-RU" i="1" dirty="0" err="1"/>
              <a:t>стабільності</a:t>
            </a:r>
            <a:r>
              <a:rPr lang="ru-RU" i="1" dirty="0"/>
              <a:t> у </a:t>
            </a:r>
            <a:r>
              <a:rPr lang="ru-RU" i="1" dirty="0" err="1"/>
              <a:t>суспільстві</a:t>
            </a:r>
            <a:r>
              <a:rPr lang="ru-RU" i="1" dirty="0"/>
              <a:t> та </a:t>
            </a:r>
            <a:r>
              <a:rPr lang="ru-RU" i="1" dirty="0" err="1"/>
              <a:t>забезпечення</a:t>
            </a:r>
            <a:r>
              <a:rPr lang="ru-RU" i="1" dirty="0"/>
              <a:t> </a:t>
            </a:r>
            <a:r>
              <a:rPr lang="ru-RU" i="1" dirty="0" err="1"/>
              <a:t>рівних</a:t>
            </a:r>
            <a:r>
              <a:rPr lang="ru-RU" i="1" dirty="0"/>
              <a:t> </a:t>
            </a:r>
            <a:r>
              <a:rPr lang="ru-RU" i="1" dirty="0" err="1"/>
              <a:t>можливостей</a:t>
            </a:r>
            <a:r>
              <a:rPr lang="ru-RU" i="1" dirty="0"/>
              <a:t> для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ru-RU" i="1" dirty="0" err="1"/>
              <a:t>громадян</a:t>
            </a:r>
            <a:r>
              <a:rPr lang="ru-RU" i="1" dirty="0"/>
              <a:t>. </a:t>
            </a:r>
            <a:r>
              <a:rPr lang="ru-RU" dirty="0" err="1"/>
              <a:t>Цей</a:t>
            </a:r>
            <a:r>
              <a:rPr lang="ru-RU" dirty="0"/>
              <a:t> законопроект у </a:t>
            </a:r>
            <a:r>
              <a:rPr lang="ru-RU" dirty="0" err="1"/>
              <a:t>загальних</a:t>
            </a:r>
            <a:r>
              <a:rPr lang="ru-RU" dirty="0"/>
              <a:t> рисах </a:t>
            </a:r>
            <a:r>
              <a:rPr lang="ru-RU" dirty="0" err="1"/>
              <a:t>повторював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відзначити</a:t>
            </a:r>
            <a:r>
              <a:rPr lang="ru-RU" dirty="0"/>
              <a:t> й </a:t>
            </a:r>
            <a:r>
              <a:rPr lang="ru-RU" i="1" dirty="0" err="1"/>
              <a:t>певні</a:t>
            </a:r>
            <a:r>
              <a:rPr lang="ru-RU" i="1" dirty="0"/>
              <a:t> </a:t>
            </a:r>
            <a:r>
              <a:rPr lang="ru-RU" i="1" dirty="0" err="1"/>
              <a:t>новації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i="1" dirty="0"/>
              <a:t>у </a:t>
            </a:r>
            <a:r>
              <a:rPr lang="ru-RU" i="1" dirty="0" err="1"/>
              <a:t>структурних</a:t>
            </a:r>
            <a:r>
              <a:rPr lang="ru-RU" i="1" dirty="0"/>
              <a:t> </a:t>
            </a:r>
            <a:r>
              <a:rPr lang="ru-RU" i="1" dirty="0" err="1"/>
              <a:t>частинах</a:t>
            </a:r>
            <a:r>
              <a:rPr lang="ru-RU" i="1" dirty="0"/>
              <a:t> документа </a:t>
            </a:r>
            <a:r>
              <a:rPr lang="ru-RU" i="1" dirty="0" err="1"/>
              <a:t>простежується</a:t>
            </a:r>
            <a:r>
              <a:rPr lang="ru-RU" i="1" dirty="0"/>
              <a:t> акцент на </a:t>
            </a:r>
            <a:r>
              <a:rPr lang="ru-RU" i="1" dirty="0" err="1"/>
              <a:t>інтеграцію</a:t>
            </a:r>
            <a:r>
              <a:rPr lang="ru-RU" i="1" dirty="0"/>
              <a:t> до </a:t>
            </a:r>
            <a:r>
              <a:rPr lang="ru-RU" i="1" dirty="0" err="1"/>
              <a:t>Європейського</a:t>
            </a:r>
            <a:r>
              <a:rPr lang="ru-RU" i="1" dirty="0"/>
              <a:t> Союзу: до </a:t>
            </a:r>
            <a:r>
              <a:rPr lang="ru-RU" i="1" dirty="0" err="1"/>
              <a:t>механізмів</a:t>
            </a:r>
            <a:r>
              <a:rPr lang="ru-RU" i="1" dirty="0"/>
              <a:t>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етнополітики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додано пункт про </a:t>
            </a:r>
            <a:r>
              <a:rPr lang="ru-RU" i="1" dirty="0" err="1"/>
              <a:t>адаптацію</a:t>
            </a:r>
            <a:r>
              <a:rPr lang="ru-RU" i="1" dirty="0"/>
              <a:t> </a:t>
            </a:r>
            <a:r>
              <a:rPr lang="ru-RU" i="1" dirty="0" err="1"/>
              <a:t>законодавства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 до </a:t>
            </a:r>
            <a:r>
              <a:rPr lang="ru-RU" i="1" dirty="0" err="1"/>
              <a:t>законодавства</a:t>
            </a:r>
            <a:r>
              <a:rPr lang="ru-RU" i="1" dirty="0"/>
              <a:t> </a:t>
            </a:r>
            <a:r>
              <a:rPr lang="ru-RU" i="1" dirty="0" err="1"/>
              <a:t>Європейського</a:t>
            </a:r>
            <a:r>
              <a:rPr lang="ru-RU" i="1" dirty="0"/>
              <a:t> Союзу у </a:t>
            </a:r>
            <a:r>
              <a:rPr lang="ru-RU" i="1" dirty="0" err="1"/>
              <a:t>сфері</a:t>
            </a:r>
            <a:r>
              <a:rPr lang="ru-RU" i="1" dirty="0"/>
              <a:t> </a:t>
            </a:r>
            <a:r>
              <a:rPr lang="ru-RU" i="1" dirty="0" err="1"/>
              <a:t>міжнаціональних</a:t>
            </a:r>
            <a:r>
              <a:rPr lang="ru-RU" i="1" dirty="0"/>
              <a:t> </a:t>
            </a:r>
            <a:r>
              <a:rPr lang="ru-RU" i="1" dirty="0" err="1"/>
              <a:t>відносин</a:t>
            </a:r>
            <a:r>
              <a:rPr lang="ru-RU" i="1" dirty="0"/>
              <a:t>, до </a:t>
            </a:r>
            <a:r>
              <a:rPr lang="ru-RU" i="1" dirty="0" err="1"/>
              <a:t>переліку</a:t>
            </a:r>
            <a:r>
              <a:rPr lang="ru-RU" i="1" dirty="0"/>
              <a:t> </a:t>
            </a:r>
            <a:r>
              <a:rPr lang="ru-RU" i="1" dirty="0" err="1"/>
              <a:t>очікуваних</a:t>
            </a:r>
            <a:r>
              <a:rPr lang="ru-RU" i="1" dirty="0"/>
              <a:t> у </a:t>
            </a:r>
            <a:r>
              <a:rPr lang="ru-RU" i="1" dirty="0" err="1"/>
              <a:t>ході</a:t>
            </a:r>
            <a:r>
              <a:rPr lang="ru-RU" i="1" dirty="0"/>
              <a:t>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етнополітики</a:t>
            </a:r>
            <a:r>
              <a:rPr lang="ru-RU" i="1" dirty="0"/>
              <a:t> </a:t>
            </a:r>
            <a:r>
              <a:rPr lang="ru-RU" i="1" dirty="0" err="1"/>
              <a:t>завдань</a:t>
            </a:r>
            <a:r>
              <a:rPr lang="ru-RU" i="1" dirty="0"/>
              <a:t> – «</a:t>
            </a:r>
            <a:r>
              <a:rPr lang="ru-RU" i="1" dirty="0" err="1"/>
              <a:t>поглиблення</a:t>
            </a:r>
            <a:r>
              <a:rPr lang="ru-RU" i="1" dirty="0"/>
              <a:t> </a:t>
            </a:r>
            <a:r>
              <a:rPr lang="ru-RU" i="1" dirty="0" err="1"/>
              <a:t>інтеграції</a:t>
            </a:r>
            <a:r>
              <a:rPr lang="ru-RU" i="1" dirty="0"/>
              <a:t> до </a:t>
            </a:r>
            <a:r>
              <a:rPr lang="ru-RU" i="1" dirty="0" err="1"/>
              <a:t>Європейського</a:t>
            </a:r>
            <a:r>
              <a:rPr lang="ru-RU" i="1" dirty="0"/>
              <a:t> Союзу</a:t>
            </a:r>
            <a:r>
              <a:rPr lang="ru-RU" i="1" dirty="0" smtClean="0"/>
              <a:t>».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50546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848872" cy="3416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висновках</a:t>
            </a:r>
            <a:r>
              <a:rPr lang="ru-RU" sz="2400" dirty="0"/>
              <a:t> Головного </a:t>
            </a:r>
            <a:r>
              <a:rPr lang="ru-RU" sz="2400" dirty="0" err="1"/>
              <a:t>науково-експертного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на законопроект «Про </a:t>
            </a:r>
            <a:r>
              <a:rPr lang="ru-RU" sz="2400" dirty="0" err="1"/>
              <a:t>Концепцію</a:t>
            </a:r>
            <a:r>
              <a:rPr lang="ru-RU" sz="2400" dirty="0"/>
              <a:t>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етнонаціональної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» № 5659 </a:t>
            </a:r>
            <a:r>
              <a:rPr lang="ru-RU" sz="2400" dirty="0" err="1"/>
              <a:t>містилося</a:t>
            </a:r>
            <a:r>
              <a:rPr lang="ru-RU" sz="2400" dirty="0"/>
              <a:t> 13 </a:t>
            </a:r>
            <a:r>
              <a:rPr lang="ru-RU" sz="2400" dirty="0" err="1"/>
              <a:t>зауважень</a:t>
            </a:r>
            <a:r>
              <a:rPr lang="ru-RU" sz="2400" dirty="0"/>
              <a:t>. </a:t>
            </a:r>
            <a:r>
              <a:rPr lang="ru-RU" sz="2400" dirty="0" err="1"/>
              <a:t>Найсуттєвішими</a:t>
            </a:r>
            <a:r>
              <a:rPr lang="ru-RU" sz="2400" dirty="0"/>
              <a:t> з них </a:t>
            </a:r>
            <a:r>
              <a:rPr lang="ru-RU" sz="2400" dirty="0" err="1"/>
              <a:t>були</a:t>
            </a:r>
            <a:r>
              <a:rPr lang="ru-RU" sz="2400" dirty="0"/>
              <a:t>: </a:t>
            </a:r>
            <a:endParaRPr lang="ru-RU" sz="2400" dirty="0" smtClean="0"/>
          </a:p>
          <a:p>
            <a:pPr marL="285750" indent="-285750" algn="just">
              <a:buFontTx/>
              <a:buChar char="-"/>
            </a:pPr>
            <a:endParaRPr lang="ru-RU" sz="2400" dirty="0"/>
          </a:p>
          <a:p>
            <a:pPr marL="285750" indent="-285750" algn="just">
              <a:buFontTx/>
              <a:buChar char="-"/>
            </a:pPr>
            <a:r>
              <a:rPr lang="ru-RU" sz="2400" dirty="0" err="1" smtClean="0"/>
              <a:t>відсутність</a:t>
            </a:r>
            <a:r>
              <a:rPr lang="ru-RU" sz="2400" dirty="0" smtClean="0"/>
              <a:t> </a:t>
            </a:r>
            <a:r>
              <a:rPr lang="ru-RU" sz="2400" dirty="0" err="1"/>
              <a:t>уніфікованого</a:t>
            </a:r>
            <a:r>
              <a:rPr lang="ru-RU" sz="2400" dirty="0"/>
              <a:t> </a:t>
            </a:r>
            <a:r>
              <a:rPr lang="ru-RU" sz="2400" dirty="0" err="1"/>
              <a:t>вживання</a:t>
            </a:r>
            <a:r>
              <a:rPr lang="ru-RU" sz="2400" dirty="0"/>
              <a:t> </a:t>
            </a:r>
            <a:r>
              <a:rPr lang="ru-RU" sz="2400" dirty="0" err="1"/>
              <a:t>термінології</a:t>
            </a:r>
            <a:r>
              <a:rPr lang="ru-RU" sz="2400" dirty="0"/>
              <a:t>, </a:t>
            </a:r>
            <a:endParaRPr lang="ru-RU" sz="2400" dirty="0" smtClean="0"/>
          </a:p>
          <a:p>
            <a:pPr marL="285750" indent="-285750" algn="just">
              <a:buFontTx/>
              <a:buChar char="-"/>
            </a:pPr>
            <a:r>
              <a:rPr lang="ru-RU" sz="2400" dirty="0" err="1" smtClean="0"/>
              <a:t>недостатня</a:t>
            </a:r>
            <a:r>
              <a:rPr lang="ru-RU" sz="2400" dirty="0" smtClean="0"/>
              <a:t> </a:t>
            </a:r>
            <a:r>
              <a:rPr lang="ru-RU" sz="2400" dirty="0" err="1"/>
              <a:t>узгодженість</a:t>
            </a:r>
            <a:r>
              <a:rPr lang="ru-RU" sz="2400" dirty="0"/>
              <a:t> </a:t>
            </a:r>
            <a:r>
              <a:rPr lang="ru-RU" sz="2400" dirty="0" err="1"/>
              <a:t>понятійно-термінологічного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 </a:t>
            </a:r>
            <a:r>
              <a:rPr lang="ru-RU" sz="2400" dirty="0" err="1"/>
              <a:t>Концепції</a:t>
            </a:r>
            <a:r>
              <a:rPr lang="ru-RU" sz="2400" dirty="0"/>
              <a:t> з </a:t>
            </a:r>
            <a:r>
              <a:rPr lang="ru-RU" sz="2400" dirty="0" err="1"/>
              <a:t>термінологією</a:t>
            </a:r>
            <a:r>
              <a:rPr lang="ru-RU" sz="2400" dirty="0"/>
              <a:t> </a:t>
            </a:r>
            <a:r>
              <a:rPr lang="ru-RU" sz="2400" dirty="0" err="1"/>
              <a:t>Конституції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</a:t>
            </a:r>
            <a:endParaRPr lang="ru-RU" sz="2400" dirty="0" smtClean="0"/>
          </a:p>
          <a:p>
            <a:pPr marL="285750" indent="-285750" algn="just">
              <a:buFontTx/>
              <a:buChar char="-"/>
            </a:pPr>
            <a:r>
              <a:rPr lang="ru-RU" sz="2400" dirty="0" smtClean="0"/>
              <a:t>брак </a:t>
            </a:r>
            <a:r>
              <a:rPr lang="ru-RU" sz="2400" dirty="0" err="1"/>
              <a:t>системності</a:t>
            </a:r>
            <a:r>
              <a:rPr lang="ru-RU" sz="2400" dirty="0"/>
              <a:t> у </a:t>
            </a:r>
            <a:r>
              <a:rPr lang="ru-RU" sz="2400" dirty="0" err="1"/>
              <a:t>викладі</a:t>
            </a:r>
            <a:r>
              <a:rPr lang="ru-RU" sz="2400" dirty="0"/>
              <a:t> низки </a:t>
            </a:r>
            <a:r>
              <a:rPr lang="ru-RU" sz="2400" dirty="0" err="1"/>
              <a:t>положень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5156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12845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Черговий</a:t>
            </a:r>
            <a:r>
              <a:rPr lang="ru-RU" sz="2000" dirty="0"/>
              <a:t>, </a:t>
            </a:r>
            <a:r>
              <a:rPr lang="ru-RU" sz="2000" dirty="0" err="1"/>
              <a:t>третій</a:t>
            </a:r>
            <a:r>
              <a:rPr lang="ru-RU" sz="2000" dirty="0"/>
              <a:t> </a:t>
            </a:r>
            <a:r>
              <a:rPr lang="ru-RU" sz="2000" dirty="0" err="1" smtClean="0"/>
              <a:t>варіант</a:t>
            </a:r>
            <a:r>
              <a:rPr lang="ru-RU" sz="2000" dirty="0" smtClean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етнонаціональної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став результатом </a:t>
            </a:r>
            <a:r>
              <a:rPr lang="ru-RU" sz="2000" dirty="0" err="1"/>
              <a:t>співпраці</a:t>
            </a:r>
            <a:r>
              <a:rPr lang="ru-RU" sz="2000" dirty="0"/>
              <a:t> </a:t>
            </a:r>
            <a:r>
              <a:rPr lang="ru-RU" sz="2000" dirty="0" err="1"/>
              <a:t>науковців</a:t>
            </a:r>
            <a:r>
              <a:rPr lang="ru-RU" sz="2000" dirty="0"/>
              <a:t>, </a:t>
            </a:r>
            <a:r>
              <a:rPr lang="ru-RU" sz="2000" dirty="0" err="1"/>
              <a:t>представників</a:t>
            </a:r>
            <a:r>
              <a:rPr lang="ru-RU" sz="2000" dirty="0"/>
              <a:t> </a:t>
            </a:r>
            <a:r>
              <a:rPr lang="ru-RU" sz="2000" dirty="0" err="1"/>
              <a:t>державних</a:t>
            </a:r>
            <a:r>
              <a:rPr lang="ru-RU" sz="2000" dirty="0"/>
              <a:t> </a:t>
            </a:r>
            <a:r>
              <a:rPr lang="ru-RU" sz="2000" dirty="0" err="1"/>
              <a:t>установ</a:t>
            </a:r>
            <a:r>
              <a:rPr lang="ru-RU" sz="2000" dirty="0"/>
              <a:t> та </a:t>
            </a:r>
            <a:r>
              <a:rPr lang="ru-RU" sz="2000" dirty="0" err="1"/>
              <a:t>організацій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Проект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підготовано</a:t>
            </a:r>
            <a:r>
              <a:rPr lang="ru-RU" sz="2000" dirty="0"/>
              <a:t> у рамках </a:t>
            </a:r>
            <a:r>
              <a:rPr lang="ru-RU" sz="2000" dirty="0" err="1"/>
              <a:t>ініціативи</a:t>
            </a:r>
            <a:r>
              <a:rPr lang="ru-RU" sz="2000" dirty="0"/>
              <a:t> «</a:t>
            </a:r>
            <a:r>
              <a:rPr lang="ru-RU" sz="2000" dirty="0" err="1"/>
              <a:t>Концептуальні</a:t>
            </a:r>
            <a:r>
              <a:rPr lang="ru-RU" sz="2000" dirty="0"/>
              <a:t> засади </a:t>
            </a:r>
            <a:r>
              <a:rPr lang="ru-RU" sz="2000" dirty="0" err="1"/>
              <a:t>етнонаціональної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: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теорією</a:t>
            </a:r>
            <a:r>
              <a:rPr lang="ru-RU" sz="2000" dirty="0"/>
              <a:t> і практикою»,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здійснювалася</a:t>
            </a:r>
            <a:r>
              <a:rPr lang="ru-RU" sz="2000" dirty="0"/>
              <a:t> за </a:t>
            </a:r>
            <a:r>
              <a:rPr lang="ru-RU" sz="2000" dirty="0" err="1"/>
              <a:t>програмою</a:t>
            </a:r>
            <a:r>
              <a:rPr lang="ru-RU" sz="2000" dirty="0"/>
              <a:t> «</a:t>
            </a:r>
            <a:r>
              <a:rPr lang="ru-RU" sz="2000" dirty="0" err="1"/>
              <a:t>Радники</a:t>
            </a:r>
            <a:r>
              <a:rPr lang="ru-RU" sz="2000" dirty="0"/>
              <a:t> з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на </a:t>
            </a:r>
            <a:r>
              <a:rPr lang="ru-RU" sz="2000" dirty="0" err="1"/>
              <a:t>підтримку</a:t>
            </a:r>
            <a:r>
              <a:rPr lang="ru-RU" sz="2000" dirty="0"/>
              <a:t> реформ в </a:t>
            </a:r>
            <a:r>
              <a:rPr lang="ru-RU" sz="2000" dirty="0" err="1"/>
              <a:t>Україні</a:t>
            </a:r>
            <a:r>
              <a:rPr lang="ru-RU" sz="2000" dirty="0"/>
              <a:t>» за </a:t>
            </a:r>
            <a:r>
              <a:rPr lang="ru-RU" sz="2000" dirty="0" err="1"/>
              <a:t>сприяння</a:t>
            </a:r>
            <a:r>
              <a:rPr lang="ru-RU" sz="2000" dirty="0"/>
              <a:t> </a:t>
            </a:r>
            <a:r>
              <a:rPr lang="ru-RU" sz="2000" dirty="0" err="1"/>
              <a:t>Канадської</a:t>
            </a:r>
            <a:r>
              <a:rPr lang="ru-RU" sz="2000" dirty="0"/>
              <a:t> </a:t>
            </a:r>
            <a:r>
              <a:rPr lang="ru-RU" sz="2000" dirty="0" err="1"/>
              <a:t>агенції</a:t>
            </a:r>
            <a:r>
              <a:rPr lang="ru-RU" sz="2000" dirty="0"/>
              <a:t> </a:t>
            </a:r>
            <a:r>
              <a:rPr lang="ru-RU" sz="2000" dirty="0" err="1"/>
              <a:t>міжнародного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та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егідою</a:t>
            </a:r>
            <a:r>
              <a:rPr lang="ru-RU" sz="2000" dirty="0"/>
              <a:t> </a:t>
            </a:r>
            <a:r>
              <a:rPr lang="ru-RU" sz="2000" dirty="0" err="1"/>
              <a:t>Канадського</a:t>
            </a:r>
            <a:r>
              <a:rPr lang="ru-RU" sz="2000" dirty="0"/>
              <a:t> бюро </a:t>
            </a:r>
            <a:r>
              <a:rPr lang="ru-RU" sz="2000" dirty="0" err="1"/>
              <a:t>міжнародної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Законопроєкт</a:t>
            </a:r>
            <a:r>
              <a:rPr lang="ru-RU" sz="2000" dirty="0" smtClean="0"/>
              <a:t> </a:t>
            </a:r>
            <a:r>
              <a:rPr lang="ru-RU" sz="2000" dirty="0"/>
              <a:t>за № 7615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зареєстровано</a:t>
            </a:r>
            <a:r>
              <a:rPr lang="ru-RU" sz="2000" dirty="0"/>
              <a:t> у </a:t>
            </a:r>
            <a:r>
              <a:rPr lang="ru-RU" sz="2000" dirty="0" err="1"/>
              <a:t>Верховній</a:t>
            </a:r>
            <a:r>
              <a:rPr lang="ru-RU" sz="2000" dirty="0"/>
              <a:t> </a:t>
            </a:r>
            <a:r>
              <a:rPr lang="ru-RU" sz="2000" dirty="0" err="1"/>
              <a:t>Раді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у </a:t>
            </a:r>
            <a:r>
              <a:rPr lang="ru-RU" sz="2000" dirty="0" err="1"/>
              <a:t>червні</a:t>
            </a:r>
            <a:r>
              <a:rPr lang="ru-RU" sz="2000" dirty="0"/>
              <a:t> </a:t>
            </a:r>
            <a:r>
              <a:rPr lang="ru-RU" sz="2000" b="1" dirty="0"/>
              <a:t>2006</a:t>
            </a:r>
            <a:r>
              <a:rPr lang="ru-RU" sz="2000" dirty="0"/>
              <a:t> р. за </a:t>
            </a:r>
            <a:r>
              <a:rPr lang="ru-RU" sz="2000" dirty="0" err="1"/>
              <a:t>ініціативи</a:t>
            </a:r>
            <a:r>
              <a:rPr lang="ru-RU" sz="2000" dirty="0"/>
              <a:t> народного депутата Р. Чубарова. </a:t>
            </a:r>
          </a:p>
        </p:txBody>
      </p:sp>
    </p:spTree>
    <p:extLst>
      <p:ext uri="{BB962C8B-B14F-4D97-AF65-F5344CB8AC3E}">
        <p14:creationId xmlns:p14="http://schemas.microsoft.com/office/powerpoint/2010/main" val="2451908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 smtClean="0"/>
              <a:t>проєкт</a:t>
            </a:r>
            <a:r>
              <a:rPr lang="ru-RU" sz="2000" dirty="0" smtClean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етнополітики</a:t>
            </a:r>
            <a:r>
              <a:rPr lang="ru-RU" sz="2000" dirty="0"/>
              <a:t> </a:t>
            </a:r>
            <a:r>
              <a:rPr lang="ru-RU" sz="2000" i="1" dirty="0" err="1"/>
              <a:t>був</a:t>
            </a:r>
            <a:r>
              <a:rPr lang="ru-RU" sz="2000" i="1" dirty="0"/>
              <a:t> </a:t>
            </a:r>
            <a:r>
              <a:rPr lang="ru-RU" sz="2000" i="1" dirty="0" err="1"/>
              <a:t>якісно</a:t>
            </a:r>
            <a:r>
              <a:rPr lang="ru-RU" sz="2000" i="1" dirty="0"/>
              <a:t> </a:t>
            </a:r>
            <a:r>
              <a:rPr lang="ru-RU" sz="2000" i="1" dirty="0" err="1"/>
              <a:t>кращим</a:t>
            </a:r>
            <a:r>
              <a:rPr lang="ru-RU" sz="2000" i="1" dirty="0"/>
              <a:t> за два </a:t>
            </a:r>
            <a:r>
              <a:rPr lang="ru-RU" sz="2000" i="1" dirty="0" err="1"/>
              <a:t>попередні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i="1" dirty="0" smtClean="0"/>
              <a:t>Основою </a:t>
            </a:r>
            <a:r>
              <a:rPr lang="ru-RU" sz="2000" i="1" dirty="0" err="1"/>
              <a:t>етнонаціональної</a:t>
            </a:r>
            <a:r>
              <a:rPr lang="ru-RU" sz="2000" i="1" dirty="0"/>
              <a:t> </a:t>
            </a:r>
            <a:r>
              <a:rPr lang="ru-RU" sz="2000" i="1" dirty="0" err="1"/>
              <a:t>політики</a:t>
            </a:r>
            <a:r>
              <a:rPr lang="ru-RU" sz="2000" i="1" dirty="0"/>
              <a:t>, на думку </a:t>
            </a:r>
            <a:r>
              <a:rPr lang="ru-RU" sz="2000" i="1" dirty="0" err="1"/>
              <a:t>авторів</a:t>
            </a:r>
            <a:r>
              <a:rPr lang="ru-RU" sz="2000" i="1" dirty="0"/>
              <a:t>, </a:t>
            </a:r>
            <a:r>
              <a:rPr lang="ru-RU" sz="2000" i="1" dirty="0" err="1"/>
              <a:t>мав</a:t>
            </a:r>
            <a:r>
              <a:rPr lang="ru-RU" sz="2000" i="1" dirty="0"/>
              <a:t> бути принцип </a:t>
            </a:r>
            <a:r>
              <a:rPr lang="ru-RU" sz="2000" i="1" dirty="0" err="1"/>
              <a:t>поліетнічності</a:t>
            </a:r>
            <a:r>
              <a:rPr lang="ru-RU" sz="2000" i="1" dirty="0"/>
              <a:t> та </a:t>
            </a:r>
            <a:r>
              <a:rPr lang="ru-RU" sz="2000" i="1" dirty="0" err="1"/>
              <a:t>полікультурності</a:t>
            </a:r>
            <a:r>
              <a:rPr lang="ru-RU" sz="2000" i="1" dirty="0"/>
              <a:t>, </a:t>
            </a:r>
            <a:r>
              <a:rPr lang="ru-RU" sz="2000" i="1" dirty="0" err="1"/>
              <a:t>недопущення</a:t>
            </a:r>
            <a:r>
              <a:rPr lang="ru-RU" sz="2000" i="1" dirty="0"/>
              <a:t> </a:t>
            </a:r>
            <a:r>
              <a:rPr lang="ru-RU" sz="2000" i="1" dirty="0" err="1"/>
              <a:t>примусової</a:t>
            </a:r>
            <a:r>
              <a:rPr lang="ru-RU" sz="2000" i="1" dirty="0"/>
              <a:t> </a:t>
            </a:r>
            <a:r>
              <a:rPr lang="ru-RU" sz="2000" i="1" dirty="0" err="1"/>
              <a:t>асиміляції</a:t>
            </a:r>
            <a:r>
              <a:rPr lang="ru-RU" sz="2000" i="1" dirty="0"/>
              <a:t> та </a:t>
            </a:r>
            <a:r>
              <a:rPr lang="ru-RU" sz="2000" i="1" dirty="0" err="1"/>
              <a:t>акультурації</a:t>
            </a:r>
            <a:r>
              <a:rPr lang="ru-RU" sz="2000" i="1" dirty="0"/>
              <a:t> </a:t>
            </a:r>
            <a:r>
              <a:rPr lang="ru-RU" sz="2000" i="1" dirty="0" err="1"/>
              <a:t>етнічних</a:t>
            </a:r>
            <a:r>
              <a:rPr lang="ru-RU" sz="2000" i="1" dirty="0"/>
              <a:t> </a:t>
            </a:r>
            <a:r>
              <a:rPr lang="ru-RU" sz="2000" i="1" dirty="0" err="1"/>
              <a:t>спільнот</a:t>
            </a:r>
            <a:r>
              <a:rPr lang="ru-RU" sz="2000" i="1" dirty="0"/>
              <a:t>. </a:t>
            </a:r>
            <a:endParaRPr lang="ru-RU" sz="2000" i="1" dirty="0" smtClean="0"/>
          </a:p>
          <a:p>
            <a:pPr algn="just"/>
            <a:endParaRPr lang="ru-RU" sz="2000" i="1" dirty="0"/>
          </a:p>
          <a:p>
            <a:pPr algn="just"/>
            <a:r>
              <a:rPr lang="ru-RU" sz="2000" i="1" dirty="0" smtClean="0"/>
              <a:t>Головною </a:t>
            </a:r>
            <a:r>
              <a:rPr lang="ru-RU" sz="2000" i="1" dirty="0"/>
              <a:t>ж </a:t>
            </a:r>
            <a:r>
              <a:rPr lang="ru-RU" sz="2000" i="1" dirty="0" err="1"/>
              <a:t>перевагою</a:t>
            </a:r>
            <a:r>
              <a:rPr lang="ru-RU" sz="2000" i="1" dirty="0"/>
              <a:t> законопроекту </a:t>
            </a:r>
            <a:r>
              <a:rPr lang="ru-RU" sz="2000" i="1" dirty="0" err="1"/>
              <a:t>було</a:t>
            </a:r>
            <a:r>
              <a:rPr lang="ru-RU" sz="2000" i="1" dirty="0"/>
              <a:t> </a:t>
            </a:r>
            <a:r>
              <a:rPr lang="ru-RU" sz="2000" i="1" dirty="0" err="1"/>
              <a:t>внесення</a:t>
            </a:r>
            <a:r>
              <a:rPr lang="ru-RU" sz="2000" i="1" dirty="0"/>
              <a:t> </a:t>
            </a:r>
            <a:r>
              <a:rPr lang="ru-RU" sz="2000" i="1" dirty="0" err="1"/>
              <a:t>правових</a:t>
            </a:r>
            <a:r>
              <a:rPr lang="ru-RU" sz="2000" i="1" dirty="0"/>
              <a:t> </a:t>
            </a:r>
            <a:r>
              <a:rPr lang="ru-RU" sz="2000" i="1" dirty="0" err="1"/>
              <a:t>визначень</a:t>
            </a:r>
            <a:r>
              <a:rPr lang="ru-RU" sz="2000" i="1" dirty="0"/>
              <a:t> </a:t>
            </a:r>
            <a:r>
              <a:rPr lang="ru-RU" sz="2000" i="1" dirty="0" err="1"/>
              <a:t>термінів</a:t>
            </a:r>
            <a:r>
              <a:rPr lang="ru-RU" sz="2000" i="1" dirty="0"/>
              <a:t>, </a:t>
            </a:r>
            <a:r>
              <a:rPr lang="ru-RU" sz="2000" i="1" dirty="0" err="1"/>
              <a:t>яких</a:t>
            </a:r>
            <a:r>
              <a:rPr lang="ru-RU" sz="2000" i="1" dirty="0"/>
              <a:t> не </a:t>
            </a:r>
            <a:r>
              <a:rPr lang="ru-RU" sz="2000" i="1" dirty="0" err="1"/>
              <a:t>було</a:t>
            </a:r>
            <a:r>
              <a:rPr lang="ru-RU" sz="2000" i="1" dirty="0"/>
              <a:t> у </a:t>
            </a:r>
            <a:r>
              <a:rPr lang="ru-RU" sz="2000" i="1" dirty="0" err="1"/>
              <a:t>попередніх</a:t>
            </a:r>
            <a:r>
              <a:rPr lang="ru-RU" sz="2000" i="1" dirty="0"/>
              <a:t> </a:t>
            </a:r>
            <a:r>
              <a:rPr lang="ru-RU" sz="2000" i="1" dirty="0" err="1" smtClean="0"/>
              <a:t>законопроєктах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Державна</a:t>
            </a:r>
            <a:r>
              <a:rPr lang="ru-RU" sz="2000" dirty="0" smtClean="0"/>
              <a:t> </a:t>
            </a:r>
            <a:r>
              <a:rPr lang="ru-RU" sz="2000" dirty="0" err="1"/>
              <a:t>етнополітика</a:t>
            </a:r>
            <a:r>
              <a:rPr lang="ru-RU" sz="2000" dirty="0"/>
              <a:t> у </a:t>
            </a:r>
            <a:r>
              <a:rPr lang="ru-RU" sz="2000" dirty="0" err="1"/>
              <a:t>проекті</a:t>
            </a:r>
            <a:r>
              <a:rPr lang="ru-RU" sz="2000" dirty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визначалася</a:t>
            </a:r>
            <a:r>
              <a:rPr lang="ru-RU" sz="2000" dirty="0"/>
              <a:t> як </a:t>
            </a:r>
            <a:r>
              <a:rPr lang="ru-RU" sz="2000" i="1" dirty="0" err="1"/>
              <a:t>органічна</a:t>
            </a:r>
            <a:r>
              <a:rPr lang="ru-RU" sz="2000" i="1" dirty="0"/>
              <a:t> </a:t>
            </a:r>
            <a:r>
              <a:rPr lang="ru-RU" sz="2000" i="1" dirty="0" err="1"/>
              <a:t>складова</a:t>
            </a:r>
            <a:r>
              <a:rPr lang="ru-RU" sz="2000" i="1" dirty="0"/>
              <a:t> </a:t>
            </a:r>
            <a:r>
              <a:rPr lang="ru-RU" sz="2000" i="1" dirty="0" err="1"/>
              <a:t>внутрішньої</a:t>
            </a:r>
            <a:r>
              <a:rPr lang="ru-RU" sz="2000" i="1" dirty="0"/>
              <a:t> і </a:t>
            </a:r>
            <a:r>
              <a:rPr lang="ru-RU" sz="2000" i="1" dirty="0" err="1"/>
              <a:t>зовнішньої</a:t>
            </a:r>
            <a:r>
              <a:rPr lang="ru-RU" sz="2000" i="1" dirty="0"/>
              <a:t> </a:t>
            </a:r>
            <a:r>
              <a:rPr lang="ru-RU" sz="2000" i="1" dirty="0" err="1"/>
              <a:t>політики</a:t>
            </a:r>
            <a:r>
              <a:rPr lang="ru-RU" sz="2000" i="1" dirty="0"/>
              <a:t> </a:t>
            </a:r>
            <a:r>
              <a:rPr lang="ru-RU" sz="2000" i="1" dirty="0" err="1"/>
              <a:t>держави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являє</a:t>
            </a:r>
            <a:r>
              <a:rPr lang="ru-RU" sz="2000" i="1" dirty="0"/>
              <a:t> собою </a:t>
            </a:r>
            <a:r>
              <a:rPr lang="ru-RU" sz="2000" i="1" dirty="0" err="1"/>
              <a:t>сукупність</a:t>
            </a:r>
            <a:r>
              <a:rPr lang="ru-RU" sz="2000" i="1" dirty="0"/>
              <a:t> </a:t>
            </a:r>
            <a:r>
              <a:rPr lang="ru-RU" sz="2000" i="1" dirty="0" err="1"/>
              <a:t>послідовних</a:t>
            </a:r>
            <a:r>
              <a:rPr lang="ru-RU" sz="2000" i="1" dirty="0"/>
              <a:t> </a:t>
            </a:r>
            <a:r>
              <a:rPr lang="ru-RU" sz="2000" i="1" dirty="0" err="1"/>
              <a:t>рішень</a:t>
            </a:r>
            <a:r>
              <a:rPr lang="ru-RU" sz="2000" i="1" dirty="0"/>
              <a:t> і </a:t>
            </a:r>
            <a:r>
              <a:rPr lang="ru-RU" sz="2000" i="1" dirty="0" err="1"/>
              <a:t>дій</a:t>
            </a:r>
            <a:r>
              <a:rPr lang="ru-RU" sz="2000" i="1" dirty="0"/>
              <a:t> </a:t>
            </a:r>
            <a:r>
              <a:rPr lang="ru-RU" sz="2000" i="1" dirty="0" err="1"/>
              <a:t>органів</a:t>
            </a:r>
            <a:r>
              <a:rPr lang="ru-RU" sz="2000" i="1" dirty="0"/>
              <a:t> </a:t>
            </a:r>
            <a:r>
              <a:rPr lang="ru-RU" sz="2000" i="1" dirty="0" err="1"/>
              <a:t>державної</a:t>
            </a:r>
            <a:r>
              <a:rPr lang="ru-RU" sz="2000" i="1" dirty="0"/>
              <a:t> </a:t>
            </a:r>
            <a:r>
              <a:rPr lang="ru-RU" sz="2000" i="1" dirty="0" err="1"/>
              <a:t>влади</a:t>
            </a:r>
            <a:r>
              <a:rPr lang="ru-RU" sz="2000" i="1" dirty="0"/>
              <a:t> і </a:t>
            </a:r>
            <a:r>
              <a:rPr lang="ru-RU" sz="2000" i="1" dirty="0" err="1"/>
              <a:t>органів</a:t>
            </a:r>
            <a:r>
              <a:rPr lang="ru-RU" sz="2000" i="1" dirty="0"/>
              <a:t> </a:t>
            </a:r>
            <a:r>
              <a:rPr lang="ru-RU" sz="2000" i="1" dirty="0" err="1"/>
              <a:t>місцевого</a:t>
            </a:r>
            <a:r>
              <a:rPr lang="ru-RU" sz="2000" i="1" dirty="0"/>
              <a:t> </a:t>
            </a:r>
            <a:r>
              <a:rPr lang="ru-RU" sz="2000" i="1" dirty="0" err="1"/>
              <a:t>самоврядування</a:t>
            </a:r>
            <a:r>
              <a:rPr lang="ru-RU" sz="2000" i="1" dirty="0"/>
              <a:t>, </a:t>
            </a:r>
            <a:r>
              <a:rPr lang="ru-RU" sz="2000" i="1" dirty="0" err="1"/>
              <a:t>спрямованих</a:t>
            </a:r>
            <a:r>
              <a:rPr lang="ru-RU" sz="2000" i="1" dirty="0"/>
              <a:t> на </a:t>
            </a:r>
            <a:r>
              <a:rPr lang="ru-RU" sz="2000" i="1" dirty="0" err="1"/>
              <a:t>задоволення</a:t>
            </a:r>
            <a:r>
              <a:rPr lang="ru-RU" sz="2000" i="1" dirty="0"/>
              <a:t> </a:t>
            </a:r>
            <a:r>
              <a:rPr lang="ru-RU" sz="2000" i="1" dirty="0" err="1"/>
              <a:t>соціальних</a:t>
            </a:r>
            <a:r>
              <a:rPr lang="ru-RU" sz="2000" i="1" dirty="0"/>
              <a:t>, </a:t>
            </a:r>
            <a:r>
              <a:rPr lang="ru-RU" sz="2000" i="1" dirty="0" err="1"/>
              <a:t>політичних</a:t>
            </a:r>
            <a:r>
              <a:rPr lang="ru-RU" sz="2000" i="1" dirty="0"/>
              <a:t> та </a:t>
            </a:r>
            <a:r>
              <a:rPr lang="ru-RU" sz="2000" i="1" dirty="0" err="1"/>
              <a:t>культурних</a:t>
            </a:r>
            <a:r>
              <a:rPr lang="ru-RU" sz="2000" i="1" dirty="0"/>
              <a:t> потреб </a:t>
            </a:r>
            <a:r>
              <a:rPr lang="ru-RU" sz="2000" i="1" dirty="0" err="1"/>
              <a:t>етнічних</a:t>
            </a:r>
            <a:r>
              <a:rPr lang="ru-RU" sz="2000" i="1" dirty="0"/>
              <a:t> </a:t>
            </a:r>
            <a:r>
              <a:rPr lang="ru-RU" sz="2000" i="1" dirty="0" err="1"/>
              <a:t>спільнот</a:t>
            </a:r>
            <a:r>
              <a:rPr lang="ru-RU" sz="2000" i="1" dirty="0"/>
              <a:t> та </a:t>
            </a:r>
            <a:r>
              <a:rPr lang="ru-RU" sz="2000" i="1" dirty="0" err="1"/>
              <a:t>окремих</a:t>
            </a:r>
            <a:r>
              <a:rPr lang="ru-RU" sz="2000" i="1" dirty="0"/>
              <a:t> </a:t>
            </a:r>
            <a:r>
              <a:rPr lang="ru-RU" sz="2000" i="1" dirty="0" err="1"/>
              <a:t>громадян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належать до них. </a:t>
            </a:r>
            <a:endParaRPr lang="ru-RU" sz="2000" i="1" dirty="0" smtClean="0"/>
          </a:p>
          <a:p>
            <a:pPr algn="just"/>
            <a:endParaRPr lang="ru-RU" sz="2000" i="1" dirty="0"/>
          </a:p>
          <a:p>
            <a:pPr algn="just"/>
            <a:r>
              <a:rPr lang="ru-RU" sz="2000" dirty="0" err="1" smtClean="0"/>
              <a:t>Об’єктами</a:t>
            </a:r>
            <a:r>
              <a:rPr lang="ru-RU" sz="2000" dirty="0" smtClean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етнополітики</a:t>
            </a:r>
            <a:r>
              <a:rPr lang="ru-RU" sz="2000" dirty="0"/>
              <a:t> у </a:t>
            </a:r>
            <a:r>
              <a:rPr lang="ru-RU" sz="2000" dirty="0" err="1" smtClean="0"/>
              <a:t>проєкті</a:t>
            </a:r>
            <a:r>
              <a:rPr lang="ru-RU" sz="2000" dirty="0" smtClean="0"/>
              <a:t> </a:t>
            </a:r>
            <a:r>
              <a:rPr lang="ru-RU" sz="2000" dirty="0" err="1"/>
              <a:t>визначено</a:t>
            </a:r>
            <a:r>
              <a:rPr lang="ru-RU" sz="2000" dirty="0"/>
              <a:t> </a:t>
            </a:r>
            <a:r>
              <a:rPr lang="ru-RU" sz="2000" i="1" dirty="0" err="1"/>
              <a:t>етнічні</a:t>
            </a:r>
            <a:r>
              <a:rPr lang="ru-RU" sz="2000" i="1" dirty="0"/>
              <a:t> </a:t>
            </a:r>
            <a:r>
              <a:rPr lang="ru-RU" sz="2000" i="1" dirty="0" err="1"/>
              <a:t>спільноти</a:t>
            </a:r>
            <a:r>
              <a:rPr lang="ru-RU" sz="2000" i="1" dirty="0"/>
              <a:t>, на </a:t>
            </a:r>
            <a:r>
              <a:rPr lang="ru-RU" sz="2000" i="1" dirty="0" err="1"/>
              <a:t>які</a:t>
            </a:r>
            <a:r>
              <a:rPr lang="ru-RU" sz="2000" i="1" dirty="0"/>
              <a:t> </a:t>
            </a:r>
            <a:r>
              <a:rPr lang="ru-RU" sz="2000" i="1" dirty="0" err="1"/>
              <a:t>спрямована</a:t>
            </a:r>
            <a:r>
              <a:rPr lang="ru-RU" sz="2000" i="1" dirty="0"/>
              <a:t> </a:t>
            </a:r>
            <a:r>
              <a:rPr lang="ru-RU" sz="2000" i="1" dirty="0" err="1"/>
              <a:t>етнонаціональна</a:t>
            </a:r>
            <a:r>
              <a:rPr lang="ru-RU" sz="2000" i="1" dirty="0"/>
              <a:t> </a:t>
            </a:r>
            <a:r>
              <a:rPr lang="ru-RU" sz="2000" i="1" dirty="0" err="1"/>
              <a:t>політика</a:t>
            </a:r>
            <a:r>
              <a:rPr lang="ru-RU" sz="2000" i="1" dirty="0"/>
              <a:t> </a:t>
            </a:r>
            <a:r>
              <a:rPr lang="ru-RU" sz="2000" i="1" dirty="0" err="1"/>
              <a:t>держави</a:t>
            </a:r>
            <a:r>
              <a:rPr lang="ru-RU" sz="2000" i="1" dirty="0"/>
              <a:t>, а </a:t>
            </a:r>
            <a:r>
              <a:rPr lang="ru-RU" sz="2000" i="1" dirty="0" err="1"/>
              <a:t>також</a:t>
            </a:r>
            <a:r>
              <a:rPr lang="ru-RU" sz="2000" i="1" dirty="0"/>
              <a:t> </a:t>
            </a:r>
            <a:r>
              <a:rPr lang="ru-RU" sz="2000" i="1" dirty="0" err="1"/>
              <a:t>окремі</a:t>
            </a:r>
            <a:r>
              <a:rPr lang="ru-RU" sz="2000" i="1" dirty="0"/>
              <a:t> </a:t>
            </a:r>
            <a:r>
              <a:rPr lang="ru-RU" sz="2000" i="1" dirty="0" err="1"/>
              <a:t>громадяни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до них належать. </a:t>
            </a:r>
          </a:p>
        </p:txBody>
      </p:sp>
    </p:spTree>
    <p:extLst>
      <p:ext uri="{BB962C8B-B14F-4D97-AF65-F5344CB8AC3E}">
        <p14:creationId xmlns:p14="http://schemas.microsoft.com/office/powerpoint/2010/main" val="407157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зазначити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, </a:t>
            </a:r>
            <a:r>
              <a:rPr lang="ru-RU" sz="2000" dirty="0" err="1"/>
              <a:t>порівняно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попередніми</a:t>
            </a:r>
            <a:r>
              <a:rPr lang="ru-RU" sz="2000" dirty="0"/>
              <a:t> </a:t>
            </a:r>
            <a:r>
              <a:rPr lang="ru-RU" sz="2000" dirty="0" err="1" smtClean="0"/>
              <a:t>законопроєктами</a:t>
            </a:r>
            <a:r>
              <a:rPr lang="ru-RU" sz="2000" dirty="0"/>
              <a:t>, 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документі</a:t>
            </a:r>
            <a:r>
              <a:rPr lang="ru-RU" sz="2000" dirty="0"/>
              <a:t> </a:t>
            </a:r>
            <a:r>
              <a:rPr lang="ru-RU" sz="2000" i="1" dirty="0" err="1"/>
              <a:t>значно</a:t>
            </a:r>
            <a:r>
              <a:rPr lang="ru-RU" sz="2000" i="1" dirty="0"/>
              <a:t> </a:t>
            </a:r>
            <a:r>
              <a:rPr lang="ru-RU" sz="2000" i="1" dirty="0" err="1"/>
              <a:t>більше</a:t>
            </a:r>
            <a:r>
              <a:rPr lang="ru-RU" sz="2000" i="1" dirty="0"/>
              <a:t> </a:t>
            </a:r>
            <a:r>
              <a:rPr lang="ru-RU" sz="2000" i="1" dirty="0" err="1"/>
              <a:t>уваги</a:t>
            </a:r>
            <a:r>
              <a:rPr lang="ru-RU" sz="2000" i="1" dirty="0"/>
              <a:t> </a:t>
            </a:r>
            <a:r>
              <a:rPr lang="ru-RU" sz="2000" i="1" dirty="0" err="1"/>
              <a:t>приділено</a:t>
            </a:r>
            <a:r>
              <a:rPr lang="ru-RU" sz="2000" i="1" dirty="0"/>
              <a:t> </a:t>
            </a:r>
            <a:r>
              <a:rPr lang="ru-RU" sz="2000" i="1" dirty="0" err="1"/>
              <a:t>саме</a:t>
            </a:r>
            <a:r>
              <a:rPr lang="ru-RU" sz="2000" i="1" dirty="0"/>
              <a:t> </a:t>
            </a:r>
            <a:r>
              <a:rPr lang="ru-RU" sz="2000" i="1" dirty="0" err="1"/>
              <a:t>розв’язанню</a:t>
            </a:r>
            <a:r>
              <a:rPr lang="ru-RU" sz="2000" i="1" dirty="0"/>
              <a:t> проблем </a:t>
            </a:r>
            <a:r>
              <a:rPr lang="ru-RU" sz="2000" i="1" dirty="0" err="1"/>
              <a:t>національних</a:t>
            </a:r>
            <a:r>
              <a:rPr lang="ru-RU" sz="2000" i="1" dirty="0"/>
              <a:t> </a:t>
            </a:r>
            <a:r>
              <a:rPr lang="ru-RU" sz="2000" i="1" dirty="0" err="1"/>
              <a:t>меншин</a:t>
            </a:r>
            <a:r>
              <a:rPr lang="ru-RU" sz="2000" i="1" dirty="0"/>
              <a:t> і </a:t>
            </a:r>
            <a:r>
              <a:rPr lang="ru-RU" sz="2000" i="1" dirty="0" err="1"/>
              <a:t>корінних</a:t>
            </a:r>
            <a:r>
              <a:rPr lang="ru-RU" sz="2000" i="1" dirty="0"/>
              <a:t> </a:t>
            </a:r>
            <a:r>
              <a:rPr lang="ru-RU" sz="2000" i="1" dirty="0" err="1"/>
              <a:t>народів</a:t>
            </a:r>
            <a:r>
              <a:rPr lang="ru-RU" sz="2000" i="1" dirty="0"/>
              <a:t>. </a:t>
            </a:r>
            <a:r>
              <a:rPr lang="ru-RU" sz="2000" i="1" dirty="0" smtClean="0"/>
              <a:t>Але Головне </a:t>
            </a:r>
            <a:r>
              <a:rPr lang="ru-RU" sz="2000" i="1" dirty="0" err="1"/>
              <a:t>науковоекспертне</a:t>
            </a:r>
            <a:r>
              <a:rPr lang="ru-RU" sz="2000" i="1" dirty="0"/>
              <a:t> </a:t>
            </a:r>
            <a:r>
              <a:rPr lang="ru-RU" sz="2000" i="1" dirty="0" err="1"/>
              <a:t>управління</a:t>
            </a:r>
            <a:r>
              <a:rPr lang="ru-RU" sz="2000" i="1" dirty="0"/>
              <a:t> </a:t>
            </a:r>
            <a:r>
              <a:rPr lang="ru-RU" sz="2000" i="1" dirty="0" err="1"/>
              <a:t>цю</a:t>
            </a:r>
            <a:r>
              <a:rPr lang="ru-RU" sz="2000" i="1" dirty="0"/>
              <a:t> </a:t>
            </a:r>
            <a:r>
              <a:rPr lang="ru-RU" sz="2000" i="1" dirty="0" err="1"/>
              <a:t>особливість</a:t>
            </a:r>
            <a:r>
              <a:rPr lang="ru-RU" sz="2000" i="1" dirty="0"/>
              <a:t> </a:t>
            </a:r>
            <a:r>
              <a:rPr lang="ru-RU" sz="2000" i="1" dirty="0" err="1"/>
              <a:t>віднесло</a:t>
            </a:r>
            <a:r>
              <a:rPr lang="ru-RU" sz="2000" i="1" dirty="0"/>
              <a:t> до </a:t>
            </a:r>
            <a:r>
              <a:rPr lang="ru-RU" sz="2000" i="1" dirty="0" err="1"/>
              <a:t>недоліків</a:t>
            </a:r>
            <a:r>
              <a:rPr lang="ru-RU" sz="2000" i="1" dirty="0"/>
              <a:t>. </a:t>
            </a:r>
            <a:endParaRPr lang="ru-RU" sz="2000" i="1" dirty="0" smtClean="0"/>
          </a:p>
          <a:p>
            <a:pPr algn="just"/>
            <a:endParaRPr lang="ru-RU" sz="2000" i="1" dirty="0"/>
          </a:p>
          <a:p>
            <a:pPr algn="just"/>
            <a:r>
              <a:rPr lang="ru-RU" sz="2000" dirty="0" err="1" smtClean="0"/>
              <a:t>Крім</a:t>
            </a:r>
            <a:r>
              <a:rPr lang="ru-RU" sz="2000" dirty="0" smtClean="0"/>
              <a:t> </a:t>
            </a:r>
            <a:r>
              <a:rPr lang="ru-RU" sz="2000" dirty="0"/>
              <a:t>того, у </a:t>
            </a:r>
            <a:r>
              <a:rPr lang="ru-RU" sz="2000" dirty="0" err="1"/>
              <a:t>висновку</a:t>
            </a:r>
            <a:r>
              <a:rPr lang="ru-RU" sz="2000" dirty="0"/>
              <a:t> Головного </a:t>
            </a:r>
            <a:r>
              <a:rPr lang="ru-RU" sz="2000" dirty="0" err="1"/>
              <a:t>науково-експертного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як </a:t>
            </a:r>
            <a:r>
              <a:rPr lang="ru-RU" sz="2000" dirty="0" err="1"/>
              <a:t>суттєвий</a:t>
            </a:r>
            <a:r>
              <a:rPr lang="ru-RU" sz="2000" dirty="0"/>
              <a:t> </a:t>
            </a:r>
            <a:r>
              <a:rPr lang="ru-RU" sz="2000" dirty="0" err="1"/>
              <a:t>недолік</a:t>
            </a:r>
            <a:r>
              <a:rPr lang="ru-RU" sz="2000" dirty="0"/>
              <a:t> законопроекту </a:t>
            </a:r>
            <a:r>
              <a:rPr lang="ru-RU" sz="2000" dirty="0" err="1"/>
              <a:t>вказувалося</a:t>
            </a:r>
            <a:r>
              <a:rPr lang="ru-RU" sz="2000" dirty="0"/>
              <a:t> на </a:t>
            </a:r>
            <a:r>
              <a:rPr lang="ru-RU" sz="2000" i="1" dirty="0" err="1"/>
              <a:t>відсутність</a:t>
            </a:r>
            <a:r>
              <a:rPr lang="ru-RU" sz="2000" i="1" dirty="0"/>
              <a:t> у </a:t>
            </a:r>
            <a:r>
              <a:rPr lang="ru-RU" sz="2000" i="1" dirty="0" err="1"/>
              <a:t>ньому</a:t>
            </a:r>
            <a:r>
              <a:rPr lang="ru-RU" sz="2000" i="1" dirty="0"/>
              <a:t> </a:t>
            </a:r>
            <a:r>
              <a:rPr lang="ru-RU" sz="2000" i="1" dirty="0" err="1"/>
              <a:t>належної</a:t>
            </a:r>
            <a:r>
              <a:rPr lang="ru-RU" sz="2000" i="1" dirty="0"/>
              <a:t> </a:t>
            </a:r>
            <a:r>
              <a:rPr lang="ru-RU" sz="2000" i="1" dirty="0" err="1"/>
              <a:t>термінологічної</a:t>
            </a:r>
            <a:r>
              <a:rPr lang="ru-RU" sz="2000" i="1" dirty="0"/>
              <a:t> </a:t>
            </a:r>
            <a:r>
              <a:rPr lang="ru-RU" sz="2000" i="1" dirty="0" err="1"/>
              <a:t>чіткості</a:t>
            </a:r>
            <a:r>
              <a:rPr lang="ru-RU" sz="2000" i="1" dirty="0"/>
              <a:t>. </a:t>
            </a:r>
            <a:r>
              <a:rPr lang="ru-RU" sz="2000" dirty="0"/>
              <a:t>За результатами </a:t>
            </a:r>
            <a:r>
              <a:rPr lang="ru-RU" sz="2000" dirty="0" err="1"/>
              <a:t>розгляду</a:t>
            </a:r>
            <a:r>
              <a:rPr lang="ru-RU" sz="2000" dirty="0"/>
              <a:t> у </a:t>
            </a:r>
            <a:r>
              <a:rPr lang="ru-RU" sz="2000" dirty="0" err="1"/>
              <a:t>першому</a:t>
            </a:r>
            <a:r>
              <a:rPr lang="ru-RU" sz="2000" dirty="0"/>
              <a:t> </a:t>
            </a:r>
            <a:r>
              <a:rPr lang="ru-RU" sz="2000" dirty="0" err="1"/>
              <a:t>читанні</a:t>
            </a:r>
            <a:r>
              <a:rPr lang="ru-RU" sz="2000" dirty="0"/>
              <a:t> </a:t>
            </a:r>
            <a:r>
              <a:rPr lang="ru-RU" sz="2000" dirty="0" err="1" smtClean="0"/>
              <a:t>проєкт</a:t>
            </a:r>
            <a:r>
              <a:rPr lang="ru-RU" sz="2000" dirty="0" smtClean="0"/>
              <a:t> </a:t>
            </a:r>
            <a:r>
              <a:rPr lang="ru-RU" sz="2000" dirty="0"/>
              <a:t>Закону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Концепцію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етнонаціональної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» </a:t>
            </a:r>
            <a:r>
              <a:rPr lang="ru-RU" sz="2000" dirty="0" err="1"/>
              <a:t>рекомендувалося</a:t>
            </a:r>
            <a:r>
              <a:rPr lang="ru-RU" sz="2000" dirty="0"/>
              <a:t> </a:t>
            </a:r>
            <a:r>
              <a:rPr lang="ru-RU" sz="2000" dirty="0" err="1"/>
              <a:t>взяти</a:t>
            </a:r>
            <a:r>
              <a:rPr lang="ru-RU" sz="2000" dirty="0"/>
              <a:t> за основу, а в </a:t>
            </a:r>
            <a:r>
              <a:rPr lang="ru-RU" sz="2000" dirty="0" err="1"/>
              <a:t>подальшому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 smtClean="0"/>
              <a:t>проєктів</a:t>
            </a:r>
            <a:r>
              <a:rPr lang="ru-RU" sz="2000" dirty="0" smtClean="0"/>
              <a:t> </a:t>
            </a:r>
            <a:r>
              <a:rPr lang="ru-RU" sz="2000" dirty="0"/>
              <a:t>№ 7615 та № 5659 </a:t>
            </a:r>
            <a:r>
              <a:rPr lang="ru-RU" sz="2000" dirty="0" err="1"/>
              <a:t>розробити</a:t>
            </a:r>
            <a:r>
              <a:rPr lang="ru-RU" sz="2000" dirty="0"/>
              <a:t> </a:t>
            </a:r>
            <a:r>
              <a:rPr lang="ru-RU" sz="2000" dirty="0" err="1"/>
              <a:t>єдиний</a:t>
            </a:r>
            <a:r>
              <a:rPr lang="ru-RU" sz="2000" dirty="0"/>
              <a:t> </a:t>
            </a:r>
            <a:r>
              <a:rPr lang="ru-RU" sz="2000" dirty="0" err="1" smtClean="0"/>
              <a:t>проєкт</a:t>
            </a:r>
            <a:r>
              <a:rPr lang="ru-RU" sz="2000" dirty="0" smtClean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врахуванням</a:t>
            </a:r>
            <a:r>
              <a:rPr lang="ru-RU" sz="2000" dirty="0"/>
              <a:t> </a:t>
            </a:r>
            <a:r>
              <a:rPr lang="ru-RU" sz="2000" dirty="0" err="1"/>
              <a:t>висловлених</a:t>
            </a:r>
            <a:r>
              <a:rPr lang="ru-RU" sz="2000" dirty="0"/>
              <a:t> </a:t>
            </a:r>
            <a:r>
              <a:rPr lang="ru-RU" sz="2000" dirty="0" err="1"/>
              <a:t>зауважень</a:t>
            </a:r>
            <a:r>
              <a:rPr lang="ru-RU" sz="2000" dirty="0"/>
              <a:t> та </a:t>
            </a:r>
            <a:r>
              <a:rPr lang="ru-RU" sz="2000" dirty="0" err="1"/>
              <a:t>пропозицій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/>
              <a:t>пропозицій</a:t>
            </a:r>
            <a:r>
              <a:rPr lang="ru-RU" sz="2000" dirty="0"/>
              <a:t> </a:t>
            </a:r>
            <a:r>
              <a:rPr lang="ru-RU" sz="2000" dirty="0" err="1"/>
              <a:t>містилися</a:t>
            </a:r>
            <a:r>
              <a:rPr lang="ru-RU" sz="2000" dirty="0"/>
              <a:t> й </a:t>
            </a:r>
            <a:r>
              <a:rPr lang="ru-RU" sz="2000" dirty="0" err="1"/>
              <a:t>такі</a:t>
            </a:r>
            <a:r>
              <a:rPr lang="ru-RU" sz="2000" dirty="0"/>
              <a:t>: 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доопрацювання</a:t>
            </a:r>
            <a:r>
              <a:rPr lang="ru-RU" sz="2000" dirty="0"/>
              <a:t> </a:t>
            </a:r>
            <a:r>
              <a:rPr lang="ru-RU" sz="2000" dirty="0" err="1" smtClean="0"/>
              <a:t>проєкту</a:t>
            </a:r>
            <a:r>
              <a:rPr lang="ru-RU" sz="2000" dirty="0" smtClean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передбачити</a:t>
            </a:r>
            <a:r>
              <a:rPr lang="ru-RU" sz="2000" dirty="0"/>
              <a:t> </a:t>
            </a:r>
            <a:r>
              <a:rPr lang="ru-RU" sz="2000" dirty="0" err="1"/>
              <a:t>розробку</a:t>
            </a:r>
            <a:r>
              <a:rPr lang="ru-RU" sz="2000" dirty="0"/>
              <a:t> </a:t>
            </a:r>
            <a:r>
              <a:rPr lang="ru-RU" sz="2000" dirty="0" err="1" smtClean="0"/>
              <a:t>проєкту</a:t>
            </a:r>
            <a:r>
              <a:rPr lang="ru-RU" sz="2000" dirty="0" smtClean="0"/>
              <a:t> </a:t>
            </a:r>
            <a:r>
              <a:rPr lang="ru-RU" sz="2000" dirty="0"/>
              <a:t>Закону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депортовані</a:t>
            </a:r>
            <a:r>
              <a:rPr lang="ru-RU" sz="2000" dirty="0"/>
              <a:t>, </a:t>
            </a:r>
            <a:r>
              <a:rPr lang="ru-RU" sz="2000" dirty="0" err="1"/>
              <a:t>переселені</a:t>
            </a:r>
            <a:r>
              <a:rPr lang="ru-RU" sz="2000" dirty="0"/>
              <a:t> за </a:t>
            </a:r>
            <a:r>
              <a:rPr lang="ru-RU" sz="2000" dirty="0" err="1"/>
              <a:t>національною</a:t>
            </a:r>
            <a:r>
              <a:rPr lang="ru-RU" sz="2000" dirty="0"/>
              <a:t> </a:t>
            </a:r>
            <a:r>
              <a:rPr lang="ru-RU" sz="2000" dirty="0" err="1"/>
              <a:t>ознакою</a:t>
            </a:r>
            <a:r>
              <a:rPr lang="ru-RU" sz="2000" dirty="0"/>
              <a:t> та </a:t>
            </a:r>
            <a:r>
              <a:rPr lang="ru-RU" sz="2000" dirty="0" err="1"/>
              <a:t>малочисельні</a:t>
            </a:r>
            <a:r>
              <a:rPr lang="ru-RU" sz="2000" dirty="0"/>
              <a:t> народи», </a:t>
            </a:r>
            <a:r>
              <a:rPr lang="ru-RU" sz="2000" dirty="0" err="1"/>
              <a:t>внесення</a:t>
            </a:r>
            <a:r>
              <a:rPr lang="ru-RU" sz="2000" dirty="0"/>
              <a:t> </a:t>
            </a:r>
            <a:r>
              <a:rPr lang="ru-RU" sz="2000" dirty="0" err="1"/>
              <a:t>змін</a:t>
            </a:r>
            <a:r>
              <a:rPr lang="ru-RU" sz="2000" dirty="0"/>
              <a:t> та </a:t>
            </a:r>
            <a:r>
              <a:rPr lang="ru-RU" sz="2000" dirty="0" err="1"/>
              <a:t>доповнень</a:t>
            </a:r>
            <a:r>
              <a:rPr lang="ru-RU" sz="2000" dirty="0"/>
              <a:t> до ряду </a:t>
            </a:r>
            <a:r>
              <a:rPr lang="ru-RU" sz="2000" dirty="0" err="1"/>
              <a:t>законів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 «Про </a:t>
            </a:r>
            <a:r>
              <a:rPr lang="ru-RU" sz="2000" dirty="0" err="1"/>
              <a:t>мови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» та «Про </a:t>
            </a:r>
            <a:r>
              <a:rPr lang="ru-RU" sz="2000" dirty="0" err="1"/>
              <a:t>національні</a:t>
            </a:r>
            <a:r>
              <a:rPr lang="ru-RU" sz="2000" dirty="0"/>
              <a:t> </a:t>
            </a:r>
            <a:r>
              <a:rPr lang="ru-RU" sz="2000" dirty="0" err="1"/>
              <a:t>меншини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». </a:t>
            </a:r>
            <a:r>
              <a:rPr lang="ru-RU" sz="2000" dirty="0" err="1"/>
              <a:t>Пропонувалося</a:t>
            </a:r>
            <a:r>
              <a:rPr lang="ru-RU" sz="2000" dirty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</a:t>
            </a:r>
            <a:r>
              <a:rPr lang="ru-RU" sz="2000" dirty="0" err="1"/>
              <a:t>розгляд</a:t>
            </a:r>
            <a:r>
              <a:rPr lang="ru-RU" sz="2000" dirty="0"/>
              <a:t> </a:t>
            </a:r>
            <a:r>
              <a:rPr lang="ru-RU" sz="2000" dirty="0" err="1" smtClean="0"/>
              <a:t>проєкту</a:t>
            </a:r>
            <a:r>
              <a:rPr lang="ru-RU" sz="2000" dirty="0" smtClean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у </a:t>
            </a:r>
            <a:r>
              <a:rPr lang="ru-RU" sz="2000" dirty="0" err="1"/>
              <a:t>пакеті</a:t>
            </a:r>
            <a:r>
              <a:rPr lang="ru-RU" sz="2000" dirty="0"/>
              <a:t> з </a:t>
            </a:r>
            <a:r>
              <a:rPr lang="ru-RU" sz="2000" dirty="0" err="1"/>
              <a:t>означеними</a:t>
            </a:r>
            <a:r>
              <a:rPr lang="ru-RU" sz="2000" dirty="0"/>
              <a:t> </a:t>
            </a:r>
            <a:r>
              <a:rPr lang="ru-RU" sz="2000" dirty="0" smtClean="0"/>
              <a:t>законами.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891218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39106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У 2006 – 2008 </a:t>
            </a:r>
            <a:r>
              <a:rPr lang="ru-RU" sz="2000" dirty="0" err="1"/>
              <a:t>рр</a:t>
            </a:r>
            <a:r>
              <a:rPr lang="ru-RU" sz="2000" dirty="0"/>
              <a:t>.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підготовані</a:t>
            </a:r>
            <a:r>
              <a:rPr lang="ru-RU" sz="2000" dirty="0"/>
              <a:t> </a:t>
            </a:r>
            <a:r>
              <a:rPr lang="ru-RU" sz="2000" dirty="0" err="1"/>
              <a:t>відразу</a:t>
            </a:r>
            <a:r>
              <a:rPr lang="ru-RU" sz="2000" dirty="0"/>
              <a:t> два </a:t>
            </a:r>
            <a:r>
              <a:rPr lang="ru-RU" sz="2000" dirty="0" err="1"/>
              <a:t>проекти</a:t>
            </a:r>
            <a:r>
              <a:rPr lang="ru-RU" sz="2000" dirty="0"/>
              <a:t> </a:t>
            </a:r>
            <a:r>
              <a:rPr lang="ru-RU" sz="2000" dirty="0" err="1"/>
              <a:t>Концепції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етнополітики</a:t>
            </a:r>
            <a:r>
              <a:rPr lang="ru-RU" sz="2000" dirty="0"/>
              <a:t>. </a:t>
            </a:r>
            <a:r>
              <a:rPr lang="ru-RU" sz="2000" dirty="0" err="1"/>
              <a:t>Обидва</a:t>
            </a:r>
            <a:r>
              <a:rPr lang="ru-RU" sz="2000" dirty="0"/>
              <a:t> </a:t>
            </a:r>
            <a:r>
              <a:rPr lang="ru-RU" sz="2000" dirty="0" err="1"/>
              <a:t>проекти</a:t>
            </a:r>
            <a:r>
              <a:rPr lang="ru-RU" sz="2000" dirty="0"/>
              <a:t> </a:t>
            </a:r>
            <a:r>
              <a:rPr lang="ru-RU" sz="2000" dirty="0" err="1"/>
              <a:t>розробив</a:t>
            </a:r>
            <a:r>
              <a:rPr lang="ru-RU" sz="2000" dirty="0"/>
              <a:t> </a:t>
            </a:r>
            <a:r>
              <a:rPr lang="ru-RU" sz="2000" b="1" i="1" dirty="0"/>
              <a:t>В. </a:t>
            </a:r>
            <a:r>
              <a:rPr lang="ru-RU" sz="2000" b="1" i="1" dirty="0" err="1"/>
              <a:t>Котигоренко</a:t>
            </a:r>
            <a:r>
              <a:rPr lang="ru-RU" sz="2000" dirty="0"/>
              <a:t>. Перший </a:t>
            </a:r>
            <a:r>
              <a:rPr lang="ru-RU" sz="2000" dirty="0" err="1"/>
              <a:t>із</a:t>
            </a:r>
            <a:r>
              <a:rPr lang="ru-RU" sz="2000" dirty="0"/>
              <a:t> них, за </a:t>
            </a:r>
            <a:r>
              <a:rPr lang="ru-RU" sz="2000" dirty="0" err="1"/>
              <a:t>назвою</a:t>
            </a:r>
            <a:r>
              <a:rPr lang="ru-RU" sz="2000" dirty="0"/>
              <a:t> «Про </a:t>
            </a:r>
            <a:r>
              <a:rPr lang="ru-RU" sz="2000" dirty="0" err="1"/>
              <a:t>Основи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етнонаціональної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»,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опублікований</a:t>
            </a:r>
            <a:r>
              <a:rPr lang="ru-RU" sz="2000" dirty="0"/>
              <a:t> у 2006 р. у </a:t>
            </a:r>
            <a:r>
              <a:rPr lang="ru-RU" sz="2000" dirty="0" err="1"/>
              <a:t>виданні</a:t>
            </a:r>
            <a:r>
              <a:rPr lang="ru-RU" sz="2000" dirty="0"/>
              <a:t> «</a:t>
            </a:r>
            <a:r>
              <a:rPr lang="ru-RU" sz="2000" dirty="0" err="1"/>
              <a:t>Політичний</a:t>
            </a:r>
            <a:r>
              <a:rPr lang="ru-RU" sz="2000" dirty="0"/>
              <a:t> менеджмент» як база для </a:t>
            </a:r>
            <a:r>
              <a:rPr lang="ru-RU" sz="2000" dirty="0" err="1"/>
              <a:t>дискусії</a:t>
            </a:r>
            <a:r>
              <a:rPr lang="ru-RU" sz="2000" dirty="0"/>
              <a:t> </a:t>
            </a:r>
            <a:r>
              <a:rPr lang="ru-RU" sz="2000" dirty="0" err="1"/>
              <a:t>науковців</a:t>
            </a:r>
            <a:r>
              <a:rPr lang="ru-RU" sz="2000" dirty="0"/>
              <a:t>, </a:t>
            </a:r>
            <a:r>
              <a:rPr lang="ru-RU" sz="2000" dirty="0" err="1"/>
              <a:t>політиків</a:t>
            </a:r>
            <a:r>
              <a:rPr lang="ru-RU" sz="2000" dirty="0"/>
              <a:t>, </a:t>
            </a:r>
            <a:r>
              <a:rPr lang="ru-RU" sz="2000" dirty="0" err="1"/>
              <a:t>представників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smtClean="0"/>
              <a:t>громад. </a:t>
            </a:r>
            <a:r>
              <a:rPr lang="ru-RU" sz="2000" smtClean="0"/>
              <a:t>(515)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7914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80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49999"/>
            <a:ext cx="8064896" cy="60939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err="1" smtClean="0"/>
              <a:t>Стосовно</a:t>
            </a:r>
            <a:r>
              <a:rPr lang="ru-RU" sz="2000" dirty="0" smtClean="0"/>
              <a:t> </a:t>
            </a:r>
            <a:r>
              <a:rPr lang="ru-RU" sz="2000" dirty="0" err="1"/>
              <a:t>етнічного</a:t>
            </a:r>
            <a:r>
              <a:rPr lang="ru-RU" sz="2000" dirty="0"/>
              <a:t> складу </a:t>
            </a:r>
            <a:r>
              <a:rPr lang="ru-RU" sz="2000" dirty="0" err="1"/>
              <a:t>населення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вітчизняні</a:t>
            </a:r>
            <a:r>
              <a:rPr lang="ru-RU" sz="2000" dirty="0"/>
              <a:t> </a:t>
            </a:r>
            <a:r>
              <a:rPr lang="ru-RU" sz="2000" dirty="0" err="1"/>
              <a:t>соціологи</a:t>
            </a:r>
            <a:r>
              <a:rPr lang="ru-RU" sz="2000" dirty="0"/>
              <a:t> В. </a:t>
            </a:r>
            <a:r>
              <a:rPr lang="ru-RU" sz="2000" dirty="0" err="1"/>
              <a:t>Євтух</a:t>
            </a:r>
            <a:r>
              <a:rPr lang="ru-RU" sz="2000" dirty="0"/>
              <a:t> і В. </a:t>
            </a:r>
            <a:r>
              <a:rPr lang="ru-RU" sz="2000" dirty="0" err="1"/>
              <a:t>Трощинський</a:t>
            </a:r>
            <a:r>
              <a:rPr lang="ru-RU" sz="2000" dirty="0"/>
              <a:t> ввели </a:t>
            </a:r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b="1" dirty="0"/>
              <a:t>«</a:t>
            </a:r>
            <a:r>
              <a:rPr lang="ru-RU" sz="2000" b="1" dirty="0" err="1"/>
              <a:t>етнонаціональна</a:t>
            </a:r>
            <a:r>
              <a:rPr lang="ru-RU" sz="2000" b="1" dirty="0"/>
              <a:t> структура», </a:t>
            </a:r>
            <a:r>
              <a:rPr lang="ru-RU" sz="2000" dirty="0"/>
              <a:t>яку вони </a:t>
            </a:r>
            <a:r>
              <a:rPr lang="ru-RU" sz="2000" dirty="0" err="1"/>
              <a:t>визначили</a:t>
            </a:r>
            <a:r>
              <a:rPr lang="ru-RU" sz="2000" dirty="0"/>
              <a:t> як </a:t>
            </a:r>
            <a:r>
              <a:rPr lang="ru-RU" sz="2000" dirty="0" err="1"/>
              <a:t>функціонально</a:t>
            </a:r>
            <a:r>
              <a:rPr lang="ru-RU" sz="2000" dirty="0"/>
              <a:t> та </a:t>
            </a:r>
            <a:r>
              <a:rPr lang="ru-RU" sz="2000" dirty="0" err="1"/>
              <a:t>ієрархічно</a:t>
            </a:r>
            <a:r>
              <a:rPr lang="ru-RU" sz="2000" dirty="0"/>
              <a:t> </a:t>
            </a:r>
            <a:r>
              <a:rPr lang="ru-RU" sz="2000" dirty="0" err="1"/>
              <a:t>організовану</a:t>
            </a:r>
            <a:r>
              <a:rPr lang="ru-RU" sz="2000" dirty="0"/>
              <a:t> </a:t>
            </a:r>
            <a:r>
              <a:rPr lang="ru-RU" sz="2000" dirty="0" err="1"/>
              <a:t>множину</a:t>
            </a:r>
            <a:r>
              <a:rPr lang="ru-RU" sz="2000" dirty="0"/>
              <a:t> </a:t>
            </a:r>
            <a:r>
              <a:rPr lang="ru-RU" sz="2000" dirty="0" err="1"/>
              <a:t>спільнот</a:t>
            </a:r>
            <a:r>
              <a:rPr lang="ru-RU" sz="2000" dirty="0"/>
              <a:t> і </a:t>
            </a:r>
            <a:r>
              <a:rPr lang="ru-RU" sz="2000" dirty="0" err="1"/>
              <a:t>груп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об’єднані</a:t>
            </a:r>
            <a:r>
              <a:rPr lang="ru-RU" sz="2000" dirty="0"/>
              <a:t> </a:t>
            </a:r>
            <a:r>
              <a:rPr lang="ru-RU" sz="2000" dirty="0" err="1"/>
              <a:t>передусім</a:t>
            </a:r>
            <a:r>
              <a:rPr lang="ru-RU" sz="2000" dirty="0"/>
              <a:t> за </a:t>
            </a:r>
            <a:r>
              <a:rPr lang="ru-RU" sz="2000" dirty="0" err="1"/>
              <a:t>етнічною</a:t>
            </a:r>
            <a:r>
              <a:rPr lang="ru-RU" sz="2000" dirty="0"/>
              <a:t> </a:t>
            </a:r>
            <a:r>
              <a:rPr lang="ru-RU" sz="2000" dirty="0" err="1"/>
              <a:t>ознакою</a:t>
            </a:r>
            <a:r>
              <a:rPr lang="ru-RU" sz="2000" dirty="0"/>
              <a:t>. </a:t>
            </a:r>
            <a:r>
              <a:rPr lang="ru-RU" sz="2000" dirty="0" err="1"/>
              <a:t>Відповідно</a:t>
            </a:r>
            <a:r>
              <a:rPr lang="ru-RU" sz="2000" dirty="0"/>
              <a:t>, </a:t>
            </a:r>
            <a:r>
              <a:rPr lang="ru-RU" sz="2000" dirty="0" err="1"/>
              <a:t>елементами</a:t>
            </a:r>
            <a:r>
              <a:rPr lang="ru-RU" sz="2000" dirty="0"/>
              <a:t> </a:t>
            </a:r>
            <a:r>
              <a:rPr lang="ru-RU" sz="2000" dirty="0" err="1"/>
              <a:t>етнонаціональної</a:t>
            </a:r>
            <a:r>
              <a:rPr lang="ru-RU" sz="2000" dirty="0"/>
              <a:t> </a:t>
            </a:r>
            <a:r>
              <a:rPr lang="ru-RU" sz="2000" dirty="0" err="1"/>
              <a:t>структури</a:t>
            </a:r>
            <a:r>
              <a:rPr lang="ru-RU" sz="2000" dirty="0"/>
              <a:t> </a:t>
            </a:r>
            <a:r>
              <a:rPr lang="ru-RU" sz="2000" dirty="0" err="1"/>
              <a:t>українського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</a:t>
            </a:r>
            <a:r>
              <a:rPr lang="ru-RU" sz="2000" dirty="0" err="1" smtClean="0"/>
              <a:t>визначалися</a:t>
            </a:r>
            <a:r>
              <a:rPr lang="ru-RU" sz="2000" dirty="0" smtClean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/>
              <a:t>український</a:t>
            </a:r>
            <a:r>
              <a:rPr lang="ru-RU" sz="2000" dirty="0"/>
              <a:t> </a:t>
            </a:r>
            <a:r>
              <a:rPr lang="ru-RU" sz="2000" dirty="0" err="1"/>
              <a:t>етнос</a:t>
            </a:r>
            <a:r>
              <a:rPr lang="ru-RU" sz="2000" dirty="0"/>
              <a:t>, </a:t>
            </a:r>
            <a:endParaRPr lang="ru-RU" sz="20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 smtClean="0"/>
              <a:t>етнічні</a:t>
            </a:r>
            <a:r>
              <a:rPr lang="ru-RU" sz="2000" dirty="0" smtClean="0"/>
              <a:t> </a:t>
            </a:r>
            <a:r>
              <a:rPr lang="ru-RU" sz="2000" dirty="0" err="1"/>
              <a:t>групи</a:t>
            </a:r>
            <a:r>
              <a:rPr lang="ru-RU" sz="2000" dirty="0"/>
              <a:t>, </a:t>
            </a:r>
            <a:endParaRPr lang="ru-RU" sz="20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 smtClean="0"/>
              <a:t>корінні</a:t>
            </a:r>
            <a:r>
              <a:rPr lang="ru-RU" sz="2000" dirty="0" smtClean="0"/>
              <a:t> </a:t>
            </a:r>
            <a:r>
              <a:rPr lang="ru-RU" sz="2000" dirty="0"/>
              <a:t>народи, </a:t>
            </a:r>
            <a:endParaRPr lang="ru-RU" sz="20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err="1" smtClean="0"/>
              <a:t>національні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меншини</a:t>
            </a:r>
            <a:r>
              <a:rPr lang="ru-RU" sz="2000" dirty="0" smtClean="0"/>
              <a:t>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 smtClean="0"/>
              <a:t>представники</a:t>
            </a:r>
            <a:r>
              <a:rPr lang="ru-RU" sz="2000" dirty="0" smtClean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етносів</a:t>
            </a:r>
            <a:r>
              <a:rPr lang="ru-RU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 err="1" smtClean="0"/>
              <a:t>Власне</a:t>
            </a:r>
            <a:r>
              <a:rPr lang="ru-RU" sz="2000" b="1" i="1" dirty="0" smtClean="0"/>
              <a:t> </a:t>
            </a:r>
            <a:r>
              <a:rPr lang="ru-RU" sz="2000" b="1" i="1" dirty="0"/>
              <a:t>до </a:t>
            </a:r>
            <a:r>
              <a:rPr lang="ru-RU" sz="2000" b="1" i="1" dirty="0" err="1"/>
              <a:t>національних</a:t>
            </a:r>
            <a:r>
              <a:rPr lang="ru-RU" sz="2000" b="1" i="1" dirty="0"/>
              <a:t> </a:t>
            </a:r>
            <a:r>
              <a:rPr lang="ru-RU" sz="2000" b="1" i="1" dirty="0" err="1"/>
              <a:t>меншин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України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дослідники</a:t>
            </a:r>
            <a:r>
              <a:rPr lang="ru-RU" sz="2000" b="1" i="1" dirty="0"/>
              <a:t> </a:t>
            </a:r>
            <a:r>
              <a:rPr lang="ru-RU" sz="2000" b="1" i="1" dirty="0" err="1"/>
              <a:t>вважають</a:t>
            </a:r>
            <a:r>
              <a:rPr lang="ru-RU" sz="2000" b="1" i="1" dirty="0"/>
              <a:t> за </a:t>
            </a:r>
            <a:r>
              <a:rPr lang="ru-RU" sz="2000" b="1" i="1" dirty="0" err="1"/>
              <a:t>доцільне</a:t>
            </a:r>
            <a:r>
              <a:rPr lang="ru-RU" sz="2000" b="1" i="1" dirty="0"/>
              <a:t> </a:t>
            </a:r>
            <a:r>
              <a:rPr lang="ru-RU" sz="2000" b="1" i="1" dirty="0" err="1"/>
              <a:t>віднести</a:t>
            </a:r>
            <a:r>
              <a:rPr lang="ru-RU" sz="2000" b="1" i="1" dirty="0"/>
              <a:t> 19 </a:t>
            </a:r>
            <a:r>
              <a:rPr lang="ru-RU" sz="2000" b="1" i="1" dirty="0" err="1"/>
              <a:t>етнічних</a:t>
            </a:r>
            <a:r>
              <a:rPr lang="ru-RU" sz="2000" b="1" i="1" dirty="0"/>
              <a:t> </a:t>
            </a:r>
            <a:r>
              <a:rPr lang="ru-RU" sz="2000" b="1" i="1" dirty="0" err="1"/>
              <a:t>груп</a:t>
            </a:r>
            <a:r>
              <a:rPr lang="ru-RU" sz="2000" b="1" i="1" dirty="0"/>
              <a:t> </a:t>
            </a:r>
            <a:r>
              <a:rPr lang="ru-RU" sz="2000" b="1" i="1" dirty="0" err="1"/>
              <a:t>населення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України</a:t>
            </a:r>
            <a:r>
              <a:rPr lang="uk-UA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7399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8029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73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58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28343"/>
            <a:ext cx="8136904" cy="37856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На думку Л. </a:t>
            </a:r>
            <a:r>
              <a:rPr lang="ru-RU" sz="2000" dirty="0" err="1"/>
              <a:t>Лойко</a:t>
            </a:r>
            <a:r>
              <a:rPr lang="ru-RU" sz="2000" dirty="0"/>
              <a:t>, </a:t>
            </a:r>
            <a:r>
              <a:rPr lang="ru-RU" sz="2000" dirty="0" err="1"/>
              <a:t>такий</a:t>
            </a:r>
            <a:r>
              <a:rPr lang="ru-RU" sz="2000" dirty="0"/>
              <a:t> </a:t>
            </a:r>
            <a:r>
              <a:rPr lang="ru-RU" sz="2000" dirty="0" err="1"/>
              <a:t>підхід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вважатися</a:t>
            </a:r>
            <a:r>
              <a:rPr lang="ru-RU" sz="2000" dirty="0"/>
              <a:t> </a:t>
            </a:r>
            <a:r>
              <a:rPr lang="ru-RU" sz="2000" dirty="0" err="1"/>
              <a:t>остаточним</a:t>
            </a:r>
            <a:r>
              <a:rPr lang="ru-RU" sz="2000" dirty="0"/>
              <a:t> і </a:t>
            </a:r>
            <a:r>
              <a:rPr lang="ru-RU" sz="2000" dirty="0" err="1"/>
              <a:t>категоричним</a:t>
            </a:r>
            <a:r>
              <a:rPr lang="ru-RU" sz="2000" dirty="0"/>
              <a:t>, а сам </a:t>
            </a:r>
            <a:r>
              <a:rPr lang="ru-RU" sz="2000" dirty="0" err="1"/>
              <a:t>перелік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коригуватися</a:t>
            </a:r>
            <a:r>
              <a:rPr lang="ru-RU" sz="2000" dirty="0"/>
              <a:t> з таких </a:t>
            </a:r>
            <a:r>
              <a:rPr lang="ru-RU" sz="2000" dirty="0" err="1"/>
              <a:t>позицій</a:t>
            </a:r>
            <a:r>
              <a:rPr lang="ru-RU" sz="2000" dirty="0"/>
              <a:t>: </a:t>
            </a:r>
            <a:endParaRPr lang="ru-RU" sz="2000" dirty="0" smtClean="0"/>
          </a:p>
          <a:p>
            <a:pPr marL="457200" indent="-457200" algn="just">
              <a:buAutoNum type="arabicParenR"/>
            </a:pPr>
            <a:r>
              <a:rPr lang="ru-RU" sz="2000" dirty="0" err="1" smtClean="0"/>
              <a:t>доцільність</a:t>
            </a:r>
            <a:r>
              <a:rPr lang="ru-RU" sz="2000" dirty="0" smtClean="0"/>
              <a:t> </a:t>
            </a:r>
            <a:r>
              <a:rPr lang="ru-RU" sz="2000" dirty="0" err="1"/>
              <a:t>зачислення</a:t>
            </a:r>
            <a:r>
              <a:rPr lang="ru-RU" sz="2000" dirty="0"/>
              <a:t> до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росіян</a:t>
            </a:r>
            <a:r>
              <a:rPr lang="ru-RU" sz="2000" dirty="0"/>
              <a:t> як </a:t>
            </a:r>
            <a:r>
              <a:rPr lang="ru-RU" sz="2000" dirty="0" err="1"/>
              <a:t>фактично</a:t>
            </a:r>
            <a:r>
              <a:rPr lang="ru-RU" sz="2000" dirty="0"/>
              <a:t> </a:t>
            </a:r>
            <a:r>
              <a:rPr lang="ru-RU" sz="2000" dirty="0" err="1"/>
              <a:t>рівнообщинної</a:t>
            </a:r>
            <a:r>
              <a:rPr lang="ru-RU" sz="2000" dirty="0"/>
              <a:t> </a:t>
            </a:r>
            <a:r>
              <a:rPr lang="ru-RU" sz="2000" dirty="0" err="1"/>
              <a:t>нації</a:t>
            </a:r>
            <a:r>
              <a:rPr lang="ru-RU" sz="2000" dirty="0"/>
              <a:t>; </a:t>
            </a:r>
            <a:endParaRPr lang="ru-RU" sz="2000" dirty="0" smtClean="0"/>
          </a:p>
          <a:p>
            <a:pPr marL="457200" indent="-457200" algn="just">
              <a:buAutoNum type="arabicParenR"/>
            </a:pPr>
            <a:r>
              <a:rPr lang="ru-RU" sz="2000" dirty="0" smtClean="0"/>
              <a:t>не </a:t>
            </a:r>
            <a:r>
              <a:rPr lang="ru-RU" sz="2000" dirty="0" err="1"/>
              <a:t>вносити</a:t>
            </a:r>
            <a:r>
              <a:rPr lang="ru-RU" sz="2000" dirty="0"/>
              <a:t> до </a:t>
            </a:r>
            <a:r>
              <a:rPr lang="ru-RU" sz="2000" dirty="0" err="1"/>
              <a:t>переліку</a:t>
            </a:r>
            <a:r>
              <a:rPr lang="ru-RU" sz="2000" dirty="0"/>
              <a:t> </a:t>
            </a:r>
            <a:r>
              <a:rPr lang="ru-RU" sz="2000" dirty="0" err="1"/>
              <a:t>представників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груп</a:t>
            </a:r>
            <a:r>
              <a:rPr lang="ru-RU" sz="2000" dirty="0"/>
              <a:t> </a:t>
            </a:r>
            <a:r>
              <a:rPr lang="ru-RU" sz="2000" dirty="0" err="1"/>
              <a:t>представників</a:t>
            </a:r>
            <a:r>
              <a:rPr lang="ru-RU" sz="2000" dirty="0"/>
              <a:t> </a:t>
            </a:r>
            <a:r>
              <a:rPr lang="ru-RU" sz="2000" dirty="0" err="1"/>
              <a:t>етносів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 – </a:t>
            </a:r>
            <a:r>
              <a:rPr lang="ru-RU" sz="2000" dirty="0" err="1"/>
              <a:t>доволі</a:t>
            </a:r>
            <a:r>
              <a:rPr lang="ru-RU" sz="2000" dirty="0"/>
              <a:t> </a:t>
            </a:r>
            <a:r>
              <a:rPr lang="ru-RU" sz="2000" dirty="0" err="1"/>
              <a:t>потужних</a:t>
            </a:r>
            <a:r>
              <a:rPr lang="ru-RU" sz="2000" dirty="0"/>
              <a:t> </a:t>
            </a:r>
            <a:r>
              <a:rPr lang="ru-RU" sz="2000" dirty="0" err="1"/>
              <a:t>іммігрантських</a:t>
            </a:r>
            <a:r>
              <a:rPr lang="ru-RU" sz="2000" dirty="0"/>
              <a:t> </a:t>
            </a:r>
            <a:r>
              <a:rPr lang="ru-RU" sz="2000" dirty="0" err="1"/>
              <a:t>етносів</a:t>
            </a:r>
            <a:r>
              <a:rPr lang="ru-RU" sz="2000" dirty="0"/>
              <a:t> (</a:t>
            </a:r>
            <a:r>
              <a:rPr lang="ru-RU" sz="2000" dirty="0" err="1"/>
              <a:t>китайців</a:t>
            </a:r>
            <a:r>
              <a:rPr lang="ru-RU" sz="2000" dirty="0"/>
              <a:t>, </a:t>
            </a:r>
            <a:r>
              <a:rPr lang="ru-RU" sz="2000" dirty="0" err="1" smtClean="0"/>
              <a:t>в’єтнамців</a:t>
            </a:r>
            <a:r>
              <a:rPr lang="ru-RU" sz="2000" dirty="0"/>
              <a:t>, </a:t>
            </a:r>
            <a:r>
              <a:rPr lang="ru-RU" sz="2000" dirty="0" err="1"/>
              <a:t>афганців</a:t>
            </a:r>
            <a:r>
              <a:rPr lang="ru-RU" sz="2000" dirty="0"/>
              <a:t>); </a:t>
            </a:r>
          </a:p>
          <a:p>
            <a:pPr marL="457200" indent="-457200" algn="just">
              <a:buAutoNum type="arabicParenR"/>
            </a:pP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/>
              <a:t>статусу </a:t>
            </a:r>
            <a:r>
              <a:rPr lang="ru-RU" sz="2000" dirty="0" err="1"/>
              <a:t>етносів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претендують</a:t>
            </a:r>
            <a:r>
              <a:rPr lang="ru-RU" sz="2000" dirty="0"/>
              <a:t> на статус </a:t>
            </a:r>
            <a:r>
              <a:rPr lang="ru-RU" sz="2000" dirty="0" err="1"/>
              <a:t>корінних</a:t>
            </a:r>
            <a:r>
              <a:rPr lang="ru-RU" sz="2000" dirty="0"/>
              <a:t> </a:t>
            </a:r>
            <a:r>
              <a:rPr lang="ru-RU" sz="2000" dirty="0" err="1"/>
              <a:t>народів</a:t>
            </a:r>
            <a:r>
              <a:rPr lang="ru-RU" sz="2000" dirty="0"/>
              <a:t>; </a:t>
            </a:r>
            <a:endParaRPr lang="ru-RU" sz="2000" dirty="0" smtClean="0"/>
          </a:p>
          <a:p>
            <a:pPr marL="457200" indent="-457200" algn="just">
              <a:buAutoNum type="arabicParenR"/>
            </a:pP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/>
              <a:t>визнання</a:t>
            </a:r>
            <a:r>
              <a:rPr lang="ru-RU" sz="2000" dirty="0"/>
              <a:t> як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</a:t>
            </a:r>
            <a:r>
              <a:rPr lang="ru-RU" sz="2000" dirty="0" err="1"/>
              <a:t>субетнічних</a:t>
            </a:r>
            <a:r>
              <a:rPr lang="ru-RU" sz="2000" dirty="0"/>
              <a:t> </a:t>
            </a:r>
            <a:r>
              <a:rPr lang="ru-RU" sz="2000" dirty="0" err="1"/>
              <a:t>утворень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 smtClean="0"/>
              <a:t>русинів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1613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51344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регіонального</a:t>
            </a:r>
            <a:r>
              <a:rPr lang="ru-RU" sz="2000" dirty="0"/>
              <a:t> </a:t>
            </a:r>
            <a:r>
              <a:rPr lang="ru-RU" sz="2000" dirty="0" err="1"/>
              <a:t>розселення</a:t>
            </a:r>
            <a:r>
              <a:rPr lang="ru-RU" sz="2000" dirty="0"/>
              <a:t> </a:t>
            </a:r>
            <a:r>
              <a:rPr lang="ru-RU" sz="2000" dirty="0" err="1"/>
              <a:t>етнічних</a:t>
            </a:r>
            <a:r>
              <a:rPr lang="ru-RU" sz="2000" dirty="0"/>
              <a:t> </a:t>
            </a:r>
            <a:r>
              <a:rPr lang="ru-RU" sz="2000" dirty="0" err="1"/>
              <a:t>груп</a:t>
            </a:r>
            <a:r>
              <a:rPr lang="ru-RU" sz="2000" dirty="0"/>
              <a:t>, </a:t>
            </a:r>
            <a:r>
              <a:rPr lang="ru-RU" sz="2000" dirty="0" err="1"/>
              <a:t>зафіксованого</a:t>
            </a:r>
            <a:r>
              <a:rPr lang="ru-RU" sz="2000" dirty="0"/>
              <a:t> </a:t>
            </a:r>
            <a:r>
              <a:rPr lang="ru-RU" sz="2000" dirty="0" err="1"/>
              <a:t>переписом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2001 року,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вказує</a:t>
            </a:r>
            <a:r>
              <a:rPr lang="ru-RU" sz="2000" dirty="0"/>
              <a:t> </a:t>
            </a:r>
            <a:r>
              <a:rPr lang="ru-RU" sz="2000" i="1" dirty="0"/>
              <a:t>на </a:t>
            </a:r>
            <a:r>
              <a:rPr lang="ru-RU" sz="2000" i="1" dirty="0" err="1"/>
              <a:t>можливості</a:t>
            </a:r>
            <a:r>
              <a:rPr lang="ru-RU" sz="2000" i="1" dirty="0"/>
              <a:t> </a:t>
            </a:r>
            <a:r>
              <a:rPr lang="ru-RU" sz="2000" i="1" dirty="0" err="1"/>
              <a:t>впливу</a:t>
            </a:r>
            <a:r>
              <a:rPr lang="ru-RU" sz="2000" i="1" dirty="0"/>
              <a:t> </a:t>
            </a:r>
            <a:r>
              <a:rPr lang="ru-RU" sz="2000" i="1" dirty="0" err="1"/>
              <a:t>деяких</a:t>
            </a:r>
            <a:r>
              <a:rPr lang="ru-RU" sz="2000" i="1" dirty="0"/>
              <a:t> </a:t>
            </a:r>
            <a:r>
              <a:rPr lang="ru-RU" sz="2000" i="1" dirty="0" err="1"/>
              <a:t>із</a:t>
            </a:r>
            <a:r>
              <a:rPr lang="ru-RU" sz="2000" i="1" dirty="0"/>
              <a:t> них на </a:t>
            </a:r>
            <a:r>
              <a:rPr lang="ru-RU" sz="2000" i="1" dirty="0" err="1"/>
              <a:t>соціально-культурні</a:t>
            </a:r>
            <a:r>
              <a:rPr lang="ru-RU" sz="2000" i="1" dirty="0"/>
              <a:t> та </a:t>
            </a:r>
            <a:r>
              <a:rPr lang="ru-RU" sz="2000" i="1" dirty="0" err="1"/>
              <a:t>політичні</a:t>
            </a:r>
            <a:r>
              <a:rPr lang="ru-RU" sz="2000" i="1" dirty="0"/>
              <a:t> </a:t>
            </a:r>
            <a:r>
              <a:rPr lang="ru-RU" sz="2000" i="1" dirty="0" err="1"/>
              <a:t>процеси</a:t>
            </a:r>
            <a:r>
              <a:rPr lang="ru-RU" sz="2000" i="1" dirty="0"/>
              <a:t> у </a:t>
            </a:r>
            <a:r>
              <a:rPr lang="ru-RU" sz="2000" i="1" dirty="0" err="1"/>
              <a:t>традиційних</a:t>
            </a:r>
            <a:r>
              <a:rPr lang="ru-RU" sz="2000" i="1" dirty="0"/>
              <a:t> </a:t>
            </a:r>
            <a:r>
              <a:rPr lang="ru-RU" sz="2000" i="1" dirty="0" err="1"/>
              <a:t>місцях</a:t>
            </a:r>
            <a:r>
              <a:rPr lang="ru-RU" sz="2000" i="1" dirty="0"/>
              <a:t> </a:t>
            </a:r>
            <a:r>
              <a:rPr lang="ru-RU" sz="2000" i="1" dirty="0" err="1"/>
              <a:t>розселення</a:t>
            </a:r>
            <a:r>
              <a:rPr lang="ru-RU" sz="2000" i="1" dirty="0"/>
              <a:t>, особливо там, де вони </a:t>
            </a:r>
            <a:r>
              <a:rPr lang="ru-RU" sz="2000" i="1" dirty="0" err="1"/>
              <a:t>проживають</a:t>
            </a:r>
            <a:r>
              <a:rPr lang="ru-RU" sz="2000" i="1" dirty="0"/>
              <a:t> компактно і </a:t>
            </a:r>
            <a:r>
              <a:rPr lang="ru-RU" sz="2000" i="1" dirty="0" err="1"/>
              <a:t>становлять</a:t>
            </a:r>
            <a:r>
              <a:rPr lang="ru-RU" sz="2000" i="1" dirty="0"/>
              <a:t> </a:t>
            </a:r>
            <a:r>
              <a:rPr lang="ru-RU" sz="2000" i="1" dirty="0" err="1"/>
              <a:t>значиму</a:t>
            </a:r>
            <a:r>
              <a:rPr lang="ru-RU" sz="2000" i="1" dirty="0"/>
              <a:t> </a:t>
            </a:r>
            <a:r>
              <a:rPr lang="ru-RU" sz="2000" i="1" dirty="0" err="1"/>
              <a:t>частку</a:t>
            </a:r>
            <a:r>
              <a:rPr lang="ru-RU" sz="2000" i="1" dirty="0"/>
              <a:t> </a:t>
            </a:r>
            <a:r>
              <a:rPr lang="ru-RU" sz="2000" i="1" dirty="0" err="1"/>
              <a:t>населення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В</a:t>
            </a:r>
            <a:r>
              <a:rPr lang="ru-RU" sz="2000" dirty="0"/>
              <a:t>. </a:t>
            </a:r>
            <a:r>
              <a:rPr lang="ru-RU" sz="2000" dirty="0" err="1"/>
              <a:t>Євтух</a:t>
            </a:r>
            <a:r>
              <a:rPr lang="ru-RU" sz="2000" dirty="0"/>
              <a:t> і В. </a:t>
            </a:r>
            <a:r>
              <a:rPr lang="ru-RU" sz="2000" dirty="0" err="1"/>
              <a:t>Трощинський</a:t>
            </a:r>
            <a:r>
              <a:rPr lang="ru-RU" sz="2000" dirty="0"/>
              <a:t>, </a:t>
            </a:r>
            <a:r>
              <a:rPr lang="ru-RU" sz="2000" dirty="0" err="1"/>
              <a:t>характеризуючи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меншин</a:t>
            </a:r>
            <a:r>
              <a:rPr lang="ru-RU" sz="2000" dirty="0"/>
              <a:t> в </a:t>
            </a:r>
            <a:r>
              <a:rPr lang="ru-RU" sz="2000" dirty="0" err="1"/>
              <a:t>умовах</a:t>
            </a:r>
            <a:r>
              <a:rPr lang="ru-RU" sz="2000" dirty="0"/>
              <a:t> </a:t>
            </a:r>
            <a:r>
              <a:rPr lang="ru-RU" sz="2000" dirty="0" err="1"/>
              <a:t>незалежності</a:t>
            </a:r>
            <a:r>
              <a:rPr lang="ru-RU" sz="2000" dirty="0"/>
              <a:t>, </a:t>
            </a:r>
            <a:r>
              <a:rPr lang="ru-RU" sz="2000" dirty="0" err="1"/>
              <a:t>говорять</a:t>
            </a:r>
            <a:r>
              <a:rPr lang="ru-RU" sz="2000" dirty="0"/>
              <a:t> про </a:t>
            </a:r>
            <a:r>
              <a:rPr lang="ru-RU" sz="2000" i="1" dirty="0" err="1"/>
              <a:t>інтенсивне</a:t>
            </a:r>
            <a:r>
              <a:rPr lang="ru-RU" sz="2000" i="1" dirty="0"/>
              <a:t> «</a:t>
            </a:r>
            <a:r>
              <a:rPr lang="ru-RU" sz="2000" i="1" dirty="0" err="1"/>
              <a:t>пробудження</a:t>
            </a:r>
            <a:r>
              <a:rPr lang="ru-RU" sz="2000" i="1" dirty="0"/>
              <a:t>» </a:t>
            </a:r>
            <a:r>
              <a:rPr lang="ru-RU" sz="2000" i="1" dirty="0" err="1"/>
              <a:t>етнічної</a:t>
            </a:r>
            <a:r>
              <a:rPr lang="ru-RU" sz="2000" i="1" dirty="0"/>
              <a:t> </a:t>
            </a:r>
            <a:r>
              <a:rPr lang="ru-RU" sz="2000" i="1" dirty="0" err="1"/>
              <a:t>самосвідомості</a:t>
            </a:r>
            <a:r>
              <a:rPr lang="ru-RU" sz="2000" i="1" dirty="0"/>
              <a:t> та </a:t>
            </a:r>
            <a:r>
              <a:rPr lang="ru-RU" sz="2000" i="1" dirty="0" err="1"/>
              <a:t>прагнення</a:t>
            </a:r>
            <a:r>
              <a:rPr lang="ru-RU" sz="2000" i="1" dirty="0"/>
              <a:t> до </a:t>
            </a:r>
            <a:r>
              <a:rPr lang="ru-RU" sz="2000" i="1" dirty="0" err="1"/>
              <a:t>відродження</a:t>
            </a:r>
            <a:r>
              <a:rPr lang="ru-RU" sz="2000" i="1" dirty="0"/>
              <a:t> </a:t>
            </a:r>
            <a:r>
              <a:rPr lang="ru-RU" sz="2000" i="1" dirty="0" err="1"/>
              <a:t>етнічної</a:t>
            </a:r>
            <a:r>
              <a:rPr lang="ru-RU" sz="2000" i="1" dirty="0"/>
              <a:t> </a:t>
            </a:r>
            <a:r>
              <a:rPr lang="ru-RU" sz="2000" i="1" dirty="0" err="1"/>
              <a:t>самобутності</a:t>
            </a:r>
            <a:r>
              <a:rPr lang="ru-RU" sz="2000" i="1" dirty="0"/>
              <a:t>, а </a:t>
            </a:r>
            <a:r>
              <a:rPr lang="ru-RU" sz="2000" i="1" dirty="0" err="1"/>
              <a:t>також</a:t>
            </a:r>
            <a:r>
              <a:rPr lang="ru-RU" sz="2000" i="1" dirty="0"/>
              <a:t> </a:t>
            </a:r>
            <a:r>
              <a:rPr lang="ru-RU" sz="2000" i="1" dirty="0" err="1"/>
              <a:t>пошуки</a:t>
            </a:r>
            <a:r>
              <a:rPr lang="ru-RU" sz="2000" i="1" dirty="0"/>
              <a:t> </a:t>
            </a:r>
            <a:r>
              <a:rPr lang="ru-RU" sz="2000" i="1" dirty="0" err="1"/>
              <a:t>шляхів</a:t>
            </a:r>
            <a:r>
              <a:rPr lang="ru-RU" sz="2000" i="1" dirty="0"/>
              <a:t> до </a:t>
            </a:r>
            <a:r>
              <a:rPr lang="ru-RU" sz="2000" i="1" dirty="0" err="1"/>
              <a:t>ефективної</a:t>
            </a:r>
            <a:r>
              <a:rPr lang="ru-RU" sz="2000" i="1" dirty="0"/>
              <a:t> </a:t>
            </a:r>
            <a:r>
              <a:rPr lang="ru-RU" sz="2000" i="1" dirty="0" err="1"/>
              <a:t>участі</a:t>
            </a:r>
            <a:r>
              <a:rPr lang="ru-RU" sz="2000" i="1" dirty="0"/>
              <a:t> у </a:t>
            </a:r>
            <a:r>
              <a:rPr lang="ru-RU" sz="2000" i="1" dirty="0" err="1"/>
              <a:t>суспільнополітичних</a:t>
            </a:r>
            <a:r>
              <a:rPr lang="ru-RU" sz="2000" i="1" dirty="0"/>
              <a:t> </a:t>
            </a:r>
            <a:r>
              <a:rPr lang="ru-RU" sz="2000" i="1" dirty="0" err="1"/>
              <a:t>процесах</a:t>
            </a:r>
            <a:r>
              <a:rPr lang="ru-RU" sz="2000" i="1" dirty="0"/>
              <a:t>, </a:t>
            </a:r>
            <a:r>
              <a:rPr lang="ru-RU" sz="2000" i="1" dirty="0" err="1"/>
              <a:t>самоутвердження</a:t>
            </a:r>
            <a:r>
              <a:rPr lang="ru-RU" sz="2000" i="1" dirty="0"/>
              <a:t> як </a:t>
            </a:r>
            <a:r>
              <a:rPr lang="ru-RU" sz="2000" i="1" dirty="0" err="1"/>
              <a:t>дійових</a:t>
            </a:r>
            <a:r>
              <a:rPr lang="ru-RU" sz="2000" i="1" dirty="0"/>
              <a:t> </a:t>
            </a:r>
            <a:r>
              <a:rPr lang="ru-RU" sz="2000" i="1" dirty="0" err="1"/>
              <a:t>чинників</a:t>
            </a:r>
            <a:r>
              <a:rPr lang="ru-RU" sz="2000" i="1" dirty="0"/>
              <a:t> </a:t>
            </a:r>
            <a:r>
              <a:rPr lang="ru-RU" sz="2000" i="1" dirty="0" err="1"/>
              <a:t>державотворення</a:t>
            </a:r>
            <a:r>
              <a:rPr lang="ru-RU" sz="2000" i="1" dirty="0"/>
              <a:t> і </a:t>
            </a:r>
            <a:r>
              <a:rPr lang="ru-RU" sz="2000" i="1" dirty="0" err="1"/>
              <a:t>посідання</a:t>
            </a:r>
            <a:r>
              <a:rPr lang="ru-RU" sz="2000" i="1" dirty="0"/>
              <a:t> </a:t>
            </a:r>
            <a:r>
              <a:rPr lang="ru-RU" sz="2000" i="1" dirty="0" err="1"/>
              <a:t>відповідних</a:t>
            </a:r>
            <a:r>
              <a:rPr lang="ru-RU" sz="2000" i="1" dirty="0"/>
              <a:t> </a:t>
            </a:r>
            <a:r>
              <a:rPr lang="ru-RU" sz="2000" i="1" dirty="0" err="1"/>
              <a:t>ніш</a:t>
            </a:r>
            <a:r>
              <a:rPr lang="ru-RU" sz="2000" i="1" dirty="0"/>
              <a:t> в </a:t>
            </a:r>
            <a:r>
              <a:rPr lang="ru-RU" sz="2000" i="1" dirty="0" err="1"/>
              <a:t>економічному</a:t>
            </a:r>
            <a:r>
              <a:rPr lang="ru-RU" sz="2000" i="1" dirty="0"/>
              <a:t> та </a:t>
            </a:r>
            <a:r>
              <a:rPr lang="ru-RU" sz="2000" i="1" dirty="0" err="1"/>
              <a:t>політичному</a:t>
            </a:r>
            <a:r>
              <a:rPr lang="ru-RU" sz="2000" i="1" dirty="0"/>
              <a:t> </a:t>
            </a:r>
            <a:r>
              <a:rPr lang="ru-RU" sz="2000" i="1" dirty="0" err="1"/>
              <a:t>житті</a:t>
            </a:r>
            <a:r>
              <a:rPr lang="ru-RU" sz="2000" i="1" dirty="0"/>
              <a:t> </a:t>
            </a:r>
            <a:r>
              <a:rPr lang="ru-RU" sz="2000" i="1" dirty="0" err="1" smtClean="0"/>
              <a:t>держави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46624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830997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/>
              <a:t>національні</a:t>
            </a:r>
            <a:r>
              <a:rPr lang="ru-RU" sz="2400" dirty="0"/>
              <a:t> </a:t>
            </a:r>
            <a:r>
              <a:rPr lang="ru-RU" sz="2400" dirty="0" err="1"/>
              <a:t>меншини</a:t>
            </a:r>
            <a:r>
              <a:rPr lang="ru-RU" sz="2400" dirty="0"/>
              <a:t> активно </a:t>
            </a:r>
            <a:r>
              <a:rPr lang="ru-RU" sz="2400" dirty="0" err="1"/>
              <a:t>беруть</a:t>
            </a:r>
            <a:r>
              <a:rPr lang="ru-RU" sz="2400" dirty="0"/>
              <a:t> участь у </a:t>
            </a:r>
            <a:r>
              <a:rPr lang="ru-RU" sz="2400" dirty="0" err="1"/>
              <a:t>політичному</a:t>
            </a:r>
            <a:r>
              <a:rPr lang="ru-RU" sz="2400" dirty="0"/>
              <a:t> </a:t>
            </a:r>
            <a:r>
              <a:rPr lang="ru-RU" sz="2400" dirty="0" err="1"/>
              <a:t>житті</a:t>
            </a:r>
            <a:r>
              <a:rPr lang="ru-RU" sz="2400" dirty="0"/>
              <a:t> </a:t>
            </a:r>
            <a:r>
              <a:rPr lang="ru-RU" sz="2400" dirty="0" err="1" smtClean="0"/>
              <a:t>суспільства</a:t>
            </a:r>
            <a:r>
              <a:rPr lang="ru-RU" sz="2400" dirty="0" smtClean="0"/>
              <a:t>?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786" y="1484784"/>
            <a:ext cx="1522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/>
              <a:t>Ні</a:t>
            </a:r>
            <a:r>
              <a:rPr lang="ru-RU" sz="2400" b="1" dirty="0" smtClean="0"/>
              <a:t>, не </a:t>
            </a:r>
            <a:r>
              <a:rPr lang="ru-RU" sz="2400" b="1" dirty="0" err="1"/>
              <a:t>всі</a:t>
            </a:r>
            <a:r>
              <a:rPr lang="ru-RU" sz="2400" b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50254"/>
            <a:ext cx="8496944" cy="48936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Г. </a:t>
            </a:r>
            <a:r>
              <a:rPr lang="ru-RU" sz="2400" dirty="0" err="1"/>
              <a:t>Потеряйко</a:t>
            </a:r>
            <a:r>
              <a:rPr lang="ru-RU" sz="2400" dirty="0"/>
              <a:t>, </a:t>
            </a:r>
            <a:r>
              <a:rPr lang="ru-RU" sz="2400" dirty="0" err="1" smtClean="0">
                <a:solidFill>
                  <a:prstClr val="black"/>
                </a:solidFill>
              </a:rPr>
              <a:t>виокремила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такі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ознаки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національних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меншин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які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дають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змогу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розглядати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їх</a:t>
            </a:r>
            <a:r>
              <a:rPr lang="ru-RU" sz="2400" dirty="0">
                <a:solidFill>
                  <a:prstClr val="black"/>
                </a:solidFill>
              </a:rPr>
              <a:t> як </a:t>
            </a:r>
            <a:r>
              <a:rPr lang="ru-RU" sz="2400" dirty="0" err="1">
                <a:solidFill>
                  <a:prstClr val="black"/>
                </a:solidFill>
              </a:rPr>
              <a:t>суб’єктів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політики</a:t>
            </a:r>
            <a:r>
              <a:rPr lang="ru-RU" sz="2400" dirty="0">
                <a:solidFill>
                  <a:prstClr val="black"/>
                </a:solidFill>
              </a:rPr>
              <a:t>: </a:t>
            </a:r>
            <a:endParaRPr lang="en-US" sz="2400" dirty="0">
              <a:solidFill>
                <a:prstClr val="black"/>
              </a:solidFill>
            </a:endParaRP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prstClr val="black"/>
                </a:solidFill>
              </a:rPr>
              <a:t>компактне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або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дисперсне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проживання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території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держави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поряд</a:t>
            </a:r>
            <a:r>
              <a:rPr lang="ru-RU" sz="2400" dirty="0">
                <a:solidFill>
                  <a:prstClr val="black"/>
                </a:solidFill>
              </a:rPr>
              <a:t> з </a:t>
            </a:r>
            <a:r>
              <a:rPr lang="ru-RU" sz="2400" dirty="0" err="1">
                <a:solidFill>
                  <a:prstClr val="black"/>
                </a:solidFill>
              </a:rPr>
              <a:t>представниками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інших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етнонаціональних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груп</a:t>
            </a:r>
            <a:r>
              <a:rPr lang="ru-RU" sz="2400" dirty="0">
                <a:solidFill>
                  <a:prstClr val="black"/>
                </a:solidFill>
              </a:rPr>
              <a:t>; </a:t>
            </a:r>
            <a:endParaRPr lang="en-US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prstClr val="black"/>
                </a:solidFill>
              </a:rPr>
              <a:t>відмінність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самобутніх</a:t>
            </a:r>
            <a:r>
              <a:rPr lang="ru-RU" sz="2400" dirty="0">
                <a:solidFill>
                  <a:prstClr val="black"/>
                </a:solidFill>
              </a:rPr>
              <a:t> рис </a:t>
            </a:r>
            <a:r>
              <a:rPr lang="ru-RU" sz="2400" dirty="0" err="1">
                <a:solidFill>
                  <a:prstClr val="black"/>
                </a:solidFill>
              </a:rPr>
              <a:t>культури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uk-UA" sz="2400" dirty="0">
                <a:solidFill>
                  <a:prstClr val="black"/>
                </a:solidFill>
              </a:rPr>
              <a:t>відмінність </a:t>
            </a:r>
            <a:r>
              <a:rPr lang="ru-RU" sz="2400" dirty="0">
                <a:solidFill>
                  <a:prstClr val="black"/>
                </a:solidFill>
              </a:rPr>
              <a:t>у </a:t>
            </a:r>
            <a:r>
              <a:rPr lang="ru-RU" sz="2400" dirty="0" err="1">
                <a:solidFill>
                  <a:prstClr val="black"/>
                </a:solidFill>
              </a:rPr>
              <a:t>звичаях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мові</a:t>
            </a:r>
            <a:r>
              <a:rPr lang="ru-RU" sz="2400" dirty="0">
                <a:solidFill>
                  <a:prstClr val="black"/>
                </a:solidFill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2400" dirty="0">
              <a:solidFill>
                <a:prstClr val="black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prstClr val="black"/>
                </a:solidFill>
              </a:rPr>
              <a:t>обов’язкове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громадянство</a:t>
            </a:r>
            <a:r>
              <a:rPr lang="ru-RU" sz="2400" dirty="0">
                <a:solidFill>
                  <a:prstClr val="black"/>
                </a:solidFill>
              </a:rPr>
              <a:t>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prstClr val="black"/>
                </a:solidFill>
              </a:rPr>
              <a:t>наявність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історичної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батьківщини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тобто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країни</a:t>
            </a:r>
            <a:r>
              <a:rPr lang="ru-RU" sz="2400" dirty="0">
                <a:solidFill>
                  <a:prstClr val="black"/>
                </a:solidFill>
              </a:rPr>
              <a:t>, де </a:t>
            </a:r>
            <a:r>
              <a:rPr lang="ru-RU" sz="2400" dirty="0" err="1">
                <a:solidFill>
                  <a:prstClr val="black"/>
                </a:solidFill>
              </a:rPr>
              <a:t>ця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меншина</a:t>
            </a:r>
            <a:r>
              <a:rPr lang="ru-RU" sz="2400" dirty="0">
                <a:solidFill>
                  <a:prstClr val="black"/>
                </a:solidFill>
              </a:rPr>
              <a:t> становить </a:t>
            </a:r>
            <a:r>
              <a:rPr lang="ru-RU" sz="2400" dirty="0" err="1">
                <a:solidFill>
                  <a:prstClr val="black"/>
                </a:solidFill>
              </a:rPr>
              <a:t>національну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більшість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829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708920"/>
            <a:ext cx="7776864" cy="3170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Перші</a:t>
            </a:r>
            <a:r>
              <a:rPr lang="ru-RU" sz="2000" dirty="0"/>
              <a:t> </a:t>
            </a:r>
            <a:r>
              <a:rPr lang="ru-RU" sz="2000" dirty="0" err="1"/>
              <a:t>національно-культурні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 почали </a:t>
            </a:r>
            <a:r>
              <a:rPr lang="ru-RU" sz="2000" dirty="0" err="1"/>
              <a:t>створюватися</a:t>
            </a:r>
            <a:r>
              <a:rPr lang="ru-RU" sz="2000" dirty="0"/>
              <a:t> </a:t>
            </a:r>
            <a:r>
              <a:rPr lang="ru-RU" sz="2000" dirty="0" err="1"/>
              <a:t>наприкінці</a:t>
            </a:r>
            <a:r>
              <a:rPr lang="ru-RU" sz="2000" dirty="0"/>
              <a:t> </a:t>
            </a:r>
            <a:r>
              <a:rPr lang="ru-RU" sz="2000" b="1" dirty="0"/>
              <a:t>1980-х </a:t>
            </a:r>
            <a:r>
              <a:rPr lang="ru-RU" sz="2000" b="1" dirty="0" err="1"/>
              <a:t>років</a:t>
            </a:r>
            <a:r>
              <a:rPr lang="ru-RU" sz="2000" b="1" dirty="0"/>
              <a:t>. </a:t>
            </a:r>
            <a:endParaRPr lang="ru-RU" sz="2000" b="1" dirty="0" smtClean="0"/>
          </a:p>
          <a:p>
            <a:endParaRPr lang="ru-RU" sz="2000" b="1" dirty="0"/>
          </a:p>
          <a:p>
            <a:pPr algn="just"/>
            <a:r>
              <a:rPr lang="ru-RU" sz="2000" dirty="0" smtClean="0"/>
              <a:t>Основною </a:t>
            </a:r>
            <a:r>
              <a:rPr lang="ru-RU" sz="2000" dirty="0"/>
              <a:t>метою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утворення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об’єднання</a:t>
            </a:r>
            <a:r>
              <a:rPr lang="ru-RU" sz="2000" dirty="0"/>
              <a:t> </a:t>
            </a:r>
            <a:r>
              <a:rPr lang="ru-RU" sz="2000" dirty="0" err="1"/>
              <a:t>зусиль</a:t>
            </a:r>
            <a:r>
              <a:rPr lang="ru-RU" sz="2000" dirty="0"/>
              <a:t> </a:t>
            </a:r>
            <a:r>
              <a:rPr lang="ru-RU" sz="2000" dirty="0" err="1"/>
              <a:t>представників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національності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 для </a:t>
            </a:r>
            <a:r>
              <a:rPr lang="ru-RU" sz="2000" dirty="0" err="1"/>
              <a:t>збереження</a:t>
            </a:r>
            <a:r>
              <a:rPr lang="ru-RU" sz="2000" dirty="0"/>
              <a:t> і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самобутності</a:t>
            </a:r>
            <a:r>
              <a:rPr lang="ru-RU" sz="2000" dirty="0"/>
              <a:t>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i="1" dirty="0" err="1" smtClean="0"/>
              <a:t>Координацію</a:t>
            </a:r>
            <a:r>
              <a:rPr lang="ru-RU" sz="2000" i="1" dirty="0" smtClean="0"/>
              <a:t> </a:t>
            </a:r>
            <a:r>
              <a:rPr lang="ru-RU" sz="2000" i="1" dirty="0" err="1"/>
              <a:t>їхньої</a:t>
            </a:r>
            <a:r>
              <a:rPr lang="ru-RU" sz="2000" i="1" dirty="0"/>
              <a:t> </a:t>
            </a:r>
            <a:r>
              <a:rPr lang="ru-RU" sz="2000" i="1" dirty="0" err="1"/>
              <a:t>діяльності</a:t>
            </a:r>
            <a:r>
              <a:rPr lang="ru-RU" sz="2000" i="1" dirty="0"/>
              <a:t> </a:t>
            </a:r>
            <a:r>
              <a:rPr lang="ru-RU" sz="2000" i="1" dirty="0" err="1"/>
              <a:t>було</a:t>
            </a:r>
            <a:r>
              <a:rPr lang="ru-RU" sz="2000" i="1" dirty="0"/>
              <a:t> </a:t>
            </a:r>
            <a:r>
              <a:rPr lang="ru-RU" sz="2000" i="1" dirty="0" err="1"/>
              <a:t>покладено</a:t>
            </a:r>
            <a:r>
              <a:rPr lang="ru-RU" sz="2000" i="1" dirty="0"/>
              <a:t> на </a:t>
            </a:r>
            <a:r>
              <a:rPr lang="ru-RU" sz="2000" i="1" dirty="0" err="1"/>
              <a:t>утворену</a:t>
            </a:r>
            <a:r>
              <a:rPr lang="ru-RU" sz="2000" i="1" dirty="0"/>
              <a:t> в 1990 р. Раду </a:t>
            </a:r>
            <a:r>
              <a:rPr lang="ru-RU" sz="2000" i="1" dirty="0" err="1"/>
              <a:t>національних</a:t>
            </a:r>
            <a:r>
              <a:rPr lang="ru-RU" sz="2000" i="1" dirty="0"/>
              <a:t> </a:t>
            </a:r>
            <a:r>
              <a:rPr lang="ru-RU" sz="2000" i="1" dirty="0" err="1"/>
              <a:t>товариств</a:t>
            </a:r>
            <a:r>
              <a:rPr lang="ru-RU" sz="2000" i="1" dirty="0"/>
              <a:t> УРСР.</a:t>
            </a:r>
            <a:r>
              <a:rPr lang="ru-RU" sz="2000" dirty="0"/>
              <a:t> 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6632"/>
            <a:ext cx="8280920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</a:rPr>
              <a:t>Л. </a:t>
            </a:r>
            <a:r>
              <a:rPr lang="ru-RU" sz="2000" dirty="0" err="1">
                <a:solidFill>
                  <a:prstClr val="black"/>
                </a:solidFill>
              </a:rPr>
              <a:t>Лойко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виділяє</a:t>
            </a:r>
            <a:r>
              <a:rPr lang="ru-RU" sz="2000" dirty="0">
                <a:solidFill>
                  <a:prstClr val="black"/>
                </a:solidFill>
              </a:rPr>
              <a:t> три </a:t>
            </a:r>
            <a:r>
              <a:rPr lang="ru-RU" sz="2000" dirty="0" err="1">
                <a:solidFill>
                  <a:prstClr val="black"/>
                </a:solidFill>
              </a:rPr>
              <a:t>етапи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національно</a:t>
            </a:r>
            <a:r>
              <a:rPr lang="ru-RU" sz="2000" dirty="0">
                <a:solidFill>
                  <a:prstClr val="black"/>
                </a:solidFill>
              </a:rPr>
              <a:t>-культурного </a:t>
            </a:r>
            <a:r>
              <a:rPr lang="ru-RU" sz="2000" dirty="0" err="1">
                <a:solidFill>
                  <a:prstClr val="black"/>
                </a:solidFill>
              </a:rPr>
              <a:t>руху</a:t>
            </a:r>
            <a:r>
              <a:rPr lang="ru-RU" sz="2000" dirty="0">
                <a:solidFill>
                  <a:prstClr val="black"/>
                </a:solidFill>
              </a:rPr>
              <a:t> в </a:t>
            </a:r>
            <a:r>
              <a:rPr lang="ru-RU" sz="2000" dirty="0" err="1">
                <a:solidFill>
                  <a:prstClr val="black"/>
                </a:solidFill>
              </a:rPr>
              <a:t>Україні</a:t>
            </a:r>
            <a:r>
              <a:rPr lang="ru-RU" sz="2000" dirty="0">
                <a:solidFill>
                  <a:prstClr val="black"/>
                </a:solidFill>
              </a:rPr>
              <a:t>: </a:t>
            </a:r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pPr marL="457200" lvl="0" indent="-457200">
              <a:buFontTx/>
              <a:buAutoNum type="arabicParenR"/>
            </a:pPr>
            <a:r>
              <a:rPr lang="ru-RU" sz="2000" dirty="0">
                <a:solidFill>
                  <a:prstClr val="black"/>
                </a:solidFill>
              </a:rPr>
              <a:t>перший </a:t>
            </a:r>
            <a:r>
              <a:rPr lang="ru-RU" sz="2000" dirty="0" err="1">
                <a:solidFill>
                  <a:prstClr val="black"/>
                </a:solidFill>
              </a:rPr>
              <a:t>охоплює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період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кінця</a:t>
            </a:r>
            <a:r>
              <a:rPr lang="ru-RU" sz="2000" dirty="0">
                <a:solidFill>
                  <a:prstClr val="black"/>
                </a:solidFill>
              </a:rPr>
              <a:t> 1980-х – </a:t>
            </a:r>
            <a:r>
              <a:rPr lang="ru-RU" sz="2000" dirty="0" err="1">
                <a:solidFill>
                  <a:prstClr val="black"/>
                </a:solidFill>
              </a:rPr>
              <a:t>середини</a:t>
            </a:r>
            <a:r>
              <a:rPr lang="ru-RU" sz="2000" dirty="0">
                <a:solidFill>
                  <a:prstClr val="black"/>
                </a:solidFill>
              </a:rPr>
              <a:t> 1990-х </a:t>
            </a:r>
            <a:r>
              <a:rPr lang="ru-RU" sz="2000" dirty="0" err="1">
                <a:solidFill>
                  <a:prstClr val="black"/>
                </a:solidFill>
              </a:rPr>
              <a:t>років</a:t>
            </a:r>
            <a:r>
              <a:rPr lang="ru-RU" sz="2000" dirty="0">
                <a:solidFill>
                  <a:prstClr val="black"/>
                </a:solidFill>
              </a:rPr>
              <a:t>;</a:t>
            </a:r>
          </a:p>
          <a:p>
            <a:pPr marL="457200" lvl="0" indent="-457200">
              <a:buFontTx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2) </a:t>
            </a:r>
            <a:r>
              <a:rPr lang="ru-RU" sz="2000" dirty="0" err="1">
                <a:solidFill>
                  <a:prstClr val="black"/>
                </a:solidFill>
              </a:rPr>
              <a:t>другий</a:t>
            </a:r>
            <a:r>
              <a:rPr lang="ru-RU" sz="2000" dirty="0">
                <a:solidFill>
                  <a:prstClr val="black"/>
                </a:solidFill>
              </a:rPr>
              <a:t>, з </a:t>
            </a:r>
            <a:r>
              <a:rPr lang="ru-RU" sz="2000" dirty="0" err="1">
                <a:solidFill>
                  <a:prstClr val="black"/>
                </a:solidFill>
              </a:rPr>
              <a:t>середини</a:t>
            </a:r>
            <a:r>
              <a:rPr lang="ru-RU" sz="2000" dirty="0">
                <a:solidFill>
                  <a:prstClr val="black"/>
                </a:solidFill>
              </a:rPr>
              <a:t> 1990-х </a:t>
            </a:r>
            <a:r>
              <a:rPr lang="ru-RU" sz="2000" dirty="0" err="1">
                <a:solidFill>
                  <a:prstClr val="black"/>
                </a:solidFill>
              </a:rPr>
              <a:t>років</a:t>
            </a:r>
            <a:r>
              <a:rPr lang="ru-RU" sz="2000" dirty="0">
                <a:solidFill>
                  <a:prstClr val="black"/>
                </a:solidFill>
              </a:rPr>
              <a:t> до початку 2000-х </a:t>
            </a:r>
            <a:r>
              <a:rPr lang="ru-RU" sz="2000" dirty="0" err="1">
                <a:solidFill>
                  <a:prstClr val="black"/>
                </a:solidFill>
              </a:rPr>
              <a:t>років</a:t>
            </a:r>
            <a:r>
              <a:rPr lang="ru-RU" sz="2000" dirty="0">
                <a:solidFill>
                  <a:prstClr val="black"/>
                </a:solidFill>
              </a:rPr>
              <a:t>; </a:t>
            </a:r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3) </a:t>
            </a:r>
            <a:r>
              <a:rPr lang="ru-RU" sz="2000" dirty="0" err="1">
                <a:solidFill>
                  <a:prstClr val="black"/>
                </a:solidFill>
              </a:rPr>
              <a:t>третій</a:t>
            </a:r>
            <a:r>
              <a:rPr lang="ru-RU" sz="2000" dirty="0">
                <a:solidFill>
                  <a:prstClr val="black"/>
                </a:solidFill>
              </a:rPr>
              <a:t> – </a:t>
            </a:r>
            <a:r>
              <a:rPr lang="ru-RU" sz="2000" dirty="0" err="1">
                <a:solidFill>
                  <a:prstClr val="black"/>
                </a:solidFill>
              </a:rPr>
              <a:t>починаючи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із</a:t>
            </a:r>
            <a:r>
              <a:rPr lang="ru-RU" sz="2000" dirty="0">
                <a:solidFill>
                  <a:prstClr val="black"/>
                </a:solidFill>
              </a:rPr>
              <a:t> 2000-х </a:t>
            </a:r>
            <a:r>
              <a:rPr lang="ru-RU" sz="2000" dirty="0" err="1">
                <a:solidFill>
                  <a:prstClr val="black"/>
                </a:solidFill>
              </a:rPr>
              <a:t>років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406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8568952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Перший </a:t>
            </a:r>
            <a:r>
              <a:rPr lang="ru-RU" sz="2000" b="1" dirty="0" err="1" smtClean="0"/>
              <a:t>період</a:t>
            </a:r>
            <a:r>
              <a:rPr lang="ru-RU" sz="2000" b="1" dirty="0" smtClean="0"/>
              <a:t> </a:t>
            </a:r>
            <a:r>
              <a:rPr lang="ru-RU" sz="2000" dirty="0" err="1" smtClean="0"/>
              <a:t>характеризується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масовим</a:t>
            </a:r>
            <a:r>
              <a:rPr lang="ru-RU" sz="2000" dirty="0" smtClean="0"/>
              <a:t> </a:t>
            </a:r>
            <a:r>
              <a:rPr lang="ru-RU" sz="2000" i="1" dirty="0" err="1" smtClean="0"/>
              <a:t>утворенням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національно-культурних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товариств</a:t>
            </a:r>
            <a:r>
              <a:rPr lang="ru-RU" sz="2000" i="1" dirty="0" smtClean="0"/>
              <a:t>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err="1" smtClean="0"/>
              <a:t>Основними</a:t>
            </a:r>
            <a:r>
              <a:rPr lang="ru-RU" sz="2000" dirty="0" smtClean="0"/>
              <a:t> мотивами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утворення</a:t>
            </a:r>
            <a:r>
              <a:rPr lang="ru-RU" sz="2000" dirty="0" smtClean="0"/>
              <a:t>, на думку Л. </a:t>
            </a:r>
            <a:r>
              <a:rPr lang="ru-RU" sz="2000" dirty="0" err="1" smtClean="0"/>
              <a:t>Лойко</a:t>
            </a:r>
            <a:r>
              <a:rPr lang="ru-RU" sz="2000" dirty="0" smtClean="0"/>
              <a:t>, є: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 smtClean="0"/>
              <a:t>захист</a:t>
            </a:r>
            <a:r>
              <a:rPr lang="ru-RU" sz="2000" dirty="0" smtClean="0"/>
              <a:t> прав та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представників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</a:t>
            </a:r>
            <a:r>
              <a:rPr lang="ru-RU" sz="2000" dirty="0" smtClean="0"/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 smtClean="0"/>
              <a:t>реалізацію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культурних</a:t>
            </a:r>
            <a:r>
              <a:rPr lang="ru-RU" sz="2000" dirty="0" smtClean="0"/>
              <a:t> потреб,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залучення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підростаючого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покоління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i="1" dirty="0" smtClean="0"/>
              <a:t>На </a:t>
            </a:r>
            <a:r>
              <a:rPr lang="ru-RU" sz="2000" i="1" dirty="0" err="1" smtClean="0"/>
              <a:t>цьому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етапі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було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утворено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Комітет</a:t>
            </a:r>
            <a:r>
              <a:rPr lang="ru-RU" sz="2000" i="1" dirty="0" smtClean="0"/>
              <a:t> у справах </a:t>
            </a:r>
            <a:r>
              <a:rPr lang="ru-RU" sz="2000" i="1" dirty="0" err="1" smtClean="0"/>
              <a:t>національностей</a:t>
            </a:r>
            <a:r>
              <a:rPr lang="ru-RU" sz="2000" i="1" dirty="0" smtClean="0"/>
              <a:t> при </a:t>
            </a:r>
            <a:r>
              <a:rPr lang="ru-RU" sz="2000" i="1" dirty="0" err="1" smtClean="0"/>
              <a:t>уряді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України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обласні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управління</a:t>
            </a:r>
            <a:r>
              <a:rPr lang="ru-RU" sz="2000" i="1" dirty="0" smtClean="0"/>
              <a:t>. 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654139"/>
            <a:ext cx="7632848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Знаковими</a:t>
            </a:r>
            <a:r>
              <a:rPr lang="ru-RU" sz="2000" dirty="0"/>
              <a:t> для </a:t>
            </a:r>
            <a:r>
              <a:rPr lang="ru-RU" sz="2000" dirty="0" err="1"/>
              <a:t>національно-культурних</a:t>
            </a:r>
            <a:r>
              <a:rPr lang="ru-RU" sz="2000" dirty="0"/>
              <a:t> </a:t>
            </a:r>
            <a:r>
              <a:rPr lang="ru-RU" sz="2000" dirty="0" err="1"/>
              <a:t>рухів</a:t>
            </a:r>
            <a:r>
              <a:rPr lang="ru-RU" sz="2000" dirty="0"/>
              <a:t> стало </a:t>
            </a:r>
            <a:r>
              <a:rPr lang="ru-RU" sz="2000" dirty="0" err="1"/>
              <a:t>прийняття</a:t>
            </a:r>
            <a:r>
              <a:rPr lang="ru-RU" sz="2000" dirty="0"/>
              <a:t> у </a:t>
            </a:r>
            <a:r>
              <a:rPr lang="ru-RU" sz="2000" dirty="0" err="1"/>
              <a:t>листопаді</a:t>
            </a:r>
            <a:r>
              <a:rPr lang="ru-RU" sz="2000" dirty="0"/>
              <a:t> 1991 р. </a:t>
            </a:r>
            <a:r>
              <a:rPr lang="ru-RU" sz="2000" i="1" dirty="0" err="1"/>
              <a:t>Декларації</a:t>
            </a:r>
            <a:r>
              <a:rPr lang="ru-RU" sz="2000" i="1" dirty="0"/>
              <a:t> прав </a:t>
            </a:r>
            <a:r>
              <a:rPr lang="ru-RU" sz="2000" i="1" dirty="0" err="1"/>
              <a:t>національностей</a:t>
            </a:r>
            <a:r>
              <a:rPr lang="ru-RU" sz="2000" i="1" dirty="0"/>
              <a:t> </a:t>
            </a:r>
            <a:r>
              <a:rPr lang="ru-RU" sz="2000" i="1" dirty="0" err="1"/>
              <a:t>України</a:t>
            </a:r>
            <a:r>
              <a:rPr lang="ru-RU" sz="2000" i="1" dirty="0"/>
              <a:t> і </a:t>
            </a:r>
            <a:r>
              <a:rPr lang="ru-RU" sz="2000" i="1" dirty="0" err="1"/>
              <a:t>проведення</a:t>
            </a:r>
            <a:r>
              <a:rPr lang="ru-RU" sz="2000" i="1" dirty="0"/>
              <a:t> </a:t>
            </a:r>
            <a:r>
              <a:rPr lang="ru-RU" sz="2000" i="1" dirty="0" err="1"/>
              <a:t>Першого</a:t>
            </a:r>
            <a:r>
              <a:rPr lang="ru-RU" sz="2000" i="1" dirty="0"/>
              <a:t> </a:t>
            </a:r>
            <a:r>
              <a:rPr lang="ru-RU" sz="2000" i="1" dirty="0" err="1"/>
              <a:t>Всеукраїнського</a:t>
            </a:r>
            <a:r>
              <a:rPr lang="ru-RU" sz="2000" i="1" dirty="0"/>
              <a:t> </a:t>
            </a:r>
            <a:r>
              <a:rPr lang="ru-RU" sz="2000" i="1" dirty="0" err="1"/>
              <a:t>міжнаціонального</a:t>
            </a:r>
            <a:r>
              <a:rPr lang="ru-RU" sz="2000" i="1" dirty="0"/>
              <a:t> </a:t>
            </a:r>
            <a:r>
              <a:rPr lang="ru-RU" sz="2000" i="1" dirty="0" err="1"/>
              <a:t>конгресу</a:t>
            </a:r>
            <a:r>
              <a:rPr lang="ru-RU" sz="2000" i="1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заходи, на думку Л. </a:t>
            </a:r>
            <a:r>
              <a:rPr lang="ru-RU" sz="2000" dirty="0" err="1"/>
              <a:t>Лойко</a:t>
            </a:r>
            <a:r>
              <a:rPr lang="ru-RU" sz="2000" dirty="0"/>
              <a:t>, </a:t>
            </a:r>
            <a:r>
              <a:rPr lang="ru-RU" sz="2000" dirty="0" err="1"/>
              <a:t>забезпечили</a:t>
            </a:r>
            <a:r>
              <a:rPr lang="ru-RU" sz="2000" dirty="0"/>
              <a:t> перемогу </a:t>
            </a:r>
            <a:r>
              <a:rPr lang="ru-RU" sz="2000" dirty="0" err="1"/>
              <a:t>ідеї</a:t>
            </a:r>
            <a:r>
              <a:rPr lang="ru-RU" sz="2000" dirty="0"/>
              <a:t> </a:t>
            </a:r>
            <a:r>
              <a:rPr lang="ru-RU" sz="2000" dirty="0" err="1"/>
              <a:t>незалежної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на </a:t>
            </a:r>
            <a:r>
              <a:rPr lang="ru-RU" sz="2000" dirty="0" err="1"/>
              <a:t>референдумі</a:t>
            </a:r>
            <a:r>
              <a:rPr lang="ru-RU" sz="2000" dirty="0"/>
              <a:t> 1 </a:t>
            </a:r>
            <a:r>
              <a:rPr lang="ru-RU" sz="2000" dirty="0" err="1"/>
              <a:t>грудня</a:t>
            </a:r>
            <a:r>
              <a:rPr lang="ru-RU" sz="2000" dirty="0"/>
              <a:t> 1991 р. не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 smtClean="0"/>
              <a:t>українців</a:t>
            </a:r>
            <a:r>
              <a:rPr lang="ru-RU" sz="2000" dirty="0" smtClean="0"/>
              <a:t>. </a:t>
            </a:r>
            <a:r>
              <a:rPr lang="ru-RU" sz="2000" dirty="0"/>
              <a:t>У 1993 р. уже в </a:t>
            </a:r>
            <a:r>
              <a:rPr lang="ru-RU" sz="2000" dirty="0" err="1"/>
              <a:t>умовах</a:t>
            </a:r>
            <a:r>
              <a:rPr lang="ru-RU" sz="2000" dirty="0"/>
              <a:t> </a:t>
            </a:r>
            <a:r>
              <a:rPr lang="ru-RU" sz="2000" dirty="0" err="1"/>
              <a:t>незалежності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утворене</a:t>
            </a:r>
            <a:r>
              <a:rPr lang="ru-RU" sz="2000" dirty="0"/>
              <a:t> </a:t>
            </a:r>
            <a:r>
              <a:rPr lang="ru-RU" sz="2000" i="1" dirty="0" err="1"/>
              <a:t>Міністерство</a:t>
            </a:r>
            <a:r>
              <a:rPr lang="ru-RU" sz="2000" i="1" dirty="0"/>
              <a:t> у справах </a:t>
            </a:r>
            <a:r>
              <a:rPr lang="ru-RU" sz="2000" i="1" dirty="0" err="1"/>
              <a:t>національностей</a:t>
            </a:r>
            <a:r>
              <a:rPr lang="ru-RU" sz="2000" i="1" dirty="0"/>
              <a:t> і </a:t>
            </a:r>
            <a:r>
              <a:rPr lang="ru-RU" sz="2000" i="1" dirty="0" err="1"/>
              <a:t>міграції</a:t>
            </a:r>
            <a:r>
              <a:rPr lang="ru-RU" sz="2000" i="1" dirty="0"/>
              <a:t> </a:t>
            </a:r>
            <a:r>
              <a:rPr lang="ru-RU" sz="2000" dirty="0"/>
              <a:t>(з 1994 р. – </a:t>
            </a:r>
            <a:r>
              <a:rPr lang="ru-RU" sz="2000" dirty="0" err="1"/>
              <a:t>Міністерство</a:t>
            </a:r>
            <a:r>
              <a:rPr lang="ru-RU" sz="2000" dirty="0"/>
              <a:t> у справах </a:t>
            </a:r>
            <a:r>
              <a:rPr lang="ru-RU" sz="2000" dirty="0" err="1"/>
              <a:t>національностей</a:t>
            </a:r>
            <a:r>
              <a:rPr lang="ru-RU" sz="2000" dirty="0"/>
              <a:t>, </a:t>
            </a:r>
            <a:r>
              <a:rPr lang="ru-RU" sz="2000" dirty="0" err="1"/>
              <a:t>міграції</a:t>
            </a:r>
            <a:r>
              <a:rPr lang="ru-RU" sz="2000" dirty="0"/>
              <a:t> та </a:t>
            </a:r>
            <a:r>
              <a:rPr lang="ru-RU" sz="2000" dirty="0" err="1"/>
              <a:t>культів</a:t>
            </a:r>
            <a:r>
              <a:rPr lang="ru-RU" sz="2000" dirty="0"/>
              <a:t>) та </a:t>
            </a:r>
            <a:r>
              <a:rPr lang="ru-RU" sz="2000" dirty="0" err="1"/>
              <a:t>структурні</a:t>
            </a:r>
            <a:r>
              <a:rPr lang="ru-RU" sz="2000" dirty="0"/>
              <a:t> </a:t>
            </a:r>
            <a:r>
              <a:rPr lang="ru-RU" sz="2000" dirty="0" err="1"/>
              <a:t>підрозділи</a:t>
            </a:r>
            <a:r>
              <a:rPr lang="ru-RU" sz="2000" dirty="0"/>
              <a:t> у справах </a:t>
            </a:r>
            <a:r>
              <a:rPr lang="ru-RU" sz="2000" dirty="0" err="1"/>
              <a:t>національностей</a:t>
            </a:r>
            <a:r>
              <a:rPr lang="ru-RU" sz="2000" dirty="0"/>
              <a:t> в органах </a:t>
            </a:r>
            <a:r>
              <a:rPr lang="ru-RU" sz="2000" dirty="0" err="1"/>
              <a:t>влади</a:t>
            </a:r>
            <a:r>
              <a:rPr lang="ru-RU" sz="2000" dirty="0"/>
              <a:t> ряду областей.</a:t>
            </a:r>
          </a:p>
        </p:txBody>
      </p:sp>
    </p:spTree>
    <p:extLst>
      <p:ext uri="{BB962C8B-B14F-4D97-AF65-F5344CB8AC3E}">
        <p14:creationId xmlns:p14="http://schemas.microsoft.com/office/powerpoint/2010/main" val="360594325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698</TotalTime>
  <Words>3721</Words>
  <Application>Microsoft Office PowerPoint</Application>
  <PresentationFormat>Экран (4:3)</PresentationFormat>
  <Paragraphs>272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Nina</dc:creator>
  <cp:lastModifiedBy>Nina</cp:lastModifiedBy>
  <cp:revision>30</cp:revision>
  <dcterms:created xsi:type="dcterms:W3CDTF">2024-10-28T08:33:53Z</dcterms:created>
  <dcterms:modified xsi:type="dcterms:W3CDTF">2024-10-31T13:41:29Z</dcterms:modified>
</cp:coreProperties>
</file>