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90" y="-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B31226-BDD0-4035-A027-13056F5F0D0C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BA13E40C-7D9A-46AA-B9A4-D55B79302990}">
      <dgm:prSet phldrT="[Текст]" custT="1"/>
      <dgm:spPr/>
      <dgm:t>
        <a:bodyPr/>
        <a:lstStyle/>
        <a:p>
          <a:r>
            <a:rPr lang="uk-UA" sz="1200" b="1">
              <a:latin typeface="Times New Roman" panose="02020603050405020304" pitchFamily="18" charset="0"/>
              <a:cs typeface="Times New Roman" panose="02020603050405020304" pitchFamily="18" charset="0"/>
            </a:rPr>
            <a:t>ПІДХОДИ ДО КОНСУЛЬТУВАННЯ</a:t>
          </a:r>
        </a:p>
      </dgm:t>
    </dgm:pt>
    <dgm:pt modelId="{A38CB307-12BE-4633-A02D-B5AF096555B0}" type="parTrans" cxnId="{35A4ABCA-73C3-47BC-820F-CFE9D3586128}">
      <dgm:prSet/>
      <dgm:spPr/>
      <dgm:t>
        <a:bodyPr/>
        <a:lstStyle/>
        <a:p>
          <a:endParaRPr lang="uk-UA"/>
        </a:p>
      </dgm:t>
    </dgm:pt>
    <dgm:pt modelId="{6753F87D-5E78-4890-87E9-4D7D916BC429}" type="sibTrans" cxnId="{35A4ABCA-73C3-47BC-820F-CFE9D3586128}">
      <dgm:prSet/>
      <dgm:spPr/>
      <dgm:t>
        <a:bodyPr/>
        <a:lstStyle/>
        <a:p>
          <a:endParaRPr lang="uk-UA"/>
        </a:p>
      </dgm:t>
    </dgm:pt>
    <dgm:pt modelId="{7628F50A-8379-480A-A4D4-B096FC899F11}">
      <dgm:prSet phldrT="[Текст]" custT="1"/>
      <dgm:spPr/>
      <dgm:t>
        <a:bodyPr/>
        <a:lstStyle/>
        <a:p>
          <a:r>
            <a:rPr lang="uk-UA" sz="1400" b="1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ФУНКЦІОНАЛЬНИЙ</a:t>
          </a:r>
        </a:p>
        <a:p>
          <a:r>
            <a:rPr lang="uk-UA" sz="14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розглядає </a:t>
          </a:r>
          <a:r>
            <a:rPr lang="uk-UA" sz="14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косультування</a:t>
          </a:r>
          <a:r>
            <a:rPr lang="uk-UA" sz="14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як будь-яку форму надання допомоги  щодо змісту, процесу чи структури задач, за якої консультант сам не відповідає за виконання задач, однак надає допомогу тим, хто несе відповідальність за це</a:t>
          </a:r>
        </a:p>
      </dgm:t>
    </dgm:pt>
    <dgm:pt modelId="{9E92F329-DD06-4382-A98E-09C8ACCF159B}" type="parTrans" cxnId="{D6FC9132-9253-4119-8443-3402931A25D4}">
      <dgm:prSet/>
      <dgm:spPr/>
      <dgm:t>
        <a:bodyPr/>
        <a:lstStyle/>
        <a:p>
          <a:endParaRPr lang="uk-UA"/>
        </a:p>
      </dgm:t>
    </dgm:pt>
    <dgm:pt modelId="{830E9A93-9BC3-400D-A65B-D2F43A8ACF60}" type="sibTrans" cxnId="{D6FC9132-9253-4119-8443-3402931A25D4}">
      <dgm:prSet/>
      <dgm:spPr/>
      <dgm:t>
        <a:bodyPr/>
        <a:lstStyle/>
        <a:p>
          <a:endParaRPr lang="uk-UA"/>
        </a:p>
      </dgm:t>
    </dgm:pt>
    <dgm:pt modelId="{8C11DD0B-59A0-4688-B9F9-AF36428E357F}">
      <dgm:prSet phldrT="[Текст]" custT="1"/>
      <dgm:spPr/>
      <dgm:t>
        <a:bodyPr/>
        <a:lstStyle/>
        <a:p>
          <a:r>
            <a:rPr lang="uk-UA" sz="1400" b="1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ПРОФЕСІЙНИЙ</a:t>
          </a:r>
        </a:p>
        <a:p>
          <a:r>
            <a:rPr lang="uk-UA" sz="14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розглядає консультування як особливу професійну службу, що працює за контрактом і надає послуги підприємствам за допомогою спеціально навчених та кваліфікованих осіб, які володіють спеціальними знаннями, вміннями та навичками, які дозволяють виявляти проблеми, аналізувати їх, розробляти рекомендації щодо їх вирішення</a:t>
          </a:r>
        </a:p>
      </dgm:t>
    </dgm:pt>
    <dgm:pt modelId="{EAF235CB-8B93-4100-BB57-4962CB6FAA85}" type="sibTrans" cxnId="{29D34F25-0121-482E-96BD-EAA4551C58E2}">
      <dgm:prSet/>
      <dgm:spPr/>
      <dgm:t>
        <a:bodyPr/>
        <a:lstStyle/>
        <a:p>
          <a:endParaRPr lang="uk-UA"/>
        </a:p>
      </dgm:t>
    </dgm:pt>
    <dgm:pt modelId="{91B8357A-CE45-4934-B105-5F89CDD8798F}" type="parTrans" cxnId="{29D34F25-0121-482E-96BD-EAA4551C58E2}">
      <dgm:prSet/>
      <dgm:spPr/>
      <dgm:t>
        <a:bodyPr/>
        <a:lstStyle/>
        <a:p>
          <a:endParaRPr lang="uk-UA"/>
        </a:p>
      </dgm:t>
    </dgm:pt>
    <dgm:pt modelId="{3C2DC3E5-1FE2-476F-9535-9DFCA4762084}" type="pres">
      <dgm:prSet presAssocID="{78B31226-BDD0-4035-A027-13056F5F0D0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90DAA0B9-7A8F-40A2-AFF6-BDB2F5A4AE87}" type="pres">
      <dgm:prSet presAssocID="{BA13E40C-7D9A-46AA-B9A4-D55B79302990}" presName="hierRoot1" presStyleCnt="0"/>
      <dgm:spPr/>
    </dgm:pt>
    <dgm:pt modelId="{1AA49A86-100F-4560-BECE-FC2BDDB3416B}" type="pres">
      <dgm:prSet presAssocID="{BA13E40C-7D9A-46AA-B9A4-D55B79302990}" presName="composite" presStyleCnt="0"/>
      <dgm:spPr/>
    </dgm:pt>
    <dgm:pt modelId="{9FF101F2-8ED4-48C8-8B38-FAF85A60B9D6}" type="pres">
      <dgm:prSet presAssocID="{BA13E40C-7D9A-46AA-B9A4-D55B79302990}" presName="background" presStyleLbl="node0" presStyleIdx="0" presStyleCnt="1"/>
      <dgm:spPr>
        <a:solidFill>
          <a:schemeClr val="bg1">
            <a:lumMod val="75000"/>
          </a:schemeClr>
        </a:solidFill>
      </dgm:spPr>
      <dgm:t>
        <a:bodyPr/>
        <a:lstStyle/>
        <a:p>
          <a:endParaRPr lang="uk-UA"/>
        </a:p>
      </dgm:t>
    </dgm:pt>
    <dgm:pt modelId="{D790870E-A857-4D31-826C-D94694E8EB29}" type="pres">
      <dgm:prSet presAssocID="{BA13E40C-7D9A-46AA-B9A4-D55B79302990}" presName="text" presStyleLbl="fgAcc0" presStyleIdx="0" presStyleCnt="1" custScaleX="145337" custScaleY="27828" custLinFactNeighborX="-2079" custLinFactNeighborY="-2210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96F76F88-6141-40AD-A789-942BE47C2099}" type="pres">
      <dgm:prSet presAssocID="{BA13E40C-7D9A-46AA-B9A4-D55B79302990}" presName="hierChild2" presStyleCnt="0"/>
      <dgm:spPr/>
    </dgm:pt>
    <dgm:pt modelId="{CD74DF8D-ED53-49BE-8EED-EED578E98376}" type="pres">
      <dgm:prSet presAssocID="{9E92F329-DD06-4382-A98E-09C8ACCF159B}" presName="Name10" presStyleLbl="parChTrans1D2" presStyleIdx="0" presStyleCnt="2"/>
      <dgm:spPr/>
      <dgm:t>
        <a:bodyPr/>
        <a:lstStyle/>
        <a:p>
          <a:endParaRPr lang="uk-UA"/>
        </a:p>
      </dgm:t>
    </dgm:pt>
    <dgm:pt modelId="{D45D272C-FB1D-4374-A848-F0FC66E59BA5}" type="pres">
      <dgm:prSet presAssocID="{7628F50A-8379-480A-A4D4-B096FC899F11}" presName="hierRoot2" presStyleCnt="0"/>
      <dgm:spPr/>
    </dgm:pt>
    <dgm:pt modelId="{FD42B33C-C238-433E-BD8E-F6DCB207DBAE}" type="pres">
      <dgm:prSet presAssocID="{7628F50A-8379-480A-A4D4-B096FC899F11}" presName="composite2" presStyleCnt="0"/>
      <dgm:spPr/>
    </dgm:pt>
    <dgm:pt modelId="{AB0928A5-3A70-4DDC-BE1F-0CAA2ECA67C3}" type="pres">
      <dgm:prSet presAssocID="{7628F50A-8379-480A-A4D4-B096FC899F11}" presName="background2" presStyleLbl="node2" presStyleIdx="0" presStyleCnt="2"/>
      <dgm:spPr>
        <a:solidFill>
          <a:schemeClr val="bg1">
            <a:lumMod val="75000"/>
          </a:schemeClr>
        </a:solidFill>
      </dgm:spPr>
      <dgm:t>
        <a:bodyPr/>
        <a:lstStyle/>
        <a:p>
          <a:endParaRPr lang="uk-UA"/>
        </a:p>
      </dgm:t>
    </dgm:pt>
    <dgm:pt modelId="{682573B5-9EBA-440F-9B55-75FCBFE62BF6}" type="pres">
      <dgm:prSet presAssocID="{7628F50A-8379-480A-A4D4-B096FC899F11}" presName="text2" presStyleLbl="fgAcc2" presStyleIdx="0" presStyleCnt="2" custScaleX="179749" custScaleY="169150" custLinFactNeighborX="-7419" custLinFactNeighborY="-21571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33136311-5DE3-41CF-9432-A7A4C637659A}" type="pres">
      <dgm:prSet presAssocID="{7628F50A-8379-480A-A4D4-B096FC899F11}" presName="hierChild3" presStyleCnt="0"/>
      <dgm:spPr/>
    </dgm:pt>
    <dgm:pt modelId="{3AF8AAA5-8D83-4AF8-948B-EF73AC6B4D22}" type="pres">
      <dgm:prSet presAssocID="{91B8357A-CE45-4934-B105-5F89CDD8798F}" presName="Name10" presStyleLbl="parChTrans1D2" presStyleIdx="1" presStyleCnt="2"/>
      <dgm:spPr/>
      <dgm:t>
        <a:bodyPr/>
        <a:lstStyle/>
        <a:p>
          <a:endParaRPr lang="uk-UA"/>
        </a:p>
      </dgm:t>
    </dgm:pt>
    <dgm:pt modelId="{BCF41257-B2D9-411F-AD72-28D85E20E4CD}" type="pres">
      <dgm:prSet presAssocID="{8C11DD0B-59A0-4688-B9F9-AF36428E357F}" presName="hierRoot2" presStyleCnt="0"/>
      <dgm:spPr/>
    </dgm:pt>
    <dgm:pt modelId="{CDE4C79C-30FD-4D74-9D0C-2DF150CB87A5}" type="pres">
      <dgm:prSet presAssocID="{8C11DD0B-59A0-4688-B9F9-AF36428E357F}" presName="composite2" presStyleCnt="0"/>
      <dgm:spPr/>
    </dgm:pt>
    <dgm:pt modelId="{F54F74C0-7273-4F3C-8AE9-8C157F067C72}" type="pres">
      <dgm:prSet presAssocID="{8C11DD0B-59A0-4688-B9F9-AF36428E357F}" presName="background2" presStyleLbl="node2" presStyleIdx="1" presStyleCnt="2"/>
      <dgm:spPr>
        <a:solidFill>
          <a:schemeClr val="bg1">
            <a:lumMod val="75000"/>
          </a:schemeClr>
        </a:solidFill>
      </dgm:spPr>
      <dgm:t>
        <a:bodyPr/>
        <a:lstStyle/>
        <a:p>
          <a:endParaRPr lang="uk-UA"/>
        </a:p>
      </dgm:t>
    </dgm:pt>
    <dgm:pt modelId="{6E0FE2FC-BD3C-4985-B691-053A79089265}" type="pres">
      <dgm:prSet presAssocID="{8C11DD0B-59A0-4688-B9F9-AF36428E357F}" presName="text2" presStyleLbl="fgAcc2" presStyleIdx="1" presStyleCnt="2" custScaleX="283381" custScaleY="166420" custLinFactNeighborX="-6849" custLinFactNeighborY="-21936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E7A5906F-6269-4758-A019-FD9950945144}" type="pres">
      <dgm:prSet presAssocID="{8C11DD0B-59A0-4688-B9F9-AF36428E357F}" presName="hierChild3" presStyleCnt="0"/>
      <dgm:spPr/>
    </dgm:pt>
  </dgm:ptLst>
  <dgm:cxnLst>
    <dgm:cxn modelId="{D6FC9132-9253-4119-8443-3402931A25D4}" srcId="{BA13E40C-7D9A-46AA-B9A4-D55B79302990}" destId="{7628F50A-8379-480A-A4D4-B096FC899F11}" srcOrd="0" destOrd="0" parTransId="{9E92F329-DD06-4382-A98E-09C8ACCF159B}" sibTransId="{830E9A93-9BC3-400D-A65B-D2F43A8ACF60}"/>
    <dgm:cxn modelId="{577A7DA1-CAB4-4471-8ACE-87F1FFF198FE}" type="presOf" srcId="{9E92F329-DD06-4382-A98E-09C8ACCF159B}" destId="{CD74DF8D-ED53-49BE-8EED-EED578E98376}" srcOrd="0" destOrd="0" presId="urn:microsoft.com/office/officeart/2005/8/layout/hierarchy1"/>
    <dgm:cxn modelId="{35A4ABCA-73C3-47BC-820F-CFE9D3586128}" srcId="{78B31226-BDD0-4035-A027-13056F5F0D0C}" destId="{BA13E40C-7D9A-46AA-B9A4-D55B79302990}" srcOrd="0" destOrd="0" parTransId="{A38CB307-12BE-4633-A02D-B5AF096555B0}" sibTransId="{6753F87D-5E78-4890-87E9-4D7D916BC429}"/>
    <dgm:cxn modelId="{29D34F25-0121-482E-96BD-EAA4551C58E2}" srcId="{BA13E40C-7D9A-46AA-B9A4-D55B79302990}" destId="{8C11DD0B-59A0-4688-B9F9-AF36428E357F}" srcOrd="1" destOrd="0" parTransId="{91B8357A-CE45-4934-B105-5F89CDD8798F}" sibTransId="{EAF235CB-8B93-4100-BB57-4962CB6FAA85}"/>
    <dgm:cxn modelId="{4101F0EB-50F2-4B4B-BFDC-13F41534A3BA}" type="presOf" srcId="{8C11DD0B-59A0-4688-B9F9-AF36428E357F}" destId="{6E0FE2FC-BD3C-4985-B691-053A79089265}" srcOrd="0" destOrd="0" presId="urn:microsoft.com/office/officeart/2005/8/layout/hierarchy1"/>
    <dgm:cxn modelId="{E5879DFB-481B-47C9-9D1E-70E06E2EEF41}" type="presOf" srcId="{BA13E40C-7D9A-46AA-B9A4-D55B79302990}" destId="{D790870E-A857-4D31-826C-D94694E8EB29}" srcOrd="0" destOrd="0" presId="urn:microsoft.com/office/officeart/2005/8/layout/hierarchy1"/>
    <dgm:cxn modelId="{8CF09DC6-765B-4BC9-8F89-17CA08407831}" type="presOf" srcId="{7628F50A-8379-480A-A4D4-B096FC899F11}" destId="{682573B5-9EBA-440F-9B55-75FCBFE62BF6}" srcOrd="0" destOrd="0" presId="urn:microsoft.com/office/officeart/2005/8/layout/hierarchy1"/>
    <dgm:cxn modelId="{359D6DD5-D856-478B-80D7-73A18C8FA46F}" type="presOf" srcId="{91B8357A-CE45-4934-B105-5F89CDD8798F}" destId="{3AF8AAA5-8D83-4AF8-948B-EF73AC6B4D22}" srcOrd="0" destOrd="0" presId="urn:microsoft.com/office/officeart/2005/8/layout/hierarchy1"/>
    <dgm:cxn modelId="{69ED3677-3335-4C64-BCBF-BFABCE672578}" type="presOf" srcId="{78B31226-BDD0-4035-A027-13056F5F0D0C}" destId="{3C2DC3E5-1FE2-476F-9535-9DFCA4762084}" srcOrd="0" destOrd="0" presId="urn:microsoft.com/office/officeart/2005/8/layout/hierarchy1"/>
    <dgm:cxn modelId="{21E0445A-7F50-46A8-8060-19C7CF4C8F37}" type="presParOf" srcId="{3C2DC3E5-1FE2-476F-9535-9DFCA4762084}" destId="{90DAA0B9-7A8F-40A2-AFF6-BDB2F5A4AE87}" srcOrd="0" destOrd="0" presId="urn:microsoft.com/office/officeart/2005/8/layout/hierarchy1"/>
    <dgm:cxn modelId="{79A7EC8A-6B09-4F9B-8575-6D5C10C47F58}" type="presParOf" srcId="{90DAA0B9-7A8F-40A2-AFF6-BDB2F5A4AE87}" destId="{1AA49A86-100F-4560-BECE-FC2BDDB3416B}" srcOrd="0" destOrd="0" presId="urn:microsoft.com/office/officeart/2005/8/layout/hierarchy1"/>
    <dgm:cxn modelId="{711E9DC2-A03F-4B01-A489-B2FEF6AD2032}" type="presParOf" srcId="{1AA49A86-100F-4560-BECE-FC2BDDB3416B}" destId="{9FF101F2-8ED4-48C8-8B38-FAF85A60B9D6}" srcOrd="0" destOrd="0" presId="urn:microsoft.com/office/officeart/2005/8/layout/hierarchy1"/>
    <dgm:cxn modelId="{EF633684-258A-4093-B682-DD07F326BEA7}" type="presParOf" srcId="{1AA49A86-100F-4560-BECE-FC2BDDB3416B}" destId="{D790870E-A857-4D31-826C-D94694E8EB29}" srcOrd="1" destOrd="0" presId="urn:microsoft.com/office/officeart/2005/8/layout/hierarchy1"/>
    <dgm:cxn modelId="{5859FD54-988D-47F7-9F0E-A48D109E3246}" type="presParOf" srcId="{90DAA0B9-7A8F-40A2-AFF6-BDB2F5A4AE87}" destId="{96F76F88-6141-40AD-A789-942BE47C2099}" srcOrd="1" destOrd="0" presId="urn:microsoft.com/office/officeart/2005/8/layout/hierarchy1"/>
    <dgm:cxn modelId="{5A0F501A-BE91-4063-BC8B-8691BDC50687}" type="presParOf" srcId="{96F76F88-6141-40AD-A789-942BE47C2099}" destId="{CD74DF8D-ED53-49BE-8EED-EED578E98376}" srcOrd="0" destOrd="0" presId="urn:microsoft.com/office/officeart/2005/8/layout/hierarchy1"/>
    <dgm:cxn modelId="{20546865-CA64-49E6-84C4-1BEE6017D076}" type="presParOf" srcId="{96F76F88-6141-40AD-A789-942BE47C2099}" destId="{D45D272C-FB1D-4374-A848-F0FC66E59BA5}" srcOrd="1" destOrd="0" presId="urn:microsoft.com/office/officeart/2005/8/layout/hierarchy1"/>
    <dgm:cxn modelId="{31E38FEA-7ED7-4E5B-AF7A-369A10C01450}" type="presParOf" srcId="{D45D272C-FB1D-4374-A848-F0FC66E59BA5}" destId="{FD42B33C-C238-433E-BD8E-F6DCB207DBAE}" srcOrd="0" destOrd="0" presId="urn:microsoft.com/office/officeart/2005/8/layout/hierarchy1"/>
    <dgm:cxn modelId="{6717B8B1-8BB2-4A87-ACEC-44641BE0BC32}" type="presParOf" srcId="{FD42B33C-C238-433E-BD8E-F6DCB207DBAE}" destId="{AB0928A5-3A70-4DDC-BE1F-0CAA2ECA67C3}" srcOrd="0" destOrd="0" presId="urn:microsoft.com/office/officeart/2005/8/layout/hierarchy1"/>
    <dgm:cxn modelId="{B6F2271E-0BE0-4D2F-8F62-143773305C66}" type="presParOf" srcId="{FD42B33C-C238-433E-BD8E-F6DCB207DBAE}" destId="{682573B5-9EBA-440F-9B55-75FCBFE62BF6}" srcOrd="1" destOrd="0" presId="urn:microsoft.com/office/officeart/2005/8/layout/hierarchy1"/>
    <dgm:cxn modelId="{6D30A58E-2212-4042-8A75-7CC1A1042D13}" type="presParOf" srcId="{D45D272C-FB1D-4374-A848-F0FC66E59BA5}" destId="{33136311-5DE3-41CF-9432-A7A4C637659A}" srcOrd="1" destOrd="0" presId="urn:microsoft.com/office/officeart/2005/8/layout/hierarchy1"/>
    <dgm:cxn modelId="{742D2DBA-8954-418A-AF15-3C51584EDEB7}" type="presParOf" srcId="{96F76F88-6141-40AD-A789-942BE47C2099}" destId="{3AF8AAA5-8D83-4AF8-948B-EF73AC6B4D22}" srcOrd="2" destOrd="0" presId="urn:microsoft.com/office/officeart/2005/8/layout/hierarchy1"/>
    <dgm:cxn modelId="{9B342FF1-D26A-4C6C-8F61-4766101051B6}" type="presParOf" srcId="{96F76F88-6141-40AD-A789-942BE47C2099}" destId="{BCF41257-B2D9-411F-AD72-28D85E20E4CD}" srcOrd="3" destOrd="0" presId="urn:microsoft.com/office/officeart/2005/8/layout/hierarchy1"/>
    <dgm:cxn modelId="{52480E25-0561-4E9A-8BBF-5F4DA51EC58B}" type="presParOf" srcId="{BCF41257-B2D9-411F-AD72-28D85E20E4CD}" destId="{CDE4C79C-30FD-4D74-9D0C-2DF150CB87A5}" srcOrd="0" destOrd="0" presId="urn:microsoft.com/office/officeart/2005/8/layout/hierarchy1"/>
    <dgm:cxn modelId="{DFD7E319-819B-405A-BAD4-228DD22BFA40}" type="presParOf" srcId="{CDE4C79C-30FD-4D74-9D0C-2DF150CB87A5}" destId="{F54F74C0-7273-4F3C-8AE9-8C157F067C72}" srcOrd="0" destOrd="0" presId="urn:microsoft.com/office/officeart/2005/8/layout/hierarchy1"/>
    <dgm:cxn modelId="{E96D9EEF-0088-4D02-BA0A-2CA52F2230D6}" type="presParOf" srcId="{CDE4C79C-30FD-4D74-9D0C-2DF150CB87A5}" destId="{6E0FE2FC-BD3C-4985-B691-053A79089265}" srcOrd="1" destOrd="0" presId="urn:microsoft.com/office/officeart/2005/8/layout/hierarchy1"/>
    <dgm:cxn modelId="{78086B63-B3FC-4AED-B20C-772E02020574}" type="presParOf" srcId="{BCF41257-B2D9-411F-AD72-28D85E20E4CD}" destId="{E7A5906F-6269-4758-A019-FD995094514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F8AAA5-8D83-4AF8-948B-EF73AC6B4D22}">
      <dsp:nvSpPr>
        <dsp:cNvPr id="0" name=""/>
        <dsp:cNvSpPr/>
      </dsp:nvSpPr>
      <dsp:spPr>
        <a:xfrm>
          <a:off x="4117907" y="601226"/>
          <a:ext cx="1645456" cy="4991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0750"/>
              </a:lnTo>
              <a:lnTo>
                <a:pt x="1645456" y="340750"/>
              </a:lnTo>
              <a:lnTo>
                <a:pt x="1645456" y="4991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74DF8D-ED53-49BE-8EED-EED578E98376}">
      <dsp:nvSpPr>
        <dsp:cNvPr id="0" name=""/>
        <dsp:cNvSpPr/>
      </dsp:nvSpPr>
      <dsp:spPr>
        <a:xfrm>
          <a:off x="1413407" y="601226"/>
          <a:ext cx="2704499" cy="503142"/>
        </a:xfrm>
        <a:custGeom>
          <a:avLst/>
          <a:gdLst/>
          <a:ahLst/>
          <a:cxnLst/>
          <a:rect l="0" t="0" r="0" b="0"/>
          <a:pathLst>
            <a:path>
              <a:moveTo>
                <a:pt x="2704499" y="0"/>
              </a:moveTo>
              <a:lnTo>
                <a:pt x="2704499" y="344713"/>
              </a:lnTo>
              <a:lnTo>
                <a:pt x="0" y="344713"/>
              </a:lnTo>
              <a:lnTo>
                <a:pt x="0" y="5031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F101F2-8ED4-48C8-8B38-FAF85A60B9D6}">
      <dsp:nvSpPr>
        <dsp:cNvPr id="0" name=""/>
        <dsp:cNvSpPr/>
      </dsp:nvSpPr>
      <dsp:spPr>
        <a:xfrm>
          <a:off x="2875148" y="299025"/>
          <a:ext cx="2485518" cy="302201"/>
        </a:xfrm>
        <a:prstGeom prst="roundRect">
          <a:avLst>
            <a:gd name="adj" fmla="val 10000"/>
          </a:avLst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90870E-A857-4D31-826C-D94694E8EB29}">
      <dsp:nvSpPr>
        <dsp:cNvPr id="0" name=""/>
        <dsp:cNvSpPr/>
      </dsp:nvSpPr>
      <dsp:spPr>
        <a:xfrm>
          <a:off x="3065168" y="479544"/>
          <a:ext cx="2485518" cy="3022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>
              <a:latin typeface="Times New Roman" panose="02020603050405020304" pitchFamily="18" charset="0"/>
              <a:cs typeface="Times New Roman" panose="02020603050405020304" pitchFamily="18" charset="0"/>
            </a:rPr>
            <a:t>ПІДХОДИ ДО КОНСУЛЬТУВАННЯ</a:t>
          </a:r>
        </a:p>
      </dsp:txBody>
      <dsp:txXfrm>
        <a:off x="3074019" y="488395"/>
        <a:ext cx="2467816" cy="284499"/>
      </dsp:txXfrm>
    </dsp:sp>
    <dsp:sp modelId="{AB0928A5-3A70-4DDC-BE1F-0CAA2ECA67C3}">
      <dsp:nvSpPr>
        <dsp:cNvPr id="0" name=""/>
        <dsp:cNvSpPr/>
      </dsp:nvSpPr>
      <dsp:spPr>
        <a:xfrm>
          <a:off x="-123604" y="1104369"/>
          <a:ext cx="3074024" cy="1836904"/>
        </a:xfrm>
        <a:prstGeom prst="roundRect">
          <a:avLst>
            <a:gd name="adj" fmla="val 10000"/>
          </a:avLst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2573B5-9EBA-440F-9B55-75FCBFE62BF6}">
      <dsp:nvSpPr>
        <dsp:cNvPr id="0" name=""/>
        <dsp:cNvSpPr/>
      </dsp:nvSpPr>
      <dsp:spPr>
        <a:xfrm>
          <a:off x="66415" y="1284888"/>
          <a:ext cx="3074024" cy="18369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ФУНКЦІОНАЛЬНИЙ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розглядає </a:t>
          </a:r>
          <a:r>
            <a:rPr lang="uk-UA" sz="1400" kern="12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косультування</a:t>
          </a:r>
          <a:r>
            <a:rPr lang="uk-UA" sz="14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як будь-яку форму надання допомоги  щодо змісту, процесу чи структури задач, за якої консультант сам не відповідає за виконання задач, однак надає допомогу тим, хто несе відповідальність за це</a:t>
          </a:r>
        </a:p>
      </dsp:txBody>
      <dsp:txXfrm>
        <a:off x="120216" y="1338689"/>
        <a:ext cx="2966422" cy="1729302"/>
      </dsp:txXfrm>
    </dsp:sp>
    <dsp:sp modelId="{F54F74C0-7273-4F3C-8AE9-8C157F067C72}">
      <dsp:nvSpPr>
        <dsp:cNvPr id="0" name=""/>
        <dsp:cNvSpPr/>
      </dsp:nvSpPr>
      <dsp:spPr>
        <a:xfrm>
          <a:off x="3340207" y="1100405"/>
          <a:ext cx="4846313" cy="1807257"/>
        </a:xfrm>
        <a:prstGeom prst="roundRect">
          <a:avLst>
            <a:gd name="adj" fmla="val 10000"/>
          </a:avLst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0FE2FC-BD3C-4985-B691-053A79089265}">
      <dsp:nvSpPr>
        <dsp:cNvPr id="0" name=""/>
        <dsp:cNvSpPr/>
      </dsp:nvSpPr>
      <dsp:spPr>
        <a:xfrm>
          <a:off x="3530226" y="1280924"/>
          <a:ext cx="4846313" cy="18072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ПРОФЕСІЙНИЙ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розглядає консультування як особливу професійну службу, що працює за контрактом і надає послуги підприємствам за допомогою спеціально навчених та кваліфікованих осіб, які володіють спеціальними знаннями, вміннями та навичками, які дозволяють виявляти проблеми, аналізувати їх, розробляти рекомендації щодо їх вирішення</a:t>
          </a:r>
        </a:p>
      </dsp:txBody>
      <dsp:txXfrm>
        <a:off x="3583159" y="1333857"/>
        <a:ext cx="4740447" cy="17013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A7529-DD88-4698-BE0D-0D329B92A578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88563-D65F-4821-BBF5-A2FAE4281DF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28491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A7529-DD88-4698-BE0D-0D329B92A578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88563-D65F-4821-BBF5-A2FAE4281DF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21990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A7529-DD88-4698-BE0D-0D329B92A578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88563-D65F-4821-BBF5-A2FAE4281DF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5519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A7529-DD88-4698-BE0D-0D329B92A578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88563-D65F-4821-BBF5-A2FAE4281DF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84513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A7529-DD88-4698-BE0D-0D329B92A578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88563-D65F-4821-BBF5-A2FAE4281DF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1401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A7529-DD88-4698-BE0D-0D329B92A578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88563-D65F-4821-BBF5-A2FAE4281DF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76055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A7529-DD88-4698-BE0D-0D329B92A578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88563-D65F-4821-BBF5-A2FAE4281DF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69420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A7529-DD88-4698-BE0D-0D329B92A578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88563-D65F-4821-BBF5-A2FAE4281DF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67056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A7529-DD88-4698-BE0D-0D329B92A578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88563-D65F-4821-BBF5-A2FAE4281DF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85895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A7529-DD88-4698-BE0D-0D329B92A578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88563-D65F-4821-BBF5-A2FAE4281DF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91217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A7529-DD88-4698-BE0D-0D329B92A578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88563-D65F-4821-BBF5-A2FAE4281DF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63032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A7529-DD88-4698-BE0D-0D329B92A578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88563-D65F-4821-BBF5-A2FAE4281DF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82764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2808311"/>
          </a:xfrm>
        </p:spPr>
        <p:txBody>
          <a:bodyPr>
            <a:normAutofit/>
          </a:bodyPr>
          <a:lstStyle/>
          <a:p>
            <a:r>
              <a:rPr lang="uk-UA" b="1" dirty="0"/>
              <a:t>ТЕМА 1</a:t>
            </a:r>
            <a:br>
              <a:rPr lang="uk-UA" b="1" dirty="0"/>
            </a:br>
            <a:r>
              <a:rPr lang="uk-UA" b="1" dirty="0"/>
              <a:t>СУТНІСТЬ І ЗМІСТ КОНСАЛТИНГУ ЯК ВИДУ ПРОФЕСІЙНОЇ ДІЯЛЬНОСТІ</a:t>
            </a:r>
          </a:p>
        </p:txBody>
      </p:sp>
    </p:spTree>
    <p:extLst>
      <p:ext uri="{BB962C8B-B14F-4D97-AF65-F5344CB8AC3E}">
        <p14:creationId xmlns:p14="http://schemas.microsoft.com/office/powerpoint/2010/main" val="218791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Консалтинг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2808312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uk-UA" dirty="0" smtClean="0"/>
              <a:t>це </a:t>
            </a:r>
            <a:r>
              <a:rPr lang="uk-UA" dirty="0"/>
              <a:t>професійна діяльність, яка полягає у наданні незалежних і об’єктивних порад та технічної допомоги кваліфікованими спеціалістами фірмам, організаціям, окремим підприємцям (в подальшому – клієнтам) з метою сприяння останнім у визначенні та дослідженні управлінських проблем, пошуку їх оптимальних рішень, методології впровадження рекомендацій</a:t>
            </a:r>
          </a:p>
        </p:txBody>
      </p:sp>
      <p:sp>
        <p:nvSpPr>
          <p:cNvPr id="4" name="AutoShape 2" descr="Что такое бизнес-консалтинг - Московская академия продаж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5" name="AutoShape 4" descr="Что такое бизнес-консалтинг - Московская академия продаж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6" name="AutoShape 6" descr="Что такое бизнес-консалтинг - Московская академия продаж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7971" y="4077072"/>
            <a:ext cx="3660254" cy="2252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9777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i="1" dirty="0" smtClean="0"/>
              <a:t>Основним завданням консультування</a:t>
            </a:r>
            <a:r>
              <a:rPr lang="uk-UA" dirty="0" smtClean="0"/>
              <a:t> є: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dirty="0"/>
              <a:t>– надання допомоги клієнтам у вирішенні їх управлінських та ділових проблем, оптимізації їх бізнесу, підвищенні ефективності функціонування організації;</a:t>
            </a:r>
          </a:p>
          <a:p>
            <a:pPr marL="0" indent="0">
              <a:buNone/>
            </a:pPr>
            <a:r>
              <a:rPr lang="uk-UA" dirty="0"/>
              <a:t>– застосування певних методів та методик організаційної діагностики стану підприємства, вирішення виявлених проблем, розробки стратегічного плану розвитку підприємства.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31575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Управлінська ситуація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2"/>
            <a:ext cx="8568952" cy="14401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400" dirty="0"/>
              <a:t>стан об’єкта управління, який потребує втручання в його діяльність суб’єкта управління з метою виправлення відхилень від запланованої траєкторії його розвитку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395391668"/>
              </p:ext>
            </p:extLst>
          </p:nvPr>
        </p:nvGraphicFramePr>
        <p:xfrm>
          <a:off x="323528" y="2630254"/>
          <a:ext cx="8496944" cy="3895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6504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322712" cy="1143000"/>
          </a:xfrm>
        </p:spPr>
        <p:txBody>
          <a:bodyPr>
            <a:normAutofit fontScale="90000"/>
          </a:bodyPr>
          <a:lstStyle/>
          <a:p>
            <a:r>
              <a:rPr lang="uk-UA" i="1" dirty="0" smtClean="0"/>
              <a:t>Суб’єкт </a:t>
            </a:r>
            <a:r>
              <a:rPr lang="uk-UA" i="1" dirty="0"/>
              <a:t>консалтингу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356992"/>
            <a:ext cx="8229600" cy="3052936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Сфери консалтингу:</a:t>
            </a:r>
          </a:p>
          <a:p>
            <a:pPr>
              <a:buFontTx/>
              <a:buChar char="-"/>
            </a:pPr>
            <a:r>
              <a:rPr lang="uk-UA" dirty="0" smtClean="0"/>
              <a:t>економічне;</a:t>
            </a:r>
          </a:p>
          <a:p>
            <a:pPr>
              <a:buFontTx/>
              <a:buChar char="-"/>
            </a:pPr>
            <a:r>
              <a:rPr lang="uk-UA" dirty="0" smtClean="0"/>
              <a:t>технічне;</a:t>
            </a:r>
          </a:p>
          <a:p>
            <a:pPr>
              <a:buFontTx/>
              <a:buChar char="-"/>
            </a:pPr>
            <a:r>
              <a:rPr lang="uk-UA" dirty="0" smtClean="0"/>
              <a:t>юридичне;</a:t>
            </a:r>
          </a:p>
          <a:p>
            <a:pPr>
              <a:buFontTx/>
              <a:buChar char="-"/>
            </a:pPr>
            <a:r>
              <a:rPr lang="uk-UA" dirty="0" smtClean="0"/>
              <a:t>управлінське;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004048" y="260648"/>
            <a:ext cx="33227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i="1" dirty="0" smtClean="0"/>
              <a:t>Об’єкт консалтингу</a:t>
            </a:r>
            <a:endParaRPr lang="uk-UA" dirty="0"/>
          </a:p>
        </p:txBody>
      </p:sp>
      <p:sp>
        <p:nvSpPr>
          <p:cNvPr id="5" name="AutoShape 2" descr="Независимый финансовый консультант: обучение и работа в одной из самых  перспективных профессий в 2019 году в Росси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27" y="1556792"/>
            <a:ext cx="2962275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404392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8641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uk-UA" b="1" dirty="0"/>
              <a:t>Консультаційна послуга</a:t>
            </a:r>
            <a:r>
              <a:rPr lang="uk-UA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268760"/>
            <a:ext cx="8445624" cy="165618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uk-UA" dirty="0"/>
              <a:t>інтелектуальний продукт, створений консалтинговою організацією, який залишається у володінні клієнта після завершення </a:t>
            </a:r>
            <a:r>
              <a:rPr lang="uk-UA" dirty="0" smtClean="0"/>
              <a:t>консультування</a:t>
            </a:r>
            <a:endParaRPr lang="uk-UA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475928" y="3077344"/>
            <a:ext cx="8445624" cy="352000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uk-UA" dirty="0" smtClean="0"/>
              <a:t>Види:</a:t>
            </a:r>
          </a:p>
          <a:p>
            <a:pPr algn="just">
              <a:buFontTx/>
              <a:buChar char="-"/>
            </a:pPr>
            <a:r>
              <a:rPr lang="uk-UA" dirty="0"/>
              <a:t>з</a:t>
            </a:r>
            <a:r>
              <a:rPr lang="uk-UA" dirty="0" smtClean="0"/>
              <a:t>агальні проблеми бізнесу;</a:t>
            </a:r>
          </a:p>
          <a:p>
            <a:pPr algn="just">
              <a:buFontTx/>
              <a:buChar char="-"/>
            </a:pPr>
            <a:r>
              <a:rPr lang="uk-UA" dirty="0" smtClean="0"/>
              <a:t>стратегічне управління;</a:t>
            </a:r>
          </a:p>
          <a:p>
            <a:pPr algn="just">
              <a:buFontTx/>
              <a:buChar char="-"/>
            </a:pPr>
            <a:r>
              <a:rPr lang="uk-UA" dirty="0"/>
              <a:t>функцій і процесів </a:t>
            </a:r>
            <a:r>
              <a:rPr lang="uk-UA" dirty="0" smtClean="0"/>
              <a:t>управління;</a:t>
            </a:r>
          </a:p>
          <a:p>
            <a:pPr algn="just">
              <a:buFontTx/>
              <a:buChar char="-"/>
            </a:pPr>
            <a:r>
              <a:rPr lang="uk-UA" dirty="0" smtClean="0"/>
              <a:t>операційний консалтинг</a:t>
            </a:r>
          </a:p>
          <a:p>
            <a:pPr algn="just">
              <a:buFontTx/>
              <a:buChar char="-"/>
            </a:pPr>
            <a:r>
              <a:rPr lang="ru-RU" dirty="0" err="1" smtClean="0"/>
              <a:t>організаційних</a:t>
            </a:r>
            <a:r>
              <a:rPr lang="ru-RU" dirty="0" smtClean="0"/>
              <a:t> </a:t>
            </a:r>
            <a:r>
              <a:rPr lang="ru-RU" dirty="0" err="1" smtClean="0"/>
              <a:t>змін</a:t>
            </a:r>
            <a:r>
              <a:rPr lang="ru-RU" dirty="0" smtClean="0"/>
              <a:t> і </a:t>
            </a: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ефективності</a:t>
            </a:r>
            <a:endParaRPr lang="ru-RU" dirty="0" smtClean="0"/>
          </a:p>
          <a:p>
            <a:pPr algn="just">
              <a:buFontTx/>
              <a:buChar char="-"/>
            </a:pPr>
            <a:r>
              <a:rPr lang="uk-UA" dirty="0" smtClean="0"/>
              <a:t>управління персоналом </a:t>
            </a:r>
          </a:p>
          <a:p>
            <a:pPr algn="just">
              <a:buFontTx/>
              <a:buChar char="-"/>
            </a:pPr>
            <a:r>
              <a:rPr lang="uk-UA" dirty="0" smtClean="0"/>
              <a:t>сфера ІТ</a:t>
            </a:r>
          </a:p>
        </p:txBody>
      </p:sp>
    </p:spTree>
    <p:extLst>
      <p:ext uri="{BB962C8B-B14F-4D97-AF65-F5344CB8AC3E}">
        <p14:creationId xmlns:p14="http://schemas.microsoft.com/office/powerpoint/2010/main" val="306636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5160" y="5760"/>
            <a:ext cx="3838246" cy="1143000"/>
          </a:xfrm>
        </p:spPr>
        <p:txBody>
          <a:bodyPr/>
          <a:lstStyle/>
          <a:p>
            <a:r>
              <a:rPr lang="uk-UA" dirty="0" smtClean="0"/>
              <a:t>Аутсорсинг</a:t>
            </a:r>
            <a:endParaRPr lang="uk-UA" dirty="0"/>
          </a:p>
        </p:txBody>
      </p:sp>
      <p:pic>
        <p:nvPicPr>
          <p:cNvPr id="3074" name="Picture 2" descr="https://www.pcweek.ua/upload/iblock/ce0/IT-oursourc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446" y="-10144"/>
            <a:ext cx="4848554" cy="6868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908720"/>
            <a:ext cx="3672408" cy="3240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/>
              <a:t>сукупність запрограмованих дій керівництва, спрямованих на підвищення ефективності і конкурентоздатності організації шляхом нового формування процесів праці, коштів, організаційної структури людських ресурсів в галузі інформаційних технологій, управлінської, комерційної або фінансової діяльності. 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40609" y="4083720"/>
            <a:ext cx="383824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dirty="0" err="1" smtClean="0"/>
              <a:t>Ауттаскінг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5243915"/>
            <a:ext cx="34563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/>
              <a:t>передбачає передачу окремих завдань іншій організації</a:t>
            </a:r>
          </a:p>
        </p:txBody>
      </p:sp>
    </p:spTree>
    <p:extLst>
      <p:ext uri="{BB962C8B-B14F-4D97-AF65-F5344CB8AC3E}">
        <p14:creationId xmlns:p14="http://schemas.microsoft.com/office/powerpoint/2010/main" val="2977383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5018349"/>
            <a:ext cx="8147248" cy="14349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800" dirty="0"/>
              <a:t>передбачає не виконання яких-небудь видів послуг, а надання виконавцем свого працівника (</a:t>
            </a:r>
            <a:r>
              <a:rPr lang="uk-UA" sz="2800" dirty="0" err="1"/>
              <a:t>фрілансера</a:t>
            </a:r>
            <a:r>
              <a:rPr lang="uk-UA" sz="2800" dirty="0"/>
              <a:t>) чи групи працівників замовникові</a:t>
            </a:r>
          </a:p>
        </p:txBody>
      </p:sp>
      <p:grpSp>
        <p:nvGrpSpPr>
          <p:cNvPr id="6" name="Группа 5"/>
          <p:cNvGrpSpPr/>
          <p:nvPr/>
        </p:nvGrpSpPr>
        <p:grpSpPr>
          <a:xfrm>
            <a:off x="183908" y="1713436"/>
            <a:ext cx="8420540" cy="2934595"/>
            <a:chOff x="183908" y="1713436"/>
            <a:chExt cx="8420540" cy="2934595"/>
          </a:xfrm>
        </p:grpSpPr>
        <p:sp>
          <p:nvSpPr>
            <p:cNvPr id="7" name="Полилиния 6"/>
            <p:cNvSpPr/>
            <p:nvPr/>
          </p:nvSpPr>
          <p:spPr>
            <a:xfrm>
              <a:off x="183908" y="1713436"/>
              <a:ext cx="2376270" cy="1203551"/>
            </a:xfrm>
            <a:custGeom>
              <a:avLst/>
              <a:gdLst>
                <a:gd name="connsiteX0" fmla="*/ 0 w 1669450"/>
                <a:gd name="connsiteY0" fmla="*/ 601776 h 1203551"/>
                <a:gd name="connsiteX1" fmla="*/ 300888 w 1669450"/>
                <a:gd name="connsiteY1" fmla="*/ 0 h 1203551"/>
                <a:gd name="connsiteX2" fmla="*/ 1368562 w 1669450"/>
                <a:gd name="connsiteY2" fmla="*/ 0 h 1203551"/>
                <a:gd name="connsiteX3" fmla="*/ 1669450 w 1669450"/>
                <a:gd name="connsiteY3" fmla="*/ 601776 h 1203551"/>
                <a:gd name="connsiteX4" fmla="*/ 1368562 w 1669450"/>
                <a:gd name="connsiteY4" fmla="*/ 1203551 h 1203551"/>
                <a:gd name="connsiteX5" fmla="*/ 300888 w 1669450"/>
                <a:gd name="connsiteY5" fmla="*/ 1203551 h 1203551"/>
                <a:gd name="connsiteX6" fmla="*/ 0 w 1669450"/>
                <a:gd name="connsiteY6" fmla="*/ 601776 h 12035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69450" h="1203551">
                  <a:moveTo>
                    <a:pt x="0" y="601776"/>
                  </a:moveTo>
                  <a:lnTo>
                    <a:pt x="300888" y="0"/>
                  </a:lnTo>
                  <a:lnTo>
                    <a:pt x="1368562" y="0"/>
                  </a:lnTo>
                  <a:lnTo>
                    <a:pt x="1669450" y="601776"/>
                  </a:lnTo>
                  <a:lnTo>
                    <a:pt x="1368562" y="1203551"/>
                  </a:lnTo>
                  <a:lnTo>
                    <a:pt x="300888" y="1203551"/>
                  </a:lnTo>
                  <a:lnTo>
                    <a:pt x="0" y="60177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35429" tIns="204606" rIns="271421" bIns="204606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2400" kern="1200" dirty="0" smtClean="0"/>
                <a:t>Покращення управління</a:t>
              </a:r>
              <a:endParaRPr lang="uk-UA" sz="2400" kern="1200" dirty="0"/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1374272" y="2916987"/>
              <a:ext cx="2395109" cy="1731044"/>
            </a:xfrm>
            <a:custGeom>
              <a:avLst/>
              <a:gdLst>
                <a:gd name="connsiteX0" fmla="*/ 0 w 2004211"/>
                <a:gd name="connsiteY0" fmla="*/ 541935 h 1083870"/>
                <a:gd name="connsiteX1" fmla="*/ 270968 w 2004211"/>
                <a:gd name="connsiteY1" fmla="*/ 0 h 1083870"/>
                <a:gd name="connsiteX2" fmla="*/ 1733244 w 2004211"/>
                <a:gd name="connsiteY2" fmla="*/ 0 h 1083870"/>
                <a:gd name="connsiteX3" fmla="*/ 2004211 w 2004211"/>
                <a:gd name="connsiteY3" fmla="*/ 541935 h 1083870"/>
                <a:gd name="connsiteX4" fmla="*/ 1733244 w 2004211"/>
                <a:gd name="connsiteY4" fmla="*/ 1083870 h 1083870"/>
                <a:gd name="connsiteX5" fmla="*/ 270968 w 2004211"/>
                <a:gd name="connsiteY5" fmla="*/ 1083870 h 1083870"/>
                <a:gd name="connsiteX6" fmla="*/ 0 w 2004211"/>
                <a:gd name="connsiteY6" fmla="*/ 541935 h 1083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04211" h="1083870">
                  <a:moveTo>
                    <a:pt x="0" y="541935"/>
                  </a:moveTo>
                  <a:lnTo>
                    <a:pt x="270968" y="0"/>
                  </a:lnTo>
                  <a:lnTo>
                    <a:pt x="1733244" y="0"/>
                  </a:lnTo>
                  <a:lnTo>
                    <a:pt x="2004211" y="541935"/>
                  </a:lnTo>
                  <a:lnTo>
                    <a:pt x="1733244" y="1083870"/>
                  </a:lnTo>
                  <a:lnTo>
                    <a:pt x="270968" y="1083870"/>
                  </a:lnTo>
                  <a:lnTo>
                    <a:pt x="0" y="54193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53352" tIns="171173" rIns="289344" bIns="171173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2400" kern="1200" dirty="0" smtClean="0"/>
                <a:t>Скорочення витрат на працевлаштування</a:t>
              </a:r>
              <a:endParaRPr lang="uk-UA" sz="2400" kern="1200" dirty="0"/>
            </a:p>
          </p:txBody>
        </p:sp>
        <p:sp>
          <p:nvSpPr>
            <p:cNvPr id="9" name="Полилиния 8"/>
            <p:cNvSpPr/>
            <p:nvPr/>
          </p:nvSpPr>
          <p:spPr>
            <a:xfrm>
              <a:off x="3131840" y="1820680"/>
              <a:ext cx="2702901" cy="1104116"/>
            </a:xfrm>
            <a:custGeom>
              <a:avLst/>
              <a:gdLst>
                <a:gd name="connsiteX0" fmla="*/ 0 w 2702901"/>
                <a:gd name="connsiteY0" fmla="*/ 552058 h 1104116"/>
                <a:gd name="connsiteX1" fmla="*/ 276029 w 2702901"/>
                <a:gd name="connsiteY1" fmla="*/ 0 h 1104116"/>
                <a:gd name="connsiteX2" fmla="*/ 2426872 w 2702901"/>
                <a:gd name="connsiteY2" fmla="*/ 0 h 1104116"/>
                <a:gd name="connsiteX3" fmla="*/ 2702901 w 2702901"/>
                <a:gd name="connsiteY3" fmla="*/ 552058 h 1104116"/>
                <a:gd name="connsiteX4" fmla="*/ 2426872 w 2702901"/>
                <a:gd name="connsiteY4" fmla="*/ 1104116 h 1104116"/>
                <a:gd name="connsiteX5" fmla="*/ 276029 w 2702901"/>
                <a:gd name="connsiteY5" fmla="*/ 1104116 h 1104116"/>
                <a:gd name="connsiteX6" fmla="*/ 0 w 2702901"/>
                <a:gd name="connsiteY6" fmla="*/ 552058 h 1104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702901" h="1104116">
                  <a:moveTo>
                    <a:pt x="0" y="552058"/>
                  </a:moveTo>
                  <a:lnTo>
                    <a:pt x="276029" y="0"/>
                  </a:lnTo>
                  <a:lnTo>
                    <a:pt x="2426872" y="0"/>
                  </a:lnTo>
                  <a:lnTo>
                    <a:pt x="2702901" y="552058"/>
                  </a:lnTo>
                  <a:lnTo>
                    <a:pt x="2426872" y="1104116"/>
                  </a:lnTo>
                  <a:lnTo>
                    <a:pt x="276029" y="1104116"/>
                  </a:lnTo>
                  <a:lnTo>
                    <a:pt x="0" y="552058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3263" tIns="161599" rIns="349255" bIns="161599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2400" kern="1200" dirty="0" smtClean="0"/>
                <a:t>Відповідний кадровий штат</a:t>
              </a:r>
            </a:p>
          </p:txBody>
        </p:sp>
        <p:sp>
          <p:nvSpPr>
            <p:cNvPr id="10" name="Полилиния 9"/>
            <p:cNvSpPr/>
            <p:nvPr/>
          </p:nvSpPr>
          <p:spPr>
            <a:xfrm>
              <a:off x="4935793" y="3151501"/>
              <a:ext cx="2535043" cy="1496529"/>
            </a:xfrm>
            <a:custGeom>
              <a:avLst/>
              <a:gdLst>
                <a:gd name="connsiteX0" fmla="*/ 0 w 1366095"/>
                <a:gd name="connsiteY0" fmla="*/ 273219 h 546438"/>
                <a:gd name="connsiteX1" fmla="*/ 136610 w 1366095"/>
                <a:gd name="connsiteY1" fmla="*/ 0 h 546438"/>
                <a:gd name="connsiteX2" fmla="*/ 1229486 w 1366095"/>
                <a:gd name="connsiteY2" fmla="*/ 0 h 546438"/>
                <a:gd name="connsiteX3" fmla="*/ 1366095 w 1366095"/>
                <a:gd name="connsiteY3" fmla="*/ 273219 h 546438"/>
                <a:gd name="connsiteX4" fmla="*/ 1229486 w 1366095"/>
                <a:gd name="connsiteY4" fmla="*/ 546438 h 546438"/>
                <a:gd name="connsiteX5" fmla="*/ 136610 w 1366095"/>
                <a:gd name="connsiteY5" fmla="*/ 546438 h 546438"/>
                <a:gd name="connsiteX6" fmla="*/ 0 w 1366095"/>
                <a:gd name="connsiteY6" fmla="*/ 273219 h 546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66095" h="546438">
                  <a:moveTo>
                    <a:pt x="0" y="273219"/>
                  </a:moveTo>
                  <a:lnTo>
                    <a:pt x="136610" y="0"/>
                  </a:lnTo>
                  <a:lnTo>
                    <a:pt x="1229486" y="0"/>
                  </a:lnTo>
                  <a:lnTo>
                    <a:pt x="1366095" y="273219"/>
                  </a:lnTo>
                  <a:lnTo>
                    <a:pt x="1229486" y="546438"/>
                  </a:lnTo>
                  <a:lnTo>
                    <a:pt x="136610" y="546438"/>
                  </a:lnTo>
                  <a:lnTo>
                    <a:pt x="0" y="273219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5390" tIns="95755" rIns="191382" bIns="95755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2400" kern="1200" dirty="0" smtClean="0"/>
                <a:t>Уникнення трудових спорів</a:t>
              </a:r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6337224" y="1848788"/>
              <a:ext cx="2267224" cy="1076008"/>
            </a:xfrm>
            <a:custGeom>
              <a:avLst/>
              <a:gdLst>
                <a:gd name="connsiteX0" fmla="*/ 0 w 1366095"/>
                <a:gd name="connsiteY0" fmla="*/ 273219 h 546438"/>
                <a:gd name="connsiteX1" fmla="*/ 136610 w 1366095"/>
                <a:gd name="connsiteY1" fmla="*/ 0 h 546438"/>
                <a:gd name="connsiteX2" fmla="*/ 1229486 w 1366095"/>
                <a:gd name="connsiteY2" fmla="*/ 0 h 546438"/>
                <a:gd name="connsiteX3" fmla="*/ 1366095 w 1366095"/>
                <a:gd name="connsiteY3" fmla="*/ 273219 h 546438"/>
                <a:gd name="connsiteX4" fmla="*/ 1229486 w 1366095"/>
                <a:gd name="connsiteY4" fmla="*/ 546438 h 546438"/>
                <a:gd name="connsiteX5" fmla="*/ 136610 w 1366095"/>
                <a:gd name="connsiteY5" fmla="*/ 546438 h 546438"/>
                <a:gd name="connsiteX6" fmla="*/ 0 w 1366095"/>
                <a:gd name="connsiteY6" fmla="*/ 273219 h 546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66095" h="546438">
                  <a:moveTo>
                    <a:pt x="0" y="273219"/>
                  </a:moveTo>
                  <a:lnTo>
                    <a:pt x="136610" y="0"/>
                  </a:lnTo>
                  <a:lnTo>
                    <a:pt x="1229486" y="0"/>
                  </a:lnTo>
                  <a:lnTo>
                    <a:pt x="1366095" y="273219"/>
                  </a:lnTo>
                  <a:lnTo>
                    <a:pt x="1229486" y="546438"/>
                  </a:lnTo>
                  <a:lnTo>
                    <a:pt x="136610" y="546438"/>
                  </a:lnTo>
                  <a:lnTo>
                    <a:pt x="0" y="273219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5390" tIns="95755" rIns="191382" bIns="95755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2400" kern="1200" dirty="0" smtClean="0"/>
                <a:t>Підвищення доходів</a:t>
              </a:r>
            </a:p>
          </p:txBody>
        </p:sp>
      </p:grpSp>
      <p:sp>
        <p:nvSpPr>
          <p:cNvPr id="13" name="Заголовок 1"/>
          <p:cNvSpPr txBox="1">
            <a:spLocks/>
          </p:cNvSpPr>
          <p:nvPr/>
        </p:nvSpPr>
        <p:spPr>
          <a:xfrm>
            <a:off x="2571826" y="260648"/>
            <a:ext cx="383824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dirty="0" err="1" smtClean="0"/>
              <a:t>Аутстаффінг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19112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3744" y="16808"/>
            <a:ext cx="8229600" cy="828928"/>
          </a:xfrm>
        </p:spPr>
        <p:txBody>
          <a:bodyPr/>
          <a:lstStyle/>
          <a:p>
            <a:r>
              <a:rPr lang="uk-UA" dirty="0" smtClean="0"/>
              <a:t>Бенчмаркінг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15407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400" dirty="0"/>
              <a:t>це проведення порівняльного аналізу показників однієї компанії з показниками іншої, зазвичай, більш успішної.</a:t>
            </a:r>
          </a:p>
        </p:txBody>
      </p:sp>
      <p:pic>
        <p:nvPicPr>
          <p:cNvPr id="5122" name="Picture 2" descr="Що таке бенчмаркінг? | Staff Capital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116"/>
          <a:stretch/>
        </p:blipFill>
        <p:spPr bwMode="auto">
          <a:xfrm>
            <a:off x="179512" y="1700808"/>
            <a:ext cx="8593832" cy="4969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89366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358</Words>
  <Application>Microsoft Office PowerPoint</Application>
  <PresentationFormat>Экран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ТЕМА 1 СУТНІСТЬ І ЗМІСТ КОНСАЛТИНГУ ЯК ВИДУ ПРОФЕСІЙНОЇ ДІЯЛЬНОСТІ</vt:lpstr>
      <vt:lpstr>Консалтинг</vt:lpstr>
      <vt:lpstr>Основним завданням консультування є:</vt:lpstr>
      <vt:lpstr>Управлінська ситуація</vt:lpstr>
      <vt:lpstr>Суб’єкт консалтингу</vt:lpstr>
      <vt:lpstr>Консультаційна послуга </vt:lpstr>
      <vt:lpstr>Аутсорсинг</vt:lpstr>
      <vt:lpstr>Презентация PowerPoint</vt:lpstr>
      <vt:lpstr>Бенчмаркінг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 СУТНІСТЬ І ЗМІСТ КОНСАЛТИНГУ ЯК ВИДУ ПРОФЕСІЙНОЇ ДІЯЛЬНОСТІ</dc:title>
  <dc:creator>Anna</dc:creator>
  <cp:lastModifiedBy>Anna</cp:lastModifiedBy>
  <cp:revision>5</cp:revision>
  <dcterms:created xsi:type="dcterms:W3CDTF">2021-01-17T13:36:29Z</dcterms:created>
  <dcterms:modified xsi:type="dcterms:W3CDTF">2021-01-17T14:20:41Z</dcterms:modified>
</cp:coreProperties>
</file>