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Lst>
  <p:sldSz cx="12192000" cy="6858000"/>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5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56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6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7"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56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7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7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57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7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7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57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7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7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8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58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8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8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58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8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8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8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8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58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9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9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9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9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9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5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6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6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6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6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6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6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97"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9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0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0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4"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0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0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0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1"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1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1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1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1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1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1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1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1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2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2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3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3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63"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6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6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6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0"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7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7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7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7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7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8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8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8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8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8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8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8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8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9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2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29"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3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3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3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6"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3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3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4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4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4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4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4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4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4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5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5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5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5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5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5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5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5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6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6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6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6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9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96"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98"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9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0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0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03"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0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0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0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0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0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1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11"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1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1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15"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17"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18"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3"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8"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25"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6"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7"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8"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9"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30"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6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62"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6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6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6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6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6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69"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7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7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7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7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7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7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7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7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7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7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8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8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8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8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8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8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8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8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8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8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9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9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9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9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9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9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9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28"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3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3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3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3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3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35"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3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3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3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3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4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4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4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4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4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4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4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4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4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4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5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5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5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5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5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5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5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5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5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5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6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6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6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94"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96"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9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9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1"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50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0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0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0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50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0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0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1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51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1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13"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1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515"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16"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1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51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1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2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21"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2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523"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24"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25"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26"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27"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28"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5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560"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6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56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0" name="Group 1"/>
          <p:cNvGrpSpPr/>
          <p:nvPr/>
        </p:nvGrpSpPr>
        <p:grpSpPr>
          <a:xfrm>
            <a:off x="0" y="228600"/>
            <a:ext cx="2850480" cy="6637680"/>
            <a:chOff x="0" y="228600"/>
            <a:chExt cx="2850480" cy="6637680"/>
          </a:xfrm>
        </p:grpSpPr>
        <p:sp>
          <p:nvSpPr>
            <p:cNvPr id="31" name="CustomShape 2"/>
            <p:cNvSpPr/>
            <p:nvPr/>
          </p:nvSpPr>
          <p:spPr>
            <a:xfrm>
              <a:off x="0" y="2575080"/>
              <a:ext cx="99720" cy="62496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 name="CustomShape 3"/>
            <p:cNvSpPr/>
            <p:nvPr/>
          </p:nvSpPr>
          <p:spPr>
            <a:xfrm>
              <a:off x="128520" y="3156480"/>
              <a:ext cx="645480" cy="232128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 name="CustomShape 4"/>
            <p:cNvSpPr/>
            <p:nvPr/>
          </p:nvSpPr>
          <p:spPr>
            <a:xfrm>
              <a:off x="807120" y="5447160"/>
              <a:ext cx="608400" cy="141912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 name="CustomShape 5"/>
            <p:cNvSpPr/>
            <p:nvPr/>
          </p:nvSpPr>
          <p:spPr>
            <a:xfrm>
              <a:off x="959760" y="6503760"/>
              <a:ext cx="170280" cy="36252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5" name="CustomShape 6"/>
            <p:cNvSpPr/>
            <p:nvPr/>
          </p:nvSpPr>
          <p:spPr>
            <a:xfrm>
              <a:off x="100800" y="3201120"/>
              <a:ext cx="820800" cy="332748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6" name="CustomShape 7"/>
            <p:cNvSpPr/>
            <p:nvPr/>
          </p:nvSpPr>
          <p:spPr>
            <a:xfrm>
              <a:off x="22320" y="228600"/>
              <a:ext cx="105120" cy="292680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 name="CustomShape 8"/>
            <p:cNvSpPr/>
            <p:nvPr/>
          </p:nvSpPr>
          <p:spPr>
            <a:xfrm>
              <a:off x="78120" y="2944080"/>
              <a:ext cx="77040" cy="49284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8" name="CustomShape 9"/>
            <p:cNvSpPr/>
            <p:nvPr/>
          </p:nvSpPr>
          <p:spPr>
            <a:xfrm>
              <a:off x="769680" y="5478840"/>
              <a:ext cx="189000" cy="102384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9" name="CustomShape 10"/>
            <p:cNvSpPr/>
            <p:nvPr/>
          </p:nvSpPr>
          <p:spPr>
            <a:xfrm>
              <a:off x="775440" y="1398960"/>
              <a:ext cx="2075040" cy="404712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0" name="CustomShape 11"/>
            <p:cNvSpPr/>
            <p:nvPr/>
          </p:nvSpPr>
          <p:spPr>
            <a:xfrm>
              <a:off x="922680" y="6530040"/>
              <a:ext cx="160920" cy="33624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1" name="CustomShape 12"/>
            <p:cNvSpPr/>
            <p:nvPr/>
          </p:nvSpPr>
          <p:spPr>
            <a:xfrm>
              <a:off x="769680" y="5359320"/>
              <a:ext cx="36360" cy="22068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2" name="CustomShape 13"/>
            <p:cNvSpPr/>
            <p:nvPr/>
          </p:nvSpPr>
          <p:spPr>
            <a:xfrm>
              <a:off x="849960" y="6244560"/>
              <a:ext cx="237600" cy="62136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13" name="Group 14"/>
          <p:cNvGrpSpPr/>
          <p:nvPr/>
        </p:nvGrpSpPr>
        <p:grpSpPr>
          <a:xfrm>
            <a:off x="27360" y="-720"/>
            <a:ext cx="2355480" cy="6852960"/>
            <a:chOff x="27360" y="-720"/>
            <a:chExt cx="2355480" cy="6852960"/>
          </a:xfrm>
        </p:grpSpPr>
        <p:sp>
          <p:nvSpPr>
            <p:cNvPr id="14" name="CustomShape 15"/>
            <p:cNvSpPr/>
            <p:nvPr/>
          </p:nvSpPr>
          <p:spPr>
            <a:xfrm>
              <a:off x="27360" y="-720"/>
              <a:ext cx="493200" cy="439992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 name="CustomShape 16"/>
            <p:cNvSpPr/>
            <p:nvPr/>
          </p:nvSpPr>
          <p:spPr>
            <a:xfrm>
              <a:off x="550440" y="4316400"/>
              <a:ext cx="422280" cy="157968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6" name="CustomShape 17"/>
            <p:cNvSpPr/>
            <p:nvPr/>
          </p:nvSpPr>
          <p:spPr>
            <a:xfrm>
              <a:off x="1006200" y="5862600"/>
              <a:ext cx="429840" cy="98964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7" name="CustomShape 18"/>
            <p:cNvSpPr/>
            <p:nvPr/>
          </p:nvSpPr>
          <p:spPr>
            <a:xfrm>
              <a:off x="521640" y="4364280"/>
              <a:ext cx="550800" cy="223488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8" name="CustomShape 19"/>
            <p:cNvSpPr/>
            <p:nvPr/>
          </p:nvSpPr>
          <p:spPr>
            <a:xfrm>
              <a:off x="468000" y="1289160"/>
              <a:ext cx="173160" cy="302616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9" name="CustomShape 20"/>
            <p:cNvSpPr/>
            <p:nvPr/>
          </p:nvSpPr>
          <p:spPr>
            <a:xfrm>
              <a:off x="1111680" y="6571440"/>
              <a:ext cx="133200" cy="28044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0" name="CustomShape 21"/>
            <p:cNvSpPr/>
            <p:nvPr/>
          </p:nvSpPr>
          <p:spPr>
            <a:xfrm>
              <a:off x="502560" y="4107600"/>
              <a:ext cx="81360" cy="51048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 name="CustomShape 22"/>
            <p:cNvSpPr/>
            <p:nvPr/>
          </p:nvSpPr>
          <p:spPr>
            <a:xfrm>
              <a:off x="973800" y="3145680"/>
              <a:ext cx="1409040" cy="271584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2" name="CustomShape 23"/>
            <p:cNvSpPr/>
            <p:nvPr/>
          </p:nvSpPr>
          <p:spPr>
            <a:xfrm>
              <a:off x="1073520" y="6600240"/>
              <a:ext cx="119520" cy="25200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3" name="CustomShape 24"/>
            <p:cNvSpPr/>
            <p:nvPr/>
          </p:nvSpPr>
          <p:spPr>
            <a:xfrm>
              <a:off x="973800" y="5897160"/>
              <a:ext cx="136800" cy="67320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4" name="CustomShape 25"/>
            <p:cNvSpPr/>
            <p:nvPr/>
          </p:nvSpPr>
          <p:spPr>
            <a:xfrm>
              <a:off x="973800" y="5772600"/>
              <a:ext cx="37080" cy="22680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5" name="CustomShape 26"/>
            <p:cNvSpPr/>
            <p:nvPr/>
          </p:nvSpPr>
          <p:spPr>
            <a:xfrm>
              <a:off x="1006200" y="6322680"/>
              <a:ext cx="209520" cy="52956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26" name="CustomShape 27"/>
          <p:cNvSpPr/>
          <p:nvPr/>
        </p:nvSpPr>
        <p:spPr>
          <a:xfrm>
            <a:off x="0" y="0"/>
            <a:ext cx="181800" cy="685692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27" name="CustomShape 28"/>
          <p:cNvSpPr/>
          <p:nvPr/>
        </p:nvSpPr>
        <p:spPr>
          <a:xfrm>
            <a:off x="0" y="4323960"/>
            <a:ext cx="1743480" cy="777600"/>
          </a:xfrm>
          <a:custGeom>
            <a:avLst/>
            <a:gdLst/>
            <a:ahLst/>
            <a:cxnLst/>
            <a:rect l="l" t="t"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28" name="PlaceHolder 29"/>
          <p:cNvSpPr>
            <a:spLocks noGrp="1"/>
          </p:cNvSpPr>
          <p:nvPr>
            <p:ph type="title"/>
          </p:nvPr>
        </p:nvSpPr>
        <p:spPr>
          <a:xfrm>
            <a:off x="609480" y="273240"/>
            <a:ext cx="10972080" cy="1145160"/>
          </a:xfrm>
          <a:prstGeom prst="rect">
            <a:avLst/>
          </a:prstGeom>
        </p:spPr>
        <p:txBody>
          <a:bodyPr lIns="0" tIns="0" rIns="0" bIns="0" anchor="ctr">
            <a:spAutoFit/>
          </a:bodyPr>
          <a:lstStyle/>
          <a:p>
            <a:r>
              <a:rPr lang="ru-RU" sz="1800" b="0" strike="noStrike" spc="-1">
                <a:solidFill>
                  <a:srgbClr val="000000"/>
                </a:solidFill>
                <a:latin typeface="Arial"/>
              </a:rPr>
              <a:t>Для правки текста заглавия щёлкните мышью</a:t>
            </a:r>
          </a:p>
        </p:txBody>
      </p:sp>
      <p:sp>
        <p:nvSpPr>
          <p:cNvPr id="29" name="PlaceHolder 30"/>
          <p:cNvSpPr>
            <a:spLocks noGrp="1"/>
          </p:cNvSpPr>
          <p:nvPr>
            <p:ph type="body"/>
          </p:nvPr>
        </p:nvSpPr>
        <p:spPr>
          <a:xfrm>
            <a:off x="609480" y="1604520"/>
            <a:ext cx="109720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6" name="Group 1"/>
          <p:cNvGrpSpPr/>
          <p:nvPr/>
        </p:nvGrpSpPr>
        <p:grpSpPr>
          <a:xfrm>
            <a:off x="0" y="228600"/>
            <a:ext cx="2850480" cy="6637680"/>
            <a:chOff x="0" y="228600"/>
            <a:chExt cx="2850480" cy="6637680"/>
          </a:xfrm>
        </p:grpSpPr>
        <p:sp>
          <p:nvSpPr>
            <p:cNvPr id="67" name="CustomShape 2"/>
            <p:cNvSpPr/>
            <p:nvPr/>
          </p:nvSpPr>
          <p:spPr>
            <a:xfrm>
              <a:off x="0" y="2575080"/>
              <a:ext cx="99720" cy="62496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68" name="CustomShape 3"/>
            <p:cNvSpPr/>
            <p:nvPr/>
          </p:nvSpPr>
          <p:spPr>
            <a:xfrm>
              <a:off x="128520" y="3156480"/>
              <a:ext cx="645480" cy="232128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69" name="CustomShape 4"/>
            <p:cNvSpPr/>
            <p:nvPr/>
          </p:nvSpPr>
          <p:spPr>
            <a:xfrm>
              <a:off x="807120" y="5447160"/>
              <a:ext cx="608400" cy="141912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0" name="CustomShape 5"/>
            <p:cNvSpPr/>
            <p:nvPr/>
          </p:nvSpPr>
          <p:spPr>
            <a:xfrm>
              <a:off x="959760" y="6503760"/>
              <a:ext cx="170280" cy="36252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1" name="CustomShape 6"/>
            <p:cNvSpPr/>
            <p:nvPr/>
          </p:nvSpPr>
          <p:spPr>
            <a:xfrm>
              <a:off x="100800" y="3201120"/>
              <a:ext cx="820800" cy="332748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2" name="CustomShape 7"/>
            <p:cNvSpPr/>
            <p:nvPr/>
          </p:nvSpPr>
          <p:spPr>
            <a:xfrm>
              <a:off x="22320" y="228600"/>
              <a:ext cx="105120" cy="292680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3" name="CustomShape 8"/>
            <p:cNvSpPr/>
            <p:nvPr/>
          </p:nvSpPr>
          <p:spPr>
            <a:xfrm>
              <a:off x="78120" y="2944080"/>
              <a:ext cx="77040" cy="49284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4" name="CustomShape 9"/>
            <p:cNvSpPr/>
            <p:nvPr/>
          </p:nvSpPr>
          <p:spPr>
            <a:xfrm>
              <a:off x="769680" y="5478840"/>
              <a:ext cx="189000" cy="102384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5" name="CustomShape 10"/>
            <p:cNvSpPr/>
            <p:nvPr/>
          </p:nvSpPr>
          <p:spPr>
            <a:xfrm>
              <a:off x="775440" y="1398960"/>
              <a:ext cx="2075040" cy="404712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6" name="CustomShape 11"/>
            <p:cNvSpPr/>
            <p:nvPr/>
          </p:nvSpPr>
          <p:spPr>
            <a:xfrm>
              <a:off x="922680" y="6530040"/>
              <a:ext cx="160920" cy="33624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7" name="CustomShape 12"/>
            <p:cNvSpPr/>
            <p:nvPr/>
          </p:nvSpPr>
          <p:spPr>
            <a:xfrm>
              <a:off x="769680" y="5359320"/>
              <a:ext cx="36360" cy="22068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8" name="CustomShape 13"/>
            <p:cNvSpPr/>
            <p:nvPr/>
          </p:nvSpPr>
          <p:spPr>
            <a:xfrm>
              <a:off x="849960" y="6244560"/>
              <a:ext cx="237600" cy="62136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79" name="Group 14"/>
          <p:cNvGrpSpPr/>
          <p:nvPr/>
        </p:nvGrpSpPr>
        <p:grpSpPr>
          <a:xfrm>
            <a:off x="27360" y="-720"/>
            <a:ext cx="2355480" cy="6852960"/>
            <a:chOff x="27360" y="-720"/>
            <a:chExt cx="2355480" cy="6852960"/>
          </a:xfrm>
        </p:grpSpPr>
        <p:sp>
          <p:nvSpPr>
            <p:cNvPr id="80" name="CustomShape 15"/>
            <p:cNvSpPr/>
            <p:nvPr/>
          </p:nvSpPr>
          <p:spPr>
            <a:xfrm>
              <a:off x="27360" y="-720"/>
              <a:ext cx="493200" cy="439992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1" name="CustomShape 16"/>
            <p:cNvSpPr/>
            <p:nvPr/>
          </p:nvSpPr>
          <p:spPr>
            <a:xfrm>
              <a:off x="550440" y="4316400"/>
              <a:ext cx="422280" cy="157968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2" name="CustomShape 17"/>
            <p:cNvSpPr/>
            <p:nvPr/>
          </p:nvSpPr>
          <p:spPr>
            <a:xfrm>
              <a:off x="1006200" y="5862600"/>
              <a:ext cx="429840" cy="98964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3" name="CustomShape 18"/>
            <p:cNvSpPr/>
            <p:nvPr/>
          </p:nvSpPr>
          <p:spPr>
            <a:xfrm>
              <a:off x="521640" y="4364280"/>
              <a:ext cx="550800" cy="223488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4" name="CustomShape 19"/>
            <p:cNvSpPr/>
            <p:nvPr/>
          </p:nvSpPr>
          <p:spPr>
            <a:xfrm>
              <a:off x="468000" y="1289160"/>
              <a:ext cx="173160" cy="302616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5" name="CustomShape 20"/>
            <p:cNvSpPr/>
            <p:nvPr/>
          </p:nvSpPr>
          <p:spPr>
            <a:xfrm>
              <a:off x="1111680" y="6571440"/>
              <a:ext cx="133200" cy="28044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6" name="CustomShape 21"/>
            <p:cNvSpPr/>
            <p:nvPr/>
          </p:nvSpPr>
          <p:spPr>
            <a:xfrm>
              <a:off x="502560" y="4107600"/>
              <a:ext cx="81360" cy="51048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7" name="CustomShape 22"/>
            <p:cNvSpPr/>
            <p:nvPr/>
          </p:nvSpPr>
          <p:spPr>
            <a:xfrm>
              <a:off x="973800" y="3145680"/>
              <a:ext cx="1409040" cy="271584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8" name="CustomShape 23"/>
            <p:cNvSpPr/>
            <p:nvPr/>
          </p:nvSpPr>
          <p:spPr>
            <a:xfrm>
              <a:off x="1073520" y="6600240"/>
              <a:ext cx="119520" cy="25200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9" name="CustomShape 24"/>
            <p:cNvSpPr/>
            <p:nvPr/>
          </p:nvSpPr>
          <p:spPr>
            <a:xfrm>
              <a:off x="973800" y="5897160"/>
              <a:ext cx="136800" cy="67320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90" name="CustomShape 25"/>
            <p:cNvSpPr/>
            <p:nvPr/>
          </p:nvSpPr>
          <p:spPr>
            <a:xfrm>
              <a:off x="973800" y="5772600"/>
              <a:ext cx="37080" cy="22680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91" name="CustomShape 26"/>
            <p:cNvSpPr/>
            <p:nvPr/>
          </p:nvSpPr>
          <p:spPr>
            <a:xfrm>
              <a:off x="1006200" y="6322680"/>
              <a:ext cx="209520" cy="52956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92" name="CustomShape 27"/>
          <p:cNvSpPr/>
          <p:nvPr/>
        </p:nvSpPr>
        <p:spPr>
          <a:xfrm>
            <a:off x="0" y="0"/>
            <a:ext cx="181800" cy="685692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93" name="CustomShape 28"/>
          <p:cNvSpPr/>
          <p:nvPr/>
        </p:nvSpPr>
        <p:spPr>
          <a:xfrm flipV="1">
            <a:off x="-3240" y="712440"/>
            <a:ext cx="1587600" cy="506160"/>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94" name="PlaceHolder 29"/>
          <p:cNvSpPr>
            <a:spLocks noGrp="1"/>
          </p:cNvSpPr>
          <p:nvPr>
            <p:ph type="title"/>
          </p:nvPr>
        </p:nvSpPr>
        <p:spPr>
          <a:xfrm>
            <a:off x="609480" y="273600"/>
            <a:ext cx="10972440" cy="1144800"/>
          </a:xfrm>
          <a:prstGeom prst="rect">
            <a:avLst/>
          </a:prstGeom>
        </p:spPr>
        <p:txBody>
          <a:bodyPr lIns="0" tIns="0" rIns="0" bIns="0" anchor="ctr">
            <a:noAutofit/>
          </a:bodyPr>
          <a:lstStyle/>
          <a:p>
            <a:r>
              <a:rPr lang="ru-RU" sz="1800" b="0" strike="noStrike" spc="-1">
                <a:solidFill>
                  <a:srgbClr val="000000"/>
                </a:solidFill>
                <a:latin typeface="Arial"/>
              </a:rPr>
              <a:t>Для правки текста заглавия щёлкните мышью</a:t>
            </a:r>
          </a:p>
        </p:txBody>
      </p:sp>
      <p:sp>
        <p:nvSpPr>
          <p:cNvPr id="95" name="PlaceHolder 3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2" name="Group 1"/>
          <p:cNvGrpSpPr/>
          <p:nvPr/>
        </p:nvGrpSpPr>
        <p:grpSpPr>
          <a:xfrm>
            <a:off x="0" y="228600"/>
            <a:ext cx="2850480" cy="6637680"/>
            <a:chOff x="0" y="228600"/>
            <a:chExt cx="2850480" cy="6637680"/>
          </a:xfrm>
        </p:grpSpPr>
        <p:sp>
          <p:nvSpPr>
            <p:cNvPr id="133" name="CustomShape 2"/>
            <p:cNvSpPr/>
            <p:nvPr/>
          </p:nvSpPr>
          <p:spPr>
            <a:xfrm>
              <a:off x="0" y="2575080"/>
              <a:ext cx="99720" cy="62496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34" name="CustomShape 3"/>
            <p:cNvSpPr/>
            <p:nvPr/>
          </p:nvSpPr>
          <p:spPr>
            <a:xfrm>
              <a:off x="128520" y="3156480"/>
              <a:ext cx="645480" cy="232128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35" name="CustomShape 4"/>
            <p:cNvSpPr/>
            <p:nvPr/>
          </p:nvSpPr>
          <p:spPr>
            <a:xfrm>
              <a:off x="807120" y="5447160"/>
              <a:ext cx="608400" cy="141912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36" name="CustomShape 5"/>
            <p:cNvSpPr/>
            <p:nvPr/>
          </p:nvSpPr>
          <p:spPr>
            <a:xfrm>
              <a:off x="959760" y="6503760"/>
              <a:ext cx="170280" cy="36252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37" name="CustomShape 6"/>
            <p:cNvSpPr/>
            <p:nvPr/>
          </p:nvSpPr>
          <p:spPr>
            <a:xfrm>
              <a:off x="100800" y="3201120"/>
              <a:ext cx="820800" cy="332748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38" name="CustomShape 7"/>
            <p:cNvSpPr/>
            <p:nvPr/>
          </p:nvSpPr>
          <p:spPr>
            <a:xfrm>
              <a:off x="22320" y="228600"/>
              <a:ext cx="105120" cy="292680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39" name="CustomShape 8"/>
            <p:cNvSpPr/>
            <p:nvPr/>
          </p:nvSpPr>
          <p:spPr>
            <a:xfrm>
              <a:off x="78120" y="2944080"/>
              <a:ext cx="77040" cy="49284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0" name="CustomShape 9"/>
            <p:cNvSpPr/>
            <p:nvPr/>
          </p:nvSpPr>
          <p:spPr>
            <a:xfrm>
              <a:off x="769680" y="5478840"/>
              <a:ext cx="189000" cy="102384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1" name="CustomShape 10"/>
            <p:cNvSpPr/>
            <p:nvPr/>
          </p:nvSpPr>
          <p:spPr>
            <a:xfrm>
              <a:off x="775440" y="1398960"/>
              <a:ext cx="2075040" cy="404712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2" name="CustomShape 11"/>
            <p:cNvSpPr/>
            <p:nvPr/>
          </p:nvSpPr>
          <p:spPr>
            <a:xfrm>
              <a:off x="922680" y="6530040"/>
              <a:ext cx="160920" cy="33624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3" name="CustomShape 12"/>
            <p:cNvSpPr/>
            <p:nvPr/>
          </p:nvSpPr>
          <p:spPr>
            <a:xfrm>
              <a:off x="769680" y="5359320"/>
              <a:ext cx="36360" cy="22068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4" name="CustomShape 13"/>
            <p:cNvSpPr/>
            <p:nvPr/>
          </p:nvSpPr>
          <p:spPr>
            <a:xfrm>
              <a:off x="849960" y="6244560"/>
              <a:ext cx="237600" cy="62136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145" name="Group 14"/>
          <p:cNvGrpSpPr/>
          <p:nvPr/>
        </p:nvGrpSpPr>
        <p:grpSpPr>
          <a:xfrm>
            <a:off x="27360" y="-720"/>
            <a:ext cx="2355480" cy="6852960"/>
            <a:chOff x="27360" y="-720"/>
            <a:chExt cx="2355480" cy="6852960"/>
          </a:xfrm>
        </p:grpSpPr>
        <p:sp>
          <p:nvSpPr>
            <p:cNvPr id="146" name="CustomShape 15"/>
            <p:cNvSpPr/>
            <p:nvPr/>
          </p:nvSpPr>
          <p:spPr>
            <a:xfrm>
              <a:off x="27360" y="-720"/>
              <a:ext cx="493200" cy="439992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47" name="CustomShape 16"/>
            <p:cNvSpPr/>
            <p:nvPr/>
          </p:nvSpPr>
          <p:spPr>
            <a:xfrm>
              <a:off x="550440" y="4316400"/>
              <a:ext cx="422280" cy="157968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48" name="CustomShape 17"/>
            <p:cNvSpPr/>
            <p:nvPr/>
          </p:nvSpPr>
          <p:spPr>
            <a:xfrm>
              <a:off x="1006200" y="5862600"/>
              <a:ext cx="429840" cy="98964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49" name="CustomShape 18"/>
            <p:cNvSpPr/>
            <p:nvPr/>
          </p:nvSpPr>
          <p:spPr>
            <a:xfrm>
              <a:off x="521640" y="4364280"/>
              <a:ext cx="550800" cy="223488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0" name="CustomShape 19"/>
            <p:cNvSpPr/>
            <p:nvPr/>
          </p:nvSpPr>
          <p:spPr>
            <a:xfrm>
              <a:off x="468000" y="1289160"/>
              <a:ext cx="173160" cy="302616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1" name="CustomShape 20"/>
            <p:cNvSpPr/>
            <p:nvPr/>
          </p:nvSpPr>
          <p:spPr>
            <a:xfrm>
              <a:off x="1111680" y="6571440"/>
              <a:ext cx="133200" cy="28044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2" name="CustomShape 21"/>
            <p:cNvSpPr/>
            <p:nvPr/>
          </p:nvSpPr>
          <p:spPr>
            <a:xfrm>
              <a:off x="502560" y="4107600"/>
              <a:ext cx="81360" cy="51048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3" name="CustomShape 22"/>
            <p:cNvSpPr/>
            <p:nvPr/>
          </p:nvSpPr>
          <p:spPr>
            <a:xfrm>
              <a:off x="973800" y="3145680"/>
              <a:ext cx="1409040" cy="271584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4" name="CustomShape 23"/>
            <p:cNvSpPr/>
            <p:nvPr/>
          </p:nvSpPr>
          <p:spPr>
            <a:xfrm>
              <a:off x="1073520" y="6600240"/>
              <a:ext cx="119520" cy="25200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5" name="CustomShape 24"/>
            <p:cNvSpPr/>
            <p:nvPr/>
          </p:nvSpPr>
          <p:spPr>
            <a:xfrm>
              <a:off x="973800" y="5897160"/>
              <a:ext cx="136800" cy="67320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6" name="CustomShape 25"/>
            <p:cNvSpPr/>
            <p:nvPr/>
          </p:nvSpPr>
          <p:spPr>
            <a:xfrm>
              <a:off x="973800" y="5772600"/>
              <a:ext cx="37080" cy="22680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7" name="CustomShape 26"/>
            <p:cNvSpPr/>
            <p:nvPr/>
          </p:nvSpPr>
          <p:spPr>
            <a:xfrm>
              <a:off x="1006200" y="6322680"/>
              <a:ext cx="209520" cy="52956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158" name="CustomShape 27"/>
          <p:cNvSpPr/>
          <p:nvPr/>
        </p:nvSpPr>
        <p:spPr>
          <a:xfrm>
            <a:off x="0" y="0"/>
            <a:ext cx="181800" cy="685692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159" name="CustomShape 28"/>
          <p:cNvSpPr/>
          <p:nvPr/>
        </p:nvSpPr>
        <p:spPr>
          <a:xfrm flipV="1">
            <a:off x="-3240" y="712440"/>
            <a:ext cx="1587600" cy="506160"/>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60" name="PlaceHolder 29"/>
          <p:cNvSpPr>
            <a:spLocks noGrp="1"/>
          </p:cNvSpPr>
          <p:nvPr>
            <p:ph type="title"/>
          </p:nvPr>
        </p:nvSpPr>
        <p:spPr>
          <a:xfrm>
            <a:off x="609480" y="273600"/>
            <a:ext cx="10972440" cy="1144800"/>
          </a:xfrm>
          <a:prstGeom prst="rect">
            <a:avLst/>
          </a:prstGeom>
        </p:spPr>
        <p:txBody>
          <a:bodyPr lIns="0" tIns="0" rIns="0" bIns="0" anchor="ctr">
            <a:noAutofit/>
          </a:bodyPr>
          <a:lstStyle/>
          <a:p>
            <a:r>
              <a:rPr lang="ru-RU" sz="1800" b="0" strike="noStrike" spc="-1">
                <a:solidFill>
                  <a:srgbClr val="000000"/>
                </a:solidFill>
                <a:latin typeface="Arial"/>
              </a:rPr>
              <a:t>Для правки текста заглавия щёлкните мышью</a:t>
            </a:r>
          </a:p>
        </p:txBody>
      </p:sp>
      <p:sp>
        <p:nvSpPr>
          <p:cNvPr id="161" name="PlaceHolder 3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98" name="Group 1"/>
          <p:cNvGrpSpPr/>
          <p:nvPr/>
        </p:nvGrpSpPr>
        <p:grpSpPr>
          <a:xfrm>
            <a:off x="0" y="228600"/>
            <a:ext cx="2850480" cy="6637680"/>
            <a:chOff x="0" y="228600"/>
            <a:chExt cx="2850480" cy="6637680"/>
          </a:xfrm>
        </p:grpSpPr>
        <p:sp>
          <p:nvSpPr>
            <p:cNvPr id="199" name="CustomShape 2"/>
            <p:cNvSpPr/>
            <p:nvPr/>
          </p:nvSpPr>
          <p:spPr>
            <a:xfrm>
              <a:off x="0" y="2575080"/>
              <a:ext cx="99720" cy="62496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0" name="CustomShape 3"/>
            <p:cNvSpPr/>
            <p:nvPr/>
          </p:nvSpPr>
          <p:spPr>
            <a:xfrm>
              <a:off x="128520" y="3156480"/>
              <a:ext cx="645480" cy="232128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1" name="CustomShape 4"/>
            <p:cNvSpPr/>
            <p:nvPr/>
          </p:nvSpPr>
          <p:spPr>
            <a:xfrm>
              <a:off x="807120" y="5447160"/>
              <a:ext cx="608400" cy="141912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2" name="CustomShape 5"/>
            <p:cNvSpPr/>
            <p:nvPr/>
          </p:nvSpPr>
          <p:spPr>
            <a:xfrm>
              <a:off x="959760" y="6503760"/>
              <a:ext cx="170280" cy="36252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3" name="CustomShape 6"/>
            <p:cNvSpPr/>
            <p:nvPr/>
          </p:nvSpPr>
          <p:spPr>
            <a:xfrm>
              <a:off x="100800" y="3201120"/>
              <a:ext cx="820800" cy="332748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4" name="CustomShape 7"/>
            <p:cNvSpPr/>
            <p:nvPr/>
          </p:nvSpPr>
          <p:spPr>
            <a:xfrm>
              <a:off x="22320" y="228600"/>
              <a:ext cx="105120" cy="292680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5" name="CustomShape 8"/>
            <p:cNvSpPr/>
            <p:nvPr/>
          </p:nvSpPr>
          <p:spPr>
            <a:xfrm>
              <a:off x="78120" y="2944080"/>
              <a:ext cx="77040" cy="49284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6" name="CustomShape 9"/>
            <p:cNvSpPr/>
            <p:nvPr/>
          </p:nvSpPr>
          <p:spPr>
            <a:xfrm>
              <a:off x="769680" y="5478840"/>
              <a:ext cx="189000" cy="102384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7" name="CustomShape 10"/>
            <p:cNvSpPr/>
            <p:nvPr/>
          </p:nvSpPr>
          <p:spPr>
            <a:xfrm>
              <a:off x="775440" y="1398960"/>
              <a:ext cx="2075040" cy="404712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8" name="CustomShape 11"/>
            <p:cNvSpPr/>
            <p:nvPr/>
          </p:nvSpPr>
          <p:spPr>
            <a:xfrm>
              <a:off x="922680" y="6530040"/>
              <a:ext cx="160920" cy="33624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9" name="CustomShape 12"/>
            <p:cNvSpPr/>
            <p:nvPr/>
          </p:nvSpPr>
          <p:spPr>
            <a:xfrm>
              <a:off x="769680" y="5359320"/>
              <a:ext cx="36360" cy="22068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10" name="CustomShape 13"/>
            <p:cNvSpPr/>
            <p:nvPr/>
          </p:nvSpPr>
          <p:spPr>
            <a:xfrm>
              <a:off x="849960" y="6244560"/>
              <a:ext cx="237600" cy="62136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211" name="Group 14"/>
          <p:cNvGrpSpPr/>
          <p:nvPr/>
        </p:nvGrpSpPr>
        <p:grpSpPr>
          <a:xfrm>
            <a:off x="27360" y="-720"/>
            <a:ext cx="2355480" cy="6852960"/>
            <a:chOff x="27360" y="-720"/>
            <a:chExt cx="2355480" cy="6852960"/>
          </a:xfrm>
        </p:grpSpPr>
        <p:sp>
          <p:nvSpPr>
            <p:cNvPr id="212" name="CustomShape 15"/>
            <p:cNvSpPr/>
            <p:nvPr/>
          </p:nvSpPr>
          <p:spPr>
            <a:xfrm>
              <a:off x="27360" y="-720"/>
              <a:ext cx="493200" cy="439992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3" name="CustomShape 16"/>
            <p:cNvSpPr/>
            <p:nvPr/>
          </p:nvSpPr>
          <p:spPr>
            <a:xfrm>
              <a:off x="550440" y="4316400"/>
              <a:ext cx="422280" cy="157968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4" name="CustomShape 17"/>
            <p:cNvSpPr/>
            <p:nvPr/>
          </p:nvSpPr>
          <p:spPr>
            <a:xfrm>
              <a:off x="1006200" y="5862600"/>
              <a:ext cx="429840" cy="98964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5" name="CustomShape 18"/>
            <p:cNvSpPr/>
            <p:nvPr/>
          </p:nvSpPr>
          <p:spPr>
            <a:xfrm>
              <a:off x="521640" y="4364280"/>
              <a:ext cx="550800" cy="223488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6" name="CustomShape 19"/>
            <p:cNvSpPr/>
            <p:nvPr/>
          </p:nvSpPr>
          <p:spPr>
            <a:xfrm>
              <a:off x="468000" y="1289160"/>
              <a:ext cx="173160" cy="302616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7" name="CustomShape 20"/>
            <p:cNvSpPr/>
            <p:nvPr/>
          </p:nvSpPr>
          <p:spPr>
            <a:xfrm>
              <a:off x="1111680" y="6571440"/>
              <a:ext cx="133200" cy="28044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8" name="CustomShape 21"/>
            <p:cNvSpPr/>
            <p:nvPr/>
          </p:nvSpPr>
          <p:spPr>
            <a:xfrm>
              <a:off x="502560" y="4107600"/>
              <a:ext cx="81360" cy="51048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9" name="CustomShape 22"/>
            <p:cNvSpPr/>
            <p:nvPr/>
          </p:nvSpPr>
          <p:spPr>
            <a:xfrm>
              <a:off x="973800" y="3145680"/>
              <a:ext cx="1409040" cy="271584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20" name="CustomShape 23"/>
            <p:cNvSpPr/>
            <p:nvPr/>
          </p:nvSpPr>
          <p:spPr>
            <a:xfrm>
              <a:off x="1073520" y="6600240"/>
              <a:ext cx="119520" cy="25200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21" name="CustomShape 24"/>
            <p:cNvSpPr/>
            <p:nvPr/>
          </p:nvSpPr>
          <p:spPr>
            <a:xfrm>
              <a:off x="973800" y="5897160"/>
              <a:ext cx="136800" cy="67320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22" name="CustomShape 25"/>
            <p:cNvSpPr/>
            <p:nvPr/>
          </p:nvSpPr>
          <p:spPr>
            <a:xfrm>
              <a:off x="973800" y="5772600"/>
              <a:ext cx="37080" cy="22680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23" name="CustomShape 26"/>
            <p:cNvSpPr/>
            <p:nvPr/>
          </p:nvSpPr>
          <p:spPr>
            <a:xfrm>
              <a:off x="1006200" y="6322680"/>
              <a:ext cx="209520" cy="52956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224" name="CustomShape 27"/>
          <p:cNvSpPr/>
          <p:nvPr/>
        </p:nvSpPr>
        <p:spPr>
          <a:xfrm>
            <a:off x="0" y="0"/>
            <a:ext cx="181800" cy="685692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225" name="CustomShape 28"/>
          <p:cNvSpPr/>
          <p:nvPr/>
        </p:nvSpPr>
        <p:spPr>
          <a:xfrm flipV="1">
            <a:off x="-3240" y="712440"/>
            <a:ext cx="1587600" cy="506160"/>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226" name="PlaceHolder 29"/>
          <p:cNvSpPr>
            <a:spLocks noGrp="1"/>
          </p:cNvSpPr>
          <p:nvPr>
            <p:ph type="title"/>
          </p:nvPr>
        </p:nvSpPr>
        <p:spPr>
          <a:xfrm>
            <a:off x="609480" y="273240"/>
            <a:ext cx="10972080" cy="1145160"/>
          </a:xfrm>
          <a:prstGeom prst="rect">
            <a:avLst/>
          </a:prstGeom>
        </p:spPr>
        <p:txBody>
          <a:bodyPr lIns="0" tIns="0" rIns="0" bIns="0" anchor="ctr">
            <a:spAutoFit/>
          </a:bodyPr>
          <a:lstStyle/>
          <a:p>
            <a:r>
              <a:rPr lang="ru-RU" sz="1800" b="0" strike="noStrike" spc="-1">
                <a:solidFill>
                  <a:srgbClr val="000000"/>
                </a:solidFill>
                <a:latin typeface="Arial"/>
              </a:rPr>
              <a:t>Для правки текста заглавия щёлкните мышью</a:t>
            </a:r>
          </a:p>
        </p:txBody>
      </p:sp>
      <p:sp>
        <p:nvSpPr>
          <p:cNvPr id="227" name="PlaceHolder 30"/>
          <p:cNvSpPr>
            <a:spLocks noGrp="1"/>
          </p:cNvSpPr>
          <p:nvPr>
            <p:ph type="body"/>
          </p:nvPr>
        </p:nvSpPr>
        <p:spPr>
          <a:xfrm>
            <a:off x="609480" y="1604520"/>
            <a:ext cx="109720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64" name="Group 1"/>
          <p:cNvGrpSpPr/>
          <p:nvPr/>
        </p:nvGrpSpPr>
        <p:grpSpPr>
          <a:xfrm>
            <a:off x="0" y="228600"/>
            <a:ext cx="2850480" cy="6637680"/>
            <a:chOff x="0" y="228600"/>
            <a:chExt cx="2850480" cy="6637680"/>
          </a:xfrm>
        </p:grpSpPr>
        <p:sp>
          <p:nvSpPr>
            <p:cNvPr id="265" name="CustomShape 2"/>
            <p:cNvSpPr/>
            <p:nvPr/>
          </p:nvSpPr>
          <p:spPr>
            <a:xfrm>
              <a:off x="0" y="2575080"/>
              <a:ext cx="99720" cy="62496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66" name="CustomShape 3"/>
            <p:cNvSpPr/>
            <p:nvPr/>
          </p:nvSpPr>
          <p:spPr>
            <a:xfrm>
              <a:off x="128520" y="3156480"/>
              <a:ext cx="645480" cy="232128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67" name="CustomShape 4"/>
            <p:cNvSpPr/>
            <p:nvPr/>
          </p:nvSpPr>
          <p:spPr>
            <a:xfrm>
              <a:off x="807120" y="5447160"/>
              <a:ext cx="608400" cy="141912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68" name="CustomShape 5"/>
            <p:cNvSpPr/>
            <p:nvPr/>
          </p:nvSpPr>
          <p:spPr>
            <a:xfrm>
              <a:off x="959760" y="6503760"/>
              <a:ext cx="170280" cy="36252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69" name="CustomShape 6"/>
            <p:cNvSpPr/>
            <p:nvPr/>
          </p:nvSpPr>
          <p:spPr>
            <a:xfrm>
              <a:off x="100800" y="3201120"/>
              <a:ext cx="820800" cy="332748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0" name="CustomShape 7"/>
            <p:cNvSpPr/>
            <p:nvPr/>
          </p:nvSpPr>
          <p:spPr>
            <a:xfrm>
              <a:off x="22320" y="228600"/>
              <a:ext cx="105120" cy="292680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1" name="CustomShape 8"/>
            <p:cNvSpPr/>
            <p:nvPr/>
          </p:nvSpPr>
          <p:spPr>
            <a:xfrm>
              <a:off x="78120" y="2944080"/>
              <a:ext cx="77040" cy="49284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2" name="CustomShape 9"/>
            <p:cNvSpPr/>
            <p:nvPr/>
          </p:nvSpPr>
          <p:spPr>
            <a:xfrm>
              <a:off x="769680" y="5478840"/>
              <a:ext cx="189000" cy="102384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3" name="CustomShape 10"/>
            <p:cNvSpPr/>
            <p:nvPr/>
          </p:nvSpPr>
          <p:spPr>
            <a:xfrm>
              <a:off x="775440" y="1398960"/>
              <a:ext cx="2075040" cy="404712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4" name="CustomShape 11"/>
            <p:cNvSpPr/>
            <p:nvPr/>
          </p:nvSpPr>
          <p:spPr>
            <a:xfrm>
              <a:off x="922680" y="6530040"/>
              <a:ext cx="160920" cy="33624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5" name="CustomShape 12"/>
            <p:cNvSpPr/>
            <p:nvPr/>
          </p:nvSpPr>
          <p:spPr>
            <a:xfrm>
              <a:off x="769680" y="5359320"/>
              <a:ext cx="36360" cy="22068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6" name="CustomShape 13"/>
            <p:cNvSpPr/>
            <p:nvPr/>
          </p:nvSpPr>
          <p:spPr>
            <a:xfrm>
              <a:off x="849960" y="6244560"/>
              <a:ext cx="237600" cy="62136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277" name="Group 14"/>
          <p:cNvGrpSpPr/>
          <p:nvPr/>
        </p:nvGrpSpPr>
        <p:grpSpPr>
          <a:xfrm>
            <a:off x="27360" y="-720"/>
            <a:ext cx="2355480" cy="6852960"/>
            <a:chOff x="27360" y="-720"/>
            <a:chExt cx="2355480" cy="6852960"/>
          </a:xfrm>
        </p:grpSpPr>
        <p:sp>
          <p:nvSpPr>
            <p:cNvPr id="278" name="CustomShape 15"/>
            <p:cNvSpPr/>
            <p:nvPr/>
          </p:nvSpPr>
          <p:spPr>
            <a:xfrm>
              <a:off x="27360" y="-720"/>
              <a:ext cx="493200" cy="439992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79" name="CustomShape 16"/>
            <p:cNvSpPr/>
            <p:nvPr/>
          </p:nvSpPr>
          <p:spPr>
            <a:xfrm>
              <a:off x="550440" y="4316400"/>
              <a:ext cx="422280" cy="157968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0" name="CustomShape 17"/>
            <p:cNvSpPr/>
            <p:nvPr/>
          </p:nvSpPr>
          <p:spPr>
            <a:xfrm>
              <a:off x="1006200" y="5862600"/>
              <a:ext cx="429840" cy="98964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1" name="CustomShape 18"/>
            <p:cNvSpPr/>
            <p:nvPr/>
          </p:nvSpPr>
          <p:spPr>
            <a:xfrm>
              <a:off x="521640" y="4364280"/>
              <a:ext cx="550800" cy="223488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2" name="CustomShape 19"/>
            <p:cNvSpPr/>
            <p:nvPr/>
          </p:nvSpPr>
          <p:spPr>
            <a:xfrm>
              <a:off x="468000" y="1289160"/>
              <a:ext cx="173160" cy="302616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3" name="CustomShape 20"/>
            <p:cNvSpPr/>
            <p:nvPr/>
          </p:nvSpPr>
          <p:spPr>
            <a:xfrm>
              <a:off x="1111680" y="6571440"/>
              <a:ext cx="133200" cy="28044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4" name="CustomShape 21"/>
            <p:cNvSpPr/>
            <p:nvPr/>
          </p:nvSpPr>
          <p:spPr>
            <a:xfrm>
              <a:off x="502560" y="4107600"/>
              <a:ext cx="81360" cy="51048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5" name="CustomShape 22"/>
            <p:cNvSpPr/>
            <p:nvPr/>
          </p:nvSpPr>
          <p:spPr>
            <a:xfrm>
              <a:off x="973800" y="3145680"/>
              <a:ext cx="1409040" cy="271584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6" name="CustomShape 23"/>
            <p:cNvSpPr/>
            <p:nvPr/>
          </p:nvSpPr>
          <p:spPr>
            <a:xfrm>
              <a:off x="1073520" y="6600240"/>
              <a:ext cx="119520" cy="25200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7" name="CustomShape 24"/>
            <p:cNvSpPr/>
            <p:nvPr/>
          </p:nvSpPr>
          <p:spPr>
            <a:xfrm>
              <a:off x="973800" y="5897160"/>
              <a:ext cx="136800" cy="67320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8" name="CustomShape 25"/>
            <p:cNvSpPr/>
            <p:nvPr/>
          </p:nvSpPr>
          <p:spPr>
            <a:xfrm>
              <a:off x="973800" y="5772600"/>
              <a:ext cx="37080" cy="22680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9" name="CustomShape 26"/>
            <p:cNvSpPr/>
            <p:nvPr/>
          </p:nvSpPr>
          <p:spPr>
            <a:xfrm>
              <a:off x="1006200" y="6322680"/>
              <a:ext cx="209520" cy="52956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290" name="CustomShape 27"/>
          <p:cNvSpPr/>
          <p:nvPr/>
        </p:nvSpPr>
        <p:spPr>
          <a:xfrm>
            <a:off x="0" y="0"/>
            <a:ext cx="181800" cy="685692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291" name="CustomShape 28"/>
          <p:cNvSpPr/>
          <p:nvPr/>
        </p:nvSpPr>
        <p:spPr>
          <a:xfrm flipV="1">
            <a:off x="-3240" y="712440"/>
            <a:ext cx="1587600" cy="506160"/>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292" name="PlaceHolder 29"/>
          <p:cNvSpPr>
            <a:spLocks noGrp="1"/>
          </p:cNvSpPr>
          <p:nvPr>
            <p:ph type="title"/>
          </p:nvPr>
        </p:nvSpPr>
        <p:spPr>
          <a:xfrm>
            <a:off x="609480" y="273240"/>
            <a:ext cx="10972080" cy="1145160"/>
          </a:xfrm>
          <a:prstGeom prst="rect">
            <a:avLst/>
          </a:prstGeom>
        </p:spPr>
        <p:txBody>
          <a:bodyPr lIns="0" tIns="0" rIns="0" bIns="0" anchor="ctr">
            <a:spAutoFit/>
          </a:bodyPr>
          <a:lstStyle/>
          <a:p>
            <a:r>
              <a:rPr lang="ru-RU" sz="1800" b="0" strike="noStrike" spc="-1">
                <a:solidFill>
                  <a:srgbClr val="000000"/>
                </a:solidFill>
                <a:latin typeface="Arial"/>
              </a:rPr>
              <a:t>Для правки текста заглавия щёлкните мышью</a:t>
            </a:r>
          </a:p>
        </p:txBody>
      </p:sp>
      <p:sp>
        <p:nvSpPr>
          <p:cNvPr id="293" name="PlaceHolder 30"/>
          <p:cNvSpPr>
            <a:spLocks noGrp="1"/>
          </p:cNvSpPr>
          <p:nvPr>
            <p:ph type="body"/>
          </p:nvPr>
        </p:nvSpPr>
        <p:spPr>
          <a:xfrm>
            <a:off x="609480" y="1604520"/>
            <a:ext cx="535392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solidFill>
                  <a:srgbClr val="000000"/>
                </a:solidFill>
                <a:latin typeface="Arial"/>
              </a:rPr>
              <a:t>Седьмой уровень структуры</a:t>
            </a:r>
          </a:p>
        </p:txBody>
      </p:sp>
      <p:sp>
        <p:nvSpPr>
          <p:cNvPr id="294" name="PlaceHolder 31"/>
          <p:cNvSpPr>
            <a:spLocks noGrp="1"/>
          </p:cNvSpPr>
          <p:nvPr>
            <p:ph type="body"/>
          </p:nvPr>
        </p:nvSpPr>
        <p:spPr>
          <a:xfrm>
            <a:off x="6231960" y="1604520"/>
            <a:ext cx="535392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31" name="Group 1"/>
          <p:cNvGrpSpPr/>
          <p:nvPr/>
        </p:nvGrpSpPr>
        <p:grpSpPr>
          <a:xfrm>
            <a:off x="0" y="228600"/>
            <a:ext cx="2850480" cy="6637680"/>
            <a:chOff x="0" y="228600"/>
            <a:chExt cx="2850480" cy="6637680"/>
          </a:xfrm>
        </p:grpSpPr>
        <p:sp>
          <p:nvSpPr>
            <p:cNvPr id="332" name="CustomShape 2"/>
            <p:cNvSpPr/>
            <p:nvPr/>
          </p:nvSpPr>
          <p:spPr>
            <a:xfrm>
              <a:off x="0" y="2575080"/>
              <a:ext cx="99720" cy="62496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33" name="CustomShape 3"/>
            <p:cNvSpPr/>
            <p:nvPr/>
          </p:nvSpPr>
          <p:spPr>
            <a:xfrm>
              <a:off x="128520" y="3156480"/>
              <a:ext cx="645480" cy="232128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34" name="CustomShape 4"/>
            <p:cNvSpPr/>
            <p:nvPr/>
          </p:nvSpPr>
          <p:spPr>
            <a:xfrm>
              <a:off x="807120" y="5447160"/>
              <a:ext cx="608400" cy="141912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35" name="CustomShape 5"/>
            <p:cNvSpPr/>
            <p:nvPr/>
          </p:nvSpPr>
          <p:spPr>
            <a:xfrm>
              <a:off x="959760" y="6503760"/>
              <a:ext cx="170280" cy="36252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36" name="CustomShape 6"/>
            <p:cNvSpPr/>
            <p:nvPr/>
          </p:nvSpPr>
          <p:spPr>
            <a:xfrm>
              <a:off x="100800" y="3201120"/>
              <a:ext cx="820800" cy="332748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37" name="CustomShape 7"/>
            <p:cNvSpPr/>
            <p:nvPr/>
          </p:nvSpPr>
          <p:spPr>
            <a:xfrm>
              <a:off x="22320" y="228600"/>
              <a:ext cx="105120" cy="292680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38" name="CustomShape 8"/>
            <p:cNvSpPr/>
            <p:nvPr/>
          </p:nvSpPr>
          <p:spPr>
            <a:xfrm>
              <a:off x="78120" y="2944080"/>
              <a:ext cx="77040" cy="49284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39" name="CustomShape 9"/>
            <p:cNvSpPr/>
            <p:nvPr/>
          </p:nvSpPr>
          <p:spPr>
            <a:xfrm>
              <a:off x="769680" y="5478840"/>
              <a:ext cx="189000" cy="102384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40" name="CustomShape 10"/>
            <p:cNvSpPr/>
            <p:nvPr/>
          </p:nvSpPr>
          <p:spPr>
            <a:xfrm>
              <a:off x="775440" y="1398960"/>
              <a:ext cx="2075040" cy="404712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41" name="CustomShape 11"/>
            <p:cNvSpPr/>
            <p:nvPr/>
          </p:nvSpPr>
          <p:spPr>
            <a:xfrm>
              <a:off x="922680" y="6530040"/>
              <a:ext cx="160920" cy="33624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42" name="CustomShape 12"/>
            <p:cNvSpPr/>
            <p:nvPr/>
          </p:nvSpPr>
          <p:spPr>
            <a:xfrm>
              <a:off x="769680" y="5359320"/>
              <a:ext cx="36360" cy="22068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43" name="CustomShape 13"/>
            <p:cNvSpPr/>
            <p:nvPr/>
          </p:nvSpPr>
          <p:spPr>
            <a:xfrm>
              <a:off x="849960" y="6244560"/>
              <a:ext cx="237600" cy="62136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344" name="Group 14"/>
          <p:cNvGrpSpPr/>
          <p:nvPr/>
        </p:nvGrpSpPr>
        <p:grpSpPr>
          <a:xfrm>
            <a:off x="27360" y="-720"/>
            <a:ext cx="2355480" cy="6852960"/>
            <a:chOff x="27360" y="-720"/>
            <a:chExt cx="2355480" cy="6852960"/>
          </a:xfrm>
        </p:grpSpPr>
        <p:sp>
          <p:nvSpPr>
            <p:cNvPr id="345" name="CustomShape 15"/>
            <p:cNvSpPr/>
            <p:nvPr/>
          </p:nvSpPr>
          <p:spPr>
            <a:xfrm>
              <a:off x="27360" y="-720"/>
              <a:ext cx="493200" cy="439992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346" name="CustomShape 16"/>
            <p:cNvSpPr/>
            <p:nvPr/>
          </p:nvSpPr>
          <p:spPr>
            <a:xfrm>
              <a:off x="550440" y="4316400"/>
              <a:ext cx="422280" cy="157968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347" name="CustomShape 17"/>
            <p:cNvSpPr/>
            <p:nvPr/>
          </p:nvSpPr>
          <p:spPr>
            <a:xfrm>
              <a:off x="1006200" y="5862600"/>
              <a:ext cx="429840" cy="98964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348" name="CustomShape 18"/>
            <p:cNvSpPr/>
            <p:nvPr/>
          </p:nvSpPr>
          <p:spPr>
            <a:xfrm>
              <a:off x="521640" y="4364280"/>
              <a:ext cx="550800" cy="223488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349" name="CustomShape 19"/>
            <p:cNvSpPr/>
            <p:nvPr/>
          </p:nvSpPr>
          <p:spPr>
            <a:xfrm>
              <a:off x="468000" y="1289160"/>
              <a:ext cx="173160" cy="302616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350" name="CustomShape 20"/>
            <p:cNvSpPr/>
            <p:nvPr/>
          </p:nvSpPr>
          <p:spPr>
            <a:xfrm>
              <a:off x="1111680" y="6571440"/>
              <a:ext cx="133200" cy="28044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351" name="CustomShape 21"/>
            <p:cNvSpPr/>
            <p:nvPr/>
          </p:nvSpPr>
          <p:spPr>
            <a:xfrm>
              <a:off x="502560" y="4107600"/>
              <a:ext cx="81360" cy="51048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352" name="CustomShape 22"/>
            <p:cNvSpPr/>
            <p:nvPr/>
          </p:nvSpPr>
          <p:spPr>
            <a:xfrm>
              <a:off x="973800" y="3145680"/>
              <a:ext cx="1409040" cy="271584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353" name="CustomShape 23"/>
            <p:cNvSpPr/>
            <p:nvPr/>
          </p:nvSpPr>
          <p:spPr>
            <a:xfrm>
              <a:off x="1073520" y="6600240"/>
              <a:ext cx="119520" cy="25200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354" name="CustomShape 24"/>
            <p:cNvSpPr/>
            <p:nvPr/>
          </p:nvSpPr>
          <p:spPr>
            <a:xfrm>
              <a:off x="973800" y="5897160"/>
              <a:ext cx="136800" cy="67320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355" name="CustomShape 25"/>
            <p:cNvSpPr/>
            <p:nvPr/>
          </p:nvSpPr>
          <p:spPr>
            <a:xfrm>
              <a:off x="973800" y="5772600"/>
              <a:ext cx="37080" cy="22680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356" name="CustomShape 26"/>
            <p:cNvSpPr/>
            <p:nvPr/>
          </p:nvSpPr>
          <p:spPr>
            <a:xfrm>
              <a:off x="1006200" y="6322680"/>
              <a:ext cx="209520" cy="52956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357" name="CustomShape 27"/>
          <p:cNvSpPr/>
          <p:nvPr/>
        </p:nvSpPr>
        <p:spPr>
          <a:xfrm>
            <a:off x="0" y="0"/>
            <a:ext cx="181800" cy="685692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358" name="CustomShape 28"/>
          <p:cNvSpPr/>
          <p:nvPr/>
        </p:nvSpPr>
        <p:spPr>
          <a:xfrm flipV="1">
            <a:off x="-3240" y="712440"/>
            <a:ext cx="1587600" cy="506160"/>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359" name="PlaceHolder 29"/>
          <p:cNvSpPr>
            <a:spLocks noGrp="1"/>
          </p:cNvSpPr>
          <p:nvPr>
            <p:ph type="title"/>
          </p:nvPr>
        </p:nvSpPr>
        <p:spPr>
          <a:xfrm>
            <a:off x="609480" y="273240"/>
            <a:ext cx="10972080" cy="1145160"/>
          </a:xfrm>
          <a:prstGeom prst="rect">
            <a:avLst/>
          </a:prstGeom>
        </p:spPr>
        <p:txBody>
          <a:bodyPr lIns="0" tIns="0" rIns="0" bIns="0" anchor="ctr">
            <a:spAutoFit/>
          </a:bodyPr>
          <a:lstStyle/>
          <a:p>
            <a:r>
              <a:rPr lang="ru-RU" sz="1800" b="0" strike="noStrike" spc="-1">
                <a:solidFill>
                  <a:srgbClr val="000000"/>
                </a:solidFill>
                <a:latin typeface="Arial"/>
              </a:rPr>
              <a:t>Для правки текста заглавия щёлкните мышью</a:t>
            </a:r>
          </a:p>
        </p:txBody>
      </p:sp>
      <p:sp>
        <p:nvSpPr>
          <p:cNvPr id="360" name="PlaceHolder 3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7" name="Group 1"/>
          <p:cNvGrpSpPr/>
          <p:nvPr/>
        </p:nvGrpSpPr>
        <p:grpSpPr>
          <a:xfrm>
            <a:off x="0" y="228600"/>
            <a:ext cx="2850480" cy="6637680"/>
            <a:chOff x="0" y="228600"/>
            <a:chExt cx="2850480" cy="6637680"/>
          </a:xfrm>
        </p:grpSpPr>
        <p:sp>
          <p:nvSpPr>
            <p:cNvPr id="398" name="CustomShape 2"/>
            <p:cNvSpPr/>
            <p:nvPr/>
          </p:nvSpPr>
          <p:spPr>
            <a:xfrm>
              <a:off x="0" y="2575080"/>
              <a:ext cx="99720" cy="62496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99" name="CustomShape 3"/>
            <p:cNvSpPr/>
            <p:nvPr/>
          </p:nvSpPr>
          <p:spPr>
            <a:xfrm>
              <a:off x="128520" y="3156480"/>
              <a:ext cx="645480" cy="232128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00" name="CustomShape 4"/>
            <p:cNvSpPr/>
            <p:nvPr/>
          </p:nvSpPr>
          <p:spPr>
            <a:xfrm>
              <a:off x="807120" y="5447160"/>
              <a:ext cx="608400" cy="141912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01" name="CustomShape 5"/>
            <p:cNvSpPr/>
            <p:nvPr/>
          </p:nvSpPr>
          <p:spPr>
            <a:xfrm>
              <a:off x="959760" y="6503760"/>
              <a:ext cx="170280" cy="36252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02" name="CustomShape 6"/>
            <p:cNvSpPr/>
            <p:nvPr/>
          </p:nvSpPr>
          <p:spPr>
            <a:xfrm>
              <a:off x="100800" y="3201120"/>
              <a:ext cx="820800" cy="332748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03" name="CustomShape 7"/>
            <p:cNvSpPr/>
            <p:nvPr/>
          </p:nvSpPr>
          <p:spPr>
            <a:xfrm>
              <a:off x="22320" y="228600"/>
              <a:ext cx="105120" cy="292680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04" name="CustomShape 8"/>
            <p:cNvSpPr/>
            <p:nvPr/>
          </p:nvSpPr>
          <p:spPr>
            <a:xfrm>
              <a:off x="78120" y="2944080"/>
              <a:ext cx="77040" cy="49284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05" name="CustomShape 9"/>
            <p:cNvSpPr/>
            <p:nvPr/>
          </p:nvSpPr>
          <p:spPr>
            <a:xfrm>
              <a:off x="769680" y="5478840"/>
              <a:ext cx="189000" cy="102384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06" name="CustomShape 10"/>
            <p:cNvSpPr/>
            <p:nvPr/>
          </p:nvSpPr>
          <p:spPr>
            <a:xfrm>
              <a:off x="775440" y="1398960"/>
              <a:ext cx="2075040" cy="404712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07" name="CustomShape 11"/>
            <p:cNvSpPr/>
            <p:nvPr/>
          </p:nvSpPr>
          <p:spPr>
            <a:xfrm>
              <a:off x="922680" y="6530040"/>
              <a:ext cx="160920" cy="33624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08" name="CustomShape 12"/>
            <p:cNvSpPr/>
            <p:nvPr/>
          </p:nvSpPr>
          <p:spPr>
            <a:xfrm>
              <a:off x="769680" y="5359320"/>
              <a:ext cx="36360" cy="22068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09" name="CustomShape 13"/>
            <p:cNvSpPr/>
            <p:nvPr/>
          </p:nvSpPr>
          <p:spPr>
            <a:xfrm>
              <a:off x="849960" y="6244560"/>
              <a:ext cx="237600" cy="62136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410" name="Group 14"/>
          <p:cNvGrpSpPr/>
          <p:nvPr/>
        </p:nvGrpSpPr>
        <p:grpSpPr>
          <a:xfrm>
            <a:off x="27360" y="-720"/>
            <a:ext cx="2355480" cy="6852960"/>
            <a:chOff x="27360" y="-720"/>
            <a:chExt cx="2355480" cy="6852960"/>
          </a:xfrm>
        </p:grpSpPr>
        <p:sp>
          <p:nvSpPr>
            <p:cNvPr id="411" name="CustomShape 15"/>
            <p:cNvSpPr/>
            <p:nvPr/>
          </p:nvSpPr>
          <p:spPr>
            <a:xfrm>
              <a:off x="27360" y="-720"/>
              <a:ext cx="493200" cy="439992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412" name="CustomShape 16"/>
            <p:cNvSpPr/>
            <p:nvPr/>
          </p:nvSpPr>
          <p:spPr>
            <a:xfrm>
              <a:off x="550440" y="4316400"/>
              <a:ext cx="422280" cy="157968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413" name="CustomShape 17"/>
            <p:cNvSpPr/>
            <p:nvPr/>
          </p:nvSpPr>
          <p:spPr>
            <a:xfrm>
              <a:off x="1006200" y="5862600"/>
              <a:ext cx="429840" cy="98964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414" name="CustomShape 18"/>
            <p:cNvSpPr/>
            <p:nvPr/>
          </p:nvSpPr>
          <p:spPr>
            <a:xfrm>
              <a:off x="521640" y="4364280"/>
              <a:ext cx="550800" cy="223488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415" name="CustomShape 19"/>
            <p:cNvSpPr/>
            <p:nvPr/>
          </p:nvSpPr>
          <p:spPr>
            <a:xfrm>
              <a:off x="468000" y="1289160"/>
              <a:ext cx="173160" cy="302616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416" name="CustomShape 20"/>
            <p:cNvSpPr/>
            <p:nvPr/>
          </p:nvSpPr>
          <p:spPr>
            <a:xfrm>
              <a:off x="1111680" y="6571440"/>
              <a:ext cx="133200" cy="28044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417" name="CustomShape 21"/>
            <p:cNvSpPr/>
            <p:nvPr/>
          </p:nvSpPr>
          <p:spPr>
            <a:xfrm>
              <a:off x="502560" y="4107600"/>
              <a:ext cx="81360" cy="51048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418" name="CustomShape 22"/>
            <p:cNvSpPr/>
            <p:nvPr/>
          </p:nvSpPr>
          <p:spPr>
            <a:xfrm>
              <a:off x="973800" y="3145680"/>
              <a:ext cx="1409040" cy="271584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419" name="CustomShape 23"/>
            <p:cNvSpPr/>
            <p:nvPr/>
          </p:nvSpPr>
          <p:spPr>
            <a:xfrm>
              <a:off x="1073520" y="6600240"/>
              <a:ext cx="119520" cy="25200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420" name="CustomShape 24"/>
            <p:cNvSpPr/>
            <p:nvPr/>
          </p:nvSpPr>
          <p:spPr>
            <a:xfrm>
              <a:off x="973800" y="5897160"/>
              <a:ext cx="136800" cy="67320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421" name="CustomShape 25"/>
            <p:cNvSpPr/>
            <p:nvPr/>
          </p:nvSpPr>
          <p:spPr>
            <a:xfrm>
              <a:off x="973800" y="5772600"/>
              <a:ext cx="37080" cy="22680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422" name="CustomShape 26"/>
            <p:cNvSpPr/>
            <p:nvPr/>
          </p:nvSpPr>
          <p:spPr>
            <a:xfrm>
              <a:off x="1006200" y="6322680"/>
              <a:ext cx="209520" cy="52956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423" name="CustomShape 27"/>
          <p:cNvSpPr/>
          <p:nvPr/>
        </p:nvSpPr>
        <p:spPr>
          <a:xfrm>
            <a:off x="0" y="0"/>
            <a:ext cx="181800" cy="685692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424" name="CustomShape 28"/>
          <p:cNvSpPr/>
          <p:nvPr/>
        </p:nvSpPr>
        <p:spPr>
          <a:xfrm flipV="1">
            <a:off x="-3240" y="712440"/>
            <a:ext cx="1587600" cy="506160"/>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425" name="PlaceHolder 29"/>
          <p:cNvSpPr>
            <a:spLocks noGrp="1"/>
          </p:cNvSpPr>
          <p:nvPr>
            <p:ph type="title"/>
          </p:nvPr>
        </p:nvSpPr>
        <p:spPr>
          <a:xfrm>
            <a:off x="609480" y="273240"/>
            <a:ext cx="10972080" cy="1145160"/>
          </a:xfrm>
          <a:prstGeom prst="rect">
            <a:avLst/>
          </a:prstGeom>
        </p:spPr>
        <p:txBody>
          <a:bodyPr lIns="0" tIns="0" rIns="0" bIns="0" anchor="ctr">
            <a:spAutoFit/>
          </a:bodyPr>
          <a:lstStyle/>
          <a:p>
            <a:r>
              <a:rPr lang="ru-RU" sz="1800" b="0" strike="noStrike" spc="-1">
                <a:solidFill>
                  <a:srgbClr val="000000"/>
                </a:solidFill>
                <a:latin typeface="Arial"/>
              </a:rPr>
              <a:t>Для правки текста заглавия щёлкните мышью</a:t>
            </a:r>
          </a:p>
        </p:txBody>
      </p:sp>
      <p:sp>
        <p:nvSpPr>
          <p:cNvPr id="426" name="PlaceHolder 3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63" name="Group 1"/>
          <p:cNvGrpSpPr/>
          <p:nvPr/>
        </p:nvGrpSpPr>
        <p:grpSpPr>
          <a:xfrm>
            <a:off x="0" y="228600"/>
            <a:ext cx="2850480" cy="6637680"/>
            <a:chOff x="0" y="228600"/>
            <a:chExt cx="2850480" cy="6637680"/>
          </a:xfrm>
        </p:grpSpPr>
        <p:sp>
          <p:nvSpPr>
            <p:cNvPr id="464" name="CustomShape 2"/>
            <p:cNvSpPr/>
            <p:nvPr/>
          </p:nvSpPr>
          <p:spPr>
            <a:xfrm>
              <a:off x="0" y="2575080"/>
              <a:ext cx="99720" cy="62496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65" name="CustomShape 3"/>
            <p:cNvSpPr/>
            <p:nvPr/>
          </p:nvSpPr>
          <p:spPr>
            <a:xfrm>
              <a:off x="128520" y="3156480"/>
              <a:ext cx="645480" cy="232128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66" name="CustomShape 4"/>
            <p:cNvSpPr/>
            <p:nvPr/>
          </p:nvSpPr>
          <p:spPr>
            <a:xfrm>
              <a:off x="807120" y="5447160"/>
              <a:ext cx="608400" cy="141912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67" name="CustomShape 5"/>
            <p:cNvSpPr/>
            <p:nvPr/>
          </p:nvSpPr>
          <p:spPr>
            <a:xfrm>
              <a:off x="959760" y="6503760"/>
              <a:ext cx="170280" cy="36252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68" name="CustomShape 6"/>
            <p:cNvSpPr/>
            <p:nvPr/>
          </p:nvSpPr>
          <p:spPr>
            <a:xfrm>
              <a:off x="100800" y="3201120"/>
              <a:ext cx="820800" cy="332748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69" name="CustomShape 7"/>
            <p:cNvSpPr/>
            <p:nvPr/>
          </p:nvSpPr>
          <p:spPr>
            <a:xfrm>
              <a:off x="22320" y="228600"/>
              <a:ext cx="105120" cy="292680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70" name="CustomShape 8"/>
            <p:cNvSpPr/>
            <p:nvPr/>
          </p:nvSpPr>
          <p:spPr>
            <a:xfrm>
              <a:off x="78120" y="2944080"/>
              <a:ext cx="77040" cy="49284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71" name="CustomShape 9"/>
            <p:cNvSpPr/>
            <p:nvPr/>
          </p:nvSpPr>
          <p:spPr>
            <a:xfrm>
              <a:off x="769680" y="5478840"/>
              <a:ext cx="189000" cy="102384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72" name="CustomShape 10"/>
            <p:cNvSpPr/>
            <p:nvPr/>
          </p:nvSpPr>
          <p:spPr>
            <a:xfrm>
              <a:off x="775440" y="1398960"/>
              <a:ext cx="2075040" cy="404712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73" name="CustomShape 11"/>
            <p:cNvSpPr/>
            <p:nvPr/>
          </p:nvSpPr>
          <p:spPr>
            <a:xfrm>
              <a:off x="922680" y="6530040"/>
              <a:ext cx="160920" cy="33624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74" name="CustomShape 12"/>
            <p:cNvSpPr/>
            <p:nvPr/>
          </p:nvSpPr>
          <p:spPr>
            <a:xfrm>
              <a:off x="769680" y="5359320"/>
              <a:ext cx="36360" cy="22068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75" name="CustomShape 13"/>
            <p:cNvSpPr/>
            <p:nvPr/>
          </p:nvSpPr>
          <p:spPr>
            <a:xfrm>
              <a:off x="849960" y="6244560"/>
              <a:ext cx="237600" cy="62136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476" name="Group 14"/>
          <p:cNvGrpSpPr/>
          <p:nvPr/>
        </p:nvGrpSpPr>
        <p:grpSpPr>
          <a:xfrm>
            <a:off x="27360" y="-720"/>
            <a:ext cx="2355480" cy="6852960"/>
            <a:chOff x="27360" y="-720"/>
            <a:chExt cx="2355480" cy="6852960"/>
          </a:xfrm>
        </p:grpSpPr>
        <p:sp>
          <p:nvSpPr>
            <p:cNvPr id="477" name="CustomShape 15"/>
            <p:cNvSpPr/>
            <p:nvPr/>
          </p:nvSpPr>
          <p:spPr>
            <a:xfrm>
              <a:off x="27360" y="-720"/>
              <a:ext cx="493200" cy="439992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478" name="CustomShape 16"/>
            <p:cNvSpPr/>
            <p:nvPr/>
          </p:nvSpPr>
          <p:spPr>
            <a:xfrm>
              <a:off x="550440" y="4316400"/>
              <a:ext cx="422280" cy="157968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479" name="CustomShape 17"/>
            <p:cNvSpPr/>
            <p:nvPr/>
          </p:nvSpPr>
          <p:spPr>
            <a:xfrm>
              <a:off x="1006200" y="5862600"/>
              <a:ext cx="429840" cy="98964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480" name="CustomShape 18"/>
            <p:cNvSpPr/>
            <p:nvPr/>
          </p:nvSpPr>
          <p:spPr>
            <a:xfrm>
              <a:off x="521640" y="4364280"/>
              <a:ext cx="550800" cy="223488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481" name="CustomShape 19"/>
            <p:cNvSpPr/>
            <p:nvPr/>
          </p:nvSpPr>
          <p:spPr>
            <a:xfrm>
              <a:off x="468000" y="1289160"/>
              <a:ext cx="173160" cy="302616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482" name="CustomShape 20"/>
            <p:cNvSpPr/>
            <p:nvPr/>
          </p:nvSpPr>
          <p:spPr>
            <a:xfrm>
              <a:off x="1111680" y="6571440"/>
              <a:ext cx="133200" cy="28044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483" name="CustomShape 21"/>
            <p:cNvSpPr/>
            <p:nvPr/>
          </p:nvSpPr>
          <p:spPr>
            <a:xfrm>
              <a:off x="502560" y="4107600"/>
              <a:ext cx="81360" cy="51048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484" name="CustomShape 22"/>
            <p:cNvSpPr/>
            <p:nvPr/>
          </p:nvSpPr>
          <p:spPr>
            <a:xfrm>
              <a:off x="973800" y="3145680"/>
              <a:ext cx="1409040" cy="271584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485" name="CustomShape 23"/>
            <p:cNvSpPr/>
            <p:nvPr/>
          </p:nvSpPr>
          <p:spPr>
            <a:xfrm>
              <a:off x="1073520" y="6600240"/>
              <a:ext cx="119520" cy="25200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486" name="CustomShape 24"/>
            <p:cNvSpPr/>
            <p:nvPr/>
          </p:nvSpPr>
          <p:spPr>
            <a:xfrm>
              <a:off x="973800" y="5897160"/>
              <a:ext cx="136800" cy="67320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487" name="CustomShape 25"/>
            <p:cNvSpPr/>
            <p:nvPr/>
          </p:nvSpPr>
          <p:spPr>
            <a:xfrm>
              <a:off x="973800" y="5772600"/>
              <a:ext cx="37080" cy="22680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488" name="CustomShape 26"/>
            <p:cNvSpPr/>
            <p:nvPr/>
          </p:nvSpPr>
          <p:spPr>
            <a:xfrm>
              <a:off x="1006200" y="6322680"/>
              <a:ext cx="209520" cy="52956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489" name="CustomShape 27"/>
          <p:cNvSpPr/>
          <p:nvPr/>
        </p:nvSpPr>
        <p:spPr>
          <a:xfrm>
            <a:off x="0" y="0"/>
            <a:ext cx="181800" cy="685692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490" name="CustomShape 28"/>
          <p:cNvSpPr/>
          <p:nvPr/>
        </p:nvSpPr>
        <p:spPr>
          <a:xfrm flipV="1">
            <a:off x="-3240" y="712440"/>
            <a:ext cx="1587600" cy="506160"/>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491" name="PlaceHolder 29"/>
          <p:cNvSpPr>
            <a:spLocks noGrp="1"/>
          </p:cNvSpPr>
          <p:nvPr>
            <p:ph type="title"/>
          </p:nvPr>
        </p:nvSpPr>
        <p:spPr>
          <a:xfrm>
            <a:off x="609480" y="273600"/>
            <a:ext cx="10972440" cy="1144800"/>
          </a:xfrm>
          <a:prstGeom prst="rect">
            <a:avLst/>
          </a:prstGeom>
        </p:spPr>
        <p:txBody>
          <a:bodyPr lIns="0" tIns="0" rIns="0" bIns="0" anchor="ctr">
            <a:noAutofit/>
          </a:bodyPr>
          <a:lstStyle/>
          <a:p>
            <a:r>
              <a:rPr lang="ru-RU" sz="1800" b="0" strike="noStrike" spc="-1">
                <a:solidFill>
                  <a:srgbClr val="000000"/>
                </a:solidFill>
                <a:latin typeface="Arial"/>
              </a:rPr>
              <a:t>Для правки текста заглавия щёлкните мышью</a:t>
            </a:r>
          </a:p>
        </p:txBody>
      </p:sp>
      <p:sp>
        <p:nvSpPr>
          <p:cNvPr id="492" name="PlaceHolder 3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29" name="Group 1"/>
          <p:cNvGrpSpPr/>
          <p:nvPr/>
        </p:nvGrpSpPr>
        <p:grpSpPr>
          <a:xfrm>
            <a:off x="0" y="228600"/>
            <a:ext cx="2850480" cy="6637680"/>
            <a:chOff x="0" y="228600"/>
            <a:chExt cx="2850480" cy="6637680"/>
          </a:xfrm>
        </p:grpSpPr>
        <p:sp>
          <p:nvSpPr>
            <p:cNvPr id="530" name="CustomShape 2"/>
            <p:cNvSpPr/>
            <p:nvPr/>
          </p:nvSpPr>
          <p:spPr>
            <a:xfrm>
              <a:off x="0" y="2575080"/>
              <a:ext cx="99720" cy="62496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531" name="CustomShape 3"/>
            <p:cNvSpPr/>
            <p:nvPr/>
          </p:nvSpPr>
          <p:spPr>
            <a:xfrm>
              <a:off x="128520" y="3156480"/>
              <a:ext cx="645480" cy="232128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532" name="CustomShape 4"/>
            <p:cNvSpPr/>
            <p:nvPr/>
          </p:nvSpPr>
          <p:spPr>
            <a:xfrm>
              <a:off x="807120" y="5447160"/>
              <a:ext cx="608400" cy="141912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533" name="CustomShape 5"/>
            <p:cNvSpPr/>
            <p:nvPr/>
          </p:nvSpPr>
          <p:spPr>
            <a:xfrm>
              <a:off x="959760" y="6503760"/>
              <a:ext cx="170280" cy="36252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534" name="CustomShape 6"/>
            <p:cNvSpPr/>
            <p:nvPr/>
          </p:nvSpPr>
          <p:spPr>
            <a:xfrm>
              <a:off x="100800" y="3201120"/>
              <a:ext cx="820800" cy="332748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535" name="CustomShape 7"/>
            <p:cNvSpPr/>
            <p:nvPr/>
          </p:nvSpPr>
          <p:spPr>
            <a:xfrm>
              <a:off x="22320" y="228600"/>
              <a:ext cx="105120" cy="292680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536" name="CustomShape 8"/>
            <p:cNvSpPr/>
            <p:nvPr/>
          </p:nvSpPr>
          <p:spPr>
            <a:xfrm>
              <a:off x="78120" y="2944080"/>
              <a:ext cx="77040" cy="49284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537" name="CustomShape 9"/>
            <p:cNvSpPr/>
            <p:nvPr/>
          </p:nvSpPr>
          <p:spPr>
            <a:xfrm>
              <a:off x="769680" y="5478840"/>
              <a:ext cx="189000" cy="102384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538" name="CustomShape 10"/>
            <p:cNvSpPr/>
            <p:nvPr/>
          </p:nvSpPr>
          <p:spPr>
            <a:xfrm>
              <a:off x="775440" y="1398960"/>
              <a:ext cx="2075040" cy="404712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539" name="CustomShape 11"/>
            <p:cNvSpPr/>
            <p:nvPr/>
          </p:nvSpPr>
          <p:spPr>
            <a:xfrm>
              <a:off x="922680" y="6530040"/>
              <a:ext cx="160920" cy="33624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540" name="CustomShape 12"/>
            <p:cNvSpPr/>
            <p:nvPr/>
          </p:nvSpPr>
          <p:spPr>
            <a:xfrm>
              <a:off x="769680" y="5359320"/>
              <a:ext cx="36360" cy="22068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541" name="CustomShape 13"/>
            <p:cNvSpPr/>
            <p:nvPr/>
          </p:nvSpPr>
          <p:spPr>
            <a:xfrm>
              <a:off x="849960" y="6244560"/>
              <a:ext cx="237600" cy="62136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542" name="Group 14"/>
          <p:cNvGrpSpPr/>
          <p:nvPr/>
        </p:nvGrpSpPr>
        <p:grpSpPr>
          <a:xfrm>
            <a:off x="27360" y="-720"/>
            <a:ext cx="2355480" cy="6852960"/>
            <a:chOff x="27360" y="-720"/>
            <a:chExt cx="2355480" cy="6852960"/>
          </a:xfrm>
        </p:grpSpPr>
        <p:sp>
          <p:nvSpPr>
            <p:cNvPr id="543" name="CustomShape 15"/>
            <p:cNvSpPr/>
            <p:nvPr/>
          </p:nvSpPr>
          <p:spPr>
            <a:xfrm>
              <a:off x="27360" y="-720"/>
              <a:ext cx="493200" cy="439992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544" name="CustomShape 16"/>
            <p:cNvSpPr/>
            <p:nvPr/>
          </p:nvSpPr>
          <p:spPr>
            <a:xfrm>
              <a:off x="550440" y="4316400"/>
              <a:ext cx="422280" cy="157968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545" name="CustomShape 17"/>
            <p:cNvSpPr/>
            <p:nvPr/>
          </p:nvSpPr>
          <p:spPr>
            <a:xfrm>
              <a:off x="1006200" y="5862600"/>
              <a:ext cx="429840" cy="98964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546" name="CustomShape 18"/>
            <p:cNvSpPr/>
            <p:nvPr/>
          </p:nvSpPr>
          <p:spPr>
            <a:xfrm>
              <a:off x="521640" y="4364280"/>
              <a:ext cx="550800" cy="223488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547" name="CustomShape 19"/>
            <p:cNvSpPr/>
            <p:nvPr/>
          </p:nvSpPr>
          <p:spPr>
            <a:xfrm>
              <a:off x="468000" y="1289160"/>
              <a:ext cx="173160" cy="302616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548" name="CustomShape 20"/>
            <p:cNvSpPr/>
            <p:nvPr/>
          </p:nvSpPr>
          <p:spPr>
            <a:xfrm>
              <a:off x="1111680" y="6571440"/>
              <a:ext cx="133200" cy="28044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549" name="CustomShape 21"/>
            <p:cNvSpPr/>
            <p:nvPr/>
          </p:nvSpPr>
          <p:spPr>
            <a:xfrm>
              <a:off x="502560" y="4107600"/>
              <a:ext cx="81360" cy="51048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550" name="CustomShape 22"/>
            <p:cNvSpPr/>
            <p:nvPr/>
          </p:nvSpPr>
          <p:spPr>
            <a:xfrm>
              <a:off x="973800" y="3145680"/>
              <a:ext cx="1409040" cy="271584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551" name="CustomShape 23"/>
            <p:cNvSpPr/>
            <p:nvPr/>
          </p:nvSpPr>
          <p:spPr>
            <a:xfrm>
              <a:off x="1073520" y="6600240"/>
              <a:ext cx="119520" cy="25200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552" name="CustomShape 24"/>
            <p:cNvSpPr/>
            <p:nvPr/>
          </p:nvSpPr>
          <p:spPr>
            <a:xfrm>
              <a:off x="973800" y="5897160"/>
              <a:ext cx="136800" cy="67320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553" name="CustomShape 25"/>
            <p:cNvSpPr/>
            <p:nvPr/>
          </p:nvSpPr>
          <p:spPr>
            <a:xfrm>
              <a:off x="973800" y="5772600"/>
              <a:ext cx="37080" cy="22680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554" name="CustomShape 26"/>
            <p:cNvSpPr/>
            <p:nvPr/>
          </p:nvSpPr>
          <p:spPr>
            <a:xfrm>
              <a:off x="1006200" y="6322680"/>
              <a:ext cx="209520" cy="52956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555" name="CustomShape 27"/>
          <p:cNvSpPr/>
          <p:nvPr/>
        </p:nvSpPr>
        <p:spPr>
          <a:xfrm>
            <a:off x="0" y="0"/>
            <a:ext cx="181800" cy="685692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556" name="CustomShape 28"/>
          <p:cNvSpPr/>
          <p:nvPr/>
        </p:nvSpPr>
        <p:spPr>
          <a:xfrm flipV="1">
            <a:off x="-3240" y="712440"/>
            <a:ext cx="1587600" cy="506160"/>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557" name="PlaceHolder 29"/>
          <p:cNvSpPr>
            <a:spLocks noGrp="1"/>
          </p:cNvSpPr>
          <p:nvPr>
            <p:ph type="title"/>
          </p:nvPr>
        </p:nvSpPr>
        <p:spPr>
          <a:xfrm>
            <a:off x="609480" y="273600"/>
            <a:ext cx="10972440" cy="1144800"/>
          </a:xfrm>
          <a:prstGeom prst="rect">
            <a:avLst/>
          </a:prstGeom>
        </p:spPr>
        <p:txBody>
          <a:bodyPr lIns="0" tIns="0" rIns="0" bIns="0" anchor="ctr">
            <a:noAutofit/>
          </a:bodyPr>
          <a:lstStyle/>
          <a:p>
            <a:r>
              <a:rPr lang="ru-RU" sz="1800" b="0" strike="noStrike" spc="-1">
                <a:solidFill>
                  <a:srgbClr val="000000"/>
                </a:solidFill>
                <a:latin typeface="Arial"/>
              </a:rPr>
              <a:t>Для правки текста заглавия щёлкните мышью</a:t>
            </a:r>
          </a:p>
        </p:txBody>
      </p:sp>
      <p:sp>
        <p:nvSpPr>
          <p:cNvPr id="558" name="PlaceHolder 3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CustomShape 1"/>
          <p:cNvSpPr/>
          <p:nvPr/>
        </p:nvSpPr>
        <p:spPr>
          <a:xfrm>
            <a:off x="1523880" y="857160"/>
            <a:ext cx="10143720" cy="27144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gn="ctr">
              <a:lnSpc>
                <a:spcPct val="100000"/>
              </a:lnSpc>
            </a:pPr>
            <a:r>
              <a:rPr lang="ru-RU" sz="5400" b="1" strike="noStrike" spc="-1">
                <a:solidFill>
                  <a:srgbClr val="FF0000"/>
                </a:solidFill>
                <a:latin typeface="Century Gothic"/>
                <a:ea typeface="DejaVu Sans"/>
              </a:rPr>
              <a:t>Лекція № 2</a:t>
            </a:r>
            <a:endParaRPr lang="ru-RU" sz="5400" b="0" strike="noStrike" spc="-1">
              <a:latin typeface="Arial"/>
            </a:endParaRPr>
          </a:p>
          <a:p>
            <a:pPr algn="ctr">
              <a:lnSpc>
                <a:spcPct val="100000"/>
              </a:lnSpc>
            </a:pPr>
            <a:r>
              <a:t/>
            </a:r>
            <a:br/>
            <a:r>
              <a:rPr lang="ru-RU" sz="3200" b="1" strike="noStrike" spc="-1">
                <a:solidFill>
                  <a:srgbClr val="000000"/>
                </a:solidFill>
                <a:latin typeface="Arial"/>
                <a:ea typeface="DejaVu Sans"/>
              </a:rPr>
              <a:t>Тема: </a:t>
            </a:r>
            <a:r>
              <a:rPr lang="ru-RU" sz="5400" b="1" i="1" strike="noStrike" spc="-1">
                <a:solidFill>
                  <a:srgbClr val="002060"/>
                </a:solidFill>
                <a:latin typeface="Century Gothic"/>
                <a:ea typeface="DejaVu Sans"/>
              </a:rPr>
              <a:t>Рекреаційні ресурси </a:t>
            </a:r>
            <a:endParaRPr lang="ru-RU" sz="5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CustomShape 1"/>
          <p:cNvSpPr/>
          <p:nvPr/>
        </p:nvSpPr>
        <p:spPr>
          <a:xfrm>
            <a:off x="1166760" y="285840"/>
            <a:ext cx="10572480" cy="56343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600" b="1" strike="noStrike" spc="-1">
                <a:solidFill>
                  <a:srgbClr val="000000"/>
                </a:solidFill>
                <a:latin typeface="Arial"/>
                <a:ea typeface="DejaVu Sans"/>
              </a:rPr>
              <a:t>При освоєнні нових рекреаційних територій відмічена така особливість.</a:t>
            </a:r>
            <a:endParaRPr lang="ru-RU" sz="2600" b="0" strike="noStrike" spc="-1">
              <a:latin typeface="Arial"/>
            </a:endParaRPr>
          </a:p>
          <a:p>
            <a:pPr algn="just">
              <a:lnSpc>
                <a:spcPct val="100000"/>
              </a:lnSpc>
            </a:pPr>
            <a:r>
              <a:rPr lang="ru-RU" sz="2600" b="1" strike="noStrike" spc="-1">
                <a:solidFill>
                  <a:srgbClr val="000000"/>
                </a:solidFill>
                <a:latin typeface="Arial"/>
                <a:ea typeface="DejaVu Sans"/>
              </a:rPr>
              <a:t>Рекреаційні потоки орієнтовані саме в ті регіони, які підлягають освоєнню. На рівні масової свідомості формується установка на те, що саме в цих місцях сконцентровані найважливіші та престижні рекреаційні ресурси. Після проходження піку процесу освоєння території значущість її рекреаційних ресурсів значно знижується. Ніколи не відбувається повного заперечення їх значущості, але немає і повернення до колишньої високої оцінки одних і тих же рекреаційних ресурсів. Потреби соціокультурного освоєння територій — це основна причина і чинник перетворення сукупності тих або інших властивостей території в рекреаційні ресурси. </a:t>
            </a:r>
            <a:endParaRPr lang="ru-RU" sz="2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CustomShape 1"/>
          <p:cNvSpPr/>
          <p:nvPr/>
        </p:nvSpPr>
        <p:spPr>
          <a:xfrm>
            <a:off x="2095560" y="214200"/>
            <a:ext cx="878652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800" b="1" strike="noStrike" spc="-1">
                <a:solidFill>
                  <a:srgbClr val="FF0000"/>
                </a:solidFill>
                <a:latin typeface="Arial"/>
                <a:ea typeface="DejaVu Sans"/>
              </a:rPr>
              <a:t>2. Оцінка культурно-історичних ресурсів</a:t>
            </a:r>
            <a:endParaRPr lang="ru-RU" sz="2800" b="0" strike="noStrike" spc="-1">
              <a:latin typeface="Arial"/>
            </a:endParaRPr>
          </a:p>
        </p:txBody>
      </p:sp>
      <p:sp>
        <p:nvSpPr>
          <p:cNvPr id="614" name="CustomShape 2"/>
          <p:cNvSpPr/>
          <p:nvPr/>
        </p:nvSpPr>
        <p:spPr>
          <a:xfrm>
            <a:off x="1166760" y="857160"/>
            <a:ext cx="10640520" cy="54255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i="1" strike="noStrike" spc="-1">
                <a:solidFill>
                  <a:srgbClr val="FF0000"/>
                </a:solidFill>
                <a:latin typeface="Arial"/>
                <a:ea typeface="DejaVu Sans"/>
              </a:rPr>
              <a:t>Історико-культурні ресурси </a:t>
            </a:r>
            <a:r>
              <a:rPr lang="ru-RU" sz="2200" b="1" strike="noStrike" spc="-1">
                <a:solidFill>
                  <a:srgbClr val="000000"/>
                </a:solidFill>
                <a:latin typeface="Arial"/>
                <a:ea typeface="DejaVu Sans"/>
              </a:rPr>
              <a:t>(ІКР) - це пам'ятки історії і культури, створені людиною, які мають суспільно-виховне значення, становлять пізнавальний інтерес і можуть бути використані в рекреаційній діяльності. </a:t>
            </a:r>
            <a:endParaRPr lang="ru-RU" sz="2200" b="0" strike="noStrike" spc="-1">
              <a:latin typeface="Arial"/>
            </a:endParaRPr>
          </a:p>
          <a:p>
            <a:pPr algn="just">
              <a:lnSpc>
                <a:spcPct val="100000"/>
              </a:lnSpc>
            </a:pPr>
            <a:endParaRPr lang="ru-RU" sz="2200" b="0" strike="noStrike" spc="-1">
              <a:latin typeface="Arial"/>
            </a:endParaRPr>
          </a:p>
          <a:p>
            <a:pPr algn="just">
              <a:lnSpc>
                <a:spcPct val="100000"/>
              </a:lnSpc>
            </a:pPr>
            <a:r>
              <a:rPr lang="ru-RU" sz="2000" b="1" i="1" strike="noStrike" spc="-1">
                <a:solidFill>
                  <a:srgbClr val="7030A0"/>
                </a:solidFill>
                <a:latin typeface="Arial"/>
                <a:ea typeface="DejaVu Sans"/>
              </a:rPr>
              <a:t>До складу ІКР</a:t>
            </a:r>
            <a:r>
              <a:rPr lang="ru-RU" sz="2000" b="1" strike="noStrike" spc="-1">
                <a:solidFill>
                  <a:srgbClr val="000000"/>
                </a:solidFill>
                <a:latin typeface="Arial"/>
                <a:ea typeface="DejaVu Sans"/>
              </a:rPr>
              <a:t> входять:</a:t>
            </a:r>
            <a:endParaRPr lang="ru-RU" sz="2000" b="0" strike="noStrike" spc="-1">
              <a:latin typeface="Arial"/>
            </a:endParaRPr>
          </a:p>
          <a:p>
            <a:pPr indent="-216000" algn="just">
              <a:lnSpc>
                <a:spcPct val="100000"/>
              </a:lnSpc>
              <a:buClr>
                <a:srgbClr val="000000"/>
              </a:buClr>
              <a:buFont typeface="StarSymbol"/>
              <a:buChar char="-"/>
            </a:pPr>
            <a:r>
              <a:rPr lang="ru-RU" sz="2000" b="1" strike="noStrike" spc="-1">
                <a:solidFill>
                  <a:srgbClr val="000000"/>
                </a:solidFill>
                <a:latin typeface="Arial"/>
                <a:ea typeface="DejaVu Sans"/>
              </a:rPr>
              <a:t>пам'ятки історії, </a:t>
            </a:r>
            <a:endParaRPr lang="ru-RU" sz="2000" b="0" strike="noStrike" spc="-1">
              <a:latin typeface="Arial"/>
            </a:endParaRPr>
          </a:p>
          <a:p>
            <a:pPr indent="-216000" algn="just">
              <a:lnSpc>
                <a:spcPct val="100000"/>
              </a:lnSpc>
              <a:buClr>
                <a:srgbClr val="000000"/>
              </a:buClr>
              <a:buFont typeface="StarSymbol"/>
              <a:buChar char="-"/>
            </a:pPr>
            <a:r>
              <a:rPr lang="ru-RU" sz="2000" b="1" strike="noStrike" spc="-1">
                <a:solidFill>
                  <a:srgbClr val="000000"/>
                </a:solidFill>
                <a:latin typeface="Arial"/>
                <a:ea typeface="DejaVu Sans"/>
              </a:rPr>
              <a:t>архітектури, </a:t>
            </a:r>
            <a:endParaRPr lang="ru-RU" sz="2000" b="0" strike="noStrike" spc="-1">
              <a:latin typeface="Arial"/>
            </a:endParaRPr>
          </a:p>
          <a:p>
            <a:pPr indent="-216000" algn="just">
              <a:lnSpc>
                <a:spcPct val="100000"/>
              </a:lnSpc>
              <a:buClr>
                <a:srgbClr val="000000"/>
              </a:buClr>
              <a:buFont typeface="StarSymbol"/>
              <a:buChar char="-"/>
            </a:pPr>
            <a:r>
              <a:rPr lang="ru-RU" sz="2000" b="1" strike="noStrike" spc="-1">
                <a:solidFill>
                  <a:srgbClr val="000000"/>
                </a:solidFill>
                <a:latin typeface="Arial"/>
                <a:ea typeface="DejaVu Sans"/>
              </a:rPr>
              <a:t>мистецтва, </a:t>
            </a:r>
            <a:endParaRPr lang="ru-RU" sz="2000" b="0" strike="noStrike" spc="-1">
              <a:latin typeface="Arial"/>
            </a:endParaRPr>
          </a:p>
          <a:p>
            <a:pPr indent="-216000" algn="just">
              <a:lnSpc>
                <a:spcPct val="100000"/>
              </a:lnSpc>
              <a:buClr>
                <a:srgbClr val="000000"/>
              </a:buClr>
              <a:buFont typeface="StarSymbol"/>
              <a:buChar char="-"/>
            </a:pPr>
            <a:r>
              <a:rPr lang="ru-RU" sz="2000" b="1" strike="noStrike" spc="-1">
                <a:solidFill>
                  <a:srgbClr val="000000"/>
                </a:solidFill>
                <a:latin typeface="Arial"/>
                <a:ea typeface="DejaVu Sans"/>
              </a:rPr>
              <a:t>етнографічні пам'ятки,</a:t>
            </a:r>
            <a:endParaRPr lang="ru-RU" sz="2000" b="0" strike="noStrike" spc="-1">
              <a:latin typeface="Arial"/>
            </a:endParaRPr>
          </a:p>
          <a:p>
            <a:pPr indent="-216000" algn="just">
              <a:lnSpc>
                <a:spcPct val="100000"/>
              </a:lnSpc>
              <a:buClr>
                <a:srgbClr val="000000"/>
              </a:buClr>
              <a:buFont typeface="StarSymbol"/>
              <a:buChar char="-"/>
            </a:pPr>
            <a:r>
              <a:rPr lang="ru-RU" sz="2000" b="1" strike="noStrike" spc="-1">
                <a:solidFill>
                  <a:srgbClr val="000000"/>
                </a:solidFill>
                <a:latin typeface="Arial"/>
                <a:ea typeface="DejaVu Sans"/>
              </a:rPr>
              <a:t>пам'ятки народної творчості.</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У нашій державі </a:t>
            </a:r>
            <a:r>
              <a:rPr lang="ru-RU" sz="2000" b="1" i="1" strike="noStrike" spc="-1">
                <a:solidFill>
                  <a:srgbClr val="7030A0"/>
                </a:solidFill>
                <a:latin typeface="Arial"/>
                <a:ea typeface="DejaVu Sans"/>
              </a:rPr>
              <a:t>історико-культурні об'єкти </a:t>
            </a:r>
            <a:r>
              <a:rPr lang="ru-RU" sz="2000" b="1" strike="noStrike" spc="-1">
                <a:solidFill>
                  <a:srgbClr val="000000"/>
                </a:solidFill>
                <a:latin typeface="Arial"/>
                <a:ea typeface="DejaVu Sans"/>
              </a:rPr>
              <a:t>практично не оцінені як рекреаційно-туристичні ресурси, більшість визначних пам'яток не включена у відповідні маршрути, що приводить до їх використання в обмежених масштабах.</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Використовуваний на цей час бальний підхід до оцінки історико-культурних ресурсів заснований на відповідних розробках </a:t>
            </a:r>
            <a:r>
              <a:rPr lang="ru-RU" sz="2000" b="1" i="1" strike="noStrike" spc="-1">
                <a:solidFill>
                  <a:srgbClr val="FF0000"/>
                </a:solidFill>
                <a:latin typeface="Arial"/>
                <a:ea typeface="DejaVu Sans"/>
              </a:rPr>
              <a:t>В.І. Мацоли </a:t>
            </a:r>
            <a:r>
              <a:rPr lang="ru-RU" sz="2000" b="1" strike="noStrike" spc="-1">
                <a:solidFill>
                  <a:srgbClr val="000000"/>
                </a:solidFill>
                <a:latin typeface="Arial"/>
                <a:ea typeface="DejaVu Sans"/>
              </a:rPr>
              <a:t>та </a:t>
            </a:r>
            <a:r>
              <a:rPr lang="ru-RU" sz="2000" b="1" i="1" strike="noStrike" spc="-1">
                <a:solidFill>
                  <a:srgbClr val="FF0000"/>
                </a:solidFill>
                <a:latin typeface="Arial"/>
                <a:ea typeface="DejaVu Sans"/>
              </a:rPr>
              <a:t>Н.Ф. Полінової</a:t>
            </a:r>
            <a:r>
              <a:rPr lang="ru-RU" sz="2000" b="1" strike="noStrike" spc="-1">
                <a:solidFill>
                  <a:srgbClr val="000000"/>
                </a:solidFill>
                <a:latin typeface="Arial"/>
                <a:ea typeface="DejaVu Sans"/>
              </a:rPr>
              <a:t>.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CustomShape 1"/>
          <p:cNvSpPr/>
          <p:nvPr/>
        </p:nvSpPr>
        <p:spPr>
          <a:xfrm>
            <a:off x="1738440" y="500040"/>
            <a:ext cx="9715320" cy="52110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i="1" strike="noStrike" spc="-1">
                <a:solidFill>
                  <a:srgbClr val="FF0000"/>
                </a:solidFill>
                <a:latin typeface="Arial"/>
                <a:ea typeface="DejaVu Sans"/>
              </a:rPr>
              <a:t>Бальна система оцінок </a:t>
            </a:r>
            <a:r>
              <a:rPr lang="ru-RU" sz="2400" b="1" strike="noStrike" spc="-1">
                <a:solidFill>
                  <a:srgbClr val="000000"/>
                </a:solidFill>
                <a:latin typeface="Arial"/>
                <a:ea typeface="DejaVu Sans"/>
              </a:rPr>
              <a:t>на практиці застосовується досить широко.</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Особливо у тих випадках, коли будь-яке явище не піддається точному виміру, але є потреба хоча б у приблизній його оцінці, а також тоді, коли немає потреби в точному вимірі явища. </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Сутність </a:t>
            </a:r>
            <a:r>
              <a:rPr lang="ru-RU" sz="2400" b="1" i="1" strike="noStrike" spc="-1">
                <a:solidFill>
                  <a:srgbClr val="FF0000"/>
                </a:solidFill>
                <a:latin typeface="Arial"/>
                <a:ea typeface="DejaVu Sans"/>
              </a:rPr>
              <a:t>бального підходу оцінки </a:t>
            </a:r>
            <a:r>
              <a:rPr lang="ru-RU" sz="2400" b="1" strike="noStrike" spc="-1">
                <a:solidFill>
                  <a:srgbClr val="000000"/>
                </a:solidFill>
                <a:latin typeface="Arial"/>
                <a:ea typeface="DejaVu Sans"/>
              </a:rPr>
              <a:t>історико-культурних ресурсів полягає в тому, що оціночні шкали побудовані на основі важливості історико-культурних явищ і часу, необхідного для огляду таких об'єктів. </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Необхідний час огляду визначають спеціалісти-експерти. </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Чим більше часу необхідно для пізнання об'єкту, тим вища пізнавальна цінність, а це значить, що вищий оціночний бал йому присвоюється</a:t>
            </a:r>
            <a:r>
              <a:rPr lang="ru-RU" sz="2400" b="0" strike="noStrike" spc="-1">
                <a:solidFill>
                  <a:srgbClr val="000000"/>
                </a:solidFill>
                <a:latin typeface="Arial"/>
                <a:ea typeface="DejaVu Sans"/>
              </a:rPr>
              <a:t>.</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CustomShape 1"/>
          <p:cNvSpPr/>
          <p:nvPr/>
        </p:nvSpPr>
        <p:spPr>
          <a:xfrm>
            <a:off x="1452600" y="360000"/>
            <a:ext cx="10358280" cy="59731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i="1" strike="noStrike" spc="-1">
                <a:solidFill>
                  <a:srgbClr val="FF0000"/>
                </a:solidFill>
                <a:latin typeface="Arial"/>
                <a:ea typeface="DejaVu Sans"/>
              </a:rPr>
              <a:t>У запропонованій методиці подається 13 підгруп:</a:t>
            </a:r>
            <a:endParaRPr lang="ru-RU" sz="2400" b="0" strike="noStrike" spc="-1">
              <a:latin typeface="Arial"/>
            </a:endParaRPr>
          </a:p>
          <a:p>
            <a:pPr algn="ctr">
              <a:lnSpc>
                <a:spcPct val="100000"/>
              </a:lnSpc>
            </a:pPr>
            <a:endParaRPr lang="ru-RU" sz="24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1) археологічні об'єкти;</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2) меморіальні пам'ятки, пов'язані з історичними подіями, національновизвольними змаганнями, війнами і бойовими та культурними традиціями;</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3) пам’ятники та пам’ятні місця, пов’язані з життям та творчістю діячів історії, культури;</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4) пам’ятники оборонного будівництва (земляні, або муровані укріплення, замки із бастіонними укріпленнями, монастирі, найновіші фортифікаційні споруди ХІХ-ХХ сторіч);</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5) сакральні споруди (церкви, костели, синагоги тощо);</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6) пам’ятки народної архітектури (поселення, двори, господарські і житлові будівлі, дерев’яні церкви і т.п.);</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7) громадські споруди (народні школи, народні доми, шпиталі, корчми, млини і т.п.);</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8) палацово-паркові ансамблі;</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9) сучасні пам’ятки архітектури;</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10) професійні художні промисли;</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11) народні художні промисли (ткацтво, килимарство, вишивка, художня обробка шкіри, художнє плетіння, деревообробка, гончарство тощо);</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12) пам’ятки матеріальної культури;</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13) пам’ятки фольклору.</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CustomShape 1"/>
          <p:cNvSpPr/>
          <p:nvPr/>
        </p:nvSpPr>
        <p:spPr>
          <a:xfrm>
            <a:off x="809640" y="478080"/>
            <a:ext cx="10997640" cy="31388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00"/>
                </a:solidFill>
                <a:latin typeface="Arial"/>
                <a:ea typeface="DejaVu Sans"/>
              </a:rPr>
              <a:t>Кожна із підгруп характеризується логічним набором показників, які оцінюються за </a:t>
            </a:r>
            <a:r>
              <a:rPr lang="ru-RU" sz="2200" b="1" i="1" strike="noStrike" spc="-1">
                <a:solidFill>
                  <a:srgbClr val="FF0000"/>
                </a:solidFill>
                <a:latin typeface="Arial"/>
                <a:ea typeface="DejaVu Sans"/>
              </a:rPr>
              <a:t>п’ятибальною шкалою </a:t>
            </a:r>
            <a:r>
              <a:rPr lang="ru-RU" sz="2200" b="1" strike="noStrike" spc="-1">
                <a:solidFill>
                  <a:srgbClr val="000000"/>
                </a:solidFill>
                <a:latin typeface="Arial"/>
                <a:ea typeface="DejaVu Sans"/>
              </a:rPr>
              <a:t>(розроблені відповідні таблиці «</a:t>
            </a:r>
            <a:r>
              <a:rPr lang="ru-RU" sz="2200" b="1" i="1" strike="noStrike" spc="-1">
                <a:solidFill>
                  <a:srgbClr val="7030A0"/>
                </a:solidFill>
                <a:latin typeface="Arial"/>
                <a:ea typeface="DejaVu Sans"/>
              </a:rPr>
              <a:t>Бальна шкала оцінок культурно-історичних рекреаційно-туристичних ресурсів</a:t>
            </a:r>
            <a:r>
              <a:rPr lang="ru-RU" sz="2200" b="1" strike="noStrike" spc="-1">
                <a:solidFill>
                  <a:srgbClr val="000000"/>
                </a:solidFill>
                <a:latin typeface="Arial"/>
                <a:ea typeface="DejaVu Sans"/>
              </a:rPr>
              <a:t>»).</a:t>
            </a:r>
            <a:endParaRPr lang="ru-RU" sz="2200" b="0" strike="noStrike" spc="-1">
              <a:latin typeface="Arial"/>
            </a:endParaRPr>
          </a:p>
          <a:p>
            <a:pPr algn="just">
              <a:lnSpc>
                <a:spcPct val="100000"/>
              </a:lnSpc>
            </a:pPr>
            <a:r>
              <a:rPr lang="ru-RU" sz="2000" b="1" strike="noStrike" spc="-1">
                <a:solidFill>
                  <a:srgbClr val="000000"/>
                </a:solidFill>
                <a:latin typeface="Arial"/>
                <a:ea typeface="DejaVu Sans"/>
              </a:rPr>
              <a:t>Наступний етап оцінки пов’язаний з об’єднанням покомпонентних балів окремих компонентів оцінок, які отримані по окремих блоках історико-культурних ресурсів, в інтегральну величину.  У результаті дістаємо загальну суму балів, яка і характеризує пізнавальну цінність окремого поселення, або місцевості:</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a:t>
            </a:r>
            <a:endParaRPr lang="ru-RU" sz="2000" b="0" strike="noStrike" spc="-1">
              <a:latin typeface="Arial"/>
            </a:endParaRPr>
          </a:p>
          <a:p>
            <a:pPr>
              <a:lnSpc>
                <a:spcPct val="100000"/>
              </a:lnSpc>
            </a:pPr>
            <a:endParaRPr lang="ru-RU" sz="2000" b="0" strike="noStrike" spc="-1">
              <a:latin typeface="Arial"/>
            </a:endParaRPr>
          </a:p>
          <a:p>
            <a:pPr>
              <a:lnSpc>
                <a:spcPct val="100000"/>
              </a:lnSpc>
            </a:pPr>
            <a:endParaRPr lang="ru-RU" sz="2000" b="0" strike="noStrike" spc="-1">
              <a:latin typeface="Arial"/>
            </a:endParaRPr>
          </a:p>
        </p:txBody>
      </p:sp>
      <p:pic>
        <p:nvPicPr>
          <p:cNvPr id="618" name="Рисунок 417"/>
          <p:cNvPicPr/>
          <p:nvPr/>
        </p:nvPicPr>
        <p:blipFill>
          <a:blip r:embed="rId2"/>
          <a:stretch/>
        </p:blipFill>
        <p:spPr>
          <a:xfrm>
            <a:off x="4167000" y="3071880"/>
            <a:ext cx="4500360" cy="928440"/>
          </a:xfrm>
          <a:prstGeom prst="rect">
            <a:avLst/>
          </a:prstGeom>
          <a:ln>
            <a:noFill/>
          </a:ln>
        </p:spPr>
      </p:pic>
      <p:sp>
        <p:nvSpPr>
          <p:cNvPr id="619" name="CustomShape 2"/>
          <p:cNvSpPr/>
          <p:nvPr/>
        </p:nvSpPr>
        <p:spPr>
          <a:xfrm>
            <a:off x="1881000" y="4071960"/>
            <a:ext cx="9786600" cy="252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000000"/>
                </a:solidFill>
                <a:latin typeface="Arial"/>
                <a:ea typeface="DejaVu Sans"/>
              </a:rPr>
              <a:t>де: </a:t>
            </a:r>
            <a:endParaRPr lang="ru-RU" sz="2000" b="0" strike="noStrike" spc="-1">
              <a:latin typeface="Arial"/>
            </a:endParaRPr>
          </a:p>
          <a:p>
            <a:pPr indent="-216000" algn="just">
              <a:lnSpc>
                <a:spcPct val="100000"/>
              </a:lnSpc>
              <a:buClr>
                <a:srgbClr val="FF0000"/>
              </a:buClr>
              <a:buFont typeface="Courier New"/>
              <a:buChar char="o"/>
            </a:pPr>
            <a:r>
              <a:rPr lang="ru-RU" sz="2000" b="1" strike="noStrike" spc="-1">
                <a:solidFill>
                  <a:srgbClr val="FF0000"/>
                </a:solidFill>
                <a:latin typeface="Arial"/>
                <a:ea typeface="DejaVu Sans"/>
              </a:rPr>
              <a:t>А</a:t>
            </a:r>
            <a:r>
              <a:rPr lang="ru-RU" sz="2000" b="1" strike="noStrike" spc="-1">
                <a:solidFill>
                  <a:srgbClr val="000000"/>
                </a:solidFill>
                <a:latin typeface="Arial"/>
                <a:ea typeface="DejaVu Sans"/>
              </a:rPr>
              <a:t> - інтегральний показник пізнавальної цінності історико-культурних туристичних ресурсів окремого поселення, місцевості;</a:t>
            </a:r>
            <a:endParaRPr lang="ru-RU" sz="2000" b="0" strike="noStrike" spc="-1">
              <a:latin typeface="Arial"/>
            </a:endParaRPr>
          </a:p>
          <a:p>
            <a:pPr indent="-216000">
              <a:lnSpc>
                <a:spcPct val="100000"/>
              </a:lnSpc>
              <a:buClr>
                <a:srgbClr val="FF0000"/>
              </a:buClr>
              <a:buFont typeface="Courier New"/>
              <a:buChar char="o"/>
            </a:pPr>
            <a:r>
              <a:rPr lang="ru-RU" sz="2000" b="1" strike="noStrike" spc="-1">
                <a:solidFill>
                  <a:srgbClr val="FF0000"/>
                </a:solidFill>
                <a:latin typeface="Arial"/>
                <a:ea typeface="DejaVu Sans"/>
              </a:rPr>
              <a:t>Рi </a:t>
            </a:r>
            <a:r>
              <a:rPr lang="ru-RU" sz="2000" b="1" strike="noStrike" spc="-1">
                <a:solidFill>
                  <a:srgbClr val="000000"/>
                </a:solidFill>
                <a:latin typeface="Arial"/>
                <a:ea typeface="DejaVu Sans"/>
              </a:rPr>
              <a:t>- компоненти пам'яток історії та культури;</a:t>
            </a:r>
            <a:endParaRPr lang="ru-RU" sz="2000" b="0" strike="noStrike" spc="-1">
              <a:latin typeface="Arial"/>
            </a:endParaRPr>
          </a:p>
          <a:p>
            <a:pPr indent="-216000">
              <a:lnSpc>
                <a:spcPct val="100000"/>
              </a:lnSpc>
              <a:buClr>
                <a:srgbClr val="FF0000"/>
              </a:buClr>
              <a:buFont typeface="Courier New"/>
              <a:buChar char="o"/>
            </a:pPr>
            <a:r>
              <a:rPr lang="ru-RU" sz="2000" b="1" strike="noStrike" spc="-1">
                <a:solidFill>
                  <a:srgbClr val="FF0000"/>
                </a:solidFill>
                <a:latin typeface="Arial"/>
                <a:ea typeface="DejaVu Sans"/>
              </a:rPr>
              <a:t>Тi</a:t>
            </a:r>
            <a:r>
              <a:rPr lang="ru-RU" sz="2000" b="1" strike="noStrike" spc="-1">
                <a:solidFill>
                  <a:srgbClr val="000000"/>
                </a:solidFill>
                <a:latin typeface="Arial"/>
                <a:ea typeface="DejaVu Sans"/>
              </a:rPr>
              <a:t> - компоненти архітектурних пам'яток;</a:t>
            </a:r>
            <a:endParaRPr lang="ru-RU" sz="2000" b="0" strike="noStrike" spc="-1">
              <a:latin typeface="Arial"/>
            </a:endParaRPr>
          </a:p>
          <a:p>
            <a:pPr indent="-216000">
              <a:lnSpc>
                <a:spcPct val="100000"/>
              </a:lnSpc>
              <a:buClr>
                <a:srgbClr val="FF0000"/>
              </a:buClr>
              <a:buFont typeface="Courier New"/>
              <a:buChar char="o"/>
            </a:pPr>
            <a:r>
              <a:rPr lang="ru-RU" sz="2000" b="1" strike="noStrike" spc="-1">
                <a:solidFill>
                  <a:srgbClr val="FF0000"/>
                </a:solidFill>
                <a:latin typeface="Arial"/>
                <a:ea typeface="DejaVu Sans"/>
              </a:rPr>
              <a:t>Si</a:t>
            </a:r>
            <a:r>
              <a:rPr lang="ru-RU" sz="2000" b="1" strike="noStrike" spc="-1">
                <a:solidFill>
                  <a:srgbClr val="000000"/>
                </a:solidFill>
                <a:latin typeface="Arial"/>
                <a:ea typeface="DejaVu Sans"/>
              </a:rPr>
              <a:t> - компоненти пам'яток мистецтва;</a:t>
            </a:r>
            <a:endParaRPr lang="ru-RU" sz="2000" b="0" strike="noStrike" spc="-1">
              <a:latin typeface="Arial"/>
            </a:endParaRPr>
          </a:p>
          <a:p>
            <a:pPr indent="-216000">
              <a:lnSpc>
                <a:spcPct val="100000"/>
              </a:lnSpc>
              <a:buClr>
                <a:srgbClr val="FF0000"/>
              </a:buClr>
              <a:buFont typeface="Courier New"/>
              <a:buChar char="o"/>
            </a:pPr>
            <a:r>
              <a:rPr lang="ru-RU" sz="2000" b="1" strike="noStrike" spc="-1">
                <a:solidFill>
                  <a:srgbClr val="FF0000"/>
                </a:solidFill>
                <a:latin typeface="Arial"/>
                <a:ea typeface="DejaVu Sans"/>
              </a:rPr>
              <a:t>Ri</a:t>
            </a:r>
            <a:r>
              <a:rPr lang="ru-RU" sz="2000" b="1" strike="noStrike" spc="-1">
                <a:solidFill>
                  <a:srgbClr val="000000"/>
                </a:solidFill>
                <a:latin typeface="Arial"/>
                <a:ea typeface="DejaVu Sans"/>
              </a:rPr>
              <a:t> - компоненти етнографічних пам'яток;</a:t>
            </a:r>
            <a:endParaRPr lang="ru-RU" sz="2000" b="0" strike="noStrike" spc="-1">
              <a:latin typeface="Arial"/>
            </a:endParaRPr>
          </a:p>
          <a:p>
            <a:pPr indent="-216000">
              <a:lnSpc>
                <a:spcPct val="100000"/>
              </a:lnSpc>
              <a:buClr>
                <a:srgbClr val="FF0000"/>
              </a:buClr>
              <a:buFont typeface="Courier New"/>
              <a:buChar char="o"/>
            </a:pPr>
            <a:r>
              <a:rPr lang="ru-RU" sz="2000" b="1" strike="noStrike" spc="-1">
                <a:solidFill>
                  <a:srgbClr val="FF0000"/>
                </a:solidFill>
                <a:latin typeface="Arial"/>
                <a:ea typeface="DejaVu Sans"/>
              </a:rPr>
              <a:t>Fi</a:t>
            </a:r>
            <a:r>
              <a:rPr lang="ru-RU" sz="2000" b="1" strike="noStrike" spc="-1">
                <a:solidFill>
                  <a:srgbClr val="000000"/>
                </a:solidFill>
                <a:latin typeface="Arial"/>
                <a:ea typeface="DejaVu Sans"/>
              </a:rPr>
              <a:t> - компоненти пам'яток народної творчості</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 name="CustomShape 1"/>
          <p:cNvSpPr/>
          <p:nvPr/>
        </p:nvSpPr>
        <p:spPr>
          <a:xfrm>
            <a:off x="1238040" y="357120"/>
            <a:ext cx="10715400" cy="12182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Arial"/>
                <a:ea typeface="DejaVu Sans"/>
              </a:rPr>
              <a:t>Для зручності оцінювання (співставлення і порівняння оціночних параметрів) введене поняття "</a:t>
            </a:r>
            <a:r>
              <a:rPr lang="ru-RU" sz="2000" b="1" i="1" strike="noStrike" spc="-1">
                <a:solidFill>
                  <a:srgbClr val="FF0000"/>
                </a:solidFill>
                <a:latin typeface="Arial"/>
                <a:ea typeface="DejaVu Sans"/>
              </a:rPr>
              <a:t>коефіцієнта пізнавальної цінності</a:t>
            </a:r>
            <a:r>
              <a:rPr lang="ru-RU" sz="1800" b="1" strike="noStrike" spc="-1">
                <a:solidFill>
                  <a:srgbClr val="000000"/>
                </a:solidFill>
                <a:latin typeface="Arial"/>
                <a:ea typeface="DejaVu Sans"/>
              </a:rPr>
              <a:t>" (Кр), який дорівнює відношенню суми отриманих балів оцінки окремого поселення, місцевості до максимально можливої кількості балів, яка наведена в шкалі оцінок:</a:t>
            </a:r>
            <a:endParaRPr lang="ru-RU" sz="1800" b="0" strike="noStrike" spc="-1">
              <a:latin typeface="Arial"/>
            </a:endParaRPr>
          </a:p>
        </p:txBody>
      </p:sp>
      <p:pic>
        <p:nvPicPr>
          <p:cNvPr id="621" name="Рисунок 420"/>
          <p:cNvPicPr/>
          <p:nvPr/>
        </p:nvPicPr>
        <p:blipFill>
          <a:blip r:embed="rId2"/>
          <a:stretch/>
        </p:blipFill>
        <p:spPr>
          <a:xfrm>
            <a:off x="5452920" y="1714320"/>
            <a:ext cx="1571400" cy="669960"/>
          </a:xfrm>
          <a:prstGeom prst="rect">
            <a:avLst/>
          </a:prstGeom>
          <a:ln>
            <a:noFill/>
          </a:ln>
        </p:spPr>
      </p:pic>
      <p:sp>
        <p:nvSpPr>
          <p:cNvPr id="622" name="CustomShape 2"/>
          <p:cNvSpPr/>
          <p:nvPr/>
        </p:nvSpPr>
        <p:spPr>
          <a:xfrm>
            <a:off x="952560" y="2428920"/>
            <a:ext cx="10929600" cy="42969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Arial"/>
                <a:ea typeface="DejaVu Sans"/>
              </a:rPr>
              <a:t>де: </a:t>
            </a:r>
            <a:endParaRPr lang="ru-RU" sz="1800" b="0" strike="noStrike" spc="-1">
              <a:latin typeface="Arial"/>
            </a:endParaRPr>
          </a:p>
          <a:p>
            <a:pPr marL="457200" algn="just">
              <a:lnSpc>
                <a:spcPct val="100000"/>
              </a:lnSpc>
            </a:pPr>
            <a:r>
              <a:rPr lang="ru-RU" sz="1800" b="1" strike="noStrike" spc="-1">
                <a:solidFill>
                  <a:srgbClr val="FF0000"/>
                </a:solidFill>
                <a:latin typeface="Arial"/>
                <a:ea typeface="DejaVu Sans"/>
              </a:rPr>
              <a:t>А</a:t>
            </a:r>
            <a:r>
              <a:rPr lang="ru-RU" sz="1800" b="1" strike="noStrike" spc="-1">
                <a:solidFill>
                  <a:srgbClr val="000000"/>
                </a:solidFill>
                <a:latin typeface="Arial"/>
                <a:ea typeface="DejaVu Sans"/>
              </a:rPr>
              <a:t> - сума балів пізнавальної цінності історико-культурних туристичних ресурсів окремого поселення, території (блоку);</a:t>
            </a:r>
            <a:endParaRPr lang="ru-RU" sz="1800" b="0" strike="noStrike" spc="-1">
              <a:latin typeface="Arial"/>
            </a:endParaRPr>
          </a:p>
          <a:p>
            <a:pPr marL="457200" algn="just">
              <a:lnSpc>
                <a:spcPct val="100000"/>
              </a:lnSpc>
            </a:pPr>
            <a:r>
              <a:rPr lang="ru-RU" sz="1800" b="1" strike="noStrike" spc="-1">
                <a:solidFill>
                  <a:srgbClr val="FF0000"/>
                </a:solidFill>
                <a:latin typeface="Arial"/>
                <a:ea typeface="DejaVu Sans"/>
              </a:rPr>
              <a:t>Аmax</a:t>
            </a:r>
            <a:r>
              <a:rPr lang="ru-RU" sz="1800" b="1" strike="noStrike" spc="-1">
                <a:solidFill>
                  <a:srgbClr val="000000"/>
                </a:solidFill>
                <a:latin typeface="Arial"/>
                <a:ea typeface="DejaVu Sans"/>
              </a:rPr>
              <a:t> - максимально можлива сума балів за шкалою бальної системи оцінок.</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Цей коефіцієнт зручний для визначення рівня привабливості не лише комплексу історико-культурних ресурсів, але й для окремих блоків. Для цього достатньо поділити отриману суму балів на максимально можливу кількість балів даного блоку.</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2000" b="1" i="1" strike="noStrike" spc="-1">
                <a:solidFill>
                  <a:srgbClr val="FF0000"/>
                </a:solidFill>
                <a:latin typeface="Arial"/>
                <a:ea typeface="DejaVu Sans"/>
              </a:rPr>
              <a:t>Виходячи із значення Кр, можна провести наступне ранжування рівнів пізнавальної цінності місцевості:</a:t>
            </a:r>
            <a:endParaRPr lang="ru-RU" sz="2000" b="0" strike="noStrike" spc="-1">
              <a:latin typeface="Arial"/>
            </a:endParaRPr>
          </a:p>
          <a:p>
            <a:pPr marL="914400" lvl="2" indent="-216000" algn="just">
              <a:lnSpc>
                <a:spcPct val="100000"/>
              </a:lnSpc>
              <a:buClr>
                <a:srgbClr val="7030A0"/>
              </a:buClr>
              <a:buFont typeface="Wingdings" charset="2"/>
              <a:buChar char=""/>
            </a:pPr>
            <a:r>
              <a:rPr lang="ru-RU" sz="1800" b="1" strike="noStrike" spc="-1">
                <a:solidFill>
                  <a:srgbClr val="7030A0"/>
                </a:solidFill>
                <a:latin typeface="Arial"/>
                <a:ea typeface="DejaVu Sans"/>
              </a:rPr>
              <a:t>0,86-1,00</a:t>
            </a:r>
            <a:r>
              <a:rPr lang="ru-RU" sz="1800" b="1" strike="noStrike" spc="-1">
                <a:solidFill>
                  <a:srgbClr val="000000"/>
                </a:solidFill>
                <a:latin typeface="Arial"/>
                <a:ea typeface="DejaVu Sans"/>
              </a:rPr>
              <a:t> – унікальні;</a:t>
            </a:r>
            <a:endParaRPr lang="ru-RU" sz="1800" b="0" strike="noStrike" spc="-1">
              <a:latin typeface="Arial"/>
            </a:endParaRPr>
          </a:p>
          <a:p>
            <a:pPr marL="914400" lvl="2" indent="-216000" algn="just">
              <a:lnSpc>
                <a:spcPct val="100000"/>
              </a:lnSpc>
              <a:buClr>
                <a:srgbClr val="7030A0"/>
              </a:buClr>
              <a:buFont typeface="Wingdings" charset="2"/>
              <a:buChar char=""/>
            </a:pPr>
            <a:r>
              <a:rPr lang="ru-RU" sz="1800" b="1" strike="noStrike" spc="-1">
                <a:solidFill>
                  <a:srgbClr val="7030A0"/>
                </a:solidFill>
                <a:latin typeface="Arial"/>
                <a:ea typeface="DejaVu Sans"/>
              </a:rPr>
              <a:t>0,65-0,85</a:t>
            </a:r>
            <a:r>
              <a:rPr lang="ru-RU" sz="1800" b="1" strike="noStrike" spc="-1">
                <a:solidFill>
                  <a:srgbClr val="000000"/>
                </a:solidFill>
                <a:latin typeface="Arial"/>
                <a:ea typeface="DejaVu Sans"/>
              </a:rPr>
              <a:t> – високоатрактивні;</a:t>
            </a:r>
            <a:endParaRPr lang="ru-RU" sz="1800" b="0" strike="noStrike" spc="-1">
              <a:latin typeface="Arial"/>
            </a:endParaRPr>
          </a:p>
          <a:p>
            <a:pPr marL="914400" lvl="2" indent="-216000" algn="just">
              <a:lnSpc>
                <a:spcPct val="100000"/>
              </a:lnSpc>
              <a:buClr>
                <a:srgbClr val="7030A0"/>
              </a:buClr>
              <a:buFont typeface="Wingdings" charset="2"/>
              <a:buChar char=""/>
            </a:pPr>
            <a:r>
              <a:rPr lang="ru-RU" sz="1800" b="1" strike="noStrike" spc="-1">
                <a:solidFill>
                  <a:srgbClr val="7030A0"/>
                </a:solidFill>
                <a:latin typeface="Arial"/>
                <a:ea typeface="DejaVu Sans"/>
              </a:rPr>
              <a:t>0,45-0,64</a:t>
            </a:r>
            <a:r>
              <a:rPr lang="ru-RU" sz="1800" b="1" strike="noStrike" spc="-1">
                <a:solidFill>
                  <a:srgbClr val="000000"/>
                </a:solidFill>
                <a:latin typeface="Arial"/>
                <a:ea typeface="DejaVu Sans"/>
              </a:rPr>
              <a:t> – середньоатрактивні;</a:t>
            </a:r>
            <a:endParaRPr lang="ru-RU" sz="1800" b="0" strike="noStrike" spc="-1">
              <a:latin typeface="Arial"/>
            </a:endParaRPr>
          </a:p>
          <a:p>
            <a:pPr marL="914400" lvl="2" indent="-216000" algn="just">
              <a:lnSpc>
                <a:spcPct val="100000"/>
              </a:lnSpc>
              <a:buClr>
                <a:srgbClr val="7030A0"/>
              </a:buClr>
              <a:buFont typeface="Wingdings" charset="2"/>
              <a:buChar char=""/>
            </a:pPr>
            <a:r>
              <a:rPr lang="ru-RU" sz="1800" b="1" strike="noStrike" spc="-1">
                <a:solidFill>
                  <a:srgbClr val="7030A0"/>
                </a:solidFill>
                <a:latin typeface="Arial"/>
                <a:ea typeface="DejaVu Sans"/>
              </a:rPr>
              <a:t>0,25-0,44</a:t>
            </a:r>
            <a:r>
              <a:rPr lang="ru-RU" sz="1800" b="1" strike="noStrike" spc="-1">
                <a:solidFill>
                  <a:srgbClr val="000000"/>
                </a:solidFill>
                <a:latin typeface="Arial"/>
                <a:ea typeface="DejaVu Sans"/>
              </a:rPr>
              <a:t> – малоатрактивні;</a:t>
            </a:r>
            <a:endParaRPr lang="ru-RU" sz="1800" b="0" strike="noStrike" spc="-1">
              <a:latin typeface="Arial"/>
            </a:endParaRPr>
          </a:p>
          <a:p>
            <a:pPr marL="914400" lvl="2" indent="-216000" algn="just">
              <a:lnSpc>
                <a:spcPct val="100000"/>
              </a:lnSpc>
              <a:buClr>
                <a:srgbClr val="7030A0"/>
              </a:buClr>
              <a:buFont typeface="Wingdings" charset="2"/>
              <a:buChar char=""/>
            </a:pPr>
            <a:r>
              <a:rPr lang="ru-RU" sz="1800" b="1" strike="noStrike" spc="-1">
                <a:solidFill>
                  <a:srgbClr val="7030A0"/>
                </a:solidFill>
                <a:latin typeface="Arial"/>
                <a:ea typeface="DejaVu Sans"/>
              </a:rPr>
              <a:t>менше 0,25 </a:t>
            </a:r>
            <a:r>
              <a:rPr lang="ru-RU" sz="1800" b="1" strike="noStrike" spc="-1">
                <a:solidFill>
                  <a:srgbClr val="000000"/>
                </a:solidFill>
                <a:latin typeface="Arial"/>
                <a:ea typeface="DejaVu Sans"/>
              </a:rPr>
              <a:t>– неатрактивні.</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CustomShape 1"/>
          <p:cNvSpPr/>
          <p:nvPr/>
        </p:nvSpPr>
        <p:spPr>
          <a:xfrm>
            <a:off x="1095480" y="285840"/>
            <a:ext cx="10501200" cy="56091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7030A0"/>
                </a:solidFill>
                <a:latin typeface="Arial"/>
                <a:ea typeface="DejaVu Sans"/>
              </a:rPr>
              <a:t>ПРИКЛАД ВИКОНАННЯ</a:t>
            </a:r>
            <a:endParaRPr lang="ru-RU" sz="2400" b="0" strike="noStrike" spc="-1">
              <a:latin typeface="Arial"/>
            </a:endParaRPr>
          </a:p>
          <a:p>
            <a:pPr>
              <a:lnSpc>
                <a:spcPct val="100000"/>
              </a:lnSpc>
            </a:pPr>
            <a:endParaRPr lang="ru-RU" sz="2400" b="0" strike="noStrike" spc="-1">
              <a:latin typeface="Arial"/>
            </a:endParaRPr>
          </a:p>
          <a:p>
            <a:pPr algn="just">
              <a:lnSpc>
                <a:spcPct val="100000"/>
              </a:lnSpc>
            </a:pPr>
            <a:r>
              <a:rPr lang="ru-RU" sz="2000" b="1" strike="noStrike" spc="-1">
                <a:solidFill>
                  <a:srgbClr val="000000"/>
                </a:solidFill>
                <a:latin typeface="Arial"/>
                <a:ea typeface="DejaVu Sans"/>
              </a:rPr>
              <a:t>В </a:t>
            </a:r>
            <a:r>
              <a:rPr lang="ru-RU" sz="2000" b="1" strike="noStrike" spc="-1">
                <a:solidFill>
                  <a:srgbClr val="FF0000"/>
                </a:solidFill>
                <a:latin typeface="Arial"/>
                <a:ea typeface="DejaVu Sans"/>
              </a:rPr>
              <a:t>Карпатському туристичному регіоні </a:t>
            </a:r>
            <a:r>
              <a:rPr lang="ru-RU" sz="2000" b="1" strike="noStrike" spc="-1">
                <a:solidFill>
                  <a:srgbClr val="000000"/>
                </a:solidFill>
                <a:latin typeface="Arial"/>
                <a:ea typeface="DejaVu Sans"/>
              </a:rPr>
              <a:t>зосереджена значна кількість історико-культурних пам'яток, рівень туристичного використання яких, як і всій Україні, поки-що невисокий. Тут зареєстровано </a:t>
            </a:r>
            <a:r>
              <a:rPr lang="ru-RU" sz="2000" b="1" i="1" strike="noStrike" spc="-1">
                <a:solidFill>
                  <a:srgbClr val="FF0000"/>
                </a:solidFill>
                <a:latin typeface="Arial"/>
                <a:ea typeface="DejaVu Sans"/>
              </a:rPr>
              <a:t>понад 7000 пам'яток архітектури</a:t>
            </a:r>
            <a:r>
              <a:rPr lang="ru-RU" sz="2000" b="1" strike="noStrike" spc="-1">
                <a:solidFill>
                  <a:srgbClr val="000000"/>
                </a:solidFill>
                <a:latin typeface="Arial"/>
                <a:ea typeface="DejaVu Sans"/>
              </a:rPr>
              <a:t>, що складають найбільшу атрактивність, як туристичні об'єкти.</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Проведена спроба провести дослідження </a:t>
            </a:r>
            <a:r>
              <a:rPr lang="ru-RU" sz="2000" b="1" i="1" strike="noStrike" spc="-1">
                <a:solidFill>
                  <a:srgbClr val="7030A0"/>
                </a:solidFill>
                <a:latin typeface="Arial"/>
                <a:ea typeface="DejaVu Sans"/>
              </a:rPr>
              <a:t>пізнавальної цінності ІКТР (історико-культурних туристичних ресурсів) міст та інших поселень Карпатського регіону </a:t>
            </a:r>
            <a:r>
              <a:rPr lang="ru-RU" sz="2000" b="1" strike="noStrike" spc="-1">
                <a:solidFill>
                  <a:srgbClr val="000000"/>
                </a:solidFill>
                <a:latin typeface="Arial"/>
                <a:ea typeface="DejaVu Sans"/>
              </a:rPr>
              <a:t>- Івано-Франківської, Закарпатської, Львівської і Чернівецької областей. </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У результаті проведеної оцінки встановлено, що більшість міських поселень Карпатського регіону відносяться до </a:t>
            </a:r>
            <a:r>
              <a:rPr lang="ru-RU" sz="2000" b="1" i="1" strike="noStrike" spc="-1">
                <a:solidFill>
                  <a:srgbClr val="FF0000"/>
                </a:solidFill>
                <a:latin typeface="Arial"/>
                <a:ea typeface="DejaVu Sans"/>
              </a:rPr>
              <a:t>високоатрактивних</a:t>
            </a:r>
            <a:r>
              <a:rPr lang="ru-RU" sz="2000" b="1" strike="noStrike" spc="-1">
                <a:solidFill>
                  <a:srgbClr val="000000"/>
                </a:solidFill>
                <a:latin typeface="Arial"/>
                <a:ea typeface="DejaVu Sans"/>
              </a:rPr>
              <a:t> і </a:t>
            </a:r>
            <a:r>
              <a:rPr lang="ru-RU" sz="2000" b="1" i="1" strike="noStrike" spc="-1">
                <a:solidFill>
                  <a:srgbClr val="FF0000"/>
                </a:solidFill>
                <a:latin typeface="Arial"/>
                <a:ea typeface="DejaVu Sans"/>
              </a:rPr>
              <a:t>середньоатрактивних</a:t>
            </a:r>
            <a:r>
              <a:rPr lang="ru-RU" sz="2000" b="1" strike="noStrike" spc="-1">
                <a:solidFill>
                  <a:srgbClr val="000000"/>
                </a:solidFill>
                <a:latin typeface="Arial"/>
                <a:ea typeface="DejaVu Sans"/>
              </a:rPr>
              <a:t>. Варто відзначити, що в групу високоатрактивних потрапили не лише середні міста (за кількістю населення) - Дрогобич, Коломия, Мукачево, а й навіть малі (Самбір, Косів, Трускавець). </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Інакше кажучи, пізнавальна цінність ІКТР не визначається величиною міста, а залежить від наявності історико-культурних об'єктів, їх структури і пізнавальної цінності наявних ресурсів.</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CustomShape 1"/>
          <p:cNvSpPr/>
          <p:nvPr/>
        </p:nvSpPr>
        <p:spPr>
          <a:xfrm>
            <a:off x="309600" y="142920"/>
            <a:ext cx="11713680" cy="3646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1" strike="noStrike" spc="-1">
                <a:solidFill>
                  <a:srgbClr val="FF0000"/>
                </a:solidFill>
                <a:latin typeface="Arial"/>
                <a:ea typeface="DejaVu Sans"/>
              </a:rPr>
              <a:t>Групування міст Карпатського регіону за рівнем пізнавальної цінності ІКТР і чисельністю населення</a:t>
            </a:r>
            <a:endParaRPr lang="ru-RU" sz="1800" b="0" strike="noStrike" spc="-1">
              <a:latin typeface="Arial"/>
            </a:endParaRPr>
          </a:p>
        </p:txBody>
      </p:sp>
      <p:graphicFrame>
        <p:nvGraphicFramePr>
          <p:cNvPr id="625" name="Table 2"/>
          <p:cNvGraphicFramePr/>
          <p:nvPr/>
        </p:nvGraphicFramePr>
        <p:xfrm>
          <a:off x="523800" y="571320"/>
          <a:ext cx="11001240" cy="6126480"/>
        </p:xfrm>
        <a:graphic>
          <a:graphicData uri="http://schemas.openxmlformats.org/drawingml/2006/table">
            <a:tbl>
              <a:tblPr/>
              <a:tblGrid>
                <a:gridCol w="2357280">
                  <a:extLst>
                    <a:ext uri="{9D8B030D-6E8A-4147-A177-3AD203B41FA5}">
                      <a16:colId xmlns:a16="http://schemas.microsoft.com/office/drawing/2014/main" val="20000"/>
                    </a:ext>
                  </a:extLst>
                </a:gridCol>
                <a:gridCol w="1428480">
                  <a:extLst>
                    <a:ext uri="{9D8B030D-6E8A-4147-A177-3AD203B41FA5}">
                      <a16:colId xmlns:a16="http://schemas.microsoft.com/office/drawing/2014/main" val="20001"/>
                    </a:ext>
                  </a:extLst>
                </a:gridCol>
                <a:gridCol w="1428480">
                  <a:extLst>
                    <a:ext uri="{9D8B030D-6E8A-4147-A177-3AD203B41FA5}">
                      <a16:colId xmlns:a16="http://schemas.microsoft.com/office/drawing/2014/main" val="20002"/>
                    </a:ext>
                  </a:extLst>
                </a:gridCol>
                <a:gridCol w="1549080">
                  <a:extLst>
                    <a:ext uri="{9D8B030D-6E8A-4147-A177-3AD203B41FA5}">
                      <a16:colId xmlns:a16="http://schemas.microsoft.com/office/drawing/2014/main" val="20003"/>
                    </a:ext>
                  </a:extLst>
                </a:gridCol>
                <a:gridCol w="1379520">
                  <a:extLst>
                    <a:ext uri="{9D8B030D-6E8A-4147-A177-3AD203B41FA5}">
                      <a16:colId xmlns:a16="http://schemas.microsoft.com/office/drawing/2014/main" val="20004"/>
                    </a:ext>
                  </a:extLst>
                </a:gridCol>
                <a:gridCol w="1428480">
                  <a:extLst>
                    <a:ext uri="{9D8B030D-6E8A-4147-A177-3AD203B41FA5}">
                      <a16:colId xmlns:a16="http://schemas.microsoft.com/office/drawing/2014/main" val="20005"/>
                    </a:ext>
                  </a:extLst>
                </a:gridCol>
                <a:gridCol w="1429920">
                  <a:extLst>
                    <a:ext uri="{9D8B030D-6E8A-4147-A177-3AD203B41FA5}">
                      <a16:colId xmlns:a16="http://schemas.microsoft.com/office/drawing/2014/main" val="20006"/>
                    </a:ext>
                  </a:extLst>
                </a:gridCol>
              </a:tblGrid>
              <a:tr h="731160">
                <a:tc>
                  <a:txBody>
                    <a:bodyPr/>
                    <a:lstStyle/>
                    <a:p>
                      <a:pPr algn="ctr">
                        <a:lnSpc>
                          <a:spcPct val="100000"/>
                        </a:lnSpc>
                      </a:pPr>
                      <a:r>
                        <a:rPr lang="ru-RU" sz="1400" b="1" strike="noStrike" spc="-1">
                          <a:solidFill>
                            <a:srgbClr val="212745"/>
                          </a:solidFill>
                          <a:latin typeface="Arial"/>
                        </a:rPr>
                        <a:t>Міста, селища міського типу за кількістю жителів</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a:txBody>
                    <a:bodyPr/>
                    <a:lstStyle/>
                    <a:p>
                      <a:pPr algn="ctr">
                        <a:lnSpc>
                          <a:spcPct val="100000"/>
                        </a:lnSpc>
                      </a:pPr>
                      <a:r>
                        <a:rPr lang="ru-RU" sz="1400" b="1" strike="noStrike" spc="-1">
                          <a:solidFill>
                            <a:srgbClr val="212745"/>
                          </a:solidFill>
                          <a:latin typeface="Arial"/>
                        </a:rPr>
                        <a:t>Високо-атрактивні</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a:txBody>
                    <a:bodyPr/>
                    <a:lstStyle/>
                    <a:p>
                      <a:pPr algn="ctr">
                        <a:lnSpc>
                          <a:spcPct val="100000"/>
                        </a:lnSpc>
                      </a:pPr>
                      <a:r>
                        <a:rPr lang="ru-RU" sz="1400" b="1" strike="noStrike" spc="-1">
                          <a:solidFill>
                            <a:srgbClr val="212745"/>
                          </a:solidFill>
                          <a:latin typeface="Arial"/>
                        </a:rPr>
                        <a:t>Коефіцієнт пізнавальної цінності</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a:txBody>
                    <a:bodyPr/>
                    <a:lstStyle/>
                    <a:p>
                      <a:pPr algn="ctr">
                        <a:lnSpc>
                          <a:spcPct val="100000"/>
                        </a:lnSpc>
                      </a:pPr>
                      <a:r>
                        <a:rPr lang="ru-RU" sz="1400" b="1" strike="noStrike" spc="-1">
                          <a:solidFill>
                            <a:srgbClr val="212745"/>
                          </a:solidFill>
                          <a:latin typeface="Arial"/>
                        </a:rPr>
                        <a:t>Середньо-атрактивні</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a:txBody>
                    <a:bodyPr/>
                    <a:lstStyle/>
                    <a:p>
                      <a:pPr algn="ctr">
                        <a:lnSpc>
                          <a:spcPct val="100000"/>
                        </a:lnSpc>
                      </a:pPr>
                      <a:r>
                        <a:rPr lang="ru-RU" sz="1400" b="1" strike="noStrike" spc="-1">
                          <a:solidFill>
                            <a:srgbClr val="212745"/>
                          </a:solidFill>
                          <a:latin typeface="Arial"/>
                        </a:rPr>
                        <a:t>Коефіцієнт пізнавальної цінності</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a:txBody>
                    <a:bodyPr/>
                    <a:lstStyle/>
                    <a:p>
                      <a:pPr algn="ctr">
                        <a:lnSpc>
                          <a:spcPct val="100000"/>
                        </a:lnSpc>
                      </a:pPr>
                      <a:r>
                        <a:rPr lang="ru-RU" sz="1400" b="1" strike="noStrike" spc="-1">
                          <a:solidFill>
                            <a:srgbClr val="212745"/>
                          </a:solidFill>
                          <a:latin typeface="Arial"/>
                        </a:rPr>
                        <a:t>Мало-атрактивні</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a:txBody>
                    <a:bodyPr/>
                    <a:lstStyle/>
                    <a:p>
                      <a:pPr algn="ctr">
                        <a:lnSpc>
                          <a:spcPct val="100000"/>
                        </a:lnSpc>
                      </a:pPr>
                      <a:r>
                        <a:rPr lang="ru-RU" sz="1400" b="1" strike="noStrike" spc="-1">
                          <a:solidFill>
                            <a:srgbClr val="212745"/>
                          </a:solidFill>
                          <a:latin typeface="Arial"/>
                        </a:rPr>
                        <a:t>Коефіцієнт пізнавально цінності</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extLst>
                  <a:ext uri="{0D108BD9-81ED-4DB2-BD59-A6C34878D82A}">
                    <a16:rowId xmlns:a16="http://schemas.microsoft.com/office/drawing/2014/main" val="10000"/>
                  </a:ext>
                </a:extLst>
              </a:tr>
              <a:tr h="731160">
                <a:tc>
                  <a:txBody>
                    <a:bodyPr/>
                    <a:lstStyle/>
                    <a:p>
                      <a:pPr algn="ctr">
                        <a:lnSpc>
                          <a:spcPct val="100000"/>
                        </a:lnSpc>
                      </a:pPr>
                      <a:r>
                        <a:rPr lang="ru-RU" sz="1400" b="1" strike="noStrike" spc="-1">
                          <a:solidFill>
                            <a:srgbClr val="FF0000"/>
                          </a:solidFill>
                          <a:latin typeface="Arial"/>
                        </a:rPr>
                        <a:t>1. Середні міста (населення від 50 до 100 тис. осіб)</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400" b="1" strike="noStrike" spc="-1">
                          <a:solidFill>
                            <a:srgbClr val="000000"/>
                          </a:solidFill>
                          <a:latin typeface="Arial"/>
                        </a:rPr>
                        <a:t>Мукачево</a:t>
                      </a:r>
                      <a:r>
                        <a:t/>
                      </a:r>
                      <a:br/>
                      <a:r>
                        <a:rPr lang="ru-RU" sz="1400" b="1" strike="noStrike" spc="-1">
                          <a:solidFill>
                            <a:srgbClr val="000000"/>
                          </a:solidFill>
                          <a:latin typeface="Arial"/>
                        </a:rPr>
                        <a:t>Дрогобич</a:t>
                      </a:r>
                      <a:r>
                        <a:t/>
                      </a:r>
                      <a:br/>
                      <a:r>
                        <a:rPr lang="ru-RU" sz="1400" b="1" strike="noStrike" spc="-1">
                          <a:solidFill>
                            <a:srgbClr val="000000"/>
                          </a:solidFill>
                          <a:latin typeface="Arial"/>
                        </a:rPr>
                        <a:t>Коломия</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1400" b="1" strike="noStrike" spc="-1">
                          <a:solidFill>
                            <a:srgbClr val="000000"/>
                          </a:solidFill>
                          <a:latin typeface="Arial"/>
                        </a:rPr>
                        <a:t>0,78</a:t>
                      </a:r>
                      <a:r>
                        <a:t/>
                      </a:r>
                      <a:br/>
                      <a:r>
                        <a:rPr lang="ru-RU" sz="1400" b="1" strike="noStrike" spc="-1">
                          <a:solidFill>
                            <a:srgbClr val="000000"/>
                          </a:solidFill>
                          <a:latin typeface="Arial"/>
                        </a:rPr>
                        <a:t>0,76</a:t>
                      </a:r>
                      <a:r>
                        <a:t/>
                      </a:r>
                      <a:br/>
                      <a:r>
                        <a:rPr lang="ru-RU" sz="1400" b="1" strike="noStrike" spc="-1">
                          <a:solidFill>
                            <a:srgbClr val="000000"/>
                          </a:solidFill>
                          <a:latin typeface="Arial"/>
                        </a:rPr>
                        <a:t>0,74</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400" b="1" strike="noStrike" spc="-1">
                          <a:solidFill>
                            <a:srgbClr val="000000"/>
                          </a:solidFill>
                          <a:latin typeface="Arial"/>
                        </a:rPr>
                        <a:t>Стрий</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1400" b="1" strike="noStrike" spc="-1">
                          <a:solidFill>
                            <a:srgbClr val="000000"/>
                          </a:solidFill>
                          <a:latin typeface="Arial"/>
                        </a:rPr>
                        <a:t>0,55</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800" b="1" strike="noStrike" spc="-1">
                          <a:solidFill>
                            <a:srgbClr val="000000"/>
                          </a:solidFill>
                          <a:latin typeface="Arial"/>
                        </a:rPr>
                        <a:t> </a:t>
                      </a:r>
                      <a:endParaRPr lang="ru-RU"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1800" b="1" strike="noStrike" spc="-1">
                          <a:solidFill>
                            <a:srgbClr val="000000"/>
                          </a:solidFill>
                          <a:latin typeface="Arial"/>
                        </a:rPr>
                        <a:t> </a:t>
                      </a:r>
                      <a:endParaRPr lang="ru-RU"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3075480">
                <a:tc>
                  <a:txBody>
                    <a:bodyPr/>
                    <a:lstStyle/>
                    <a:p>
                      <a:pPr algn="ctr">
                        <a:lnSpc>
                          <a:spcPct val="100000"/>
                        </a:lnSpc>
                      </a:pPr>
                      <a:r>
                        <a:rPr lang="ru-RU" sz="1400" b="1" strike="noStrike" spc="-1">
                          <a:solidFill>
                            <a:srgbClr val="FF0000"/>
                          </a:solidFill>
                          <a:latin typeface="Arial"/>
                        </a:rPr>
                        <a:t>2. Малі міста (населення менше 50 тис. осіб)</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400" b="1" strike="noStrike" spc="-1">
                          <a:solidFill>
                            <a:srgbClr val="000000"/>
                          </a:solidFill>
                          <a:latin typeface="Arial"/>
                        </a:rPr>
                        <a:t>Самбір</a:t>
                      </a:r>
                      <a:r>
                        <a:t/>
                      </a:r>
                      <a:br/>
                      <a:r>
                        <a:rPr lang="ru-RU" sz="1400" b="1" strike="noStrike" spc="-1">
                          <a:solidFill>
                            <a:srgbClr val="000000"/>
                          </a:solidFill>
                          <a:latin typeface="Arial"/>
                        </a:rPr>
                        <a:t>Косів</a:t>
                      </a:r>
                      <a:r>
                        <a:t/>
                      </a:r>
                      <a:br/>
                      <a:r>
                        <a:rPr lang="ru-RU" sz="1400" b="1" strike="noStrike" spc="-1">
                          <a:solidFill>
                            <a:srgbClr val="000000"/>
                          </a:solidFill>
                          <a:latin typeface="Arial"/>
                        </a:rPr>
                        <a:t>Трускавець</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1400" b="1" strike="noStrike" spc="-1">
                          <a:solidFill>
                            <a:srgbClr val="000000"/>
                          </a:solidFill>
                          <a:latin typeface="Arial"/>
                        </a:rPr>
                        <a:t>0,80</a:t>
                      </a:r>
                      <a:r>
                        <a:t/>
                      </a:r>
                      <a:br/>
                      <a:r>
                        <a:rPr lang="ru-RU" sz="1400" b="1" strike="noStrike" spc="-1">
                          <a:solidFill>
                            <a:srgbClr val="000000"/>
                          </a:solidFill>
                          <a:latin typeface="Arial"/>
                        </a:rPr>
                        <a:t>0.72</a:t>
                      </a:r>
                      <a:r>
                        <a:t/>
                      </a:r>
                      <a:br/>
                      <a:r>
                        <a:rPr lang="ru-RU" sz="1400" b="1" strike="noStrike" spc="-1">
                          <a:solidFill>
                            <a:srgbClr val="000000"/>
                          </a:solidFill>
                          <a:latin typeface="Arial"/>
                        </a:rPr>
                        <a:t>0.69</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400" b="1" strike="noStrike" spc="-1">
                          <a:solidFill>
                            <a:srgbClr val="000000"/>
                          </a:solidFill>
                          <a:latin typeface="Arial"/>
                        </a:rPr>
                        <a:t>Хуст</a:t>
                      </a:r>
                      <a:r>
                        <a:t/>
                      </a:r>
                      <a:br/>
                      <a:r>
                        <a:rPr lang="ru-RU" sz="1400" b="1" strike="noStrike" spc="-1">
                          <a:solidFill>
                            <a:srgbClr val="000000"/>
                          </a:solidFill>
                          <a:latin typeface="Arial"/>
                        </a:rPr>
                        <a:t>Сколе</a:t>
                      </a:r>
                      <a:r>
                        <a:t/>
                      </a:r>
                      <a:br/>
                      <a:r>
                        <a:rPr lang="ru-RU" sz="1400" b="1" strike="noStrike" spc="-1">
                          <a:solidFill>
                            <a:srgbClr val="000000"/>
                          </a:solidFill>
                          <a:latin typeface="Arial"/>
                        </a:rPr>
                        <a:t>Добромиль</a:t>
                      </a:r>
                      <a:r>
                        <a:t/>
                      </a:r>
                      <a:br/>
                      <a:r>
                        <a:rPr lang="ru-RU" sz="1400" b="1" strike="noStrike" spc="-1">
                          <a:solidFill>
                            <a:srgbClr val="000000"/>
                          </a:solidFill>
                          <a:latin typeface="Arial"/>
                        </a:rPr>
                        <a:t>Борислав</a:t>
                      </a:r>
                      <a:r>
                        <a:t/>
                      </a:r>
                      <a:br/>
                      <a:r>
                        <a:rPr lang="ru-RU" sz="1400" b="1" strike="noStrike" spc="-1">
                          <a:solidFill>
                            <a:srgbClr val="000000"/>
                          </a:solidFill>
                          <a:latin typeface="Arial"/>
                        </a:rPr>
                        <a:t>Свалява</a:t>
                      </a:r>
                      <a:r>
                        <a:t/>
                      </a:r>
                      <a:br/>
                      <a:r>
                        <a:rPr lang="ru-RU" sz="1400" b="1" strike="noStrike" spc="-1">
                          <a:solidFill>
                            <a:srgbClr val="000000"/>
                          </a:solidFill>
                          <a:latin typeface="Arial"/>
                        </a:rPr>
                        <a:t>Виноградів</a:t>
                      </a:r>
                      <a:r>
                        <a:t/>
                      </a:r>
                      <a:br/>
                      <a:r>
                        <a:rPr lang="ru-RU" sz="1400" b="1" strike="noStrike" spc="-1">
                          <a:solidFill>
                            <a:srgbClr val="000000"/>
                          </a:solidFill>
                          <a:latin typeface="Arial"/>
                        </a:rPr>
                        <a:t>Берегове</a:t>
                      </a:r>
                      <a:r>
                        <a:t/>
                      </a:r>
                      <a:br/>
                      <a:r>
                        <a:rPr lang="ru-RU" sz="1400" b="1" strike="noStrike" spc="-1">
                          <a:solidFill>
                            <a:srgbClr val="000000"/>
                          </a:solidFill>
                          <a:latin typeface="Arial"/>
                        </a:rPr>
                        <a:t>Рахів</a:t>
                      </a:r>
                      <a:r>
                        <a:t/>
                      </a:r>
                      <a:br/>
                      <a:r>
                        <a:rPr lang="ru-RU" sz="1400" b="1" strike="noStrike" spc="-1">
                          <a:solidFill>
                            <a:srgbClr val="000000"/>
                          </a:solidFill>
                          <a:latin typeface="Arial"/>
                        </a:rPr>
                        <a:t>Хирів</a:t>
                      </a:r>
                      <a:r>
                        <a:t/>
                      </a:r>
                      <a:br/>
                      <a:r>
                        <a:rPr lang="ru-RU" sz="1400" b="1" strike="noStrike" spc="-1">
                          <a:solidFill>
                            <a:srgbClr val="000000"/>
                          </a:solidFill>
                          <a:latin typeface="Arial"/>
                        </a:rPr>
                        <a:t>Яремча</a:t>
                      </a:r>
                      <a:r>
                        <a:t/>
                      </a:r>
                      <a:br/>
                      <a:r>
                        <a:rPr lang="ru-RU" sz="1400" b="1" strike="noStrike" spc="-1">
                          <a:solidFill>
                            <a:srgbClr val="000000"/>
                          </a:solidFill>
                          <a:latin typeface="Arial"/>
                        </a:rPr>
                        <a:t>Надвірна</a:t>
                      </a:r>
                      <a:r>
                        <a:t/>
                      </a:r>
                      <a:br/>
                      <a:r>
                        <a:rPr lang="ru-RU" sz="1400" b="1" strike="noStrike" spc="-1">
                          <a:solidFill>
                            <a:srgbClr val="000000"/>
                          </a:solidFill>
                          <a:latin typeface="Arial"/>
                        </a:rPr>
                        <a:t>Долина</a:t>
                      </a:r>
                      <a:r>
                        <a:t/>
                      </a:r>
                      <a:br/>
                      <a:r>
                        <a:rPr lang="ru-RU" sz="1400" b="1" strike="noStrike" spc="-1">
                          <a:solidFill>
                            <a:srgbClr val="000000"/>
                          </a:solidFill>
                          <a:latin typeface="Arial"/>
                        </a:rPr>
                        <a:t>Вижниця</a:t>
                      </a:r>
                      <a:r>
                        <a:t/>
                      </a:r>
                      <a:br/>
                      <a:r>
                        <a:rPr lang="ru-RU" sz="1400" b="1" strike="noStrike" spc="-1">
                          <a:solidFill>
                            <a:srgbClr val="000000"/>
                          </a:solidFill>
                          <a:latin typeface="Arial"/>
                        </a:rPr>
                        <a:t>Моршин</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1400" b="1" strike="noStrike" spc="-1">
                          <a:solidFill>
                            <a:srgbClr val="000000"/>
                          </a:solidFill>
                          <a:latin typeface="Arial"/>
                        </a:rPr>
                        <a:t>0,65</a:t>
                      </a:r>
                      <a:r>
                        <a:t/>
                      </a:r>
                      <a:br/>
                      <a:r>
                        <a:rPr lang="ru-RU" sz="1400" b="1" strike="noStrike" spc="-1">
                          <a:solidFill>
                            <a:srgbClr val="000000"/>
                          </a:solidFill>
                          <a:latin typeface="Arial"/>
                        </a:rPr>
                        <a:t>0.64</a:t>
                      </a:r>
                      <a:r>
                        <a:t/>
                      </a:r>
                      <a:br/>
                      <a:r>
                        <a:rPr lang="ru-RU" sz="1400" b="1" strike="noStrike" spc="-1">
                          <a:solidFill>
                            <a:srgbClr val="000000"/>
                          </a:solidFill>
                          <a:latin typeface="Arial"/>
                        </a:rPr>
                        <a:t>0,61</a:t>
                      </a:r>
                      <a:r>
                        <a:t/>
                      </a:r>
                      <a:br/>
                      <a:r>
                        <a:rPr lang="ru-RU" sz="1400" b="1" strike="noStrike" spc="-1">
                          <a:solidFill>
                            <a:srgbClr val="000000"/>
                          </a:solidFill>
                          <a:latin typeface="Arial"/>
                        </a:rPr>
                        <a:t>0.60</a:t>
                      </a:r>
                      <a:r>
                        <a:t/>
                      </a:r>
                      <a:br/>
                      <a:r>
                        <a:rPr lang="ru-RU" sz="1400" b="1" strike="noStrike" spc="-1">
                          <a:solidFill>
                            <a:srgbClr val="000000"/>
                          </a:solidFill>
                          <a:latin typeface="Arial"/>
                        </a:rPr>
                        <a:t>0.58</a:t>
                      </a:r>
                      <a:r>
                        <a:t/>
                      </a:r>
                      <a:br/>
                      <a:r>
                        <a:rPr lang="ru-RU" sz="1400" b="1" strike="noStrike" spc="-1">
                          <a:solidFill>
                            <a:srgbClr val="000000"/>
                          </a:solidFill>
                          <a:latin typeface="Arial"/>
                        </a:rPr>
                        <a:t>0,56</a:t>
                      </a:r>
                      <a:r>
                        <a:t/>
                      </a:r>
                      <a:br/>
                      <a:r>
                        <a:rPr lang="ru-RU" sz="1400" b="1" strike="noStrike" spc="-1">
                          <a:solidFill>
                            <a:srgbClr val="000000"/>
                          </a:solidFill>
                          <a:latin typeface="Arial"/>
                        </a:rPr>
                        <a:t>0,56</a:t>
                      </a:r>
                      <a:r>
                        <a:t/>
                      </a:r>
                      <a:br/>
                      <a:r>
                        <a:rPr lang="ru-RU" sz="1400" b="1" strike="noStrike" spc="-1">
                          <a:solidFill>
                            <a:srgbClr val="000000"/>
                          </a:solidFill>
                          <a:latin typeface="Arial"/>
                        </a:rPr>
                        <a:t>0,56</a:t>
                      </a:r>
                      <a:r>
                        <a:t/>
                      </a:r>
                      <a:br/>
                      <a:r>
                        <a:rPr lang="ru-RU" sz="1400" b="1" strike="noStrike" spc="-1">
                          <a:solidFill>
                            <a:srgbClr val="000000"/>
                          </a:solidFill>
                          <a:latin typeface="Arial"/>
                        </a:rPr>
                        <a:t>0,49</a:t>
                      </a:r>
                      <a:r>
                        <a:t/>
                      </a:r>
                      <a:br/>
                      <a:r>
                        <a:rPr lang="ru-RU" sz="1400" b="1" strike="noStrike" spc="-1">
                          <a:solidFill>
                            <a:srgbClr val="000000"/>
                          </a:solidFill>
                          <a:latin typeface="Arial"/>
                        </a:rPr>
                        <a:t>0,48</a:t>
                      </a:r>
                      <a:r>
                        <a:t/>
                      </a:r>
                      <a:br/>
                      <a:r>
                        <a:rPr lang="ru-RU" sz="1400" b="1" strike="noStrike" spc="-1">
                          <a:solidFill>
                            <a:srgbClr val="000000"/>
                          </a:solidFill>
                          <a:latin typeface="Arial"/>
                        </a:rPr>
                        <a:t>0,46</a:t>
                      </a:r>
                      <a:r>
                        <a:t/>
                      </a:r>
                      <a:br/>
                      <a:r>
                        <a:rPr lang="ru-RU" sz="1400" b="1" strike="noStrike" spc="-1">
                          <a:solidFill>
                            <a:srgbClr val="000000"/>
                          </a:solidFill>
                          <a:latin typeface="Arial"/>
                        </a:rPr>
                        <a:t>0,45</a:t>
                      </a:r>
                      <a:r>
                        <a:t/>
                      </a:r>
                      <a:br/>
                      <a:r>
                        <a:rPr lang="ru-RU" sz="1400" b="1" strike="noStrike" spc="-1">
                          <a:solidFill>
                            <a:srgbClr val="000000"/>
                          </a:solidFill>
                          <a:latin typeface="Arial"/>
                        </a:rPr>
                        <a:t>0,45</a:t>
                      </a:r>
                      <a:r>
                        <a:t/>
                      </a:r>
                      <a:br/>
                      <a:r>
                        <a:rPr lang="ru-RU" sz="1400" b="1" strike="noStrike" spc="-1">
                          <a:solidFill>
                            <a:srgbClr val="000000"/>
                          </a:solidFill>
                          <a:latin typeface="Arial"/>
                        </a:rPr>
                        <a:t>0,45</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400" b="1" strike="noStrike" spc="-1">
                          <a:solidFill>
                            <a:srgbClr val="000000"/>
                          </a:solidFill>
                          <a:latin typeface="Arial"/>
                        </a:rPr>
                        <a:t>Тячів</a:t>
                      </a:r>
                      <a:r>
                        <a:t/>
                      </a:r>
                      <a:br/>
                      <a:r>
                        <a:rPr lang="ru-RU" sz="1400" b="1" strike="noStrike" spc="-1">
                          <a:solidFill>
                            <a:srgbClr val="000000"/>
                          </a:solidFill>
                          <a:latin typeface="Arial"/>
                        </a:rPr>
                        <a:t>Богородчани</a:t>
                      </a:r>
                      <a:r>
                        <a:t/>
                      </a:r>
                      <a:br/>
                      <a:r>
                        <a:rPr lang="ru-RU" sz="1400" b="1" strike="noStrike" spc="-1">
                          <a:solidFill>
                            <a:srgbClr val="000000"/>
                          </a:solidFill>
                          <a:latin typeface="Arial"/>
                        </a:rPr>
                        <a:t>Болехів</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1400" b="1" strike="noStrike" spc="-1">
                          <a:solidFill>
                            <a:srgbClr val="000000"/>
                          </a:solidFill>
                          <a:latin typeface="Arial"/>
                        </a:rPr>
                        <a:t>0,40</a:t>
                      </a:r>
                      <a:r>
                        <a:t/>
                      </a:r>
                      <a:br/>
                      <a:r>
                        <a:rPr lang="ru-RU" sz="1400" b="1" strike="noStrike" spc="-1">
                          <a:solidFill>
                            <a:srgbClr val="000000"/>
                          </a:solidFill>
                          <a:latin typeface="Arial"/>
                        </a:rPr>
                        <a:t>0,35</a:t>
                      </a:r>
                      <a:r>
                        <a:t/>
                      </a:r>
                      <a:br/>
                      <a:r>
                        <a:rPr lang="ru-RU" sz="1400" b="1" strike="noStrike" spc="-1">
                          <a:solidFill>
                            <a:srgbClr val="000000"/>
                          </a:solidFill>
                          <a:latin typeface="Arial"/>
                        </a:rPr>
                        <a:t>0,35</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1583640">
                <a:tc>
                  <a:txBody>
                    <a:bodyPr/>
                    <a:lstStyle/>
                    <a:p>
                      <a:pPr algn="ctr">
                        <a:lnSpc>
                          <a:spcPct val="100000"/>
                        </a:lnSpc>
                      </a:pPr>
                      <a:r>
                        <a:rPr lang="ru-RU" sz="1400" b="1" strike="noStrike" spc="-1">
                          <a:solidFill>
                            <a:srgbClr val="FF0000"/>
                          </a:solidFill>
                          <a:latin typeface="Arial"/>
                        </a:rPr>
                        <a:t>3. Селища міського типу</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800" b="1" strike="noStrike" spc="-1">
                          <a:solidFill>
                            <a:srgbClr val="000000"/>
                          </a:solidFill>
                          <a:latin typeface="Arial"/>
                        </a:rPr>
                        <a:t> </a:t>
                      </a:r>
                      <a:endParaRPr lang="ru-RU"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800" b="1" strike="noStrike" spc="-1">
                          <a:solidFill>
                            <a:srgbClr val="000000"/>
                          </a:solidFill>
                          <a:latin typeface="Arial"/>
                        </a:rPr>
                        <a:t> </a:t>
                      </a:r>
                      <a:endParaRPr lang="ru-RU"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400" b="1" strike="noStrike" spc="-1">
                          <a:solidFill>
                            <a:srgbClr val="000000"/>
                          </a:solidFill>
                          <a:latin typeface="Arial"/>
                        </a:rPr>
                        <a:t>В. Березний</a:t>
                      </a:r>
                      <a:r>
                        <a:t/>
                      </a:r>
                      <a:br/>
                      <a:r>
                        <a:rPr lang="ru-RU" sz="1400" b="1" strike="noStrike" spc="-1">
                          <a:solidFill>
                            <a:srgbClr val="000000"/>
                          </a:solidFill>
                          <a:latin typeface="Arial"/>
                        </a:rPr>
                        <a:t>Рожнятів</a:t>
                      </a:r>
                      <a:r>
                        <a:t/>
                      </a:r>
                      <a:br/>
                      <a:r>
                        <a:rPr lang="ru-RU" sz="1400" b="1" strike="noStrike" spc="-1">
                          <a:solidFill>
                            <a:srgbClr val="000000"/>
                          </a:solidFill>
                          <a:latin typeface="Arial"/>
                        </a:rPr>
                        <a:t>Ясиня</a:t>
                      </a:r>
                      <a:r>
                        <a:t/>
                      </a:r>
                      <a:br/>
                      <a:r>
                        <a:rPr lang="ru-RU" sz="1400" b="1" strike="noStrike" spc="-1">
                          <a:solidFill>
                            <a:srgbClr val="000000"/>
                          </a:solidFill>
                          <a:latin typeface="Arial"/>
                        </a:rPr>
                        <a:t>Путала</a:t>
                      </a:r>
                      <a:r>
                        <a:t/>
                      </a:r>
                      <a:br/>
                      <a:r>
                        <a:rPr lang="ru-RU" sz="1400" b="1" strike="noStrike" spc="-1">
                          <a:solidFill>
                            <a:srgbClr val="000000"/>
                          </a:solidFill>
                          <a:latin typeface="Arial"/>
                        </a:rPr>
                        <a:t>Стара сіль</a:t>
                      </a:r>
                      <a:r>
                        <a:t/>
                      </a:r>
                      <a:br/>
                      <a:r>
                        <a:rPr lang="ru-RU" sz="1400" b="1" strike="noStrike" spc="-1">
                          <a:solidFill>
                            <a:srgbClr val="000000"/>
                          </a:solidFill>
                          <a:latin typeface="Arial"/>
                        </a:rPr>
                        <a:t>Чинадієво</a:t>
                      </a:r>
                      <a:r>
                        <a:t/>
                      </a:r>
                      <a:br/>
                      <a:r>
                        <a:rPr lang="ru-RU" sz="1400" b="1" strike="noStrike" spc="-1">
                          <a:solidFill>
                            <a:srgbClr val="000000"/>
                          </a:solidFill>
                          <a:latin typeface="Arial"/>
                        </a:rPr>
                        <a:t>Королево</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1400" b="1" strike="noStrike" spc="-1">
                          <a:solidFill>
                            <a:srgbClr val="000000"/>
                          </a:solidFill>
                          <a:latin typeface="Arial"/>
                        </a:rPr>
                        <a:t>0,46</a:t>
                      </a:r>
                      <a:r>
                        <a:t/>
                      </a:r>
                      <a:br/>
                      <a:r>
                        <a:rPr lang="ru-RU" sz="1400" b="1" strike="noStrike" spc="-1">
                          <a:solidFill>
                            <a:srgbClr val="000000"/>
                          </a:solidFill>
                          <a:latin typeface="Arial"/>
                        </a:rPr>
                        <a:t>0,45</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400" b="1" strike="noStrike" spc="-1">
                          <a:solidFill>
                            <a:srgbClr val="000000"/>
                          </a:solidFill>
                          <a:latin typeface="Arial"/>
                        </a:rPr>
                        <a:t>Міжгір'я</a:t>
                      </a:r>
                      <a:r>
                        <a:t/>
                      </a:r>
                      <a:br/>
                      <a:r>
                        <a:rPr lang="ru-RU" sz="1400" b="1" strike="noStrike" spc="-1">
                          <a:solidFill>
                            <a:srgbClr val="000000"/>
                          </a:solidFill>
                          <a:latin typeface="Arial"/>
                        </a:rPr>
                        <a:t>Верховина</a:t>
                      </a:r>
                      <a:r>
                        <a:t/>
                      </a:r>
                      <a:br/>
                      <a:r>
                        <a:rPr lang="ru-RU" sz="1400" b="1" strike="noStrike" spc="-1">
                          <a:solidFill>
                            <a:srgbClr val="000000"/>
                          </a:solidFill>
                          <a:latin typeface="Arial"/>
                        </a:rPr>
                        <a:t>Перечин</a:t>
                      </a:r>
                      <a:r>
                        <a:t/>
                      </a:r>
                      <a:br/>
                      <a:r>
                        <a:rPr lang="ru-RU" sz="1400" b="1" strike="noStrike" spc="-1">
                          <a:solidFill>
                            <a:srgbClr val="000000"/>
                          </a:solidFill>
                          <a:latin typeface="Arial"/>
                        </a:rPr>
                        <a:t>Ворохта</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1400" b="1" strike="noStrike" spc="-1">
                          <a:solidFill>
                            <a:srgbClr val="000000"/>
                          </a:solidFill>
                          <a:latin typeface="Arial"/>
                        </a:rPr>
                        <a:t>0.44</a:t>
                      </a:r>
                      <a:r>
                        <a:t/>
                      </a:r>
                      <a:br/>
                      <a:r>
                        <a:rPr lang="ru-RU" sz="1400" b="1" strike="noStrike" spc="-1">
                          <a:solidFill>
                            <a:srgbClr val="000000"/>
                          </a:solidFill>
                          <a:latin typeface="Arial"/>
                        </a:rPr>
                        <a:t>0.44</a:t>
                      </a:r>
                      <a:r>
                        <a:t/>
                      </a:r>
                      <a:br/>
                      <a:r>
                        <a:rPr lang="ru-RU" sz="1400" b="1" strike="noStrike" spc="-1">
                          <a:solidFill>
                            <a:srgbClr val="000000"/>
                          </a:solidFill>
                          <a:latin typeface="Arial"/>
                        </a:rPr>
                        <a:t>0.40</a:t>
                      </a:r>
                      <a:r>
                        <a:t/>
                      </a:r>
                      <a:br/>
                      <a:r>
                        <a:rPr lang="ru-RU" sz="1400" b="1" strike="noStrike" spc="-1">
                          <a:solidFill>
                            <a:srgbClr val="000000"/>
                          </a:solidFill>
                          <a:latin typeface="Arial"/>
                        </a:rPr>
                        <a:t>0.38</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CustomShape 1"/>
          <p:cNvSpPr/>
          <p:nvPr/>
        </p:nvSpPr>
        <p:spPr>
          <a:xfrm>
            <a:off x="809640" y="214200"/>
            <a:ext cx="10997640" cy="61887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00"/>
                </a:solidFill>
                <a:latin typeface="Arial"/>
                <a:ea typeface="DejaVu Sans"/>
              </a:rPr>
              <a:t>Проведене групування місць за пізнавальною цінністю має не лише теоретичне, але й практичне значення. </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Так, </a:t>
            </a:r>
            <a:r>
              <a:rPr lang="ru-RU" sz="2000" b="1" i="1" strike="noStrike" spc="-1">
                <a:solidFill>
                  <a:srgbClr val="FF0000"/>
                </a:solidFill>
                <a:latin typeface="Arial"/>
                <a:ea typeface="DejaVu Sans"/>
              </a:rPr>
              <a:t>високоатрактивним поселенням </a:t>
            </a:r>
            <a:r>
              <a:rPr lang="ru-RU" sz="2000" b="1" strike="noStrike" spc="-1">
                <a:solidFill>
                  <a:srgbClr val="7030A0"/>
                </a:solidFill>
                <a:latin typeface="Arial"/>
                <a:ea typeface="DejaVu Sans"/>
              </a:rPr>
              <a:t>(наприклад, Мукачево, Дрогобич, Коломия, Самбір, Косів, Трускавець)</a:t>
            </a:r>
            <a:r>
              <a:rPr lang="ru-RU" sz="2000" b="1" i="1" strike="noStrike" spc="-1">
                <a:solidFill>
                  <a:srgbClr val="7030A0"/>
                </a:solidFill>
                <a:latin typeface="Arial"/>
                <a:ea typeface="DejaVu Sans"/>
              </a:rPr>
              <a:t> </a:t>
            </a:r>
            <a:r>
              <a:rPr lang="ru-RU" sz="2000" b="1" strike="noStrike" spc="-1">
                <a:solidFill>
                  <a:srgbClr val="000000"/>
                </a:solidFill>
                <a:latin typeface="Arial"/>
                <a:ea typeface="DejaVu Sans"/>
              </a:rPr>
              <a:t>необхідно надавати перевагу при прокладанні рекреаційно-туристичних маршрутів, адже в них зосереджуються всі види пізнавально-рекреаційної діяльності. </a:t>
            </a:r>
            <a:endParaRPr lang="ru-RU" sz="2000" b="0" strike="noStrike" spc="-1">
              <a:latin typeface="Arial"/>
            </a:endParaRPr>
          </a:p>
          <a:p>
            <a:pPr algn="just">
              <a:lnSpc>
                <a:spcPct val="100000"/>
              </a:lnSpc>
            </a:pPr>
            <a:r>
              <a:rPr lang="ru-RU" sz="2000" b="1" i="1" strike="noStrike" spc="-1">
                <a:solidFill>
                  <a:srgbClr val="FF0000"/>
                </a:solidFill>
                <a:latin typeface="Arial"/>
                <a:ea typeface="DejaVu Sans"/>
              </a:rPr>
              <a:t>Середньоатрактивні поселення </a:t>
            </a:r>
            <a:r>
              <a:rPr lang="ru-RU" sz="2000" b="1" strike="noStrike" spc="-1">
                <a:solidFill>
                  <a:srgbClr val="000000"/>
                </a:solidFill>
                <a:latin typeface="Arial"/>
                <a:ea typeface="DejaVu Sans"/>
              </a:rPr>
              <a:t>можуть використовуватись для часткового розвантаження високоатрактивних міст. Через ці місця доцільно прокладати маршрути вихідного дня, місцеві туристичні маршрути, а також радіальні маршрути із високоатрактивних центрів, де у більшості випадків знаходяться пансіонати відпочинку, відомі туристичні бази та інші рекреаційні заклади.</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У результаті можлива така ситуація, що відомі туристичні центри, яким є, наприклад, Ворохта (Західна Україна), за пізнавальною цінністю вважаються </a:t>
            </a:r>
            <a:r>
              <a:rPr lang="ru-RU" sz="2000" b="1" i="1" strike="noStrike" spc="-1">
                <a:solidFill>
                  <a:srgbClr val="FF0000"/>
                </a:solidFill>
                <a:latin typeface="Arial"/>
                <a:ea typeface="DejaVu Sans"/>
              </a:rPr>
              <a:t>малоатрактивними</a:t>
            </a:r>
            <a:r>
              <a:rPr lang="ru-RU" sz="2000" b="1" strike="noStrike" spc="-1">
                <a:solidFill>
                  <a:srgbClr val="000000"/>
                </a:solidFill>
                <a:latin typeface="Arial"/>
                <a:ea typeface="DejaVu Sans"/>
              </a:rPr>
              <a:t>. Однак, враховуючи високу привабливість і значення природних рекреаційних ресурсів ці поселення успішно використовуються для розвитку оздоровчого туризму, гірськолижного спорту та відпочинку.</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Наведений приклад говорить про те, що наведена шкала історико-культурних комплексів повинна використовуватись тільки для оцінки пізнавальної діяльності. Звичайно, що поєднання високої пізнавальної цінності з унікальними природними ресурсами створює сприятливі умови для розвитку різних видів рекреації.</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CustomShape 1"/>
          <p:cNvSpPr/>
          <p:nvPr/>
        </p:nvSpPr>
        <p:spPr>
          <a:xfrm>
            <a:off x="666720" y="214200"/>
            <a:ext cx="11215440" cy="61254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i="1" strike="noStrike" spc="-1">
                <a:solidFill>
                  <a:srgbClr val="FF0000"/>
                </a:solidFill>
                <a:latin typeface="Arial"/>
                <a:ea typeface="DejaVu Sans"/>
              </a:rPr>
              <a:t>Запропонована методика зручна для оцінки історико-культурних пам'яток сільської місцевості</a:t>
            </a:r>
            <a:r>
              <a:rPr lang="ru-RU" sz="1800" b="1" strike="noStrike" spc="-1">
                <a:solidFill>
                  <a:srgbClr val="000000"/>
                </a:solidFill>
                <a:latin typeface="Arial"/>
                <a:ea typeface="DejaVu Sans"/>
              </a:rPr>
              <a:t>. Отримані результати можуть змінити тенденційні стереотипи про пізнавальні можливості окремих сільських поселень і району в цілому та стати у пригоді в першу чергу освітянам, які зацікавлені у прокладанні місцевих краєзнавчих маршрутів найбільш привабливими поселеннями з метою всебічного вивчення історії та культури рідного краю.</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Проведена спроба оцінити ІКТР </a:t>
            </a:r>
            <a:r>
              <a:rPr lang="ru-RU" sz="1800" b="1" i="1" strike="noStrike" spc="-1">
                <a:solidFill>
                  <a:srgbClr val="7030A0"/>
                </a:solidFill>
                <a:latin typeface="Arial"/>
                <a:ea typeface="DejaVu Sans"/>
              </a:rPr>
              <a:t>сільської місцевості Карпатського регіону</a:t>
            </a:r>
            <a:r>
              <a:rPr lang="ru-RU" sz="1800" b="1" strike="noStrike" spc="-1">
                <a:solidFill>
                  <a:srgbClr val="000000"/>
                </a:solidFill>
                <a:latin typeface="Arial"/>
                <a:ea typeface="DejaVu Sans"/>
              </a:rPr>
              <a:t>. До уваги взято </a:t>
            </a:r>
            <a:r>
              <a:rPr lang="ru-RU" sz="1800" b="1" strike="noStrike" spc="-1">
                <a:solidFill>
                  <a:srgbClr val="FF0000"/>
                </a:solidFill>
                <a:latin typeface="Arial"/>
                <a:ea typeface="DejaVu Sans"/>
              </a:rPr>
              <a:t>702 сільських поселень</a:t>
            </a:r>
            <a:r>
              <a:rPr lang="ru-RU" sz="1800" b="1" strike="noStrike" spc="-1">
                <a:solidFill>
                  <a:srgbClr val="000000"/>
                </a:solidFill>
                <a:latin typeface="Arial"/>
                <a:ea typeface="DejaVu Sans"/>
              </a:rPr>
              <a:t>, які є центрами сільських Рад. Проведена оцінка історико-культурних пам'яток показала, що сільські території в основному не виділяються високою концентрацією історико-культурних туристичних ресурсів. </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Винятком стали у Закарпатській області Мукачівський район; в Івано-Франківській - Косівський; у Львівській - Дрогобицький, Сколівський, Старосамбірський райони, які виділяються високою пізнавальною цінністю. У більшості із названих районів розвиваються відомі туристичні центри, а саме: Мукачівський, Сколівський, Дрогобицький, Янівський. Винятком можна вважати лише Старосамбірський район (правда, потенційні можливості його для розвитку оздоровчого туризму тут значні).</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 Сприятливі природні і кліматичні умови дають підставу віднести виділені райони до перспективних для розвитку як літніх, так і зимових видів туризму.</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За наявністю історико-культурного потенціалу в сільській місцевості, як засвідчує проведена оцінка в Карпатському регіоні, переважають </a:t>
            </a:r>
            <a:r>
              <a:rPr lang="ru-RU" sz="1800" b="1" i="1" strike="noStrike" spc="-1">
                <a:solidFill>
                  <a:srgbClr val="FF0000"/>
                </a:solidFill>
                <a:latin typeface="Arial"/>
                <a:ea typeface="DejaVu Sans"/>
              </a:rPr>
              <a:t>райони середньої привабливості</a:t>
            </a:r>
            <a:r>
              <a:rPr lang="ru-RU" sz="1800" b="1" strike="noStrike" spc="-1">
                <a:solidFill>
                  <a:srgbClr val="000000"/>
                </a:solidFill>
                <a:latin typeface="Arial"/>
                <a:ea typeface="DejaVu Sans"/>
              </a:rPr>
              <a:t>. У Закарпатській області їх нараховується шість із тринадцяти районів; в Івано-Франківській -чотири; у Львівській і в Чернівецькій областях по два таких райони (рис.).</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CustomShape 1"/>
          <p:cNvSpPr/>
          <p:nvPr/>
        </p:nvSpPr>
        <p:spPr>
          <a:xfrm>
            <a:off x="1738440" y="500040"/>
            <a:ext cx="9622800" cy="713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4800" b="1" strike="noStrike" spc="-1">
                <a:solidFill>
                  <a:srgbClr val="FF0000"/>
                </a:solidFill>
                <a:latin typeface="Century Gothic"/>
                <a:ea typeface="DejaVu Sans"/>
              </a:rPr>
              <a:t>План</a:t>
            </a:r>
            <a:endParaRPr lang="ru-RU" sz="4800" b="0" strike="noStrike" spc="-1">
              <a:latin typeface="Arial"/>
            </a:endParaRPr>
          </a:p>
        </p:txBody>
      </p:sp>
      <p:sp>
        <p:nvSpPr>
          <p:cNvPr id="598" name="CustomShape 2"/>
          <p:cNvSpPr/>
          <p:nvPr/>
        </p:nvSpPr>
        <p:spPr>
          <a:xfrm>
            <a:off x="1523880" y="1584000"/>
            <a:ext cx="10143720" cy="49878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32000" indent="-323280" algn="just">
              <a:lnSpc>
                <a:spcPct val="100000"/>
              </a:lnSpc>
              <a:spcBef>
                <a:spcPts val="601"/>
              </a:spcBef>
              <a:buClr>
                <a:srgbClr val="000000"/>
              </a:buClr>
              <a:buSzPct val="45000"/>
              <a:buFont typeface="Wingdings" charset="2"/>
              <a:buChar char=""/>
            </a:pPr>
            <a:r>
              <a:rPr lang="ru-RU" sz="2800" b="1" strike="noStrike" spc="-1">
                <a:solidFill>
                  <a:srgbClr val="404040"/>
                </a:solidFill>
                <a:latin typeface="Arial"/>
                <a:ea typeface="DejaVu Sans"/>
              </a:rPr>
              <a:t>1. Типи рекреаційних ресурсів.</a:t>
            </a:r>
            <a:endParaRPr lang="ru-RU" sz="2800" b="0" strike="noStrike" spc="-1">
              <a:latin typeface="Arial"/>
            </a:endParaRPr>
          </a:p>
          <a:p>
            <a:pPr marL="432000" indent="-323280" algn="just">
              <a:lnSpc>
                <a:spcPct val="100000"/>
              </a:lnSpc>
              <a:spcBef>
                <a:spcPts val="601"/>
              </a:spcBef>
              <a:buClr>
                <a:srgbClr val="000000"/>
              </a:buClr>
              <a:buSzPct val="45000"/>
              <a:buFont typeface="Wingdings" charset="2"/>
              <a:buChar char=""/>
            </a:pPr>
            <a:r>
              <a:rPr lang="ru-RU" sz="2800" b="1" strike="noStrike" spc="-1">
                <a:solidFill>
                  <a:srgbClr val="404040"/>
                </a:solidFill>
                <a:latin typeface="Arial"/>
                <a:ea typeface="DejaVu Sans"/>
              </a:rPr>
              <a:t>2. Оцінка культурно-історичних ресурсів.</a:t>
            </a:r>
            <a:endParaRPr lang="ru-RU" sz="2800" b="0" strike="noStrike" spc="-1">
              <a:latin typeface="Arial"/>
            </a:endParaRPr>
          </a:p>
          <a:p>
            <a:pPr marL="432000" indent="-323280" algn="just">
              <a:lnSpc>
                <a:spcPct val="100000"/>
              </a:lnSpc>
              <a:spcBef>
                <a:spcPts val="601"/>
              </a:spcBef>
              <a:buClr>
                <a:srgbClr val="000000"/>
              </a:buClr>
              <a:buSzPct val="45000"/>
              <a:buFont typeface="Wingdings" charset="2"/>
              <a:buChar char=""/>
            </a:pPr>
            <a:r>
              <a:rPr lang="ru-RU" sz="2800" b="1" strike="noStrike" spc="-1">
                <a:solidFill>
                  <a:srgbClr val="404040"/>
                </a:solidFill>
                <a:latin typeface="Arial"/>
                <a:ea typeface="DejaVu Sans"/>
              </a:rPr>
              <a:t>3. Рекреаційне навантаження, місткість рекреаційних ресурсів та рекреаційний потенціал.</a:t>
            </a:r>
            <a:endParaRPr lang="ru-RU" sz="2800" b="0" strike="noStrike" spc="-1">
              <a:latin typeface="Arial"/>
            </a:endParaRPr>
          </a:p>
          <a:p>
            <a:pPr marL="432000" indent="-323280" algn="just">
              <a:lnSpc>
                <a:spcPct val="100000"/>
              </a:lnSpc>
              <a:spcBef>
                <a:spcPts val="601"/>
              </a:spcBef>
              <a:buClr>
                <a:srgbClr val="000000"/>
              </a:buClr>
              <a:buSzPct val="45000"/>
              <a:buFont typeface="Wingdings" charset="2"/>
              <a:buChar char=""/>
            </a:pPr>
            <a:r>
              <a:rPr lang="ru-RU" sz="2800" b="1" strike="noStrike" spc="-1">
                <a:solidFill>
                  <a:srgbClr val="404040"/>
                </a:solidFill>
                <a:latin typeface="Arial"/>
                <a:ea typeface="DejaVu Sans"/>
              </a:rPr>
              <a:t>4. Типи оцінки природних рекреаційних ресурсів.</a:t>
            </a:r>
            <a:endParaRPr lang="ru-RU" sz="2800" b="0" strike="noStrike" spc="-1">
              <a:latin typeface="Arial"/>
            </a:endParaRPr>
          </a:p>
          <a:p>
            <a:pPr marL="432000" indent="-323280" algn="just">
              <a:lnSpc>
                <a:spcPct val="100000"/>
              </a:lnSpc>
              <a:spcBef>
                <a:spcPts val="601"/>
              </a:spcBef>
            </a:pPr>
            <a:endParaRPr lang="ru-RU" sz="2800" b="0" strike="noStrike" spc="-1">
              <a:latin typeface="Arial"/>
            </a:endParaRPr>
          </a:p>
          <a:p>
            <a:pPr marL="432000" indent="-323280" algn="just">
              <a:lnSpc>
                <a:spcPct val="100000"/>
              </a:lnSpc>
              <a:spcBef>
                <a:spcPts val="601"/>
              </a:spcBef>
            </a:pPr>
            <a:r>
              <a:rPr lang="ru-RU" sz="2400" b="1" i="1" strike="noStrike" spc="-1">
                <a:solidFill>
                  <a:srgbClr val="FF0000"/>
                </a:solidFill>
                <a:latin typeface="Arial"/>
                <a:ea typeface="DejaVu Sans"/>
              </a:rPr>
              <a:t>Основні поняття:</a:t>
            </a:r>
            <a:r>
              <a:rPr lang="ru-RU" sz="2400" b="1" strike="noStrike" spc="-1">
                <a:solidFill>
                  <a:srgbClr val="FF0000"/>
                </a:solidFill>
                <a:latin typeface="Arial"/>
                <a:ea typeface="DejaVu Sans"/>
              </a:rPr>
              <a:t> </a:t>
            </a:r>
            <a:r>
              <a:rPr lang="ru-RU" sz="2400" b="1" strike="noStrike" spc="-1">
                <a:solidFill>
                  <a:srgbClr val="404040"/>
                </a:solidFill>
                <a:latin typeface="Arial"/>
                <a:ea typeface="DejaVu Sans"/>
              </a:rPr>
              <a:t>природні ресурси, рекреаційні ресурси, природні рекреаційні ресурси, культурно-історичні рекреаційні ресурси, рекреаційні умови, рекреаційний потенціал.</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8" name="Рисунок 428"/>
          <p:cNvPicPr/>
          <p:nvPr/>
        </p:nvPicPr>
        <p:blipFill>
          <a:blip r:embed="rId2"/>
          <a:stretch/>
        </p:blipFill>
        <p:spPr>
          <a:xfrm>
            <a:off x="380880" y="214200"/>
            <a:ext cx="7786440" cy="6553080"/>
          </a:xfrm>
          <a:prstGeom prst="rect">
            <a:avLst/>
          </a:prstGeom>
          <a:ln>
            <a:noFill/>
          </a:ln>
        </p:spPr>
      </p:pic>
      <p:sp>
        <p:nvSpPr>
          <p:cNvPr id="629" name="CustomShape 1"/>
          <p:cNvSpPr/>
          <p:nvPr/>
        </p:nvSpPr>
        <p:spPr>
          <a:xfrm>
            <a:off x="8310600" y="571320"/>
            <a:ext cx="3524760" cy="1095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200" b="1" strike="noStrike" spc="-1">
                <a:solidFill>
                  <a:srgbClr val="000000"/>
                </a:solidFill>
                <a:latin typeface="Arial"/>
                <a:ea typeface="DejaVu Sans"/>
              </a:rPr>
              <a:t>Рис. </a:t>
            </a:r>
            <a:r>
              <a:rPr lang="ru-RU" sz="2200" b="1" strike="noStrike" spc="-1">
                <a:solidFill>
                  <a:srgbClr val="FF0000"/>
                </a:solidFill>
                <a:latin typeface="Arial"/>
                <a:ea typeface="DejaVu Sans"/>
              </a:rPr>
              <a:t>Історико-культурні туристичні ресурси Карпатського регіону</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 name="CustomShape 1"/>
          <p:cNvSpPr/>
          <p:nvPr/>
        </p:nvSpPr>
        <p:spPr>
          <a:xfrm>
            <a:off x="809640" y="357120"/>
            <a:ext cx="10858320" cy="56365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FF0000"/>
                </a:solidFill>
                <a:latin typeface="Arial"/>
                <a:ea typeface="DejaVu Sans"/>
              </a:rPr>
              <a:t>Малопривабливих районів </a:t>
            </a:r>
            <a:r>
              <a:rPr lang="ru-RU" sz="2400" b="1" strike="noStrike" spc="-1">
                <a:solidFill>
                  <a:srgbClr val="000000"/>
                </a:solidFill>
                <a:latin typeface="Arial"/>
                <a:ea typeface="DejaVu Sans"/>
              </a:rPr>
              <a:t>в історико-культурному плані небагато в Карпатському регіоні. </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У </a:t>
            </a:r>
            <a:r>
              <a:rPr lang="ru-RU" sz="2400" b="1" i="1" strike="noStrike" spc="-1">
                <a:solidFill>
                  <a:srgbClr val="7030A0"/>
                </a:solidFill>
                <a:latin typeface="Arial"/>
                <a:ea typeface="DejaVu Sans"/>
              </a:rPr>
              <a:t>Закарпатській області </a:t>
            </a:r>
            <a:r>
              <a:rPr lang="ru-RU" sz="2400" b="1" strike="noStrike" spc="-1">
                <a:solidFill>
                  <a:srgbClr val="000000"/>
                </a:solidFill>
                <a:latin typeface="Arial"/>
                <a:ea typeface="DejaVu Sans"/>
              </a:rPr>
              <a:t>- Перечинський, Великоберезнянський, Воловецький, Міжгірський; </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в </a:t>
            </a:r>
            <a:r>
              <a:rPr lang="ru-RU" sz="2400" b="1" i="1" strike="noStrike" spc="-1">
                <a:solidFill>
                  <a:srgbClr val="7030A0"/>
                </a:solidFill>
                <a:latin typeface="Arial"/>
                <a:ea typeface="DejaVu Sans"/>
              </a:rPr>
              <a:t>Івано-Франківській</a:t>
            </a:r>
            <a:r>
              <a:rPr lang="ru-RU" sz="2400" b="1" strike="noStrike" spc="-1">
                <a:solidFill>
                  <a:srgbClr val="000000"/>
                </a:solidFill>
                <a:latin typeface="Arial"/>
                <a:ea typeface="DejaVu Sans"/>
              </a:rPr>
              <a:t> - Долинський, Рожнятівський; </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в </a:t>
            </a:r>
            <a:r>
              <a:rPr lang="ru-RU" sz="2400" b="1" i="1" strike="noStrike" spc="-1">
                <a:solidFill>
                  <a:srgbClr val="7030A0"/>
                </a:solidFill>
                <a:latin typeface="Arial"/>
                <a:ea typeface="DejaVu Sans"/>
              </a:rPr>
              <a:t>Чернівецькій</a:t>
            </a:r>
            <a:r>
              <a:rPr lang="ru-RU" sz="2400" b="1" strike="noStrike" spc="-1">
                <a:solidFill>
                  <a:srgbClr val="000000"/>
                </a:solidFill>
                <a:latin typeface="Arial"/>
                <a:ea typeface="DejaVu Sans"/>
              </a:rPr>
              <a:t> області - Вижшщький і Путильський райони. </a:t>
            </a:r>
            <a:endParaRPr lang="ru-RU" sz="2400" b="0" strike="noStrike" spc="-1">
              <a:latin typeface="Arial"/>
            </a:endParaRPr>
          </a:p>
          <a:p>
            <a:pPr algn="just">
              <a:lnSpc>
                <a:spcPct val="100000"/>
              </a:lnSpc>
            </a:pPr>
            <a:endParaRPr lang="ru-RU" sz="2400" b="0" strike="noStrike" spc="-1">
              <a:latin typeface="Arial"/>
            </a:endParaRPr>
          </a:p>
          <a:p>
            <a:pPr algn="just">
              <a:lnSpc>
                <a:spcPct val="100000"/>
              </a:lnSpc>
            </a:pPr>
            <a:r>
              <a:rPr lang="ru-RU" sz="2200" b="1" strike="noStrike" spc="-1">
                <a:solidFill>
                  <a:srgbClr val="000000"/>
                </a:solidFill>
                <a:latin typeface="Arial"/>
                <a:ea typeface="DejaVu Sans"/>
              </a:rPr>
              <a:t>Із наведеної </a:t>
            </a:r>
            <a:r>
              <a:rPr lang="ru-RU" sz="2200" b="1" i="1" strike="noStrike" spc="-1">
                <a:solidFill>
                  <a:srgbClr val="FF0000"/>
                </a:solidFill>
                <a:latin typeface="Arial"/>
                <a:ea typeface="DejaVu Sans"/>
              </a:rPr>
              <a:t>картосхеми</a:t>
            </a:r>
            <a:r>
              <a:rPr lang="ru-RU" sz="2200" b="1" strike="noStrike" spc="-1">
                <a:solidFill>
                  <a:srgbClr val="000000"/>
                </a:solidFill>
                <a:latin typeface="Arial"/>
                <a:ea typeface="DejaVu Sans"/>
              </a:rPr>
              <a:t> (рис.) видно, що це високогірні райони, які найменш загосподарені і виділяються, у першу чергу, унікальними природними туристичними ресурсами, які вже використовуються або можуть бути використані для розвитку переважно гірських видів туризму.</a:t>
            </a:r>
            <a:endParaRPr lang="ru-RU" sz="2200" b="0" strike="noStrike" spc="-1">
              <a:latin typeface="Arial"/>
            </a:endParaRPr>
          </a:p>
          <a:p>
            <a:pPr algn="just">
              <a:lnSpc>
                <a:spcPct val="100000"/>
              </a:lnSpc>
            </a:pPr>
            <a:r>
              <a:rPr lang="ru-RU" sz="2200" b="1" strike="noStrike" spc="-1">
                <a:solidFill>
                  <a:srgbClr val="000000"/>
                </a:solidFill>
                <a:latin typeface="Arial"/>
                <a:ea typeface="DejaVu Sans"/>
              </a:rPr>
              <a:t>Таким чином, запропонована </a:t>
            </a:r>
            <a:r>
              <a:rPr lang="ru-RU" sz="2200" b="1" i="1" strike="noStrike" spc="-1">
                <a:solidFill>
                  <a:srgbClr val="FF0000"/>
                </a:solidFill>
                <a:latin typeface="Arial"/>
                <a:ea typeface="DejaVu Sans"/>
              </a:rPr>
              <a:t>методика оцінки пам'яток</a:t>
            </a:r>
            <a:r>
              <a:rPr lang="ru-RU" sz="2200" b="1" strike="noStrike" spc="-1">
                <a:solidFill>
                  <a:srgbClr val="000000"/>
                </a:solidFill>
                <a:latin typeface="Arial"/>
                <a:ea typeface="DejaVu Sans"/>
              </a:rPr>
              <a:t>, що входять до історико-культурної спадщини українського народу, дозволить якнайповніше визначити туристично-пізнавальний потенціал окремого поселення, місцевості, району, що сприятиме ефективному функціонуванню та прибутковості сучасної індустрії туризму.</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CustomShape 1"/>
          <p:cNvSpPr/>
          <p:nvPr/>
        </p:nvSpPr>
        <p:spPr>
          <a:xfrm>
            <a:off x="666720" y="214200"/>
            <a:ext cx="11072520" cy="8218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FF0000"/>
                </a:solidFill>
                <a:latin typeface="Arial"/>
                <a:ea typeface="DejaVu Sans"/>
              </a:rPr>
              <a:t>3. Рекреаційне навантаження, місткість рекреаційних ресурсів та рекреаційний потенціал</a:t>
            </a:r>
            <a:endParaRPr lang="ru-RU" sz="2400" b="0" strike="noStrike" spc="-1">
              <a:latin typeface="Arial"/>
            </a:endParaRPr>
          </a:p>
        </p:txBody>
      </p:sp>
      <p:sp>
        <p:nvSpPr>
          <p:cNvPr id="632" name="CustomShape 2"/>
          <p:cNvSpPr/>
          <p:nvPr/>
        </p:nvSpPr>
        <p:spPr>
          <a:xfrm>
            <a:off x="595440" y="1071720"/>
            <a:ext cx="11295360" cy="55789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00"/>
                </a:solidFill>
                <a:latin typeface="Arial"/>
                <a:ea typeface="DejaVu Sans"/>
              </a:rPr>
              <a:t>Рекреаційні ресурси мають певну </a:t>
            </a:r>
            <a:r>
              <a:rPr lang="ru-RU" sz="2000" b="1" i="1" strike="noStrike" spc="-1">
                <a:solidFill>
                  <a:srgbClr val="FF0000"/>
                </a:solidFill>
                <a:latin typeface="Arial"/>
                <a:ea typeface="DejaVu Sans"/>
              </a:rPr>
              <a:t>місткість</a:t>
            </a:r>
            <a:r>
              <a:rPr lang="ru-RU" sz="2000" b="1" strike="noStrike" spc="-1">
                <a:solidFill>
                  <a:srgbClr val="000000"/>
                </a:solidFill>
                <a:latin typeface="Arial"/>
                <a:ea typeface="DejaVu Sans"/>
              </a:rPr>
              <a:t> - тобто здатність приймати певну (граничну) кількість рекреантів і витримувати певні антропогенні навантаження без порушення стану екологічної і природної рівноваги або деградації антропокультурних рекреаційних об’єктів.</a:t>
            </a:r>
            <a:endParaRPr lang="ru-RU" sz="2000" b="0" strike="noStrike" spc="-1">
              <a:latin typeface="Arial"/>
            </a:endParaRPr>
          </a:p>
          <a:p>
            <a:pPr algn="just">
              <a:lnSpc>
                <a:spcPct val="100000"/>
              </a:lnSpc>
            </a:pPr>
            <a:r>
              <a:rPr lang="ru-RU" sz="2000" b="1" i="1" strike="noStrike" spc="-1">
                <a:solidFill>
                  <a:srgbClr val="7030A0"/>
                </a:solidFill>
                <a:latin typeface="Arial"/>
                <a:ea typeface="DejaVu Sans"/>
              </a:rPr>
              <a:t>Місткість рекреаційних ресурсів визначається виходячи з нормативів:</a:t>
            </a:r>
            <a:endParaRPr lang="ru-RU" sz="2000" b="0" strike="noStrike" spc="-1">
              <a:latin typeface="Arial"/>
            </a:endParaRPr>
          </a:p>
          <a:p>
            <a:pPr indent="-216000" algn="just">
              <a:lnSpc>
                <a:spcPct val="100000"/>
              </a:lnSpc>
              <a:buClr>
                <a:srgbClr val="00B050"/>
              </a:buClr>
              <a:buFont typeface="Wingdings" charset="2"/>
              <a:buChar char=""/>
            </a:pPr>
            <a:r>
              <a:rPr lang="ru-RU" sz="2000" b="1" strike="noStrike" spc="-1">
                <a:solidFill>
                  <a:srgbClr val="00B050"/>
                </a:solidFill>
                <a:latin typeface="Arial"/>
                <a:ea typeface="DejaVu Sans"/>
              </a:rPr>
              <a:t>1)</a:t>
            </a:r>
            <a:r>
              <a:rPr lang="ru-RU" sz="2000" b="1" strike="noStrike" spc="-1">
                <a:solidFill>
                  <a:srgbClr val="000000"/>
                </a:solidFill>
                <a:latin typeface="Arial"/>
                <a:ea typeface="DejaVu Sans"/>
              </a:rPr>
              <a:t> </a:t>
            </a:r>
            <a:r>
              <a:rPr lang="ru-RU" sz="2000" b="1" i="1" strike="noStrike" spc="-1">
                <a:solidFill>
                  <a:srgbClr val="FF0000"/>
                </a:solidFill>
                <a:latin typeface="Arial"/>
                <a:ea typeface="DejaVu Sans"/>
              </a:rPr>
              <a:t>навантаження антропогенне</a:t>
            </a:r>
            <a:r>
              <a:rPr lang="ru-RU" sz="2000" b="1" strike="noStrike" spc="-1">
                <a:solidFill>
                  <a:srgbClr val="000000"/>
                </a:solidFill>
                <a:latin typeface="Arial"/>
                <a:ea typeface="DejaVu Sans"/>
              </a:rPr>
              <a:t>, норми якого визначаються стосовно різних біогеоценозів у різних природних зонах, частка прогулянкового, пішохідного туризму і екскурсійної діяльності в цілях недопущення порушення екологічного стану природного середовища;</a:t>
            </a:r>
            <a:endParaRPr lang="ru-RU" sz="2000" b="0" strike="noStrike" spc="-1">
              <a:latin typeface="Arial"/>
            </a:endParaRPr>
          </a:p>
          <a:p>
            <a:pPr indent="-216000" algn="just">
              <a:lnSpc>
                <a:spcPct val="100000"/>
              </a:lnSpc>
              <a:buClr>
                <a:srgbClr val="00B050"/>
              </a:buClr>
              <a:buFont typeface="Wingdings" charset="2"/>
              <a:buChar char=""/>
            </a:pPr>
            <a:r>
              <a:rPr lang="ru-RU" sz="2000" b="1" strike="noStrike" spc="-1">
                <a:solidFill>
                  <a:srgbClr val="00B050"/>
                </a:solidFill>
                <a:latin typeface="Arial"/>
                <a:ea typeface="DejaVu Sans"/>
              </a:rPr>
              <a:t>2)</a:t>
            </a:r>
            <a:r>
              <a:rPr lang="ru-RU" sz="2000" b="1" strike="noStrike" spc="-1">
                <a:solidFill>
                  <a:srgbClr val="000000"/>
                </a:solidFill>
                <a:latin typeface="Arial"/>
                <a:ea typeface="DejaVu Sans"/>
              </a:rPr>
              <a:t> </a:t>
            </a:r>
            <a:r>
              <a:rPr lang="ru-RU" sz="2000" b="1" i="1" strike="noStrike" spc="-1">
                <a:solidFill>
                  <a:srgbClr val="FF0000"/>
                </a:solidFill>
                <a:latin typeface="Arial"/>
                <a:ea typeface="DejaVu Sans"/>
              </a:rPr>
              <a:t>навантаження гранично допустимі </a:t>
            </a:r>
            <a:r>
              <a:rPr lang="ru-RU" sz="2000" b="1" strike="noStrike" spc="-1">
                <a:solidFill>
                  <a:srgbClr val="000000"/>
                </a:solidFill>
                <a:latin typeface="Arial"/>
                <a:ea typeface="DejaVu Sans"/>
              </a:rPr>
              <a:t>— антропоекологічні нормативи, порушення яких приводить до порушення стійкості геосистем різного рівня, необоротним змінам в стані здоров'я людини.</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З місткістю природних ресурсів пов'язане поняття </a:t>
            </a:r>
            <a:r>
              <a:rPr lang="ru-RU" sz="2000" b="1" strike="noStrike" spc="-1">
                <a:solidFill>
                  <a:srgbClr val="7030A0"/>
                </a:solidFill>
                <a:latin typeface="Arial"/>
                <a:ea typeface="DejaVu Sans"/>
              </a:rPr>
              <a:t>«рекреаційний потенціал»</a:t>
            </a:r>
            <a:r>
              <a:rPr lang="ru-RU" sz="2000" b="1" strike="noStrike" spc="-1">
                <a:solidFill>
                  <a:srgbClr val="000000"/>
                </a:solidFill>
                <a:latin typeface="Arial"/>
                <a:ea typeface="DejaVu Sans"/>
              </a:rPr>
              <a:t>.</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Під </a:t>
            </a:r>
            <a:r>
              <a:rPr lang="ru-RU" sz="2000" b="1" i="1" strike="noStrike" spc="-1">
                <a:solidFill>
                  <a:srgbClr val="FF0000"/>
                </a:solidFill>
                <a:latin typeface="Arial"/>
                <a:ea typeface="DejaVu Sans"/>
              </a:rPr>
              <a:t>рекреаційним потенціалом </a:t>
            </a:r>
            <a:r>
              <a:rPr lang="ru-RU" sz="2000" b="1" strike="noStrike" spc="-1">
                <a:solidFill>
                  <a:srgbClr val="000000"/>
                </a:solidFill>
                <a:latin typeface="Arial"/>
                <a:ea typeface="DejaVu Sans"/>
              </a:rPr>
              <a:t>розуміється вся сукупність природних, культурно-історичних та соціально-економічних передумов для організації рекреаційної діяльності на певній території.</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Для організації рекреаційного природокористування і різних видів рекреаційних занять важливо розрізняти поняття </a:t>
            </a:r>
            <a:r>
              <a:rPr lang="ru-RU" sz="2000" b="1" strike="noStrike" spc="-1">
                <a:solidFill>
                  <a:srgbClr val="7030A0"/>
                </a:solidFill>
                <a:latin typeface="Arial"/>
                <a:ea typeface="DejaVu Sans"/>
              </a:rPr>
              <a:t>"природні умови" </a:t>
            </a:r>
            <a:r>
              <a:rPr lang="ru-RU" sz="2000" b="1" strike="noStrike" spc="-1">
                <a:solidFill>
                  <a:srgbClr val="000000"/>
                </a:solidFill>
                <a:latin typeface="Arial"/>
                <a:ea typeface="DejaVu Sans"/>
              </a:rPr>
              <a:t>і </a:t>
            </a:r>
            <a:r>
              <a:rPr lang="ru-RU" sz="2000" b="1" strike="noStrike" spc="-1">
                <a:solidFill>
                  <a:srgbClr val="7030A0"/>
                </a:solidFill>
                <a:latin typeface="Arial"/>
                <a:ea typeface="DejaVu Sans"/>
              </a:rPr>
              <a:t>"природні ресурси"</a:t>
            </a:r>
            <a:r>
              <a:rPr lang="ru-RU" sz="2000" b="1" strike="noStrike" spc="-1">
                <a:solidFill>
                  <a:srgbClr val="000000"/>
                </a:solidFill>
                <a:latin typeface="Arial"/>
                <a:ea typeface="DejaVu Sans"/>
              </a:rPr>
              <a:t>.</a:t>
            </a:r>
            <a:r>
              <a:rPr lang="ru-RU" sz="2000" b="1" strike="noStrike" spc="-1">
                <a:solidFill>
                  <a:srgbClr val="7030A0"/>
                </a:solidFill>
                <a:latin typeface="Arial"/>
                <a:ea typeface="DejaVu Sans"/>
              </a:rPr>
              <a:t>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CustomShape 1"/>
          <p:cNvSpPr/>
          <p:nvPr/>
        </p:nvSpPr>
        <p:spPr>
          <a:xfrm>
            <a:off x="523800" y="196920"/>
            <a:ext cx="11215440" cy="67978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00"/>
                </a:solidFill>
                <a:latin typeface="Arial"/>
                <a:ea typeface="DejaVu Sans"/>
              </a:rPr>
              <a:t>Під </a:t>
            </a:r>
            <a:r>
              <a:rPr lang="ru-RU" sz="2000" b="1" i="1" strike="noStrike" spc="-1">
                <a:solidFill>
                  <a:srgbClr val="FF0000"/>
                </a:solidFill>
                <a:latin typeface="Arial"/>
                <a:ea typeface="DejaVu Sans"/>
              </a:rPr>
              <a:t>природними рекреаційними ресурсами </a:t>
            </a:r>
            <a:r>
              <a:rPr lang="ru-RU" sz="2000" b="1" strike="noStrike" spc="-1">
                <a:solidFill>
                  <a:srgbClr val="000000"/>
                </a:solidFill>
                <a:latin typeface="Arial"/>
                <a:ea typeface="DejaVu Sans"/>
              </a:rPr>
              <a:t>розуміють природні територіальні комплекси, окремі компоненти природного середовища і їх речовинні складові, які мають сприятливі для рекреаційної діяльності якісні та кількісні параметри і служать або мають всі передумови для того, щоб служити матеріальною основою для організації відпочинку, туризму, лікування і оздоровлення людей. </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До таких ресурсів належать </a:t>
            </a:r>
            <a:r>
              <a:rPr lang="ru-RU" sz="2000" b="1" i="1" strike="noStrike" spc="-1">
                <a:solidFill>
                  <a:srgbClr val="FF0000"/>
                </a:solidFill>
                <a:latin typeface="Arial"/>
                <a:ea typeface="DejaVu Sans"/>
              </a:rPr>
              <a:t>лікувальні речовини </a:t>
            </a:r>
            <a:r>
              <a:rPr lang="ru-RU" sz="2000" b="1" strike="noStrike" spc="-1">
                <a:solidFill>
                  <a:srgbClr val="000000"/>
                </a:solidFill>
                <a:latin typeface="Arial"/>
                <a:ea typeface="DejaVu Sans"/>
              </a:rPr>
              <a:t>(мінеральні води, грязі), </a:t>
            </a:r>
            <a:r>
              <a:rPr lang="ru-RU" sz="2000" b="1" i="1" strike="noStrike" spc="-1">
                <a:solidFill>
                  <a:srgbClr val="FF0000"/>
                </a:solidFill>
                <a:latin typeface="Arial"/>
                <a:ea typeface="DejaVu Sans"/>
              </a:rPr>
              <a:t>природні комплекси</a:t>
            </a:r>
            <a:r>
              <a:rPr lang="ru-RU" sz="2000" b="1" strike="noStrike" spc="-1">
                <a:solidFill>
                  <a:srgbClr val="000000"/>
                </a:solidFill>
                <a:latin typeface="Arial"/>
                <a:ea typeface="DejaVu Sans"/>
              </a:rPr>
              <a:t>, які мають лікувальні та оздоровлюючі властивості багатоцільового призначення (ліси, водні комплекси, лікувальні кліматичні місцевості).</a:t>
            </a:r>
            <a:endParaRPr lang="ru-RU" sz="2000" b="0" strike="noStrike" spc="-1">
              <a:latin typeface="Arial"/>
            </a:endParaRPr>
          </a:p>
          <a:p>
            <a:pPr algn="just">
              <a:lnSpc>
                <a:spcPct val="100000"/>
              </a:lnSpc>
            </a:pPr>
            <a:r>
              <a:rPr lang="ru-RU" sz="2000" b="1" strike="noStrike" spc="-1">
                <a:solidFill>
                  <a:srgbClr val="7030A0"/>
                </a:solidFill>
                <a:latin typeface="Arial"/>
                <a:ea typeface="DejaVu Sans"/>
              </a:rPr>
              <a:t>Рекреаційні умови </a:t>
            </a:r>
            <a:r>
              <a:rPr lang="ru-RU" sz="2000" b="1" strike="noStrike" spc="-1">
                <a:solidFill>
                  <a:srgbClr val="000000"/>
                </a:solidFill>
                <a:latin typeface="Arial"/>
                <a:ea typeface="DejaVu Sans"/>
              </a:rPr>
              <a:t>можна визначити як компоненти і властивості природного середовища, які сприяють рекреаційній діяльності, але не є її матеріальною основою (естетичність, пейзажне різноманіття ландшафтів, кількість сонячних днів у році, тривалість залягання снігу в горах і т. д.)</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В даний час з'явилася необхідність складання </a:t>
            </a:r>
            <a:r>
              <a:rPr lang="ru-RU" sz="2000" b="1" i="1" strike="noStrike" spc="-1">
                <a:solidFill>
                  <a:srgbClr val="7030A0"/>
                </a:solidFill>
                <a:latin typeface="Arial"/>
                <a:ea typeface="DejaVu Sans"/>
              </a:rPr>
              <a:t>територіальних балансів відпочинку </a:t>
            </a:r>
            <a:r>
              <a:rPr lang="ru-RU" sz="2000" b="1" strike="noStrike" spc="-1">
                <a:solidFill>
                  <a:srgbClr val="000000"/>
                </a:solidFill>
                <a:latin typeface="Arial"/>
                <a:ea typeface="DejaVu Sans"/>
              </a:rPr>
              <a:t>- </a:t>
            </a:r>
            <a:r>
              <a:rPr lang="ru-RU" sz="2000" b="1" strike="noStrike" spc="-1">
                <a:solidFill>
                  <a:srgbClr val="00B050"/>
                </a:solidFill>
                <a:latin typeface="Arial"/>
                <a:ea typeface="DejaVu Sans"/>
              </a:rPr>
              <a:t>сучасного</a:t>
            </a:r>
            <a:r>
              <a:rPr lang="ru-RU" sz="2000" b="1" strike="noStrike" spc="-1">
                <a:solidFill>
                  <a:srgbClr val="000000"/>
                </a:solidFill>
                <a:latin typeface="Arial"/>
                <a:ea typeface="DejaVu Sans"/>
              </a:rPr>
              <a:t> і </a:t>
            </a:r>
            <a:r>
              <a:rPr lang="ru-RU" sz="2000" b="1" strike="noStrike" spc="-1">
                <a:solidFill>
                  <a:srgbClr val="00B050"/>
                </a:solidFill>
                <a:latin typeface="Arial"/>
                <a:ea typeface="DejaVu Sans"/>
              </a:rPr>
              <a:t>перспективного</a:t>
            </a:r>
            <a:r>
              <a:rPr lang="ru-RU" sz="2000" b="1" strike="noStrike" spc="-1">
                <a:solidFill>
                  <a:srgbClr val="000000"/>
                </a:solidFill>
                <a:latin typeface="Arial"/>
                <a:ea typeface="DejaVu Sans"/>
              </a:rPr>
              <a:t>, за допомогою матриці, де по одній з осей розташовані </a:t>
            </a:r>
            <a:r>
              <a:rPr lang="ru-RU" sz="2000" b="1" strike="noStrike" spc="-1">
                <a:solidFill>
                  <a:srgbClr val="FF0000"/>
                </a:solidFill>
                <a:latin typeface="Arial"/>
                <a:ea typeface="DejaVu Sans"/>
              </a:rPr>
              <a:t>райони «споживання відпочинку» </a:t>
            </a:r>
            <a:r>
              <a:rPr lang="ru-RU" sz="2000" b="1" strike="noStrike" spc="-1">
                <a:solidFill>
                  <a:srgbClr val="000000"/>
                </a:solidFill>
                <a:latin typeface="Arial"/>
                <a:ea typeface="DejaVu Sans"/>
              </a:rPr>
              <a:t>з розбиттям усередині кожного району на вікові і соціальні групи населення, а по іншій – </a:t>
            </a:r>
            <a:r>
              <a:rPr lang="ru-RU" sz="2000" b="1" strike="noStrike" spc="-1">
                <a:solidFill>
                  <a:srgbClr val="FF0000"/>
                </a:solidFill>
                <a:latin typeface="Arial"/>
                <a:ea typeface="DejaVu Sans"/>
              </a:rPr>
              <a:t>райони «виробництва відпочинку» </a:t>
            </a:r>
            <a:r>
              <a:rPr lang="ru-RU" sz="2000" b="1" strike="noStrike" spc="-1">
                <a:solidFill>
                  <a:srgbClr val="000000"/>
                </a:solidFill>
                <a:latin typeface="Arial"/>
                <a:ea typeface="DejaVu Sans"/>
              </a:rPr>
              <a:t>з розбиттям на форми рекреації.</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Більш того, необхідний </a:t>
            </a:r>
            <a:r>
              <a:rPr lang="ru-RU" sz="2000" b="1" strike="noStrike" spc="-1">
                <a:solidFill>
                  <a:srgbClr val="7030A0"/>
                </a:solidFill>
                <a:latin typeface="Arial"/>
                <a:ea typeface="DejaVu Sans"/>
              </a:rPr>
              <a:t>рекреаційний кадастр </a:t>
            </a:r>
            <a:r>
              <a:rPr lang="ru-RU" sz="2000" b="1" strike="noStrike" spc="-1">
                <a:solidFill>
                  <a:srgbClr val="000000"/>
                </a:solidFill>
                <a:latin typeface="Arial"/>
                <a:ea typeface="DejaVu Sans"/>
              </a:rPr>
              <a:t>- систематичне зведення даних, що включають кількісний опис природних об'єктів і явищ рекреаційного призначення. Він повинен містити географічну характеристику, дані про динаміку, ступінь дослідження об'єкту або явища, рекомендації по використанню, необхідні заходи по охороні.</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CustomShape 1"/>
          <p:cNvSpPr/>
          <p:nvPr/>
        </p:nvSpPr>
        <p:spPr>
          <a:xfrm>
            <a:off x="1166760" y="785880"/>
            <a:ext cx="10501200" cy="52110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000000"/>
                </a:solidFill>
                <a:latin typeface="Arial"/>
                <a:ea typeface="DejaVu Sans"/>
              </a:rPr>
              <a:t>Однак вирішення питання створення кадастру рекреаційних ресурсів ускладнюється недостатньою вивченістю запасів деяких родовищ природних рекреаційних ресурсів, відсутністю єдиної системи обліку їх використання і оцінки.</a:t>
            </a:r>
            <a:endParaRPr lang="ru-RU" sz="2400" b="0" strike="noStrike" spc="-1">
              <a:latin typeface="Arial"/>
            </a:endParaRPr>
          </a:p>
          <a:p>
            <a:pPr algn="just">
              <a:lnSpc>
                <a:spcPct val="100000"/>
              </a:lnSpc>
            </a:pPr>
            <a:r>
              <a:rPr lang="ru-RU" sz="2400" b="1" i="1" strike="noStrike" spc="-1">
                <a:solidFill>
                  <a:srgbClr val="7030A0"/>
                </a:solidFill>
                <a:latin typeface="Arial"/>
                <a:ea typeface="DejaVu Sans"/>
              </a:rPr>
              <a:t>Питання кількісної і якісної оцінки природних рекреаційних ресурсів дотепер недостатньо вивчені</a:t>
            </a:r>
            <a:r>
              <a:rPr lang="ru-RU" sz="2400" b="1" strike="noStrike" spc="-1">
                <a:solidFill>
                  <a:srgbClr val="000000"/>
                </a:solidFill>
                <a:latin typeface="Arial"/>
                <a:ea typeface="DejaVu Sans"/>
              </a:rPr>
              <a:t>, що пов'язано з необхідністю врахування при проведенні оцінки багатьох факторів. </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Так, </a:t>
            </a:r>
            <a:r>
              <a:rPr lang="ru-RU" sz="2400" b="1" strike="noStrike" spc="-1">
                <a:solidFill>
                  <a:srgbClr val="7030A0"/>
                </a:solidFill>
                <a:latin typeface="Arial"/>
                <a:ea typeface="DejaVu Sans"/>
              </a:rPr>
              <a:t>оцінка окремого рекреаційного ресурсу </a:t>
            </a:r>
            <a:r>
              <a:rPr lang="ru-RU" sz="2400" b="1" strike="noStrike" spc="-1">
                <a:solidFill>
                  <a:srgbClr val="000000"/>
                </a:solidFill>
                <a:latin typeface="Arial"/>
                <a:ea typeface="DejaVu Sans"/>
              </a:rPr>
              <a:t>(родовища мінеральних вод, кліматолікувальної місцевості, поверхні водойми, морського пляжу та ін.) </a:t>
            </a:r>
            <a:r>
              <a:rPr lang="ru-RU" sz="2400" b="1" strike="noStrike" spc="-1">
                <a:solidFill>
                  <a:srgbClr val="7030A0"/>
                </a:solidFill>
                <a:latin typeface="Arial"/>
                <a:ea typeface="DejaVu Sans"/>
              </a:rPr>
              <a:t>повинна включати не тільки його кількісні характеристики </a:t>
            </a:r>
            <a:r>
              <a:rPr lang="ru-RU" sz="2400" b="1" strike="noStrike" spc="-1">
                <a:solidFill>
                  <a:srgbClr val="000000"/>
                </a:solidFill>
                <a:latin typeface="Arial"/>
                <a:ea typeface="DejaVu Sans"/>
              </a:rPr>
              <a:t>(дебіт води, площа рекреаційної території), </a:t>
            </a:r>
            <a:r>
              <a:rPr lang="ru-RU" sz="2400" b="1" strike="noStrike" spc="-1">
                <a:solidFill>
                  <a:srgbClr val="7030A0"/>
                </a:solidFill>
                <a:latin typeface="Arial"/>
                <a:ea typeface="DejaVu Sans"/>
              </a:rPr>
              <a:t>але і ступінь сприятливості для відповідного виду рекреаційної діяльності.</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CustomShape 1"/>
          <p:cNvSpPr/>
          <p:nvPr/>
        </p:nvSpPr>
        <p:spPr>
          <a:xfrm>
            <a:off x="609480" y="274680"/>
            <a:ext cx="10972440" cy="2239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ctr">
              <a:lnSpc>
                <a:spcPct val="100000"/>
              </a:lnSpc>
            </a:pPr>
            <a:r>
              <a:rPr lang="ru-RU" sz="3000" b="0" strike="noStrike" spc="-1">
                <a:solidFill>
                  <a:srgbClr val="000000"/>
                </a:solidFill>
                <a:latin typeface="Arial"/>
                <a:ea typeface="DejaVu Sans"/>
              </a:rPr>
              <a:t>Рекреація пов’язана із „споживанням” природних ресурсів</a:t>
            </a:r>
            <a:r>
              <a:t/>
            </a:r>
            <a:br/>
            <a:r>
              <a:rPr lang="ru-RU" sz="3000" b="0" strike="noStrike" spc="-1">
                <a:solidFill>
                  <a:srgbClr val="000000"/>
                </a:solidFill>
                <a:latin typeface="Arial"/>
                <a:ea typeface="DejaVu Sans"/>
              </a:rPr>
              <a:t>та залежить від стану природного довкілля</a:t>
            </a:r>
            <a:endParaRPr lang="ru-RU" sz="3000" b="0" strike="noStrike" spc="-1">
              <a:latin typeface="Arial"/>
            </a:endParaRPr>
          </a:p>
        </p:txBody>
      </p:sp>
      <p:sp>
        <p:nvSpPr>
          <p:cNvPr id="636" name="CustomShape 2"/>
          <p:cNvSpPr/>
          <p:nvPr/>
        </p:nvSpPr>
        <p:spPr>
          <a:xfrm>
            <a:off x="711360" y="3276720"/>
            <a:ext cx="10972440" cy="25441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ormAutofit/>
          </a:bodyPr>
          <a:lstStyle/>
          <a:p>
            <a:pPr marL="469800" indent="-469440">
              <a:lnSpc>
                <a:spcPct val="100000"/>
              </a:lnSpc>
              <a:spcBef>
                <a:spcPts val="748"/>
              </a:spcBef>
            </a:pPr>
            <a:endParaRPr lang="ru-RU" sz="1800" b="0" strike="noStrike" spc="-1">
              <a:latin typeface="Arial"/>
            </a:endParaRPr>
          </a:p>
          <a:p>
            <a:pPr marL="432000" indent="-323640">
              <a:lnSpc>
                <a:spcPct val="100000"/>
              </a:lnSpc>
              <a:spcBef>
                <a:spcPts val="748"/>
              </a:spcBef>
              <a:buClr>
                <a:srgbClr val="000000"/>
              </a:buClr>
              <a:buSzPct val="45000"/>
              <a:buFont typeface="Wingdings" charset="2"/>
              <a:buChar char=""/>
            </a:pPr>
            <a:r>
              <a:rPr lang="ru-RU" sz="3200" b="0" strike="noStrike" spc="-1">
                <a:solidFill>
                  <a:srgbClr val="000000"/>
                </a:solidFill>
                <a:latin typeface="Arial"/>
                <a:ea typeface="DejaVu Sans"/>
              </a:rPr>
              <a:t>Завдання оптимізації та гармонізації взаємодії природи й рекреаційної діяльності населення </a:t>
            </a:r>
            <a:endParaRPr lang="ru-RU" sz="3200" b="0" strike="noStrike" spc="-1">
              <a:latin typeface="Arial"/>
            </a:endParaRPr>
          </a:p>
        </p:txBody>
      </p:sp>
      <p:sp>
        <p:nvSpPr>
          <p:cNvPr id="637" name="CustomShape 3"/>
          <p:cNvSpPr/>
          <p:nvPr/>
        </p:nvSpPr>
        <p:spPr>
          <a:xfrm>
            <a:off x="5587920" y="3048120"/>
            <a:ext cx="1218960" cy="532800"/>
          </a:xfrm>
          <a:custGeom>
            <a:avLst/>
            <a:gdLst/>
            <a:ahLst/>
            <a:cxnLst/>
            <a:rect l="l" t="t" r="r" b="b"/>
            <a:pathLst>
              <a:path w="3389" h="1483">
                <a:moveTo>
                  <a:pt x="847" y="0"/>
                </a:moveTo>
                <a:lnTo>
                  <a:pt x="847" y="1111"/>
                </a:lnTo>
                <a:lnTo>
                  <a:pt x="0" y="1111"/>
                </a:lnTo>
                <a:lnTo>
                  <a:pt x="1694" y="1482"/>
                </a:lnTo>
                <a:lnTo>
                  <a:pt x="3388" y="1111"/>
                </a:lnTo>
                <a:lnTo>
                  <a:pt x="2541" y="1111"/>
                </a:lnTo>
                <a:lnTo>
                  <a:pt x="2541" y="0"/>
                </a:lnTo>
                <a:lnTo>
                  <a:pt x="847" y="0"/>
                </a:lnTo>
              </a:path>
            </a:pathLst>
          </a:custGeom>
          <a:solidFill>
            <a:srgbClr val="FF0066"/>
          </a:solidFill>
          <a:ln w="9360">
            <a:solidFill>
              <a:srgbClr val="FFFFFF"/>
            </a:solidFill>
            <a:miter/>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CustomShape 1"/>
          <p:cNvSpPr/>
          <p:nvPr/>
        </p:nvSpPr>
        <p:spPr>
          <a:xfrm>
            <a:off x="765360" y="304920"/>
            <a:ext cx="10667880" cy="1215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ctr">
              <a:lnSpc>
                <a:spcPct val="100000"/>
              </a:lnSpc>
            </a:pPr>
            <a:r>
              <a:rPr lang="ru-RU" sz="4400" b="0" strike="noStrike" spc="-1">
                <a:solidFill>
                  <a:srgbClr val="FF0000"/>
                </a:solidFill>
                <a:latin typeface="Arial"/>
                <a:ea typeface="DejaVu Sans"/>
              </a:rPr>
              <a:t>Позитивний вплив рекреації </a:t>
            </a:r>
            <a:endParaRPr lang="ru-RU" sz="4400" b="0" strike="noStrike" spc="-1">
              <a:latin typeface="Arial"/>
            </a:endParaRPr>
          </a:p>
        </p:txBody>
      </p:sp>
      <p:sp>
        <p:nvSpPr>
          <p:cNvPr id="639" name="CustomShape 2"/>
          <p:cNvSpPr/>
          <p:nvPr/>
        </p:nvSpPr>
        <p:spPr>
          <a:xfrm>
            <a:off x="755280" y="1752480"/>
            <a:ext cx="7412040" cy="42670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ormAutofit/>
          </a:bodyPr>
          <a:lstStyle/>
          <a:p>
            <a:pPr marL="432000" indent="-323640">
              <a:lnSpc>
                <a:spcPct val="100000"/>
              </a:lnSpc>
              <a:spcBef>
                <a:spcPts val="550"/>
              </a:spcBef>
              <a:buClr>
                <a:srgbClr val="000000"/>
              </a:buClr>
              <a:buSzPct val="45000"/>
              <a:buFont typeface="Wingdings" charset="2"/>
              <a:buChar char=""/>
            </a:pPr>
            <a:r>
              <a:rPr lang="ru-RU" sz="2200" b="1" strike="noStrike" spc="-1">
                <a:solidFill>
                  <a:srgbClr val="000000"/>
                </a:solidFill>
                <a:latin typeface="Arial"/>
                <a:ea typeface="DejaVu Sans"/>
              </a:rPr>
              <a:t>мотивоване резервування та зберігання значних ділянок з малозміненою природою</a:t>
            </a:r>
            <a:endParaRPr lang="ru-RU" sz="2200" b="0" strike="noStrike" spc="-1">
              <a:latin typeface="Arial"/>
            </a:endParaRPr>
          </a:p>
          <a:p>
            <a:pPr marL="432000" indent="-323640">
              <a:lnSpc>
                <a:spcPct val="100000"/>
              </a:lnSpc>
              <a:spcBef>
                <a:spcPts val="550"/>
              </a:spcBef>
              <a:buClr>
                <a:srgbClr val="000000"/>
              </a:buClr>
              <a:buSzPct val="45000"/>
              <a:buFont typeface="Wingdings" charset="2"/>
              <a:buChar char=""/>
            </a:pPr>
            <a:r>
              <a:rPr lang="ru-RU" sz="2200" b="1" strike="noStrike" spc="-1">
                <a:solidFill>
                  <a:srgbClr val="000000"/>
                </a:solidFill>
                <a:latin typeface="Arial"/>
                <a:ea typeface="DejaVu Sans"/>
              </a:rPr>
              <a:t>ландшафтне облаштування території</a:t>
            </a:r>
            <a:endParaRPr lang="ru-RU" sz="2200" b="0" strike="noStrike" spc="-1">
              <a:latin typeface="Arial"/>
            </a:endParaRPr>
          </a:p>
          <a:p>
            <a:pPr marL="432000" indent="-323640">
              <a:lnSpc>
                <a:spcPct val="100000"/>
              </a:lnSpc>
              <a:spcBef>
                <a:spcPts val="550"/>
              </a:spcBef>
              <a:buClr>
                <a:srgbClr val="000000"/>
              </a:buClr>
              <a:buSzPct val="45000"/>
              <a:buFont typeface="Wingdings" charset="2"/>
              <a:buChar char=""/>
            </a:pPr>
            <a:r>
              <a:rPr lang="ru-RU" sz="2200" b="1" strike="noStrike" spc="-1">
                <a:solidFill>
                  <a:srgbClr val="000000"/>
                </a:solidFill>
                <a:latin typeface="Arial"/>
                <a:ea typeface="DejaVu Sans"/>
              </a:rPr>
              <a:t>проведення меліоративних та лісовідновлювальних робіт</a:t>
            </a:r>
            <a:endParaRPr lang="ru-RU" sz="2200" b="0" strike="noStrike" spc="-1">
              <a:latin typeface="Arial"/>
            </a:endParaRPr>
          </a:p>
          <a:p>
            <a:pPr marL="432000" indent="-323640">
              <a:lnSpc>
                <a:spcPct val="100000"/>
              </a:lnSpc>
              <a:spcBef>
                <a:spcPts val="550"/>
              </a:spcBef>
              <a:buClr>
                <a:srgbClr val="000000"/>
              </a:buClr>
              <a:buSzPct val="45000"/>
              <a:buFont typeface="Wingdings" charset="2"/>
              <a:buChar char=""/>
            </a:pPr>
            <a:r>
              <a:rPr lang="ru-RU" sz="2200" b="1" strike="noStrike" spc="-1">
                <a:solidFill>
                  <a:srgbClr val="000000"/>
                </a:solidFill>
                <a:latin typeface="Arial"/>
                <a:ea typeface="DejaVu Sans"/>
              </a:rPr>
              <a:t>екологічне виховання (екологічний туризм)</a:t>
            </a:r>
            <a:endParaRPr lang="ru-RU" sz="2200" b="0" strike="noStrike" spc="-1">
              <a:latin typeface="Arial"/>
            </a:endParaRPr>
          </a:p>
          <a:p>
            <a:pPr marL="432000" indent="-323640">
              <a:lnSpc>
                <a:spcPct val="100000"/>
              </a:lnSpc>
              <a:spcBef>
                <a:spcPts val="550"/>
              </a:spcBef>
              <a:buClr>
                <a:srgbClr val="000000"/>
              </a:buClr>
              <a:buSzPct val="45000"/>
              <a:buFont typeface="Wingdings" charset="2"/>
              <a:buChar char=""/>
            </a:pPr>
            <a:r>
              <a:rPr lang="ru-RU" sz="2200" b="1" strike="noStrike" spc="-1">
                <a:solidFill>
                  <a:srgbClr val="000000"/>
                </a:solidFill>
                <a:latin typeface="Arial"/>
                <a:ea typeface="DejaVu Sans"/>
              </a:rPr>
              <a:t>забезпечення надходження фінансових ресурсів на охорону довкілля </a:t>
            </a:r>
            <a:endParaRPr lang="ru-RU" sz="2200" b="0" strike="noStrike" spc="-1">
              <a:latin typeface="Arial"/>
            </a:endParaRPr>
          </a:p>
        </p:txBody>
      </p:sp>
      <p:pic>
        <p:nvPicPr>
          <p:cNvPr id="640" name="Рисунок 467"/>
          <p:cNvPicPr/>
          <p:nvPr/>
        </p:nvPicPr>
        <p:blipFill>
          <a:blip r:embed="rId2"/>
          <a:stretch/>
        </p:blipFill>
        <p:spPr>
          <a:xfrm>
            <a:off x="8432640" y="2637000"/>
            <a:ext cx="3556080" cy="26488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CustomShape 1"/>
          <p:cNvSpPr/>
          <p:nvPr/>
        </p:nvSpPr>
        <p:spPr>
          <a:xfrm>
            <a:off x="765360" y="304920"/>
            <a:ext cx="10667880" cy="1215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marL="216000" indent="-215640" algn="ctr">
              <a:lnSpc>
                <a:spcPct val="100000"/>
              </a:lnSpc>
              <a:buClr>
                <a:srgbClr val="000000"/>
              </a:buClr>
              <a:buSzPct val="45000"/>
              <a:buFont typeface="Wingdings" charset="2"/>
              <a:buChar char=""/>
            </a:pPr>
            <a:r>
              <a:rPr lang="ru-RU" sz="2500" b="1" strike="noStrike" spc="-1">
                <a:solidFill>
                  <a:srgbClr val="FF0000"/>
                </a:solidFill>
                <a:latin typeface="Arial"/>
                <a:ea typeface="DejaVu Sans"/>
              </a:rPr>
              <a:t>Негативний вплив рекреації на довкілля</a:t>
            </a:r>
            <a:r>
              <a:t/>
            </a:r>
            <a:br/>
            <a:r>
              <a:rPr lang="ru-RU" sz="2500" b="0" strike="noStrike" spc="-1">
                <a:solidFill>
                  <a:srgbClr val="FF0000"/>
                </a:solidFill>
                <a:latin typeface="Arial"/>
              </a:rPr>
              <a:t> </a:t>
            </a:r>
            <a:endParaRPr lang="ru-RU" sz="2500" b="0" strike="noStrike" spc="-1">
              <a:latin typeface="Arial"/>
            </a:endParaRPr>
          </a:p>
        </p:txBody>
      </p:sp>
      <p:sp>
        <p:nvSpPr>
          <p:cNvPr id="642" name="CustomShape 2"/>
          <p:cNvSpPr/>
          <p:nvPr/>
        </p:nvSpPr>
        <p:spPr>
          <a:xfrm>
            <a:off x="755280" y="1752480"/>
            <a:ext cx="5234400" cy="4267080"/>
          </a:xfrm>
          <a:prstGeom prst="rect">
            <a:avLst/>
          </a:prstGeom>
          <a:noFill/>
          <a:ln>
            <a:noFill/>
          </a:ln>
        </p:spPr>
        <p:style>
          <a:lnRef idx="0">
            <a:scrgbClr r="0" g="0" b="0"/>
          </a:lnRef>
          <a:fillRef idx="0">
            <a:scrgbClr r="0" g="0" b="0"/>
          </a:fillRef>
          <a:effectRef idx="0">
            <a:scrgbClr r="0" g="0" b="0"/>
          </a:effectRef>
          <a:fontRef idx="minor"/>
        </p:style>
      </p:sp>
      <p:sp>
        <p:nvSpPr>
          <p:cNvPr id="643" name="CustomShape 3"/>
          <p:cNvSpPr/>
          <p:nvPr/>
        </p:nvSpPr>
        <p:spPr>
          <a:xfrm>
            <a:off x="6188400" y="1752480"/>
            <a:ext cx="5765040" cy="42670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ormAutofit/>
          </a:bodyPr>
          <a:lstStyle/>
          <a:p>
            <a:pPr marL="432000" indent="-323640" algn="just">
              <a:lnSpc>
                <a:spcPct val="100000"/>
              </a:lnSpc>
              <a:spcBef>
                <a:spcPts val="550"/>
              </a:spcBef>
              <a:buClr>
                <a:srgbClr val="000000"/>
              </a:buClr>
              <a:buSzPct val="45000"/>
              <a:buFont typeface="Wingdings" charset="2"/>
              <a:buChar char=""/>
            </a:pPr>
            <a:r>
              <a:rPr lang="ru-RU" sz="2200" b="1" strike="noStrike" spc="-1">
                <a:solidFill>
                  <a:srgbClr val="FF0066"/>
                </a:solidFill>
                <a:latin typeface="Arial"/>
                <a:ea typeface="DejaVu Sans"/>
              </a:rPr>
              <a:t>Прямий</a:t>
            </a:r>
            <a:r>
              <a:rPr lang="ru-RU" sz="2200" b="1" strike="noStrike" spc="-1">
                <a:solidFill>
                  <a:srgbClr val="000000"/>
                </a:solidFill>
                <a:latin typeface="Arial"/>
                <a:ea typeface="DejaVu Sans"/>
              </a:rPr>
              <a:t> – зумовлений присутністю рекреантів та їхньою діяльністю</a:t>
            </a:r>
            <a:endParaRPr lang="ru-RU" sz="2200" b="0" strike="noStrike" spc="-1">
              <a:latin typeface="Arial"/>
            </a:endParaRPr>
          </a:p>
          <a:p>
            <a:pPr marL="432000" indent="-323640" algn="just">
              <a:lnSpc>
                <a:spcPct val="100000"/>
              </a:lnSpc>
              <a:spcBef>
                <a:spcPts val="550"/>
              </a:spcBef>
              <a:buClr>
                <a:srgbClr val="000000"/>
              </a:buClr>
              <a:buSzPct val="45000"/>
              <a:buFont typeface="Wingdings" charset="2"/>
              <a:buChar char=""/>
            </a:pPr>
            <a:r>
              <a:rPr lang="ru-RU" sz="2200" b="1" strike="noStrike" spc="-1">
                <a:solidFill>
                  <a:srgbClr val="FF0066"/>
                </a:solidFill>
                <a:latin typeface="Arial"/>
                <a:ea typeface="DejaVu Sans"/>
              </a:rPr>
              <a:t>Побічний </a:t>
            </a:r>
            <a:r>
              <a:rPr lang="ru-RU" sz="2200" b="1" strike="noStrike" spc="-1">
                <a:solidFill>
                  <a:srgbClr val="000000"/>
                </a:solidFill>
                <a:latin typeface="Arial"/>
                <a:ea typeface="DejaVu Sans"/>
              </a:rPr>
              <a:t>– зумовлений транспортом та інфраструктурою, що використовується в рекреації</a:t>
            </a:r>
            <a:endParaRPr lang="ru-RU" sz="2200" b="0" strike="noStrike" spc="-1">
              <a:latin typeface="Arial"/>
            </a:endParaRPr>
          </a:p>
          <a:p>
            <a:pPr>
              <a:lnSpc>
                <a:spcPct val="100000"/>
              </a:lnSpc>
              <a:spcBef>
                <a:spcPts val="550"/>
              </a:spcBef>
            </a:pPr>
            <a:endParaRPr lang="ru-RU" sz="2200" b="0" strike="noStrike" spc="-1">
              <a:latin typeface="Arial"/>
            </a:endParaRPr>
          </a:p>
        </p:txBody>
      </p:sp>
      <p:pic>
        <p:nvPicPr>
          <p:cNvPr id="644" name="Рисунок 471"/>
          <p:cNvPicPr/>
          <p:nvPr/>
        </p:nvPicPr>
        <p:blipFill>
          <a:blip r:embed="rId2"/>
          <a:stretch/>
        </p:blipFill>
        <p:spPr>
          <a:xfrm>
            <a:off x="406440" y="1600200"/>
            <a:ext cx="5854320" cy="45241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765360" y="304920"/>
            <a:ext cx="10667880" cy="12157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ctr">
              <a:lnSpc>
                <a:spcPct val="100000"/>
              </a:lnSpc>
            </a:pPr>
            <a:r>
              <a:rPr lang="ru-RU" sz="2800" b="1" strike="noStrike" spc="-1">
                <a:solidFill>
                  <a:srgbClr val="FF0000"/>
                </a:solidFill>
                <a:latin typeface="Arial"/>
                <a:ea typeface="DejaVu Sans"/>
              </a:rPr>
              <a:t>Виділяють різні аспекти впливу рекреації на довкілля</a:t>
            </a:r>
            <a:r>
              <a:t/>
            </a:r>
            <a:br/>
            <a:endParaRPr lang="ru-RU" sz="2800" b="0" strike="noStrike" spc="-1">
              <a:latin typeface="Arial"/>
            </a:endParaRPr>
          </a:p>
        </p:txBody>
      </p:sp>
      <p:sp>
        <p:nvSpPr>
          <p:cNvPr id="646" name="CustomShape 2"/>
          <p:cNvSpPr/>
          <p:nvPr/>
        </p:nvSpPr>
        <p:spPr>
          <a:xfrm>
            <a:off x="755280" y="1752480"/>
            <a:ext cx="5234400" cy="42670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ormAutofit/>
          </a:bodyPr>
          <a:lstStyle/>
          <a:p>
            <a:pPr marL="432000" indent="-323640">
              <a:lnSpc>
                <a:spcPct val="90000"/>
              </a:lnSpc>
              <a:spcBef>
                <a:spcPts val="649"/>
              </a:spcBef>
              <a:buClr>
                <a:srgbClr val="000000"/>
              </a:buClr>
              <a:buSzPct val="45000"/>
              <a:buFont typeface="Wingdings" charset="2"/>
              <a:buChar char=""/>
            </a:pPr>
            <a:r>
              <a:rPr lang="ru-RU" sz="2600" b="1" strike="noStrike" spc="-1">
                <a:solidFill>
                  <a:srgbClr val="000000"/>
                </a:solidFill>
                <a:latin typeface="Arial"/>
                <a:ea typeface="DejaVu Sans"/>
              </a:rPr>
              <a:t>на екосистеми в цілому</a:t>
            </a:r>
            <a:endParaRPr lang="ru-RU" sz="2600" b="0" strike="noStrike" spc="-1">
              <a:latin typeface="Arial"/>
            </a:endParaRPr>
          </a:p>
          <a:p>
            <a:pPr marL="432000" indent="-323640">
              <a:lnSpc>
                <a:spcPct val="90000"/>
              </a:lnSpc>
              <a:spcBef>
                <a:spcPts val="649"/>
              </a:spcBef>
              <a:buClr>
                <a:srgbClr val="000000"/>
              </a:buClr>
              <a:buSzPct val="45000"/>
              <a:buFont typeface="Wingdings" charset="2"/>
              <a:buChar char=""/>
            </a:pPr>
            <a:r>
              <a:rPr lang="ru-RU" sz="2600" b="1" strike="noStrike" spc="-1">
                <a:solidFill>
                  <a:srgbClr val="000000"/>
                </a:solidFill>
                <a:latin typeface="Arial"/>
                <a:ea typeface="DejaVu Sans"/>
              </a:rPr>
              <a:t>на окремі елементи:</a:t>
            </a:r>
            <a:endParaRPr lang="ru-RU" sz="2600" b="0" strike="noStrike" spc="-1">
              <a:latin typeface="Arial"/>
            </a:endParaRPr>
          </a:p>
          <a:p>
            <a:pPr marL="927000" lvl="1" indent="-469440">
              <a:lnSpc>
                <a:spcPct val="90000"/>
              </a:lnSpc>
              <a:spcBef>
                <a:spcPts val="649"/>
              </a:spcBef>
              <a:buClr>
                <a:srgbClr val="000000"/>
              </a:buClr>
              <a:buFont typeface="Wingdings" charset="2"/>
              <a:buChar char=""/>
            </a:pPr>
            <a:r>
              <a:rPr lang="ru-RU" sz="2600" b="1" strike="noStrike" spc="-1">
                <a:solidFill>
                  <a:srgbClr val="000000"/>
                </a:solidFill>
                <a:latin typeface="Arial"/>
                <a:ea typeface="DejaVu Sans"/>
              </a:rPr>
              <a:t>    клімат</a:t>
            </a:r>
            <a:endParaRPr lang="ru-RU" sz="2600" b="0" strike="noStrike" spc="-1">
              <a:latin typeface="Arial"/>
            </a:endParaRPr>
          </a:p>
          <a:p>
            <a:pPr marL="927000" lvl="1" indent="-469440">
              <a:lnSpc>
                <a:spcPct val="90000"/>
              </a:lnSpc>
              <a:spcBef>
                <a:spcPts val="649"/>
              </a:spcBef>
              <a:buClr>
                <a:srgbClr val="000000"/>
              </a:buClr>
              <a:buFont typeface="Wingdings" charset="2"/>
              <a:buChar char=""/>
            </a:pPr>
            <a:r>
              <a:rPr lang="ru-RU" sz="2600" b="1" strike="noStrike" spc="-1">
                <a:solidFill>
                  <a:srgbClr val="000000"/>
                </a:solidFill>
                <a:latin typeface="Arial"/>
                <a:ea typeface="DejaVu Sans"/>
              </a:rPr>
              <a:t>    повітря</a:t>
            </a:r>
            <a:endParaRPr lang="ru-RU" sz="2600" b="0" strike="noStrike" spc="-1">
              <a:latin typeface="Arial"/>
            </a:endParaRPr>
          </a:p>
          <a:p>
            <a:pPr marL="927000" lvl="1" indent="-469440">
              <a:lnSpc>
                <a:spcPct val="90000"/>
              </a:lnSpc>
              <a:spcBef>
                <a:spcPts val="649"/>
              </a:spcBef>
              <a:buClr>
                <a:srgbClr val="000000"/>
              </a:buClr>
              <a:buFont typeface="Wingdings" charset="2"/>
              <a:buChar char=""/>
            </a:pPr>
            <a:r>
              <a:rPr lang="ru-RU" sz="2600" b="1" strike="noStrike" spc="-1">
                <a:solidFill>
                  <a:srgbClr val="000000"/>
                </a:solidFill>
                <a:latin typeface="Arial"/>
                <a:ea typeface="DejaVu Sans"/>
              </a:rPr>
              <a:t>    землю</a:t>
            </a:r>
            <a:endParaRPr lang="ru-RU" sz="2600" b="0" strike="noStrike" spc="-1">
              <a:latin typeface="Arial"/>
            </a:endParaRPr>
          </a:p>
          <a:p>
            <a:pPr marL="927000" lvl="1" indent="-469440">
              <a:lnSpc>
                <a:spcPct val="90000"/>
              </a:lnSpc>
              <a:spcBef>
                <a:spcPts val="649"/>
              </a:spcBef>
              <a:buClr>
                <a:srgbClr val="000000"/>
              </a:buClr>
              <a:buFont typeface="Wingdings" charset="2"/>
              <a:buChar char=""/>
            </a:pPr>
            <a:r>
              <a:rPr lang="ru-RU" sz="2600" b="1" strike="noStrike" spc="-1">
                <a:solidFill>
                  <a:srgbClr val="000000"/>
                </a:solidFill>
                <a:latin typeface="Arial"/>
                <a:ea typeface="DejaVu Sans"/>
              </a:rPr>
              <a:t>    флору</a:t>
            </a:r>
            <a:endParaRPr lang="ru-RU" sz="2600" b="0" strike="noStrike" spc="-1">
              <a:latin typeface="Arial"/>
            </a:endParaRPr>
          </a:p>
          <a:p>
            <a:pPr marL="927000" lvl="1" indent="-469440">
              <a:lnSpc>
                <a:spcPct val="90000"/>
              </a:lnSpc>
              <a:spcBef>
                <a:spcPts val="649"/>
              </a:spcBef>
              <a:buClr>
                <a:srgbClr val="000000"/>
              </a:buClr>
              <a:buFont typeface="Wingdings" charset="2"/>
              <a:buChar char=""/>
            </a:pPr>
            <a:r>
              <a:rPr lang="ru-RU" sz="2600" b="1" strike="noStrike" spc="-1">
                <a:solidFill>
                  <a:srgbClr val="000000"/>
                </a:solidFill>
                <a:latin typeface="Arial"/>
                <a:ea typeface="DejaVu Sans"/>
              </a:rPr>
              <a:t>    фауну</a:t>
            </a:r>
            <a:endParaRPr lang="ru-RU" sz="2600" b="0" strike="noStrike" spc="-1">
              <a:latin typeface="Arial"/>
            </a:endParaRPr>
          </a:p>
          <a:p>
            <a:pPr marL="927000" lvl="1" indent="-469440">
              <a:lnSpc>
                <a:spcPct val="90000"/>
              </a:lnSpc>
              <a:spcBef>
                <a:spcPts val="649"/>
              </a:spcBef>
              <a:buClr>
                <a:srgbClr val="000000"/>
              </a:buClr>
              <a:buFont typeface="Wingdings" charset="2"/>
              <a:buChar char=""/>
            </a:pPr>
            <a:r>
              <a:rPr lang="ru-RU" sz="2600" b="1" strike="noStrike" spc="-1">
                <a:solidFill>
                  <a:srgbClr val="000000"/>
                </a:solidFill>
                <a:latin typeface="Arial"/>
                <a:ea typeface="DejaVu Sans"/>
              </a:rPr>
              <a:t>    ландшафт</a:t>
            </a:r>
            <a:endParaRPr lang="ru-RU" sz="2600" b="0" strike="noStrike" spc="-1">
              <a:latin typeface="Arial"/>
            </a:endParaRPr>
          </a:p>
          <a:p>
            <a:pPr>
              <a:lnSpc>
                <a:spcPct val="90000"/>
              </a:lnSpc>
              <a:spcBef>
                <a:spcPts val="649"/>
              </a:spcBef>
            </a:pPr>
            <a:endParaRPr lang="ru-RU" sz="2600" b="0" strike="noStrike" spc="-1">
              <a:latin typeface="Arial"/>
            </a:endParaRPr>
          </a:p>
          <a:p>
            <a:pPr marL="469800" indent="-469440">
              <a:lnSpc>
                <a:spcPct val="90000"/>
              </a:lnSpc>
              <a:spcBef>
                <a:spcPts val="649"/>
              </a:spcBef>
            </a:pPr>
            <a:endParaRPr lang="ru-RU" sz="2600" b="0" strike="noStrike" spc="-1">
              <a:latin typeface="Arial"/>
            </a:endParaRPr>
          </a:p>
        </p:txBody>
      </p:sp>
      <p:pic>
        <p:nvPicPr>
          <p:cNvPr id="647" name="Рисунок 474"/>
          <p:cNvPicPr/>
          <p:nvPr/>
        </p:nvPicPr>
        <p:blipFill>
          <a:blip r:embed="rId2"/>
          <a:stretch/>
        </p:blipFill>
        <p:spPr>
          <a:xfrm>
            <a:off x="7518240" y="1295280"/>
            <a:ext cx="4080600" cy="47242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8" name="Рисунок 475"/>
          <p:cNvPicPr/>
          <p:nvPr/>
        </p:nvPicPr>
        <p:blipFill>
          <a:blip r:embed="rId2"/>
          <a:stretch/>
        </p:blipFill>
        <p:spPr>
          <a:xfrm>
            <a:off x="3225600" y="0"/>
            <a:ext cx="8966160" cy="5043240"/>
          </a:xfrm>
          <a:prstGeom prst="rect">
            <a:avLst/>
          </a:prstGeom>
          <a:ln>
            <a:noFill/>
          </a:ln>
        </p:spPr>
      </p:pic>
      <p:pic>
        <p:nvPicPr>
          <p:cNvPr id="649" name="Рисунок 476"/>
          <p:cNvPicPr/>
          <p:nvPr/>
        </p:nvPicPr>
        <p:blipFill>
          <a:blip r:embed="rId3"/>
          <a:stretch/>
        </p:blipFill>
        <p:spPr>
          <a:xfrm>
            <a:off x="406440" y="3429000"/>
            <a:ext cx="6349680" cy="32000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CustomShape 1"/>
          <p:cNvSpPr/>
          <p:nvPr/>
        </p:nvSpPr>
        <p:spPr>
          <a:xfrm>
            <a:off x="2095560" y="501840"/>
            <a:ext cx="9124920" cy="488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ru-RU" sz="3200" b="1" strike="noStrike" spc="-1">
                <a:solidFill>
                  <a:srgbClr val="FF0000"/>
                </a:solidFill>
                <a:latin typeface="Arial"/>
                <a:ea typeface="DejaVu Sans"/>
              </a:rPr>
              <a:t>1. Типи рекреаційних ресурсів</a:t>
            </a:r>
            <a:endParaRPr lang="ru-RU" sz="3200" b="0" strike="noStrike" spc="-1">
              <a:latin typeface="Arial"/>
            </a:endParaRPr>
          </a:p>
        </p:txBody>
      </p:sp>
      <p:sp>
        <p:nvSpPr>
          <p:cNvPr id="600" name="CustomShape 2"/>
          <p:cNvSpPr/>
          <p:nvPr/>
        </p:nvSpPr>
        <p:spPr>
          <a:xfrm>
            <a:off x="1584000" y="1653480"/>
            <a:ext cx="10226520" cy="37782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000000"/>
                </a:solidFill>
                <a:latin typeface="Arial"/>
                <a:ea typeface="DejaVu Sans"/>
              </a:rPr>
              <a:t>Під </a:t>
            </a:r>
            <a:r>
              <a:rPr lang="ru-RU" sz="2800" b="1" i="1" strike="noStrike" spc="-1">
                <a:solidFill>
                  <a:srgbClr val="FF0000"/>
                </a:solidFill>
                <a:latin typeface="Arial"/>
                <a:ea typeface="DejaVu Sans"/>
              </a:rPr>
              <a:t>рекреаційними ресурсами </a:t>
            </a:r>
            <a:r>
              <a:rPr lang="ru-RU" sz="2400" b="1" strike="noStrike" spc="-1">
                <a:solidFill>
                  <a:srgbClr val="000000"/>
                </a:solidFill>
                <a:latin typeface="Arial"/>
                <a:ea typeface="DejaVu Sans"/>
              </a:rPr>
              <a:t>розуміється сукупність компонентів природних комплексів і об'єктів історико-культурної спадщини, пряме або опосередковане споживання яких надає сприятливу дію, сприяє підтримці і відновленню фізичного і духовного здоров'я людини.</a:t>
            </a:r>
            <a:endParaRPr lang="ru-RU" sz="2400" b="0" strike="noStrike" spc="-1">
              <a:latin typeface="Arial"/>
            </a:endParaRPr>
          </a:p>
          <a:p>
            <a:pPr>
              <a:lnSpc>
                <a:spcPct val="100000"/>
              </a:lnSpc>
            </a:pPr>
            <a:endParaRPr lang="ru-RU" sz="2400" b="0" strike="noStrike" spc="-1">
              <a:latin typeface="Arial"/>
            </a:endParaRPr>
          </a:p>
          <a:p>
            <a:pPr algn="just">
              <a:lnSpc>
                <a:spcPct val="100000"/>
              </a:lnSpc>
            </a:pPr>
            <a:r>
              <a:rPr lang="ru-RU" sz="2800" b="1" i="1" strike="noStrike" spc="-1">
                <a:solidFill>
                  <a:srgbClr val="002060"/>
                </a:solidFill>
                <a:latin typeface="Arial"/>
                <a:ea typeface="DejaVu Sans"/>
              </a:rPr>
              <a:t>Виділяють 2 типи рекреаційних ресурсів:</a:t>
            </a:r>
            <a:endParaRPr lang="ru-RU" sz="2800" b="0" strike="noStrike" spc="-1">
              <a:latin typeface="Arial"/>
            </a:endParaRPr>
          </a:p>
          <a:p>
            <a:pPr indent="-216000" algn="just">
              <a:lnSpc>
                <a:spcPct val="100000"/>
              </a:lnSpc>
              <a:buClr>
                <a:srgbClr val="000000"/>
              </a:buClr>
              <a:buFont typeface="Wingdings" charset="2"/>
              <a:buChar char=""/>
            </a:pPr>
            <a:r>
              <a:rPr lang="ru-RU" sz="2400" b="1" strike="noStrike" spc="-1">
                <a:solidFill>
                  <a:srgbClr val="000000"/>
                </a:solidFill>
                <a:latin typeface="Arial"/>
                <a:ea typeface="DejaVu Sans"/>
              </a:rPr>
              <a:t> - природні;</a:t>
            </a:r>
            <a:endParaRPr lang="ru-RU" sz="2400" b="0" strike="noStrike" spc="-1">
              <a:latin typeface="Arial"/>
            </a:endParaRPr>
          </a:p>
          <a:p>
            <a:pPr indent="-216000" algn="just">
              <a:lnSpc>
                <a:spcPct val="100000"/>
              </a:lnSpc>
              <a:buClr>
                <a:srgbClr val="000000"/>
              </a:buClr>
              <a:buFont typeface="Wingdings" charset="2"/>
              <a:buChar char=""/>
            </a:pPr>
            <a:r>
              <a:rPr lang="ru-RU" sz="2400" b="1" strike="noStrike" spc="-1">
                <a:solidFill>
                  <a:srgbClr val="000000"/>
                </a:solidFill>
                <a:latin typeface="Arial"/>
                <a:ea typeface="DejaVu Sans"/>
              </a:rPr>
              <a:t> - культурно-історичні.</a:t>
            </a:r>
            <a:endParaRPr lang="ru-RU" sz="2400" b="0" strike="noStrike" spc="-1">
              <a:latin typeface="Arial"/>
            </a:endParaRPr>
          </a:p>
          <a:p>
            <a:pPr>
              <a:lnSpc>
                <a:spcPct val="100000"/>
              </a:lnSpc>
            </a:pP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CustomShape 1"/>
          <p:cNvSpPr/>
          <p:nvPr/>
        </p:nvSpPr>
        <p:spPr>
          <a:xfrm>
            <a:off x="765360" y="270720"/>
            <a:ext cx="10667880" cy="1249920"/>
          </a:xfrm>
          <a:prstGeom prst="rect">
            <a:avLst/>
          </a:prstGeom>
          <a:noFill/>
          <a:ln>
            <a:noFill/>
          </a:ln>
        </p:spPr>
        <p:style>
          <a:lnRef idx="0">
            <a:scrgbClr r="0" g="0" b="0"/>
          </a:lnRef>
          <a:fillRef idx="0">
            <a:scrgbClr r="0" g="0" b="0"/>
          </a:fillRef>
          <a:effectRef idx="0">
            <a:scrgbClr r="0" g="0" b="0"/>
          </a:effectRef>
          <a:fontRef idx="minor"/>
        </p:style>
      </p:sp>
      <p:pic>
        <p:nvPicPr>
          <p:cNvPr id="651" name="Рисунок 478"/>
          <p:cNvPicPr/>
          <p:nvPr/>
        </p:nvPicPr>
        <p:blipFill>
          <a:blip r:embed="rId2"/>
          <a:stretch/>
        </p:blipFill>
        <p:spPr>
          <a:xfrm>
            <a:off x="609480" y="304920"/>
            <a:ext cx="10972440" cy="5820840"/>
          </a:xfrm>
          <a:prstGeom prst="rect">
            <a:avLst/>
          </a:prstGeom>
          <a:ln>
            <a:noFill/>
          </a:ln>
        </p:spPr>
      </p:pic>
      <p:sp>
        <p:nvSpPr>
          <p:cNvPr id="652" name="CustomShape 2"/>
          <p:cNvSpPr/>
          <p:nvPr/>
        </p:nvSpPr>
        <p:spPr>
          <a:xfrm>
            <a:off x="2080440" y="2804040"/>
            <a:ext cx="6328800" cy="10684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nchor="ctr">
            <a:spAutoFit/>
          </a:bodyPr>
          <a:lstStyle/>
          <a:p>
            <a:pPr>
              <a:lnSpc>
                <a:spcPct val="100000"/>
              </a:lnSpc>
            </a:pPr>
            <a:r>
              <a:rPr lang="ru-RU" sz="3200" b="1" strike="noStrike" spc="-1">
                <a:solidFill>
                  <a:srgbClr val="FFFFFF"/>
                </a:solidFill>
                <a:latin typeface="Arial"/>
                <a:ea typeface="DejaVu Sans"/>
              </a:rPr>
              <a:t>Ущільнення грунту</a:t>
            </a:r>
            <a:endParaRPr lang="ru-RU" sz="3200" b="0" strike="noStrike" spc="-1">
              <a:latin typeface="Arial"/>
            </a:endParaRPr>
          </a:p>
          <a:p>
            <a:pPr>
              <a:lnSpc>
                <a:spcPct val="100000"/>
              </a:lnSpc>
            </a:pPr>
            <a:r>
              <a:rPr lang="ru-RU" sz="3200" b="1" strike="noStrike" spc="-1">
                <a:solidFill>
                  <a:srgbClr val="FFFFFF"/>
                </a:solidFill>
                <a:latin typeface="Arial"/>
                <a:ea typeface="DejaVu Sans"/>
              </a:rPr>
              <a:t>Руйнація рослинного покриву</a:t>
            </a:r>
            <a:r>
              <a:rPr lang="ru-RU" sz="1800" b="0" strike="noStrike" spc="-1">
                <a:solidFill>
                  <a:srgbClr val="FF0066"/>
                </a:solidFill>
                <a:latin typeface="Arial"/>
                <a:ea typeface="DejaVu Sans"/>
              </a:rPr>
              <a:t> </a:t>
            </a:r>
            <a:endParaRPr lang="ru-RU" sz="1800" b="0" strike="noStrike" spc="-1">
              <a:latin typeface="Arial"/>
            </a:endParaRPr>
          </a:p>
        </p:txBody>
      </p:sp>
      <p:sp>
        <p:nvSpPr>
          <p:cNvPr id="653" name="CustomShape 3"/>
          <p:cNvSpPr/>
          <p:nvPr/>
        </p:nvSpPr>
        <p:spPr>
          <a:xfrm>
            <a:off x="1751760" y="380160"/>
            <a:ext cx="4988520" cy="58104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wrap="none" lIns="90000" tIns="46800" rIns="90000" bIns="46800" anchor="ctr">
            <a:spAutoFit/>
          </a:bodyPr>
          <a:lstStyle/>
          <a:p>
            <a:pPr>
              <a:lnSpc>
                <a:spcPct val="100000"/>
              </a:lnSpc>
            </a:pPr>
            <a:r>
              <a:rPr lang="ru-RU" sz="3200" b="1" strike="noStrike" spc="-1">
                <a:solidFill>
                  <a:srgbClr val="000000"/>
                </a:solidFill>
                <a:latin typeface="Franklin Gothic Medium"/>
                <a:ea typeface="DejaVu Sans"/>
              </a:rPr>
              <a:t>Ходьба, прокладання троп </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52">
                                            <p:txEl>
                                              <p:pRg st="0" end="0"/>
                                            </p:txEl>
                                          </p:spTgt>
                                        </p:tgtEl>
                                        <p:attrNameLst>
                                          <p:attrName>style.visibility</p:attrName>
                                        </p:attrNameLst>
                                      </p:cBhvr>
                                      <p:to>
                                        <p:strVal val="visible"/>
                                      </p:to>
                                    </p:set>
                                    <p:animEffect transition="in" filter="diamond(in)">
                                      <p:cBhvr additive="repl">
                                        <p:cTn id="7" dur="2000"/>
                                        <p:tgtEl>
                                          <p:spTgt spid="6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52">
                                            <p:txEl>
                                              <p:pRg st="1" end="1"/>
                                            </p:txEl>
                                          </p:spTgt>
                                        </p:tgtEl>
                                        <p:attrNameLst>
                                          <p:attrName>style.visibility</p:attrName>
                                        </p:attrNameLst>
                                      </p:cBhvr>
                                      <p:to>
                                        <p:strVal val="visible"/>
                                      </p:to>
                                    </p:set>
                                    <p:animEffect transition="in" filter="diamond(in)">
                                      <p:cBhvr additive="repl">
                                        <p:cTn id="12" dur="2000"/>
                                        <p:tgtEl>
                                          <p:spTgt spid="6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CustomShape 1"/>
          <p:cNvSpPr/>
          <p:nvPr/>
        </p:nvSpPr>
        <p:spPr>
          <a:xfrm>
            <a:off x="765360" y="270720"/>
            <a:ext cx="10667880" cy="1249920"/>
          </a:xfrm>
          <a:prstGeom prst="rect">
            <a:avLst/>
          </a:prstGeom>
          <a:noFill/>
          <a:ln>
            <a:noFill/>
          </a:ln>
        </p:spPr>
        <p:style>
          <a:lnRef idx="0">
            <a:scrgbClr r="0" g="0" b="0"/>
          </a:lnRef>
          <a:fillRef idx="0">
            <a:scrgbClr r="0" g="0" b="0"/>
          </a:fillRef>
          <a:effectRef idx="0">
            <a:scrgbClr r="0" g="0" b="0"/>
          </a:effectRef>
          <a:fontRef idx="minor"/>
        </p:style>
      </p:sp>
      <p:pic>
        <p:nvPicPr>
          <p:cNvPr id="655" name="Рисунок 482"/>
          <p:cNvPicPr/>
          <p:nvPr/>
        </p:nvPicPr>
        <p:blipFill>
          <a:blip r:embed="rId2"/>
          <a:stretch/>
        </p:blipFill>
        <p:spPr>
          <a:xfrm>
            <a:off x="0" y="0"/>
            <a:ext cx="12058200" cy="6857640"/>
          </a:xfrm>
          <a:prstGeom prst="rect">
            <a:avLst/>
          </a:prstGeom>
          <a:ln>
            <a:noFill/>
          </a:ln>
        </p:spPr>
      </p:pic>
      <p:sp>
        <p:nvSpPr>
          <p:cNvPr id="656" name="CustomShape 2"/>
          <p:cNvSpPr/>
          <p:nvPr/>
        </p:nvSpPr>
        <p:spPr>
          <a:xfrm>
            <a:off x="1104120" y="380160"/>
            <a:ext cx="1134360" cy="58104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wrap="none" lIns="90000" tIns="46800" rIns="90000" bIns="46800" anchor="ctr">
            <a:spAutoFit/>
          </a:bodyPr>
          <a:lstStyle/>
          <a:p>
            <a:pPr>
              <a:lnSpc>
                <a:spcPct val="100000"/>
              </a:lnSpc>
            </a:pPr>
            <a:r>
              <a:rPr lang="ru-RU" sz="3200" b="1" strike="noStrike" spc="-1">
                <a:solidFill>
                  <a:srgbClr val="000000"/>
                </a:solidFill>
                <a:latin typeface="Franklin Gothic Medium"/>
                <a:ea typeface="DejaVu Sans"/>
              </a:rPr>
              <a:t>Шум </a:t>
            </a:r>
            <a:endParaRPr lang="ru-RU" sz="3200" b="0" strike="noStrike" spc="-1">
              <a:latin typeface="Arial"/>
            </a:endParaRPr>
          </a:p>
        </p:txBody>
      </p:sp>
      <p:sp>
        <p:nvSpPr>
          <p:cNvPr id="657" name="CustomShape 3"/>
          <p:cNvSpPr/>
          <p:nvPr/>
        </p:nvSpPr>
        <p:spPr>
          <a:xfrm>
            <a:off x="2563200" y="3199680"/>
            <a:ext cx="6872400" cy="58104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nchor="ctr">
            <a:spAutoFit/>
          </a:bodyPr>
          <a:lstStyle/>
          <a:p>
            <a:pPr>
              <a:lnSpc>
                <a:spcPct val="100000"/>
              </a:lnSpc>
            </a:pPr>
            <a:r>
              <a:rPr lang="ru-RU" sz="3200" b="0" strike="noStrike" spc="-1">
                <a:solidFill>
                  <a:srgbClr val="FFFFFF"/>
                </a:solidFill>
                <a:latin typeface="Franklin Gothic Medium"/>
                <a:ea typeface="DejaVu Sans"/>
              </a:rPr>
              <a:t>Негативний вплив на тваринний світ</a:t>
            </a:r>
            <a:r>
              <a:rPr lang="ru-RU" sz="3200" b="0" strike="noStrike" spc="-1">
                <a:solidFill>
                  <a:srgbClr val="000000"/>
                </a:solidFill>
                <a:latin typeface="Franklin Gothic Medium"/>
                <a:ea typeface="DejaVu Sans"/>
              </a:rPr>
              <a:t> </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path" fill="hold" nodeType="clickEffect">
                                  <p:stCondLst>
                                    <p:cond delay="0"/>
                                  </p:stCondLst>
                                  <p:childTnLst>
                                    <p:animMotion origin="layout" path="M 0 0 C 0.069 0 0.125 0.07461 0.125 0.16655 C 0.125 0.25849 0.069 0.3331 0 0.3331 C -0.069 0.3331 -0.125 0.25849 -0.125 0.16655 C -0.125 0.07461 -0.069 0 0 0 Z">
                                      <p:cBhvr>
                                        <p:cTn id="6" dur="2000" fill="hold"/>
                                        <p:tgtEl>
                                          <p:spTgt spid="657"/>
                                        </p:tgtEl>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 name="CustomShape 1"/>
          <p:cNvSpPr/>
          <p:nvPr/>
        </p:nvSpPr>
        <p:spPr>
          <a:xfrm>
            <a:off x="765360" y="270720"/>
            <a:ext cx="10667880" cy="1249920"/>
          </a:xfrm>
          <a:prstGeom prst="rect">
            <a:avLst/>
          </a:prstGeom>
          <a:noFill/>
          <a:ln>
            <a:noFill/>
          </a:ln>
        </p:spPr>
        <p:style>
          <a:lnRef idx="0">
            <a:scrgbClr r="0" g="0" b="0"/>
          </a:lnRef>
          <a:fillRef idx="0">
            <a:scrgbClr r="0" g="0" b="0"/>
          </a:fillRef>
          <a:effectRef idx="0">
            <a:scrgbClr r="0" g="0" b="0"/>
          </a:effectRef>
          <a:fontRef idx="minor"/>
        </p:style>
      </p:sp>
      <p:pic>
        <p:nvPicPr>
          <p:cNvPr id="659" name="Рисунок 486"/>
          <p:cNvPicPr/>
          <p:nvPr/>
        </p:nvPicPr>
        <p:blipFill>
          <a:blip r:embed="rId2"/>
          <a:stretch/>
        </p:blipFill>
        <p:spPr>
          <a:xfrm>
            <a:off x="0" y="152280"/>
            <a:ext cx="12191760" cy="6553080"/>
          </a:xfrm>
          <a:prstGeom prst="rect">
            <a:avLst/>
          </a:prstGeom>
          <a:ln>
            <a:noFill/>
          </a:ln>
        </p:spPr>
      </p:pic>
      <p:sp>
        <p:nvSpPr>
          <p:cNvPr id="660" name="CustomShape 2"/>
          <p:cNvSpPr/>
          <p:nvPr/>
        </p:nvSpPr>
        <p:spPr>
          <a:xfrm>
            <a:off x="4403520" y="3075120"/>
            <a:ext cx="3764160" cy="581040"/>
          </a:xfrm>
          <a:prstGeom prst="rect">
            <a:avLst/>
          </a:prstGeom>
          <a:solidFill>
            <a:srgbClr val="666699"/>
          </a:solidFill>
          <a:ln>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ctr">
              <a:lnSpc>
                <a:spcPct val="100000"/>
              </a:lnSpc>
            </a:pPr>
            <a:r>
              <a:rPr lang="ru-RU" sz="3200" b="1" strike="noStrike" spc="-1">
                <a:solidFill>
                  <a:srgbClr val="FFFFFF"/>
                </a:solidFill>
                <a:latin typeface="Arial"/>
                <a:ea typeface="DejaVu Sans"/>
              </a:rPr>
              <a:t>Руйнація біотопів</a:t>
            </a:r>
            <a:endParaRPr lang="ru-RU" sz="3200" b="0" strike="noStrike" spc="-1">
              <a:latin typeface="Arial"/>
            </a:endParaRPr>
          </a:p>
        </p:txBody>
      </p:sp>
      <p:sp>
        <p:nvSpPr>
          <p:cNvPr id="661" name="CustomShape 3"/>
          <p:cNvSpPr/>
          <p:nvPr/>
        </p:nvSpPr>
        <p:spPr>
          <a:xfrm>
            <a:off x="978840" y="151560"/>
            <a:ext cx="5816880" cy="58104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wrap="none" lIns="90000" tIns="46800" rIns="90000" bIns="46800" anchor="ctr">
            <a:spAutoFit/>
          </a:bodyPr>
          <a:lstStyle/>
          <a:p>
            <a:pPr>
              <a:lnSpc>
                <a:spcPct val="100000"/>
              </a:lnSpc>
            </a:pPr>
            <a:r>
              <a:rPr lang="ru-RU" sz="3200" b="0" strike="noStrike" spc="-1">
                <a:solidFill>
                  <a:srgbClr val="000000"/>
                </a:solidFill>
                <a:latin typeface="Arial"/>
                <a:ea typeface="DejaVu Sans"/>
              </a:rPr>
              <a:t>Заготівля дров для кострища </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CustomShape 1"/>
          <p:cNvSpPr/>
          <p:nvPr/>
        </p:nvSpPr>
        <p:spPr>
          <a:xfrm>
            <a:off x="765360" y="270720"/>
            <a:ext cx="10667880" cy="1249920"/>
          </a:xfrm>
          <a:prstGeom prst="rect">
            <a:avLst/>
          </a:prstGeom>
          <a:noFill/>
          <a:ln>
            <a:noFill/>
          </a:ln>
        </p:spPr>
        <p:style>
          <a:lnRef idx="0">
            <a:scrgbClr r="0" g="0" b="0"/>
          </a:lnRef>
          <a:fillRef idx="0">
            <a:scrgbClr r="0" g="0" b="0"/>
          </a:fillRef>
          <a:effectRef idx="0">
            <a:scrgbClr r="0" g="0" b="0"/>
          </a:effectRef>
          <a:fontRef idx="minor"/>
        </p:style>
      </p:sp>
      <p:pic>
        <p:nvPicPr>
          <p:cNvPr id="663" name="Рисунок 490"/>
          <p:cNvPicPr/>
          <p:nvPr/>
        </p:nvPicPr>
        <p:blipFill>
          <a:blip r:embed="rId2"/>
          <a:stretch/>
        </p:blipFill>
        <p:spPr>
          <a:xfrm>
            <a:off x="406440" y="228600"/>
            <a:ext cx="11429640" cy="6171840"/>
          </a:xfrm>
          <a:prstGeom prst="rect">
            <a:avLst/>
          </a:prstGeom>
          <a:ln>
            <a:noFill/>
          </a:ln>
        </p:spPr>
      </p:pic>
      <p:sp>
        <p:nvSpPr>
          <p:cNvPr id="664" name="CustomShape 2"/>
          <p:cNvSpPr/>
          <p:nvPr/>
        </p:nvSpPr>
        <p:spPr>
          <a:xfrm>
            <a:off x="1588320" y="349920"/>
            <a:ext cx="5816880" cy="58104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wrap="none" lIns="90000" tIns="46800" rIns="90000" bIns="46800" anchor="ctr">
            <a:spAutoFit/>
          </a:bodyPr>
          <a:lstStyle/>
          <a:p>
            <a:pPr>
              <a:lnSpc>
                <a:spcPct val="100000"/>
              </a:lnSpc>
            </a:pPr>
            <a:r>
              <a:rPr lang="ru-RU" sz="3200" b="0" strike="noStrike" spc="-1">
                <a:solidFill>
                  <a:srgbClr val="000000"/>
                </a:solidFill>
                <a:latin typeface="Arial"/>
                <a:ea typeface="DejaVu Sans"/>
              </a:rPr>
              <a:t>Заготівля дров для кострища </a:t>
            </a:r>
            <a:endParaRPr lang="ru-RU" sz="3200" b="0" strike="noStrike" spc="-1">
              <a:latin typeface="Arial"/>
            </a:endParaRPr>
          </a:p>
        </p:txBody>
      </p:sp>
      <p:sp>
        <p:nvSpPr>
          <p:cNvPr id="665" name="CustomShape 3"/>
          <p:cNvSpPr/>
          <p:nvPr/>
        </p:nvSpPr>
        <p:spPr>
          <a:xfrm>
            <a:off x="3276360" y="2818440"/>
            <a:ext cx="4935960" cy="581040"/>
          </a:xfrm>
          <a:prstGeom prst="rect">
            <a:avLst/>
          </a:prstGeom>
          <a:solidFill>
            <a:srgbClr val="336699"/>
          </a:solidFill>
          <a:ln>
            <a:noFill/>
          </a:ln>
        </p:spPr>
        <p:style>
          <a:lnRef idx="0">
            <a:scrgbClr r="0" g="0" b="0"/>
          </a:lnRef>
          <a:fillRef idx="0">
            <a:scrgbClr r="0" g="0" b="0"/>
          </a:fillRef>
          <a:effectRef idx="0">
            <a:scrgbClr r="0" g="0" b="0"/>
          </a:effectRef>
          <a:fontRef idx="minor"/>
        </p:style>
        <p:txBody>
          <a:bodyPr wrap="none" lIns="90000" tIns="46800" rIns="90000" bIns="46800" anchor="ctr">
            <a:spAutoFit/>
          </a:bodyPr>
          <a:lstStyle/>
          <a:p>
            <a:pPr algn="ctr">
              <a:lnSpc>
                <a:spcPct val="100000"/>
              </a:lnSpc>
            </a:pPr>
            <a:r>
              <a:rPr lang="ru-RU" sz="3200" b="1" strike="noStrike" spc="-1">
                <a:solidFill>
                  <a:srgbClr val="FFFFFF"/>
                </a:solidFill>
                <a:latin typeface="Arial"/>
                <a:ea typeface="DejaVu Sans"/>
              </a:rPr>
              <a:t>Загроза лісових пожеж</a:t>
            </a:r>
            <a:r>
              <a:rPr lang="ru-RU" sz="3200" b="1" strike="noStrike" spc="-1">
                <a:solidFill>
                  <a:srgbClr val="FF0066"/>
                </a:solidFill>
                <a:latin typeface="Arial"/>
                <a:ea typeface="DejaVu Sans"/>
              </a:rPr>
              <a:t> </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p:cTn id="6" dur="2000" fill="hold"/>
                                        <p:tgtEl>
                                          <p:spTgt spid="665"/>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 name="CustomShape 1"/>
          <p:cNvSpPr/>
          <p:nvPr/>
        </p:nvSpPr>
        <p:spPr>
          <a:xfrm>
            <a:off x="765360" y="270720"/>
            <a:ext cx="10667880" cy="1249920"/>
          </a:xfrm>
          <a:prstGeom prst="rect">
            <a:avLst/>
          </a:prstGeom>
          <a:noFill/>
          <a:ln>
            <a:noFill/>
          </a:ln>
        </p:spPr>
        <p:style>
          <a:lnRef idx="0">
            <a:scrgbClr r="0" g="0" b="0"/>
          </a:lnRef>
          <a:fillRef idx="0">
            <a:scrgbClr r="0" g="0" b="0"/>
          </a:fillRef>
          <a:effectRef idx="0">
            <a:scrgbClr r="0" g="0" b="0"/>
          </a:effectRef>
          <a:fontRef idx="minor"/>
        </p:style>
      </p:sp>
      <p:pic>
        <p:nvPicPr>
          <p:cNvPr id="667" name="Рисунок 494"/>
          <p:cNvPicPr/>
          <p:nvPr/>
        </p:nvPicPr>
        <p:blipFill>
          <a:blip r:embed="rId2"/>
          <a:stretch/>
        </p:blipFill>
        <p:spPr>
          <a:xfrm>
            <a:off x="0" y="36360"/>
            <a:ext cx="11988720" cy="6821280"/>
          </a:xfrm>
          <a:prstGeom prst="rect">
            <a:avLst/>
          </a:prstGeom>
          <a:ln>
            <a:noFill/>
          </a:ln>
        </p:spPr>
      </p:pic>
      <p:sp>
        <p:nvSpPr>
          <p:cNvPr id="668" name="CustomShape 2"/>
          <p:cNvSpPr/>
          <p:nvPr/>
        </p:nvSpPr>
        <p:spPr>
          <a:xfrm>
            <a:off x="2386080" y="4418640"/>
            <a:ext cx="7626600" cy="581040"/>
          </a:xfrm>
          <a:prstGeom prst="rect">
            <a:avLst/>
          </a:prstGeom>
          <a:solidFill>
            <a:srgbClr val="336699"/>
          </a:solidFill>
          <a:ln>
            <a:noFill/>
          </a:ln>
        </p:spPr>
        <p:style>
          <a:lnRef idx="0">
            <a:scrgbClr r="0" g="0" b="0"/>
          </a:lnRef>
          <a:fillRef idx="0">
            <a:scrgbClr r="0" g="0" b="0"/>
          </a:fillRef>
          <a:effectRef idx="0">
            <a:scrgbClr r="0" g="0" b="0"/>
          </a:effectRef>
          <a:fontRef idx="minor"/>
        </p:style>
        <p:txBody>
          <a:bodyPr wrap="none" lIns="90000" tIns="46800" rIns="90000" bIns="46800" anchor="ctr">
            <a:spAutoFit/>
          </a:bodyPr>
          <a:lstStyle/>
          <a:p>
            <a:pPr>
              <a:lnSpc>
                <a:spcPct val="100000"/>
              </a:lnSpc>
            </a:pPr>
            <a:r>
              <a:rPr lang="ru-RU" sz="3200" b="0" strike="noStrike" spc="-1">
                <a:solidFill>
                  <a:srgbClr val="FFFFFF"/>
                </a:solidFill>
                <a:latin typeface="Franklin Gothic Medium"/>
                <a:ea typeface="DejaVu Sans"/>
              </a:rPr>
              <a:t>Порушення природної краси ландшафтів</a:t>
            </a:r>
            <a:r>
              <a:rPr lang="ru-RU" sz="3200" b="0" strike="noStrike" spc="-1">
                <a:solidFill>
                  <a:srgbClr val="000000"/>
                </a:solidFill>
                <a:latin typeface="Franklin Gothic Medium"/>
                <a:ea typeface="DejaVu Sans"/>
              </a:rPr>
              <a:t> </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path" fill="hold" nodeType="clickEffect">
                                  <p:stCondLst>
                                    <p:cond delay="0"/>
                                  </p:stCondLst>
                                  <p:childTnLst>
                                    <p:animMotion origin="layout" path="M 0 0 C 0.069 0 0.125 0.07461 0.125 0.16655 C 0.125 0.25849 0.069 0.3331 0 0.3331 C -0.069 0.3331 -0.125 0.25849 -0.125 0.16655 C -0.125 0.07461 -0.069 0 0 0 Z">
                                      <p:cBhvr>
                                        <p:cTn id="6" dur="2000" fill="hold"/>
                                        <p:tgtEl>
                                          <p:spTgt spid="668"/>
                                        </p:tgtEl>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 name="CustomShape 1"/>
          <p:cNvSpPr/>
          <p:nvPr/>
        </p:nvSpPr>
        <p:spPr>
          <a:xfrm>
            <a:off x="765360" y="270720"/>
            <a:ext cx="10667880" cy="1249920"/>
          </a:xfrm>
          <a:prstGeom prst="rect">
            <a:avLst/>
          </a:prstGeom>
          <a:noFill/>
          <a:ln>
            <a:noFill/>
          </a:ln>
        </p:spPr>
        <p:style>
          <a:lnRef idx="0">
            <a:scrgbClr r="0" g="0" b="0"/>
          </a:lnRef>
          <a:fillRef idx="0">
            <a:scrgbClr r="0" g="0" b="0"/>
          </a:fillRef>
          <a:effectRef idx="0">
            <a:scrgbClr r="0" g="0" b="0"/>
          </a:effectRef>
          <a:fontRef idx="minor"/>
        </p:style>
      </p:sp>
      <p:pic>
        <p:nvPicPr>
          <p:cNvPr id="670" name="Рисунок 497"/>
          <p:cNvPicPr/>
          <p:nvPr/>
        </p:nvPicPr>
        <p:blipFill>
          <a:blip r:embed="rId2"/>
          <a:stretch/>
        </p:blipFill>
        <p:spPr>
          <a:xfrm>
            <a:off x="0" y="0"/>
            <a:ext cx="12191760" cy="6857640"/>
          </a:xfrm>
          <a:prstGeom prst="rect">
            <a:avLst/>
          </a:prstGeom>
          <a:ln>
            <a:noFill/>
          </a:ln>
        </p:spPr>
      </p:pic>
      <p:sp>
        <p:nvSpPr>
          <p:cNvPr id="671" name="CustomShape 2"/>
          <p:cNvSpPr/>
          <p:nvPr/>
        </p:nvSpPr>
        <p:spPr>
          <a:xfrm>
            <a:off x="2124720" y="759960"/>
            <a:ext cx="10067040" cy="155664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6800" rIns="90000" bIns="46800" anchor="ctr">
            <a:spAutoFit/>
          </a:bodyPr>
          <a:lstStyle/>
          <a:p>
            <a:pPr algn="ctr">
              <a:lnSpc>
                <a:spcPct val="100000"/>
              </a:lnSpc>
            </a:pPr>
            <a:r>
              <a:rPr lang="ru-RU" sz="2400" b="1" strike="noStrike" spc="-1">
                <a:solidFill>
                  <a:srgbClr val="FF0066"/>
                </a:solidFill>
                <a:latin typeface="Arial"/>
                <a:ea typeface="DejaVu Sans"/>
              </a:rPr>
              <a:t>Зміна характеристик лінії узбережжя</a:t>
            </a:r>
            <a:endParaRPr lang="ru-RU" sz="2400" b="0" strike="noStrike" spc="-1">
              <a:latin typeface="Arial"/>
            </a:endParaRPr>
          </a:p>
          <a:p>
            <a:pPr algn="ctr">
              <a:lnSpc>
                <a:spcPct val="100000"/>
              </a:lnSpc>
            </a:pPr>
            <a:r>
              <a:rPr lang="ru-RU" sz="2400" b="1" strike="noStrike" spc="-1">
                <a:solidFill>
                  <a:srgbClr val="FF0066"/>
                </a:solidFill>
                <a:latin typeface="Arial"/>
                <a:ea typeface="DejaVu Sans"/>
              </a:rPr>
              <a:t>Збільшення ступеня осаджень та мутності дна</a:t>
            </a:r>
            <a:endParaRPr lang="ru-RU" sz="2400" b="0" strike="noStrike" spc="-1">
              <a:latin typeface="Arial"/>
            </a:endParaRPr>
          </a:p>
          <a:p>
            <a:pPr algn="ctr">
              <a:lnSpc>
                <a:spcPct val="100000"/>
              </a:lnSpc>
            </a:pPr>
            <a:r>
              <a:rPr lang="ru-RU" sz="2400" b="1" strike="noStrike" spc="-1">
                <a:solidFill>
                  <a:srgbClr val="FF0066"/>
                </a:solidFill>
                <a:latin typeface="Arial"/>
                <a:ea typeface="DejaVu Sans"/>
              </a:rPr>
              <a:t>Змінення органічного складу водоймищ</a:t>
            </a:r>
            <a:endParaRPr lang="ru-RU" sz="2400" b="0" strike="noStrike" spc="-1">
              <a:latin typeface="Arial"/>
            </a:endParaRPr>
          </a:p>
          <a:p>
            <a:pPr algn="ctr">
              <a:lnSpc>
                <a:spcPct val="100000"/>
              </a:lnSpc>
            </a:pPr>
            <a:r>
              <a:rPr lang="ru-RU" sz="2400" b="1" strike="noStrike" spc="-1">
                <a:solidFill>
                  <a:srgbClr val="FF0066"/>
                </a:solidFill>
                <a:latin typeface="Arial"/>
                <a:ea typeface="DejaVu Sans"/>
              </a:rPr>
              <a:t>Змінення хімічного складу води</a:t>
            </a:r>
            <a:endParaRPr lang="ru-RU" sz="2400" b="0" strike="noStrike" spc="-1">
              <a:latin typeface="Arial"/>
            </a:endParaRPr>
          </a:p>
        </p:txBody>
      </p:sp>
      <p:sp>
        <p:nvSpPr>
          <p:cNvPr id="672" name="CustomShape 3"/>
          <p:cNvSpPr/>
          <p:nvPr/>
        </p:nvSpPr>
        <p:spPr>
          <a:xfrm>
            <a:off x="895680" y="-720"/>
            <a:ext cx="5328360" cy="58104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wrap="none" lIns="90000" tIns="46800" rIns="90000" bIns="46800" anchor="ctr">
            <a:spAutoFit/>
          </a:bodyPr>
          <a:lstStyle/>
          <a:p>
            <a:pPr>
              <a:lnSpc>
                <a:spcPct val="100000"/>
              </a:lnSpc>
            </a:pPr>
            <a:r>
              <a:rPr lang="ru-RU" sz="3200" b="1" strike="noStrike" spc="-1">
                <a:solidFill>
                  <a:srgbClr val="000000"/>
                </a:solidFill>
                <a:latin typeface="Franklin Gothic Medium"/>
                <a:ea typeface="DejaVu Sans"/>
              </a:rPr>
              <a:t>Миття транспортних засобів </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CustomShape 1"/>
          <p:cNvSpPr/>
          <p:nvPr/>
        </p:nvSpPr>
        <p:spPr>
          <a:xfrm>
            <a:off x="765360" y="270720"/>
            <a:ext cx="10667880" cy="1249920"/>
          </a:xfrm>
          <a:prstGeom prst="rect">
            <a:avLst/>
          </a:prstGeom>
          <a:noFill/>
          <a:ln>
            <a:noFill/>
          </a:ln>
        </p:spPr>
        <p:style>
          <a:lnRef idx="0">
            <a:scrgbClr r="0" g="0" b="0"/>
          </a:lnRef>
          <a:fillRef idx="0">
            <a:scrgbClr r="0" g="0" b="0"/>
          </a:fillRef>
          <a:effectRef idx="0">
            <a:scrgbClr r="0" g="0" b="0"/>
          </a:effectRef>
          <a:fontRef idx="minor"/>
        </p:style>
      </p:sp>
      <p:pic>
        <p:nvPicPr>
          <p:cNvPr id="674" name="Рисунок 501"/>
          <p:cNvPicPr/>
          <p:nvPr/>
        </p:nvPicPr>
        <p:blipFill>
          <a:blip r:embed="rId2"/>
          <a:stretch/>
        </p:blipFill>
        <p:spPr>
          <a:xfrm>
            <a:off x="0" y="0"/>
            <a:ext cx="12191760" cy="6857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CustomShape 1"/>
          <p:cNvSpPr/>
          <p:nvPr/>
        </p:nvSpPr>
        <p:spPr>
          <a:xfrm>
            <a:off x="765360" y="270720"/>
            <a:ext cx="10667880" cy="1249920"/>
          </a:xfrm>
          <a:prstGeom prst="rect">
            <a:avLst/>
          </a:prstGeom>
          <a:noFill/>
          <a:ln>
            <a:noFill/>
          </a:ln>
        </p:spPr>
        <p:style>
          <a:lnRef idx="0">
            <a:scrgbClr r="0" g="0" b="0"/>
          </a:lnRef>
          <a:fillRef idx="0">
            <a:scrgbClr r="0" g="0" b="0"/>
          </a:fillRef>
          <a:effectRef idx="0">
            <a:scrgbClr r="0" g="0" b="0"/>
          </a:effectRef>
          <a:fontRef idx="minor"/>
        </p:style>
      </p:sp>
      <p:pic>
        <p:nvPicPr>
          <p:cNvPr id="676" name="Рисунок 503"/>
          <p:cNvPicPr/>
          <p:nvPr/>
        </p:nvPicPr>
        <p:blipFill>
          <a:blip r:embed="rId2"/>
          <a:stretch/>
        </p:blipFill>
        <p:spPr>
          <a:xfrm>
            <a:off x="609480" y="228600"/>
            <a:ext cx="10972440" cy="5897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 name="CustomShape 1"/>
          <p:cNvSpPr/>
          <p:nvPr/>
        </p:nvSpPr>
        <p:spPr>
          <a:xfrm>
            <a:off x="765360" y="304920"/>
            <a:ext cx="10667880" cy="12157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ctr">
              <a:lnSpc>
                <a:spcPct val="100000"/>
              </a:lnSpc>
            </a:pPr>
            <a:r>
              <a:rPr lang="ru-RU" sz="3400" b="1" strike="noStrike" spc="-1">
                <a:solidFill>
                  <a:srgbClr val="FF0000"/>
                </a:solidFill>
                <a:latin typeface="Arial"/>
                <a:ea typeface="DejaVu Sans"/>
              </a:rPr>
              <a:t>Причини негативного впливу рекреації на довкілля</a:t>
            </a:r>
            <a:endParaRPr lang="ru-RU" sz="3400" b="0" strike="noStrike" spc="-1">
              <a:latin typeface="Arial"/>
            </a:endParaRPr>
          </a:p>
        </p:txBody>
      </p:sp>
      <p:sp>
        <p:nvSpPr>
          <p:cNvPr id="678" name="CustomShape 2"/>
          <p:cNvSpPr/>
          <p:nvPr/>
        </p:nvSpPr>
        <p:spPr>
          <a:xfrm>
            <a:off x="754920" y="1752480"/>
            <a:ext cx="10667880" cy="42670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ormAutofit/>
          </a:bodyPr>
          <a:lstStyle/>
          <a:p>
            <a:pPr marL="432000" indent="-323640" algn="just">
              <a:lnSpc>
                <a:spcPct val="100000"/>
              </a:lnSpc>
              <a:spcBef>
                <a:spcPts val="748"/>
              </a:spcBef>
              <a:buClr>
                <a:srgbClr val="000000"/>
              </a:buClr>
              <a:buSzPct val="45000"/>
              <a:buFont typeface="Wingdings" charset="2"/>
              <a:buChar char=""/>
            </a:pPr>
            <a:r>
              <a:rPr lang="ru-RU" sz="3200" b="1" strike="noStrike" spc="-1">
                <a:solidFill>
                  <a:srgbClr val="000000"/>
                </a:solidFill>
                <a:latin typeface="Arial"/>
                <a:ea typeface="DejaVu Sans"/>
              </a:rPr>
              <a:t>низька культура рекреантів</a:t>
            </a:r>
            <a:endParaRPr lang="ru-RU" sz="3200" b="0" strike="noStrike" spc="-1">
              <a:latin typeface="Arial"/>
            </a:endParaRPr>
          </a:p>
          <a:p>
            <a:pPr marL="432000" indent="-323640" algn="just">
              <a:lnSpc>
                <a:spcPct val="100000"/>
              </a:lnSpc>
              <a:spcBef>
                <a:spcPts val="748"/>
              </a:spcBef>
              <a:buClr>
                <a:srgbClr val="000000"/>
              </a:buClr>
              <a:buSzPct val="45000"/>
              <a:buFont typeface="Wingdings" charset="2"/>
              <a:buChar char=""/>
            </a:pPr>
            <a:r>
              <a:rPr lang="ru-RU" sz="3200" b="1" strike="noStrike" spc="-1">
                <a:solidFill>
                  <a:srgbClr val="000000"/>
                </a:solidFill>
                <a:latin typeface="Arial"/>
                <a:ea typeface="DejaVu Sans"/>
              </a:rPr>
              <a:t>слабкість законів із захисту навколишнього середовища та їх невиконання</a:t>
            </a:r>
            <a:endParaRPr lang="ru-RU" sz="3200" b="0" strike="noStrike" spc="-1">
              <a:latin typeface="Arial"/>
            </a:endParaRPr>
          </a:p>
          <a:p>
            <a:pPr marL="432000" indent="-323640" algn="just">
              <a:lnSpc>
                <a:spcPct val="100000"/>
              </a:lnSpc>
              <a:spcBef>
                <a:spcPts val="748"/>
              </a:spcBef>
              <a:buClr>
                <a:srgbClr val="000000"/>
              </a:buClr>
              <a:buSzPct val="45000"/>
              <a:buFont typeface="Wingdings" charset="2"/>
              <a:buChar char=""/>
            </a:pPr>
            <a:r>
              <a:rPr lang="ru-RU" sz="3200" b="1" strike="noStrike" spc="-1">
                <a:solidFill>
                  <a:srgbClr val="000000"/>
                </a:solidFill>
                <a:latin typeface="Arial"/>
                <a:ea typeface="DejaVu Sans"/>
              </a:rPr>
              <a:t>відсутність ефективних технологій утилізації відходів</a:t>
            </a:r>
            <a:endParaRPr lang="ru-RU" sz="3200" b="0" strike="noStrike" spc="-1">
              <a:latin typeface="Arial"/>
            </a:endParaRPr>
          </a:p>
          <a:p>
            <a:pPr marL="432000" indent="-323640" algn="just">
              <a:lnSpc>
                <a:spcPct val="100000"/>
              </a:lnSpc>
              <a:spcBef>
                <a:spcPts val="748"/>
              </a:spcBef>
              <a:buClr>
                <a:srgbClr val="000000"/>
              </a:buClr>
              <a:buSzPct val="45000"/>
              <a:buFont typeface="Wingdings" charset="2"/>
              <a:buChar char=""/>
            </a:pPr>
            <a:r>
              <a:rPr lang="ru-RU" sz="3200" b="1" strike="noStrike" spc="-1">
                <a:solidFill>
                  <a:srgbClr val="000000"/>
                </a:solidFill>
                <a:latin typeface="Arial"/>
                <a:ea typeface="DejaVu Sans"/>
              </a:rPr>
              <a:t>незадовільний стан інфраструктури</a:t>
            </a:r>
            <a:endParaRPr lang="ru-RU" sz="3200" b="0" strike="noStrike" spc="-1">
              <a:latin typeface="Arial"/>
            </a:endParaRPr>
          </a:p>
          <a:p>
            <a:pPr marL="432000" indent="-323640" algn="just">
              <a:lnSpc>
                <a:spcPct val="100000"/>
              </a:lnSpc>
              <a:spcBef>
                <a:spcPts val="748"/>
              </a:spcBef>
              <a:buClr>
                <a:srgbClr val="000000"/>
              </a:buClr>
              <a:buSzPct val="45000"/>
              <a:buFont typeface="Wingdings" charset="2"/>
              <a:buChar char=""/>
            </a:pPr>
            <a:r>
              <a:rPr lang="ru-RU" sz="3200" b="1" strike="noStrike" spc="-1">
                <a:solidFill>
                  <a:srgbClr val="000000"/>
                </a:solidFill>
                <a:latin typeface="Arial"/>
                <a:ea typeface="DejaVu Sans"/>
              </a:rPr>
              <a:t>Інші (</a:t>
            </a:r>
            <a:r>
              <a:rPr lang="ru-RU" sz="3200" b="1" strike="noStrike" spc="-1">
                <a:solidFill>
                  <a:srgbClr val="FF0066"/>
                </a:solidFill>
                <a:latin typeface="Arial"/>
                <a:ea typeface="DejaVu Sans"/>
              </a:rPr>
              <a:t>??????</a:t>
            </a:r>
            <a:r>
              <a:rPr lang="ru-RU" sz="3200" b="1" strike="noStrike" spc="-1">
                <a:solidFill>
                  <a:srgbClr val="000000"/>
                </a:solidFill>
                <a:latin typeface="Arial"/>
                <a:ea typeface="DejaVu Sans"/>
              </a:rPr>
              <a:t>)</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CustomShape 1"/>
          <p:cNvSpPr/>
          <p:nvPr/>
        </p:nvSpPr>
        <p:spPr>
          <a:xfrm>
            <a:off x="765360" y="304920"/>
            <a:ext cx="10667880" cy="1215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marL="216000" indent="-215640" algn="ctr">
              <a:lnSpc>
                <a:spcPct val="100000"/>
              </a:lnSpc>
              <a:buClr>
                <a:srgbClr val="000000"/>
              </a:buClr>
              <a:buSzPct val="45000"/>
              <a:buFont typeface="Wingdings" charset="2"/>
              <a:buChar char=""/>
            </a:pPr>
            <a:r>
              <a:rPr lang="ru-RU" sz="2600" b="1" i="1" strike="noStrike" spc="-1">
                <a:solidFill>
                  <a:srgbClr val="000000"/>
                </a:solidFill>
                <a:latin typeface="Arial"/>
                <a:ea typeface="DejaVu Sans"/>
              </a:rPr>
              <a:t>   </a:t>
            </a:r>
            <a:r>
              <a:rPr lang="ru-RU" sz="3600" b="1" strike="noStrike" spc="-1">
                <a:solidFill>
                  <a:srgbClr val="FF0000"/>
                </a:solidFill>
                <a:latin typeface="Arial"/>
                <a:ea typeface="DejaVu Sans"/>
              </a:rPr>
              <a:t>Раціональне рекреаційне    </a:t>
            </a:r>
            <a:r>
              <a:t/>
            </a:r>
            <a:br/>
            <a:r>
              <a:rPr lang="ru-RU" sz="3600" b="1" strike="noStrike" spc="-1">
                <a:solidFill>
                  <a:srgbClr val="FF0000"/>
                </a:solidFill>
                <a:latin typeface="Arial"/>
                <a:ea typeface="DejaVu Sans"/>
              </a:rPr>
              <a:t>   природокористування</a:t>
            </a:r>
            <a:endParaRPr lang="ru-RU" sz="3600" b="0" strike="noStrike" spc="-1">
              <a:latin typeface="Arial"/>
            </a:endParaRPr>
          </a:p>
        </p:txBody>
      </p:sp>
      <p:sp>
        <p:nvSpPr>
          <p:cNvPr id="680" name="CustomShape 2"/>
          <p:cNvSpPr/>
          <p:nvPr/>
        </p:nvSpPr>
        <p:spPr>
          <a:xfrm>
            <a:off x="754920" y="1752480"/>
            <a:ext cx="10667880" cy="42670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ormAutofit/>
          </a:bodyPr>
          <a:lstStyle/>
          <a:p>
            <a:pPr marL="432000" indent="-323640" algn="just">
              <a:lnSpc>
                <a:spcPct val="100000"/>
              </a:lnSpc>
              <a:spcBef>
                <a:spcPts val="748"/>
              </a:spcBef>
              <a:buClr>
                <a:srgbClr val="000000"/>
              </a:buClr>
              <a:buSzPct val="45000"/>
              <a:buFont typeface="Wingdings" charset="2"/>
              <a:buChar char=""/>
            </a:pPr>
            <a:r>
              <a:rPr lang="ru-RU" sz="3200" b="1" strike="noStrike" spc="-1">
                <a:solidFill>
                  <a:srgbClr val="000000"/>
                </a:solidFill>
                <a:latin typeface="Arial"/>
                <a:ea typeface="DejaVu Sans"/>
              </a:rPr>
              <a:t>це цілісний процес, що поєднує в собі організацію рекреаційної діяльності на основі використання природних ресурсів та умов, задоволення рекреаційних потреб населення й попередження негативних змін у довкіллі під впливом рекреаційної діяльності.</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CustomShape 1"/>
          <p:cNvSpPr/>
          <p:nvPr/>
        </p:nvSpPr>
        <p:spPr>
          <a:xfrm>
            <a:off x="2023920" y="1000080"/>
            <a:ext cx="9640800" cy="46011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000000"/>
                </a:solidFill>
                <a:latin typeface="Arial"/>
                <a:ea typeface="DejaVu Sans"/>
              </a:rPr>
              <a:t>Під </a:t>
            </a:r>
            <a:r>
              <a:rPr lang="ru-RU" sz="2800" b="1" i="1" strike="noStrike" spc="-1">
                <a:solidFill>
                  <a:srgbClr val="FF0000"/>
                </a:solidFill>
                <a:latin typeface="Arial"/>
                <a:ea typeface="DejaVu Sans"/>
              </a:rPr>
              <a:t>природними рекреаційними ресурсами </a:t>
            </a:r>
            <a:r>
              <a:rPr lang="ru-RU" sz="2400" b="1" strike="noStrike" spc="-1">
                <a:solidFill>
                  <a:srgbClr val="000000"/>
                </a:solidFill>
                <a:latin typeface="Arial"/>
                <a:ea typeface="DejaVu Sans"/>
              </a:rPr>
              <a:t>розуміються природнотериторіальні комплекси, їх компоненти і властивості, такі як </a:t>
            </a:r>
            <a:r>
              <a:rPr lang="ru-RU" sz="2400" b="1" i="1" strike="noStrike" spc="-1">
                <a:solidFill>
                  <a:srgbClr val="7030A0"/>
                </a:solidFill>
                <a:latin typeface="Arial"/>
                <a:ea typeface="DejaVu Sans"/>
              </a:rPr>
              <a:t>привабливість</a:t>
            </a:r>
            <a:r>
              <a:rPr lang="ru-RU" sz="2400" b="1" strike="noStrike" spc="-1">
                <a:solidFill>
                  <a:srgbClr val="000000"/>
                </a:solidFill>
                <a:latin typeface="Arial"/>
                <a:ea typeface="DejaVu Sans"/>
              </a:rPr>
              <a:t> (</a:t>
            </a:r>
            <a:r>
              <a:rPr lang="ru-RU" sz="2400" b="1" i="1" strike="noStrike" spc="-1">
                <a:solidFill>
                  <a:srgbClr val="7030A0"/>
                </a:solidFill>
                <a:latin typeface="Arial"/>
                <a:ea typeface="DejaVu Sans"/>
              </a:rPr>
              <a:t>атрактивність</a:t>
            </a:r>
            <a:r>
              <a:rPr lang="ru-RU" sz="2400" b="1" strike="noStrike" spc="-1">
                <a:solidFill>
                  <a:srgbClr val="000000"/>
                </a:solidFill>
                <a:latin typeface="Arial"/>
                <a:ea typeface="DejaVu Sans"/>
              </a:rPr>
              <a:t>), </a:t>
            </a:r>
            <a:r>
              <a:rPr lang="ru-RU" sz="2400" b="1" i="1" strike="noStrike" spc="-1">
                <a:solidFill>
                  <a:srgbClr val="7030A0"/>
                </a:solidFill>
                <a:latin typeface="Arial"/>
                <a:ea typeface="DejaVu Sans"/>
              </a:rPr>
              <a:t>контрастність</a:t>
            </a:r>
            <a:r>
              <a:rPr lang="ru-RU" sz="2400" b="1" strike="noStrike" spc="-1">
                <a:solidFill>
                  <a:srgbClr val="000000"/>
                </a:solidFill>
                <a:latin typeface="Arial"/>
                <a:ea typeface="DejaVu Sans"/>
              </a:rPr>
              <a:t> і </a:t>
            </a:r>
            <a:r>
              <a:rPr lang="ru-RU" sz="2400" b="1" i="1" strike="noStrike" spc="-1">
                <a:solidFill>
                  <a:srgbClr val="7030A0"/>
                </a:solidFill>
                <a:latin typeface="Arial"/>
                <a:ea typeface="DejaVu Sans"/>
              </a:rPr>
              <a:t>чергування ландшафтів</a:t>
            </a:r>
            <a:r>
              <a:rPr lang="ru-RU" sz="2400" b="1" strike="noStrike" spc="-1">
                <a:solidFill>
                  <a:srgbClr val="000000"/>
                </a:solidFill>
                <a:latin typeface="Arial"/>
                <a:ea typeface="DejaVu Sans"/>
              </a:rPr>
              <a:t>, </a:t>
            </a:r>
            <a:r>
              <a:rPr lang="ru-RU" sz="2400" b="1" i="1" strike="noStrike" spc="-1">
                <a:solidFill>
                  <a:srgbClr val="7030A0"/>
                </a:solidFill>
                <a:latin typeface="Arial"/>
                <a:ea typeface="DejaVu Sans"/>
              </a:rPr>
              <a:t>екзотичність</a:t>
            </a:r>
            <a:r>
              <a:rPr lang="ru-RU" sz="2400" b="1" strike="noStrike" spc="-1">
                <a:solidFill>
                  <a:srgbClr val="000000"/>
                </a:solidFill>
                <a:latin typeface="Arial"/>
                <a:ea typeface="DejaVu Sans"/>
              </a:rPr>
              <a:t>, </a:t>
            </a:r>
            <a:r>
              <a:rPr lang="ru-RU" sz="2400" b="1" i="1" strike="noStrike" spc="-1">
                <a:solidFill>
                  <a:srgbClr val="7030A0"/>
                </a:solidFill>
                <a:latin typeface="Arial"/>
                <a:ea typeface="DejaVu Sans"/>
              </a:rPr>
              <a:t>унікальність</a:t>
            </a:r>
            <a:r>
              <a:rPr lang="ru-RU" sz="2400" b="1" strike="noStrike" spc="-1">
                <a:solidFill>
                  <a:srgbClr val="000000"/>
                </a:solidFill>
                <a:latin typeface="Arial"/>
                <a:ea typeface="DejaVu Sans"/>
              </a:rPr>
              <a:t>, </a:t>
            </a:r>
            <a:r>
              <a:rPr lang="ru-RU" sz="2400" b="1" i="1" strike="noStrike" spc="-1">
                <a:solidFill>
                  <a:srgbClr val="7030A0"/>
                </a:solidFill>
                <a:latin typeface="Arial"/>
                <a:ea typeface="DejaVu Sans"/>
              </a:rPr>
              <a:t>розміри</a:t>
            </a:r>
            <a:r>
              <a:rPr lang="ru-RU" sz="2400" b="1" strike="noStrike" spc="-1">
                <a:solidFill>
                  <a:srgbClr val="000000"/>
                </a:solidFill>
                <a:latin typeface="Arial"/>
                <a:ea typeface="DejaVu Sans"/>
              </a:rPr>
              <a:t> і </a:t>
            </a:r>
            <a:r>
              <a:rPr lang="ru-RU" sz="2400" b="1" i="1" strike="noStrike" spc="-1">
                <a:solidFill>
                  <a:srgbClr val="7030A0"/>
                </a:solidFill>
                <a:latin typeface="Arial"/>
                <a:ea typeface="DejaVu Sans"/>
              </a:rPr>
              <a:t>форми об'єктів</a:t>
            </a:r>
            <a:r>
              <a:rPr lang="ru-RU" sz="2400" b="1" strike="noStrike" spc="-1">
                <a:solidFill>
                  <a:srgbClr val="000000"/>
                </a:solidFill>
                <a:latin typeface="Arial"/>
                <a:ea typeface="DejaVu Sans"/>
              </a:rPr>
              <a:t>, </a:t>
            </a:r>
            <a:r>
              <a:rPr lang="ru-RU" sz="2400" b="1" i="1" strike="noStrike" spc="-1">
                <a:solidFill>
                  <a:srgbClr val="7030A0"/>
                </a:solidFill>
                <a:latin typeface="Arial"/>
                <a:ea typeface="DejaVu Sans"/>
              </a:rPr>
              <a:t>можливість їх огляду</a:t>
            </a:r>
            <a:r>
              <a:rPr lang="ru-RU" sz="2400" b="1" strike="noStrike" spc="-1">
                <a:solidFill>
                  <a:srgbClr val="000000"/>
                </a:solidFill>
                <a:latin typeface="Arial"/>
                <a:ea typeface="DejaVu Sans"/>
              </a:rPr>
              <a:t>. </a:t>
            </a:r>
            <a:endParaRPr lang="ru-RU" sz="2400" b="0" strike="noStrike" spc="-1">
              <a:latin typeface="Arial"/>
            </a:endParaRPr>
          </a:p>
          <a:p>
            <a:pPr algn="just">
              <a:lnSpc>
                <a:spcPct val="100000"/>
              </a:lnSpc>
            </a:pPr>
            <a:endParaRPr lang="ru-RU" sz="2400" b="0" strike="noStrike" spc="-1">
              <a:latin typeface="Arial"/>
            </a:endParaRPr>
          </a:p>
          <a:p>
            <a:pPr algn="ctr">
              <a:lnSpc>
                <a:spcPct val="100000"/>
              </a:lnSpc>
            </a:pPr>
            <a:r>
              <a:rPr lang="ru-RU" sz="2800" b="1" strike="noStrike" spc="-1">
                <a:solidFill>
                  <a:srgbClr val="00B050"/>
                </a:solidFill>
                <a:latin typeface="Arial"/>
                <a:ea typeface="DejaVu Sans"/>
              </a:rPr>
              <a:t>Природнотериторіальні комплекси </a:t>
            </a:r>
            <a:r>
              <a:rPr lang="ru-RU" sz="2400" b="1" strike="noStrike" spc="-1">
                <a:solidFill>
                  <a:srgbClr val="000000"/>
                </a:solidFill>
                <a:latin typeface="Arial"/>
                <a:ea typeface="DejaVu Sans"/>
              </a:rPr>
              <a:t>можуть бути як:</a:t>
            </a:r>
            <a:endParaRPr lang="ru-RU" sz="2400" b="0" strike="noStrike" spc="-1">
              <a:latin typeface="Arial"/>
            </a:endParaRPr>
          </a:p>
          <a:p>
            <a:pPr indent="-216000" algn="just">
              <a:lnSpc>
                <a:spcPct val="100000"/>
              </a:lnSpc>
              <a:buClr>
                <a:srgbClr val="000000"/>
              </a:buClr>
              <a:buFont typeface="StarSymbol"/>
              <a:buChar char="-"/>
            </a:pPr>
            <a:r>
              <a:rPr lang="ru-RU" sz="2400" b="1" strike="noStrike" spc="-1">
                <a:solidFill>
                  <a:srgbClr val="000000"/>
                </a:solidFill>
                <a:latin typeface="Arial"/>
                <a:ea typeface="DejaVu Sans"/>
              </a:rPr>
              <a:t> </a:t>
            </a:r>
            <a:r>
              <a:rPr lang="ru-RU" sz="2400" b="1" i="1" strike="noStrike" spc="-1">
                <a:solidFill>
                  <a:srgbClr val="FF0000"/>
                </a:solidFill>
                <a:latin typeface="Arial"/>
                <a:ea typeface="DejaVu Sans"/>
              </a:rPr>
              <a:t>природного</a:t>
            </a:r>
            <a:r>
              <a:rPr lang="ru-RU" sz="2400" b="1" strike="noStrike" spc="-1">
                <a:solidFill>
                  <a:srgbClr val="000000"/>
                </a:solidFill>
                <a:latin typeface="Arial"/>
                <a:ea typeface="DejaVu Sans"/>
              </a:rPr>
              <a:t> (національні парки, природні та біосферні заповідники, заказники, пам’ятки природи), </a:t>
            </a:r>
            <a:endParaRPr lang="ru-RU" sz="2400" b="0" strike="noStrike" spc="-1">
              <a:latin typeface="Arial"/>
            </a:endParaRPr>
          </a:p>
          <a:p>
            <a:pPr indent="-216000" algn="just">
              <a:lnSpc>
                <a:spcPct val="100000"/>
              </a:lnSpc>
              <a:buClr>
                <a:srgbClr val="000000"/>
              </a:buClr>
              <a:buFont typeface="StarSymbol"/>
              <a:buChar char="-"/>
            </a:pPr>
            <a:r>
              <a:rPr lang="ru-RU" sz="2400" b="1" strike="noStrike" spc="-1">
                <a:solidFill>
                  <a:srgbClr val="000000"/>
                </a:solidFill>
                <a:latin typeface="Arial"/>
                <a:ea typeface="DejaVu Sans"/>
              </a:rPr>
              <a:t> так і </a:t>
            </a:r>
            <a:r>
              <a:rPr lang="ru-RU" sz="2400" b="1" i="1" strike="noStrike" spc="-1">
                <a:solidFill>
                  <a:srgbClr val="FF0000"/>
                </a:solidFill>
                <a:latin typeface="Arial"/>
                <a:ea typeface="DejaVu Sans"/>
              </a:rPr>
              <a:t>антропогенного</a:t>
            </a:r>
            <a:r>
              <a:rPr lang="ru-RU" sz="2400" b="1" strike="noStrike" spc="-1">
                <a:solidFill>
                  <a:srgbClr val="000000"/>
                </a:solidFill>
                <a:latin typeface="Arial"/>
                <a:ea typeface="DejaVu Sans"/>
              </a:rPr>
              <a:t> походження (дендропарки, зоопарки, ботанічні сади, парки пам’ятки садово-паркового мистецтва).</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CustomShape 1"/>
          <p:cNvSpPr/>
          <p:nvPr/>
        </p:nvSpPr>
        <p:spPr>
          <a:xfrm>
            <a:off x="914400" y="533520"/>
            <a:ext cx="10972440" cy="57445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6800" rIns="90000" bIns="46800">
            <a:normAutofit/>
          </a:bodyPr>
          <a:lstStyle/>
          <a:p>
            <a:pPr marL="432000" indent="-323640" algn="just">
              <a:lnSpc>
                <a:spcPct val="100000"/>
              </a:lnSpc>
              <a:spcBef>
                <a:spcPts val="748"/>
              </a:spcBef>
              <a:buClr>
                <a:srgbClr val="000000"/>
              </a:buClr>
              <a:buSzPct val="45000"/>
              <a:buFont typeface="Wingdings" charset="2"/>
              <a:buChar char=""/>
            </a:pPr>
            <a:r>
              <a:rPr lang="ru-RU" sz="3200" b="1" strike="noStrike" spc="-1">
                <a:solidFill>
                  <a:srgbClr val="212745"/>
                </a:solidFill>
                <a:latin typeface="Arial"/>
                <a:ea typeface="DejaVu Sans"/>
              </a:rPr>
              <a:t>Кожний природний територіальний комплекс (ПТК) має певний поріг стійкості до зовнішніх негативних впливів, перевищення якого призводить до втрати цим природним комплексом здатності до самовідновлення. </a:t>
            </a:r>
            <a:endParaRPr lang="ru-RU" sz="3200" b="0" strike="noStrike" spc="-1">
              <a:latin typeface="Arial"/>
            </a:endParaRPr>
          </a:p>
          <a:p>
            <a:pPr marL="432000" indent="-323640" algn="just">
              <a:lnSpc>
                <a:spcPct val="100000"/>
              </a:lnSpc>
              <a:spcBef>
                <a:spcPts val="748"/>
              </a:spcBef>
              <a:buClr>
                <a:srgbClr val="000000"/>
              </a:buClr>
              <a:buSzPct val="45000"/>
              <a:buFont typeface="Wingdings" charset="2"/>
              <a:buChar char=""/>
            </a:pPr>
            <a:r>
              <a:rPr lang="ru-RU" sz="3200" b="1" i="1" strike="noStrike" spc="-1">
                <a:solidFill>
                  <a:srgbClr val="FF0000"/>
                </a:solidFill>
                <a:latin typeface="Arial"/>
                <a:ea typeface="DejaVu Sans"/>
              </a:rPr>
              <a:t>Рекреаційна дигресія</a:t>
            </a:r>
            <a:r>
              <a:rPr lang="ru-RU" sz="3200" b="1" strike="noStrike" spc="-1">
                <a:solidFill>
                  <a:srgbClr val="FF0000"/>
                </a:solidFill>
                <a:latin typeface="Arial"/>
                <a:ea typeface="DejaVu Sans"/>
              </a:rPr>
              <a:t> </a:t>
            </a:r>
            <a:r>
              <a:rPr lang="ru-RU" sz="3200" b="1" strike="noStrike" spc="-1">
                <a:solidFill>
                  <a:srgbClr val="212745"/>
                </a:solidFill>
                <a:latin typeface="Arial"/>
                <a:ea typeface="DejaVu Sans"/>
              </a:rPr>
              <a:t>- втрата корисних рекреаційних властивостей території в результаті деградації природних комплексів або окремих їх компонентів.</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CustomShape 1"/>
          <p:cNvSpPr/>
          <p:nvPr/>
        </p:nvSpPr>
        <p:spPr>
          <a:xfrm>
            <a:off x="765360" y="304920"/>
            <a:ext cx="10667880" cy="1215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marL="216000" indent="-215640" algn="ctr">
              <a:lnSpc>
                <a:spcPct val="100000"/>
              </a:lnSpc>
              <a:buClr>
                <a:srgbClr val="000000"/>
              </a:buClr>
              <a:buSzPct val="45000"/>
              <a:buFont typeface="Wingdings" charset="2"/>
              <a:buChar char=""/>
            </a:pPr>
            <a:r>
              <a:rPr lang="ru-RU" sz="3200" b="1" strike="noStrike" spc="-1">
                <a:solidFill>
                  <a:srgbClr val="FF0000"/>
                </a:solidFill>
                <a:latin typeface="Arial"/>
                <a:ea typeface="DejaVu Sans"/>
              </a:rPr>
              <a:t>Ступінь і характер впливу  рекреації на екосистеми залежать від:</a:t>
            </a:r>
            <a:endParaRPr lang="ru-RU" sz="3200" b="0" strike="noStrike" spc="-1">
              <a:latin typeface="Arial"/>
            </a:endParaRPr>
          </a:p>
        </p:txBody>
      </p:sp>
      <p:sp>
        <p:nvSpPr>
          <p:cNvPr id="683" name="CustomShape 2"/>
          <p:cNvSpPr/>
          <p:nvPr/>
        </p:nvSpPr>
        <p:spPr>
          <a:xfrm>
            <a:off x="1309680" y="1896840"/>
            <a:ext cx="10113120" cy="40507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6800" rIns="90000" bIns="46800">
            <a:normAutofit/>
          </a:bodyPr>
          <a:lstStyle/>
          <a:p>
            <a:pPr marL="469800" indent="-469440">
              <a:lnSpc>
                <a:spcPct val="100000"/>
              </a:lnSpc>
              <a:spcBef>
                <a:spcPts val="748"/>
              </a:spcBef>
            </a:pPr>
            <a:endParaRPr lang="ru-RU" sz="1800" b="0" strike="noStrike" spc="-1">
              <a:latin typeface="Arial"/>
            </a:endParaRPr>
          </a:p>
          <a:p>
            <a:pPr marL="432000" indent="-323640">
              <a:lnSpc>
                <a:spcPct val="100000"/>
              </a:lnSpc>
              <a:spcBef>
                <a:spcPts val="649"/>
              </a:spcBef>
              <a:buClr>
                <a:srgbClr val="000000"/>
              </a:buClr>
              <a:buSzPct val="45000"/>
              <a:buFont typeface="Wingdings" charset="2"/>
              <a:buChar char=""/>
            </a:pPr>
            <a:r>
              <a:rPr lang="ru-RU" sz="2600" b="1" strike="noStrike" spc="-1">
                <a:solidFill>
                  <a:srgbClr val="000000"/>
                </a:solidFill>
                <a:latin typeface="Arial"/>
                <a:ea typeface="DejaVu Sans"/>
              </a:rPr>
              <a:t>кількості та складу рекреантів </a:t>
            </a:r>
            <a:endParaRPr lang="ru-RU" sz="2600" b="0" strike="noStrike" spc="-1">
              <a:latin typeface="Arial"/>
            </a:endParaRPr>
          </a:p>
          <a:p>
            <a:pPr marL="432000" indent="-323640">
              <a:lnSpc>
                <a:spcPct val="100000"/>
              </a:lnSpc>
              <a:spcBef>
                <a:spcPts val="649"/>
              </a:spcBef>
              <a:buClr>
                <a:srgbClr val="000000"/>
              </a:buClr>
              <a:buSzPct val="45000"/>
              <a:buFont typeface="Wingdings" charset="2"/>
              <a:buChar char=""/>
            </a:pPr>
            <a:r>
              <a:rPr lang="ru-RU" sz="2600" b="1" strike="noStrike" spc="-1">
                <a:solidFill>
                  <a:srgbClr val="000000"/>
                </a:solidFill>
                <a:latin typeface="Arial"/>
                <a:ea typeface="DejaVu Sans"/>
              </a:rPr>
              <a:t>регулярності їхнього перебування</a:t>
            </a:r>
            <a:endParaRPr lang="ru-RU" sz="2600" b="0" strike="noStrike" spc="-1">
              <a:latin typeface="Arial"/>
            </a:endParaRPr>
          </a:p>
          <a:p>
            <a:pPr marL="432000" indent="-323640">
              <a:lnSpc>
                <a:spcPct val="100000"/>
              </a:lnSpc>
              <a:spcBef>
                <a:spcPts val="649"/>
              </a:spcBef>
              <a:buClr>
                <a:srgbClr val="000000"/>
              </a:buClr>
              <a:buSzPct val="45000"/>
              <a:buFont typeface="Wingdings" charset="2"/>
              <a:buChar char=""/>
            </a:pPr>
            <a:r>
              <a:rPr lang="ru-RU" sz="2600" b="1" strike="noStrike" spc="-1">
                <a:solidFill>
                  <a:srgbClr val="000000"/>
                </a:solidFill>
                <a:latin typeface="Arial"/>
                <a:ea typeface="DejaVu Sans"/>
              </a:rPr>
              <a:t>характеру їхньої діяльності</a:t>
            </a:r>
            <a:endParaRPr lang="ru-RU" sz="2600" b="0" strike="noStrike" spc="-1">
              <a:latin typeface="Arial"/>
            </a:endParaRPr>
          </a:p>
          <a:p>
            <a:pPr marL="432000" indent="-323640">
              <a:lnSpc>
                <a:spcPct val="100000"/>
              </a:lnSpc>
              <a:spcBef>
                <a:spcPts val="649"/>
              </a:spcBef>
              <a:buClr>
                <a:srgbClr val="000000"/>
              </a:buClr>
              <a:buSzPct val="45000"/>
              <a:buFont typeface="Wingdings" charset="2"/>
              <a:buChar char=""/>
            </a:pPr>
            <a:r>
              <a:rPr lang="ru-RU" sz="2600" b="1" strike="noStrike" spc="-1">
                <a:solidFill>
                  <a:srgbClr val="000000"/>
                </a:solidFill>
                <a:latin typeface="Arial"/>
                <a:ea typeface="DejaVu Sans"/>
              </a:rPr>
              <a:t>екологічних особливостей конкретних територій і від того, на якій стадії життєвого циклу тварин та рослин відбувається відвідування.</a:t>
            </a:r>
            <a:endParaRPr lang="ru-RU" sz="2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CustomShape 1"/>
          <p:cNvSpPr/>
          <p:nvPr/>
        </p:nvSpPr>
        <p:spPr>
          <a:xfrm>
            <a:off x="1015560" y="151920"/>
            <a:ext cx="10566000" cy="12189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ctr">
              <a:lnSpc>
                <a:spcPct val="100000"/>
              </a:lnSpc>
            </a:pPr>
            <a:r>
              <a:rPr lang="ru-RU" sz="2400" b="1" i="1" strike="noStrike" spc="-1">
                <a:solidFill>
                  <a:srgbClr val="FF0000"/>
                </a:solidFill>
                <a:latin typeface="Arial"/>
                <a:ea typeface="DejaVu Sans"/>
              </a:rPr>
              <a:t>Рекреаційне навантаження</a:t>
            </a:r>
            <a:r>
              <a:rPr lang="ru-RU" sz="2400" b="1" strike="noStrike" spc="-1">
                <a:solidFill>
                  <a:srgbClr val="FF0000"/>
                </a:solidFill>
                <a:latin typeface="Arial"/>
                <a:ea typeface="DejaVu Sans"/>
              </a:rPr>
              <a:t> </a:t>
            </a:r>
            <a:r>
              <a:rPr lang="ru-RU" sz="2400" b="1" strike="noStrike" spc="-1">
                <a:solidFill>
                  <a:srgbClr val="000000"/>
                </a:solidFill>
                <a:latin typeface="Arial"/>
                <a:ea typeface="DejaVu Sans"/>
              </a:rPr>
              <a:t>дорівнює кількості рекреантів, які відвідали певну ділянку території за одиницю часу.</a:t>
            </a:r>
            <a:endParaRPr lang="ru-RU" sz="2400" b="0" strike="noStrike" spc="-1">
              <a:latin typeface="Arial"/>
            </a:endParaRPr>
          </a:p>
        </p:txBody>
      </p:sp>
      <p:sp>
        <p:nvSpPr>
          <p:cNvPr id="685" name="CustomShape 2"/>
          <p:cNvSpPr/>
          <p:nvPr/>
        </p:nvSpPr>
        <p:spPr>
          <a:xfrm>
            <a:off x="754920" y="2057040"/>
            <a:ext cx="10667880" cy="39621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6800" rIns="90000" bIns="46800">
            <a:normAutofit/>
          </a:bodyPr>
          <a:lstStyle/>
          <a:p>
            <a:pPr marL="469800" indent="-469440">
              <a:lnSpc>
                <a:spcPct val="100000"/>
              </a:lnSpc>
              <a:spcBef>
                <a:spcPts val="649"/>
              </a:spcBef>
            </a:pPr>
            <a:r>
              <a:rPr lang="ru-RU" sz="3200" b="1" strike="noStrike" spc="-1">
                <a:solidFill>
                  <a:srgbClr val="000000"/>
                </a:solidFill>
                <a:latin typeface="Arial"/>
                <a:ea typeface="DejaVu Sans"/>
              </a:rPr>
              <a:t>   </a:t>
            </a:r>
            <a:r>
              <a:rPr lang="ru-RU" sz="2600" b="1" strike="noStrike" spc="-1">
                <a:solidFill>
                  <a:srgbClr val="000000"/>
                </a:solidFill>
                <a:latin typeface="Arial"/>
                <a:ea typeface="DejaVu Sans"/>
              </a:rPr>
              <a:t>Розрізняють навантаження </a:t>
            </a:r>
            <a:endParaRPr lang="ru-RU" sz="2600" b="0" strike="noStrike" spc="-1">
              <a:latin typeface="Arial"/>
            </a:endParaRPr>
          </a:p>
          <a:p>
            <a:pPr marL="432000" indent="-323640">
              <a:lnSpc>
                <a:spcPct val="100000"/>
              </a:lnSpc>
              <a:spcBef>
                <a:spcPts val="649"/>
              </a:spcBef>
              <a:buClr>
                <a:srgbClr val="000000"/>
              </a:buClr>
              <a:buSzPct val="45000"/>
              <a:buFont typeface="Wingdings" charset="2"/>
              <a:buChar char=""/>
            </a:pPr>
            <a:r>
              <a:rPr lang="ru-RU" sz="2600" b="1" i="1" strike="noStrike" spc="-1">
                <a:solidFill>
                  <a:srgbClr val="FF0066"/>
                </a:solidFill>
                <a:latin typeface="Arial"/>
                <a:ea typeface="DejaVu Sans"/>
              </a:rPr>
              <a:t>критичне</a:t>
            </a:r>
            <a:r>
              <a:rPr lang="ru-RU" sz="2600" b="1" strike="noStrike" spc="-1">
                <a:solidFill>
                  <a:srgbClr val="FF0066"/>
                </a:solidFill>
                <a:latin typeface="Arial"/>
                <a:ea typeface="DejaVu Sans"/>
              </a:rPr>
              <a:t> </a:t>
            </a:r>
            <a:r>
              <a:rPr lang="ru-RU" sz="2600" b="1" strike="noStrike" spc="-1">
                <a:solidFill>
                  <a:srgbClr val="006600"/>
                </a:solidFill>
                <a:latin typeface="Arial"/>
                <a:ea typeface="DejaVu Sans"/>
              </a:rPr>
              <a:t>(викликає в природному комплексі незворотні зміни) </a:t>
            </a:r>
            <a:endParaRPr lang="ru-RU" sz="2600" b="0" strike="noStrike" spc="-1">
              <a:latin typeface="Arial"/>
            </a:endParaRPr>
          </a:p>
          <a:p>
            <a:pPr marL="432000" indent="-323640">
              <a:lnSpc>
                <a:spcPct val="100000"/>
              </a:lnSpc>
              <a:spcBef>
                <a:spcPts val="649"/>
              </a:spcBef>
              <a:buClr>
                <a:srgbClr val="000000"/>
              </a:buClr>
              <a:buSzPct val="45000"/>
              <a:buFont typeface="Wingdings" charset="2"/>
              <a:buChar char=""/>
            </a:pPr>
            <a:r>
              <a:rPr lang="ru-RU" sz="2600" b="1" i="1" strike="noStrike" spc="-1">
                <a:solidFill>
                  <a:srgbClr val="FF0066"/>
                </a:solidFill>
                <a:latin typeface="Arial"/>
                <a:ea typeface="DejaVu Sans"/>
              </a:rPr>
              <a:t>припустиме</a:t>
            </a:r>
            <a:r>
              <a:rPr lang="ru-RU" sz="2600" b="1" i="1" strike="noStrike" spc="-1">
                <a:solidFill>
                  <a:srgbClr val="33CC33"/>
                </a:solidFill>
                <a:latin typeface="Arial"/>
                <a:ea typeface="DejaVu Sans"/>
              </a:rPr>
              <a:t> </a:t>
            </a:r>
            <a:r>
              <a:rPr lang="ru-RU" sz="2600" b="1" strike="noStrike" spc="-1">
                <a:solidFill>
                  <a:srgbClr val="006600"/>
                </a:solidFill>
                <a:latin typeface="Arial"/>
                <a:ea typeface="DejaVu Sans"/>
              </a:rPr>
              <a:t>(близьке до критичного, але таке, що не викликає незворотних змін) </a:t>
            </a:r>
            <a:endParaRPr lang="ru-RU" sz="2600" b="0" strike="noStrike" spc="-1">
              <a:latin typeface="Arial"/>
            </a:endParaRPr>
          </a:p>
          <a:p>
            <a:pPr marL="432000" indent="-323640">
              <a:lnSpc>
                <a:spcPct val="100000"/>
              </a:lnSpc>
              <a:spcBef>
                <a:spcPts val="649"/>
              </a:spcBef>
              <a:buClr>
                <a:srgbClr val="000000"/>
              </a:buClr>
              <a:buSzPct val="45000"/>
              <a:buFont typeface="Wingdings" charset="2"/>
              <a:buChar char=""/>
            </a:pPr>
            <a:r>
              <a:rPr lang="ru-RU" sz="2600" b="1" i="1" strike="noStrike" spc="-1">
                <a:solidFill>
                  <a:srgbClr val="FF0066"/>
                </a:solidFill>
                <a:latin typeface="Arial"/>
                <a:ea typeface="DejaVu Sans"/>
              </a:rPr>
              <a:t>неприпустиме</a:t>
            </a:r>
            <a:r>
              <a:rPr lang="ru-RU" sz="2600" b="1" strike="noStrike" spc="-1">
                <a:solidFill>
                  <a:srgbClr val="33CC33"/>
                </a:solidFill>
                <a:latin typeface="Arial"/>
                <a:ea typeface="DejaVu Sans"/>
              </a:rPr>
              <a:t> </a:t>
            </a:r>
            <a:r>
              <a:rPr lang="ru-RU" sz="2600" b="1" strike="noStrike" spc="-1">
                <a:solidFill>
                  <a:srgbClr val="006600"/>
                </a:solidFill>
                <a:latin typeface="Arial"/>
                <a:ea typeface="DejaVu Sans"/>
              </a:rPr>
              <a:t>(у результаті якого вже відбулися незворотні зміни в природному комплексі). </a:t>
            </a:r>
            <a:endParaRPr lang="ru-RU" sz="2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 name="CustomShape 1"/>
          <p:cNvSpPr/>
          <p:nvPr/>
        </p:nvSpPr>
        <p:spPr>
          <a:xfrm>
            <a:off x="952560" y="428760"/>
            <a:ext cx="10667880" cy="9900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ctr">
              <a:lnSpc>
                <a:spcPct val="100000"/>
              </a:lnSpc>
            </a:pPr>
            <a:r>
              <a:rPr lang="ru-RU" sz="2400" b="1" strike="noStrike" spc="-1">
                <a:solidFill>
                  <a:srgbClr val="FF0000"/>
                </a:solidFill>
                <a:latin typeface="Arial"/>
                <a:ea typeface="DejaVu Sans"/>
              </a:rPr>
              <a:t>Заходи регулювання рекреаційного навантаження на природні комплекси</a:t>
            </a:r>
            <a:endParaRPr lang="ru-RU" sz="2400" b="0" strike="noStrike" spc="-1">
              <a:latin typeface="Arial"/>
            </a:endParaRPr>
          </a:p>
        </p:txBody>
      </p:sp>
      <p:sp>
        <p:nvSpPr>
          <p:cNvPr id="687" name="CustomShape 2"/>
          <p:cNvSpPr/>
          <p:nvPr/>
        </p:nvSpPr>
        <p:spPr>
          <a:xfrm>
            <a:off x="609480" y="1752480"/>
            <a:ext cx="10972440" cy="45716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6800" rIns="90000" bIns="46800">
            <a:normAutofit/>
          </a:bodyPr>
          <a:lstStyle/>
          <a:p>
            <a:pPr marL="469800" indent="-469440">
              <a:lnSpc>
                <a:spcPct val="80000"/>
              </a:lnSpc>
              <a:spcBef>
                <a:spcPts val="323"/>
              </a:spcBef>
            </a:pPr>
            <a:endParaRPr lang="ru-RU" sz="1800" b="0" strike="noStrike" spc="-1">
              <a:latin typeface="Arial"/>
            </a:endParaRPr>
          </a:p>
          <a:p>
            <a:pPr marL="432000" indent="-323640">
              <a:lnSpc>
                <a:spcPct val="80000"/>
              </a:lnSpc>
              <a:spcBef>
                <a:spcPts val="550"/>
              </a:spcBef>
              <a:buClr>
                <a:srgbClr val="000000"/>
              </a:buClr>
              <a:buSzPct val="45000"/>
              <a:buFont typeface="Wingdings" charset="2"/>
              <a:buChar char=""/>
            </a:pPr>
            <a:r>
              <a:rPr lang="ru-RU" sz="2200" b="1" strike="noStrike" spc="-1">
                <a:solidFill>
                  <a:srgbClr val="000000"/>
                </a:solidFill>
                <a:latin typeface="Arial"/>
                <a:ea typeface="DejaVu Sans"/>
              </a:rPr>
              <a:t>регламентація поведінки рекреантів (заборона діяльності, що завдає найбільшої    шкоди природі)</a:t>
            </a:r>
            <a:endParaRPr lang="ru-RU" sz="2200" b="0" strike="noStrike" spc="-1">
              <a:latin typeface="Arial"/>
            </a:endParaRPr>
          </a:p>
          <a:p>
            <a:pPr marL="432000" indent="-323640">
              <a:lnSpc>
                <a:spcPct val="80000"/>
              </a:lnSpc>
              <a:spcBef>
                <a:spcPts val="550"/>
              </a:spcBef>
              <a:buClr>
                <a:srgbClr val="000000"/>
              </a:buClr>
              <a:buSzPct val="45000"/>
              <a:buFont typeface="Wingdings" charset="2"/>
              <a:buChar char=""/>
            </a:pPr>
            <a:r>
              <a:rPr lang="ru-RU" sz="2200" b="1" strike="noStrike" spc="-1">
                <a:solidFill>
                  <a:srgbClr val="000000"/>
                </a:solidFill>
                <a:latin typeface="Arial"/>
                <a:ea typeface="DejaVu Sans"/>
              </a:rPr>
              <a:t>виведення на деякий час з експлуатації тієї або іншої ділянки</a:t>
            </a:r>
            <a:endParaRPr lang="ru-RU" sz="2200" b="0" strike="noStrike" spc="-1">
              <a:latin typeface="Arial"/>
            </a:endParaRPr>
          </a:p>
          <a:p>
            <a:pPr marL="432000" indent="-323640">
              <a:lnSpc>
                <a:spcPct val="80000"/>
              </a:lnSpc>
              <a:spcBef>
                <a:spcPts val="550"/>
              </a:spcBef>
              <a:buClr>
                <a:srgbClr val="000000"/>
              </a:buClr>
              <a:buSzPct val="45000"/>
              <a:buFont typeface="Wingdings" charset="2"/>
              <a:buChar char=""/>
            </a:pPr>
            <a:r>
              <a:rPr lang="ru-RU" sz="2200" b="1" strike="noStrike" spc="-1">
                <a:solidFill>
                  <a:srgbClr val="000000"/>
                </a:solidFill>
                <a:latin typeface="Arial"/>
                <a:ea typeface="DejaVu Sans"/>
              </a:rPr>
              <a:t>відновлення рослинного покриву за допомогою поливу, добрив, підсаджування дерев </a:t>
            </a:r>
            <a:endParaRPr lang="ru-RU" sz="2200" b="0" strike="noStrike" spc="-1">
              <a:latin typeface="Arial"/>
            </a:endParaRPr>
          </a:p>
          <a:p>
            <a:pPr marL="432000" indent="-323640">
              <a:lnSpc>
                <a:spcPct val="80000"/>
              </a:lnSpc>
              <a:spcBef>
                <a:spcPts val="550"/>
              </a:spcBef>
              <a:buClr>
                <a:srgbClr val="000000"/>
              </a:buClr>
              <a:buSzPct val="45000"/>
              <a:buFont typeface="Wingdings" charset="2"/>
              <a:buChar char=""/>
            </a:pPr>
            <a:r>
              <a:rPr lang="ru-RU" sz="2200" b="1" strike="noStrike" spc="-1">
                <a:solidFill>
                  <a:srgbClr val="000000"/>
                </a:solidFill>
                <a:latin typeface="Arial"/>
                <a:ea typeface="DejaVu Sans"/>
              </a:rPr>
              <a:t>створення штучних груп із чагарників, стійких до витоптування порід дерев </a:t>
            </a:r>
            <a:endParaRPr lang="ru-RU" sz="2200" b="0" strike="noStrike" spc="-1">
              <a:latin typeface="Arial"/>
            </a:endParaRPr>
          </a:p>
          <a:p>
            <a:pPr marL="432000" indent="-323640">
              <a:lnSpc>
                <a:spcPct val="80000"/>
              </a:lnSpc>
              <a:spcBef>
                <a:spcPts val="550"/>
              </a:spcBef>
              <a:buClr>
                <a:srgbClr val="000000"/>
              </a:buClr>
              <a:buSzPct val="45000"/>
              <a:buFont typeface="Wingdings" charset="2"/>
              <a:buChar char=""/>
            </a:pPr>
            <a:r>
              <a:rPr lang="ru-RU" sz="2200" b="1" strike="noStrike" spc="-1">
                <a:solidFill>
                  <a:srgbClr val="000000"/>
                </a:solidFill>
                <a:latin typeface="Arial"/>
                <a:ea typeface="DejaVu Sans"/>
              </a:rPr>
              <a:t>меліорація територій (очищення водоймищ, осушення затоплених площ)</a:t>
            </a:r>
            <a:endParaRPr lang="ru-RU" sz="2200" b="0" strike="noStrike" spc="-1">
              <a:latin typeface="Arial"/>
            </a:endParaRPr>
          </a:p>
          <a:p>
            <a:pPr marL="432000" indent="-323640">
              <a:lnSpc>
                <a:spcPct val="80000"/>
              </a:lnSpc>
              <a:spcBef>
                <a:spcPts val="550"/>
              </a:spcBef>
              <a:buClr>
                <a:srgbClr val="000000"/>
              </a:buClr>
              <a:buSzPct val="45000"/>
              <a:buFont typeface="Wingdings" charset="2"/>
              <a:buChar char=""/>
            </a:pPr>
            <a:r>
              <a:rPr lang="ru-RU" sz="2200" b="1" strike="noStrike" spc="-1">
                <a:solidFill>
                  <a:srgbClr val="000000"/>
                </a:solidFill>
                <a:latin typeface="Arial"/>
                <a:ea typeface="DejaVu Sans"/>
              </a:rPr>
              <a:t>розширення площі перевантажених функціональних зон </a:t>
            </a:r>
            <a:endParaRPr lang="ru-RU" sz="2200" b="0" strike="noStrike" spc="-1">
              <a:latin typeface="Arial"/>
            </a:endParaRPr>
          </a:p>
          <a:p>
            <a:pPr marL="432000" indent="-323640">
              <a:lnSpc>
                <a:spcPct val="80000"/>
              </a:lnSpc>
              <a:spcBef>
                <a:spcPts val="550"/>
              </a:spcBef>
              <a:buClr>
                <a:srgbClr val="000000"/>
              </a:buClr>
              <a:buSzPct val="45000"/>
              <a:buFont typeface="Wingdings" charset="2"/>
              <a:buChar char=""/>
            </a:pPr>
            <a:r>
              <a:rPr lang="ru-RU" sz="2200" b="1" strike="noStrike" spc="-1">
                <a:solidFill>
                  <a:srgbClr val="000000"/>
                </a:solidFill>
                <a:latin typeface="Arial"/>
                <a:ea typeface="DejaVu Sans"/>
              </a:rPr>
              <a:t>тощо</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87">
                                            <p:txEl>
                                              <p:pRg st="1" end="1"/>
                                            </p:txEl>
                                          </p:spTgt>
                                        </p:tgtEl>
                                        <p:attrNameLst>
                                          <p:attrName>style.visibility</p:attrName>
                                        </p:attrNameLst>
                                      </p:cBhvr>
                                      <p:to>
                                        <p:strVal val="visible"/>
                                      </p:to>
                                    </p:set>
                                    <p:anim calcmode="lin" valueType="num">
                                      <p:cBhvr additive="repl">
                                        <p:cTn id="7" dur="500" fill="hold"/>
                                        <p:tgtEl>
                                          <p:spTgt spid="687">
                                            <p:txEl>
                                              <p:pRg st="1" end="1"/>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6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87">
                                            <p:txEl>
                                              <p:pRg st="2" end="2"/>
                                            </p:txEl>
                                          </p:spTgt>
                                        </p:tgtEl>
                                        <p:attrNameLst>
                                          <p:attrName>style.visibility</p:attrName>
                                        </p:attrNameLst>
                                      </p:cBhvr>
                                      <p:to>
                                        <p:strVal val="visible"/>
                                      </p:to>
                                    </p:set>
                                    <p:anim calcmode="lin" valueType="num">
                                      <p:cBhvr additive="repl">
                                        <p:cTn id="13" dur="500" fill="hold"/>
                                        <p:tgtEl>
                                          <p:spTgt spid="687">
                                            <p:txEl>
                                              <p:pRg st="2" end="2"/>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6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87">
                                            <p:txEl>
                                              <p:pRg st="3" end="3"/>
                                            </p:txEl>
                                          </p:spTgt>
                                        </p:tgtEl>
                                        <p:attrNameLst>
                                          <p:attrName>style.visibility</p:attrName>
                                        </p:attrNameLst>
                                      </p:cBhvr>
                                      <p:to>
                                        <p:strVal val="visible"/>
                                      </p:to>
                                    </p:set>
                                    <p:anim calcmode="lin" valueType="num">
                                      <p:cBhvr additive="repl">
                                        <p:cTn id="19" dur="500" fill="hold"/>
                                        <p:tgtEl>
                                          <p:spTgt spid="687">
                                            <p:txEl>
                                              <p:pRg st="3" end="3"/>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6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87">
                                            <p:txEl>
                                              <p:pRg st="4" end="4"/>
                                            </p:txEl>
                                          </p:spTgt>
                                        </p:tgtEl>
                                        <p:attrNameLst>
                                          <p:attrName>style.visibility</p:attrName>
                                        </p:attrNameLst>
                                      </p:cBhvr>
                                      <p:to>
                                        <p:strVal val="visible"/>
                                      </p:to>
                                    </p:set>
                                    <p:anim calcmode="lin" valueType="num">
                                      <p:cBhvr additive="repl">
                                        <p:cTn id="25" dur="500" fill="hold"/>
                                        <p:tgtEl>
                                          <p:spTgt spid="687">
                                            <p:txEl>
                                              <p:pRg st="4" end="4"/>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6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87">
                                            <p:txEl>
                                              <p:pRg st="5" end="5"/>
                                            </p:txEl>
                                          </p:spTgt>
                                        </p:tgtEl>
                                        <p:attrNameLst>
                                          <p:attrName>style.visibility</p:attrName>
                                        </p:attrNameLst>
                                      </p:cBhvr>
                                      <p:to>
                                        <p:strVal val="visible"/>
                                      </p:to>
                                    </p:set>
                                    <p:anim calcmode="lin" valueType="num">
                                      <p:cBhvr additive="repl">
                                        <p:cTn id="31" dur="500" fill="hold"/>
                                        <p:tgtEl>
                                          <p:spTgt spid="687">
                                            <p:txEl>
                                              <p:pRg st="5" end="5"/>
                                            </p:txEl>
                                          </p:spTgt>
                                        </p:tgtEl>
                                        <p:attrNameLst>
                                          <p:attrName>ppt_x</p:attrName>
                                        </p:attrNameLst>
                                      </p:cBhvr>
                                      <p:tavLst>
                                        <p:tav tm="0">
                                          <p:val>
                                            <p:strVal val="#ppt_x"/>
                                          </p:val>
                                        </p:tav>
                                        <p:tav tm="100000">
                                          <p:val>
                                            <p:strVal val="#ppt_x"/>
                                          </p:val>
                                        </p:tav>
                                      </p:tavLst>
                                    </p:anim>
                                    <p:anim calcmode="lin" valueType="num">
                                      <p:cBhvr additive="repl">
                                        <p:cTn id="32" dur="500" fill="hold"/>
                                        <p:tgtEl>
                                          <p:spTgt spid="6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87">
                                            <p:txEl>
                                              <p:pRg st="6" end="6"/>
                                            </p:txEl>
                                          </p:spTgt>
                                        </p:tgtEl>
                                        <p:attrNameLst>
                                          <p:attrName>style.visibility</p:attrName>
                                        </p:attrNameLst>
                                      </p:cBhvr>
                                      <p:to>
                                        <p:strVal val="visible"/>
                                      </p:to>
                                    </p:set>
                                    <p:anim calcmode="lin" valueType="num">
                                      <p:cBhvr additive="repl">
                                        <p:cTn id="37" dur="500" fill="hold"/>
                                        <p:tgtEl>
                                          <p:spTgt spid="687">
                                            <p:txEl>
                                              <p:pRg st="6" end="6"/>
                                            </p:txEl>
                                          </p:spTgt>
                                        </p:tgtEl>
                                        <p:attrNameLst>
                                          <p:attrName>ppt_x</p:attrName>
                                        </p:attrNameLst>
                                      </p:cBhvr>
                                      <p:tavLst>
                                        <p:tav tm="0">
                                          <p:val>
                                            <p:strVal val="#ppt_x"/>
                                          </p:val>
                                        </p:tav>
                                        <p:tav tm="100000">
                                          <p:val>
                                            <p:strVal val="#ppt_x"/>
                                          </p:val>
                                        </p:tav>
                                      </p:tavLst>
                                    </p:anim>
                                    <p:anim calcmode="lin" valueType="num">
                                      <p:cBhvr additive="repl">
                                        <p:cTn id="38" dur="500" fill="hold"/>
                                        <p:tgtEl>
                                          <p:spTgt spid="6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87">
                                            <p:txEl>
                                              <p:pRg st="7" end="7"/>
                                            </p:txEl>
                                          </p:spTgt>
                                        </p:tgtEl>
                                        <p:attrNameLst>
                                          <p:attrName>style.visibility</p:attrName>
                                        </p:attrNameLst>
                                      </p:cBhvr>
                                      <p:to>
                                        <p:strVal val="visible"/>
                                      </p:to>
                                    </p:set>
                                    <p:anim calcmode="lin" valueType="num">
                                      <p:cBhvr additive="repl">
                                        <p:cTn id="43" dur="500" fill="hold"/>
                                        <p:tgtEl>
                                          <p:spTgt spid="687">
                                            <p:txEl>
                                              <p:pRg st="7" end="7"/>
                                            </p:txEl>
                                          </p:spTgt>
                                        </p:tgtEl>
                                        <p:attrNameLst>
                                          <p:attrName>ppt_x</p:attrName>
                                        </p:attrNameLst>
                                      </p:cBhvr>
                                      <p:tavLst>
                                        <p:tav tm="0">
                                          <p:val>
                                            <p:strVal val="#ppt_x"/>
                                          </p:val>
                                        </p:tav>
                                        <p:tav tm="100000">
                                          <p:val>
                                            <p:strVal val="#ppt_x"/>
                                          </p:val>
                                        </p:tav>
                                      </p:tavLst>
                                    </p:anim>
                                    <p:anim calcmode="lin" valueType="num">
                                      <p:cBhvr additive="repl">
                                        <p:cTn id="44" dur="500" fill="hold"/>
                                        <p:tgtEl>
                                          <p:spTgt spid="68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 name="CustomShape 1"/>
          <p:cNvSpPr/>
          <p:nvPr/>
        </p:nvSpPr>
        <p:spPr>
          <a:xfrm>
            <a:off x="765360" y="304920"/>
            <a:ext cx="10667880" cy="9234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ctr">
              <a:lnSpc>
                <a:spcPct val="100000"/>
              </a:lnSpc>
            </a:pPr>
            <a:r>
              <a:rPr lang="ru-RU" sz="2800" b="1" strike="noStrike" spc="-1">
                <a:solidFill>
                  <a:srgbClr val="FF0000"/>
                </a:solidFill>
                <a:latin typeface="Arial"/>
                <a:ea typeface="DejaVu Sans"/>
              </a:rPr>
              <a:t>Рекреаційне навантаження визначається експериментальним шляхом</a:t>
            </a:r>
            <a:endParaRPr lang="ru-RU" sz="2800" b="0" strike="noStrike" spc="-1">
              <a:latin typeface="Arial"/>
            </a:endParaRPr>
          </a:p>
        </p:txBody>
      </p:sp>
      <p:sp>
        <p:nvSpPr>
          <p:cNvPr id="689" name="CustomShape 2"/>
          <p:cNvSpPr/>
          <p:nvPr/>
        </p:nvSpPr>
        <p:spPr>
          <a:xfrm>
            <a:off x="1238040" y="1752480"/>
            <a:ext cx="10242000" cy="47242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6800" rIns="90000" bIns="46800">
            <a:normAutofit/>
          </a:bodyPr>
          <a:lstStyle/>
          <a:p>
            <a:pPr marL="469800" indent="-469440" algn="just">
              <a:lnSpc>
                <a:spcPct val="80000"/>
              </a:lnSpc>
              <a:spcBef>
                <a:spcPts val="524"/>
              </a:spcBef>
            </a:pPr>
            <a:r>
              <a:rPr lang="ru-RU" sz="2100" b="0" strike="noStrike" spc="-1">
                <a:solidFill>
                  <a:srgbClr val="000000"/>
                </a:solidFill>
                <a:latin typeface="Arial"/>
                <a:ea typeface="DejaVu Sans"/>
              </a:rPr>
              <a:t>    </a:t>
            </a:r>
            <a:r>
              <a:rPr lang="ru-RU" sz="2400" b="0" i="1" strike="noStrike" spc="-1">
                <a:solidFill>
                  <a:srgbClr val="339933"/>
                </a:solidFill>
                <a:latin typeface="Arial"/>
                <a:ea typeface="DejaVu Sans"/>
              </a:rPr>
              <a:t>Н</a:t>
            </a:r>
            <a:r>
              <a:rPr lang="ru-RU" sz="2400" b="1" i="1" strike="noStrike" spc="-1">
                <a:solidFill>
                  <a:srgbClr val="339933"/>
                </a:solidFill>
                <a:latin typeface="Arial"/>
                <a:ea typeface="DejaVu Sans"/>
              </a:rPr>
              <a:t>орма рекреаційного навантаження</a:t>
            </a:r>
            <a:r>
              <a:rPr lang="ru-RU" sz="2400" b="0" strike="noStrike" spc="-1">
                <a:solidFill>
                  <a:srgbClr val="000000"/>
                </a:solidFill>
                <a:latin typeface="Arial"/>
                <a:ea typeface="DejaVu Sans"/>
              </a:rPr>
              <a:t> -</a:t>
            </a:r>
            <a:r>
              <a:t/>
            </a:r>
            <a:br/>
            <a:r>
              <a:rPr lang="ru-RU" sz="2400" b="0" strike="noStrike" spc="-1">
                <a:solidFill>
                  <a:srgbClr val="000000"/>
                </a:solidFill>
                <a:latin typeface="Arial"/>
                <a:ea typeface="DejaVu Sans"/>
              </a:rPr>
              <a:t>кількість рекреантів на одиницю площі території за одиницю часу.</a:t>
            </a:r>
            <a:endParaRPr lang="ru-RU" sz="2400" b="0" strike="noStrike" spc="-1">
              <a:latin typeface="Arial"/>
            </a:endParaRPr>
          </a:p>
          <a:p>
            <a:pPr marL="469800" indent="-469440" algn="just">
              <a:lnSpc>
                <a:spcPct val="80000"/>
              </a:lnSpc>
              <a:spcBef>
                <a:spcPts val="524"/>
              </a:spcBef>
            </a:pPr>
            <a:r>
              <a:rPr lang="ru-RU" sz="2400" b="1" i="1" strike="noStrike" spc="-1">
                <a:solidFill>
                  <a:srgbClr val="000000"/>
                </a:solidFill>
                <a:latin typeface="Arial"/>
                <a:ea typeface="DejaVu Sans"/>
              </a:rPr>
              <a:t>    </a:t>
            </a:r>
            <a:r>
              <a:rPr lang="ru-RU" sz="2400" b="1" i="1" strike="noStrike" spc="-1">
                <a:solidFill>
                  <a:srgbClr val="339933"/>
                </a:solidFill>
                <a:latin typeface="Arial"/>
                <a:ea typeface="DejaVu Sans"/>
              </a:rPr>
              <a:t>Рекреаційна ємність природного територіального комплексу</a:t>
            </a:r>
            <a:r>
              <a:rPr lang="ru-RU" sz="2400" b="1" i="1" strike="noStrike" spc="-1">
                <a:solidFill>
                  <a:srgbClr val="000000"/>
                </a:solidFill>
                <a:latin typeface="Arial"/>
                <a:ea typeface="DejaVu Sans"/>
              </a:rPr>
              <a:t> -</a:t>
            </a:r>
            <a:r>
              <a:rPr lang="ru-RU" sz="2400" b="0" strike="noStrike" spc="-1">
                <a:solidFill>
                  <a:srgbClr val="000000"/>
                </a:solidFill>
                <a:latin typeface="Arial"/>
                <a:ea typeface="DejaVu Sans"/>
              </a:rPr>
              <a:t> </a:t>
            </a:r>
            <a:endParaRPr lang="ru-RU" sz="2400" b="0" strike="noStrike" spc="-1">
              <a:latin typeface="Arial"/>
            </a:endParaRPr>
          </a:p>
          <a:p>
            <a:pPr marL="432000" indent="-323640" algn="just">
              <a:lnSpc>
                <a:spcPct val="80000"/>
              </a:lnSpc>
              <a:spcBef>
                <a:spcPts val="524"/>
              </a:spcBef>
              <a:buClr>
                <a:srgbClr val="000000"/>
              </a:buClr>
              <a:buSzPct val="45000"/>
              <a:buFont typeface="Wingdings" charset="2"/>
              <a:buChar char=""/>
            </a:pPr>
            <a:r>
              <a:rPr lang="ru-RU" sz="2400" b="0" strike="noStrike" spc="-1">
                <a:solidFill>
                  <a:srgbClr val="000000"/>
                </a:solidFill>
                <a:latin typeface="Arial"/>
                <a:ea typeface="DejaVu Sans"/>
              </a:rPr>
              <a:t>добуток значення припустимого навантаження на площу природного територіального комплексу. Характеризує можливості певного ПТК витримувати певний час певну кількість рекреантів . </a:t>
            </a:r>
            <a:endParaRPr lang="ru-RU" sz="2400" b="0" strike="noStrike" spc="-1">
              <a:latin typeface="Arial"/>
            </a:endParaRPr>
          </a:p>
          <a:p>
            <a:pPr marL="432000" indent="-323640" algn="just">
              <a:lnSpc>
                <a:spcPct val="80000"/>
              </a:lnSpc>
              <a:spcBef>
                <a:spcPts val="524"/>
              </a:spcBef>
              <a:buClr>
                <a:srgbClr val="000000"/>
              </a:buClr>
              <a:buSzPct val="45000"/>
              <a:buFont typeface="Wingdings" charset="2"/>
              <a:buChar char=""/>
            </a:pPr>
            <a:r>
              <a:rPr lang="ru-RU" sz="2400" b="1" i="1" strike="noStrike" spc="-1">
                <a:solidFill>
                  <a:srgbClr val="339933"/>
                </a:solidFill>
                <a:latin typeface="Arial"/>
                <a:ea typeface="DejaVu Sans"/>
              </a:rPr>
              <a:t>Психофізична ємність території</a:t>
            </a:r>
            <a:r>
              <a:rPr lang="ru-RU" sz="2400" b="0" strike="noStrike" spc="-1">
                <a:solidFill>
                  <a:srgbClr val="000000"/>
                </a:solidFill>
                <a:latin typeface="Arial"/>
                <a:ea typeface="DejaVu Sans"/>
              </a:rPr>
              <a:t> характеризує можливість одночасного проведення на заданій площі якихось рекреаційних занять певною кількістю людей без порушення психофізичних і гігієнічних умов проведення цих занять для кожного з них, без порушення стану задоволеності, радощі</a:t>
            </a:r>
            <a:r>
              <a:rPr lang="ru-RU" sz="2100" b="0" strike="noStrike" spc="-1">
                <a:solidFill>
                  <a:srgbClr val="000000"/>
                </a:solidFill>
                <a:latin typeface="Arial"/>
                <a:ea typeface="DejaVu Sans"/>
              </a:rPr>
              <a:t>. </a:t>
            </a:r>
            <a:endParaRPr lang="ru-RU" sz="21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CustomShape 1"/>
          <p:cNvSpPr/>
          <p:nvPr/>
        </p:nvSpPr>
        <p:spPr>
          <a:xfrm>
            <a:off x="765360" y="785880"/>
            <a:ext cx="10667880" cy="7347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ctr">
              <a:lnSpc>
                <a:spcPct val="100000"/>
              </a:lnSpc>
            </a:pPr>
            <a:r>
              <a:rPr lang="ru-RU" sz="2800" b="1" strike="noStrike" spc="-1">
                <a:solidFill>
                  <a:srgbClr val="FF0000"/>
                </a:solidFill>
                <a:latin typeface="Arial"/>
                <a:ea typeface="DejaVu Sans"/>
              </a:rPr>
              <a:t>Заходи пом</a:t>
            </a:r>
            <a:r>
              <a:rPr lang="ru-RU" sz="2800" b="1" strike="noStrike" spc="-1">
                <a:solidFill>
                  <a:srgbClr val="FF0000"/>
                </a:solidFill>
                <a:latin typeface="Arial"/>
                <a:ea typeface="Arial"/>
              </a:rPr>
              <a:t>’</a:t>
            </a:r>
            <a:r>
              <a:rPr lang="ru-RU" sz="2800" b="1" strike="noStrike" spc="-1">
                <a:solidFill>
                  <a:srgbClr val="FF0000"/>
                </a:solidFill>
                <a:latin typeface="Arial"/>
                <a:ea typeface="DejaVu Sans"/>
              </a:rPr>
              <a:t>якшення негативного впливу рекреації на ПТК</a:t>
            </a:r>
            <a:endParaRPr lang="ru-RU" sz="2800" b="0" strike="noStrike" spc="-1">
              <a:latin typeface="Arial"/>
            </a:endParaRPr>
          </a:p>
        </p:txBody>
      </p:sp>
      <p:sp>
        <p:nvSpPr>
          <p:cNvPr id="691" name="CustomShape 2"/>
          <p:cNvSpPr/>
          <p:nvPr/>
        </p:nvSpPr>
        <p:spPr>
          <a:xfrm>
            <a:off x="754920" y="1823760"/>
            <a:ext cx="10667880" cy="41954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6800" rIns="90000" bIns="46800">
            <a:normAutofit/>
          </a:bodyPr>
          <a:lstStyle/>
          <a:p>
            <a:pPr algn="just">
              <a:lnSpc>
                <a:spcPct val="90000"/>
              </a:lnSpc>
              <a:spcBef>
                <a:spcPts val="524"/>
              </a:spcBef>
            </a:pPr>
            <a:endParaRPr lang="ru-RU" sz="1800" b="0" strike="noStrike" spc="-1">
              <a:latin typeface="Arial"/>
            </a:endParaRPr>
          </a:p>
          <a:p>
            <a:pPr marL="432000" indent="-323640" algn="just">
              <a:lnSpc>
                <a:spcPct val="90000"/>
              </a:lnSpc>
              <a:spcBef>
                <a:spcPts val="524"/>
              </a:spcBef>
              <a:buClr>
                <a:srgbClr val="000000"/>
              </a:buClr>
              <a:buSzPct val="45000"/>
              <a:buFont typeface="Wingdings" charset="2"/>
              <a:buChar char=""/>
            </a:pPr>
            <a:r>
              <a:rPr lang="ru-RU" sz="2100" b="1" strike="noStrike" spc="-1">
                <a:solidFill>
                  <a:srgbClr val="000000"/>
                </a:solidFill>
                <a:latin typeface="Arial"/>
                <a:ea typeface="DejaVu Sans"/>
              </a:rPr>
              <a:t>функціональне зонування території</a:t>
            </a:r>
            <a:endParaRPr lang="ru-RU" sz="2100" b="0" strike="noStrike" spc="-1">
              <a:latin typeface="Arial"/>
            </a:endParaRPr>
          </a:p>
          <a:p>
            <a:pPr marL="432000" indent="-323640" algn="just">
              <a:lnSpc>
                <a:spcPct val="90000"/>
              </a:lnSpc>
              <a:spcBef>
                <a:spcPts val="524"/>
              </a:spcBef>
              <a:buClr>
                <a:srgbClr val="000000"/>
              </a:buClr>
              <a:buSzPct val="45000"/>
              <a:buFont typeface="Wingdings" charset="2"/>
              <a:buChar char=""/>
            </a:pPr>
            <a:r>
              <a:rPr lang="ru-RU" sz="2100" b="1" strike="noStrike" spc="-1">
                <a:solidFill>
                  <a:srgbClr val="000000"/>
                </a:solidFill>
                <a:latin typeface="Arial"/>
                <a:ea typeface="DejaVu Sans"/>
              </a:rPr>
              <a:t>регулювання густоти забудови </a:t>
            </a:r>
            <a:endParaRPr lang="ru-RU" sz="2100" b="0" strike="noStrike" spc="-1">
              <a:latin typeface="Arial"/>
            </a:endParaRPr>
          </a:p>
          <a:p>
            <a:pPr marL="432000" indent="-323640" algn="just">
              <a:lnSpc>
                <a:spcPct val="90000"/>
              </a:lnSpc>
              <a:spcBef>
                <a:spcPts val="524"/>
              </a:spcBef>
              <a:buClr>
                <a:srgbClr val="000000"/>
              </a:buClr>
              <a:buSzPct val="45000"/>
              <a:buFont typeface="Wingdings" charset="2"/>
              <a:buChar char=""/>
            </a:pPr>
            <a:r>
              <a:rPr lang="ru-RU" sz="2100" b="1" strike="noStrike" spc="-1">
                <a:solidFill>
                  <a:srgbClr val="000000"/>
                </a:solidFill>
                <a:latin typeface="Arial"/>
                <a:ea typeface="DejaVu Sans"/>
              </a:rPr>
              <a:t>удосконалення інфраструктури </a:t>
            </a:r>
            <a:endParaRPr lang="ru-RU" sz="2100" b="0" strike="noStrike" spc="-1">
              <a:latin typeface="Arial"/>
            </a:endParaRPr>
          </a:p>
          <a:p>
            <a:pPr marL="432000" indent="-323640" algn="just">
              <a:lnSpc>
                <a:spcPct val="90000"/>
              </a:lnSpc>
              <a:spcBef>
                <a:spcPts val="524"/>
              </a:spcBef>
              <a:buClr>
                <a:srgbClr val="000000"/>
              </a:buClr>
              <a:buSzPct val="45000"/>
              <a:buFont typeface="Wingdings" charset="2"/>
              <a:buChar char=""/>
            </a:pPr>
            <a:r>
              <a:rPr lang="ru-RU" sz="2100" b="1" strike="noStrike" spc="-1">
                <a:solidFill>
                  <a:srgbClr val="000000"/>
                </a:solidFill>
                <a:latin typeface="Arial"/>
                <a:ea typeface="DejaVu Sans"/>
              </a:rPr>
              <a:t>використання екологічно чистих видів транспорту </a:t>
            </a:r>
            <a:endParaRPr lang="ru-RU" sz="2100" b="0" strike="noStrike" spc="-1">
              <a:latin typeface="Arial"/>
            </a:endParaRPr>
          </a:p>
          <a:p>
            <a:pPr marL="432000" indent="-323640" algn="just">
              <a:lnSpc>
                <a:spcPct val="90000"/>
              </a:lnSpc>
              <a:spcBef>
                <a:spcPts val="524"/>
              </a:spcBef>
              <a:buClr>
                <a:srgbClr val="000000"/>
              </a:buClr>
              <a:buSzPct val="45000"/>
              <a:buFont typeface="Wingdings" charset="2"/>
              <a:buChar char=""/>
            </a:pPr>
            <a:r>
              <a:rPr lang="ru-RU" sz="2100" b="1" strike="noStrike" spc="-1">
                <a:solidFill>
                  <a:srgbClr val="000000"/>
                </a:solidFill>
                <a:latin typeface="Arial"/>
                <a:ea typeface="DejaVu Sans"/>
              </a:rPr>
              <a:t>проведення серед місцевого населення й гостей виховної роботи </a:t>
            </a:r>
            <a:endParaRPr lang="ru-RU" sz="2100" b="0" strike="noStrike" spc="-1">
              <a:latin typeface="Arial"/>
            </a:endParaRPr>
          </a:p>
          <a:p>
            <a:pPr marL="432000" indent="-323640" algn="just">
              <a:lnSpc>
                <a:spcPct val="90000"/>
              </a:lnSpc>
              <a:spcBef>
                <a:spcPts val="524"/>
              </a:spcBef>
              <a:buClr>
                <a:srgbClr val="000000"/>
              </a:buClr>
              <a:buSzPct val="45000"/>
              <a:buFont typeface="Wingdings" charset="2"/>
              <a:buChar char=""/>
            </a:pPr>
            <a:r>
              <a:rPr lang="ru-RU" sz="2100" b="1" strike="noStrike" spc="-1">
                <a:solidFill>
                  <a:srgbClr val="000000"/>
                </a:solidFill>
                <a:latin typeface="Arial"/>
                <a:ea typeface="DejaVu Sans"/>
              </a:rPr>
              <a:t>збільшення інформативності стосовно відвідуваних об’єктів</a:t>
            </a:r>
            <a:endParaRPr lang="ru-RU" sz="2100" b="0" strike="noStrike" spc="-1">
              <a:latin typeface="Arial"/>
            </a:endParaRPr>
          </a:p>
          <a:p>
            <a:pPr marL="432000" indent="-323640" algn="just">
              <a:lnSpc>
                <a:spcPct val="90000"/>
              </a:lnSpc>
              <a:spcBef>
                <a:spcPts val="524"/>
              </a:spcBef>
              <a:buClr>
                <a:srgbClr val="000000"/>
              </a:buClr>
              <a:buSzPct val="45000"/>
              <a:buFont typeface="Wingdings" charset="2"/>
              <a:buChar char=""/>
            </a:pPr>
            <a:r>
              <a:rPr lang="ru-RU" sz="2100" b="1" strike="noStrike" spc="-1">
                <a:solidFill>
                  <a:srgbClr val="000000"/>
                </a:solidFill>
                <a:latin typeface="Arial"/>
                <a:ea typeface="DejaVu Sans"/>
              </a:rPr>
              <a:t>упровадження платного природокористування; </a:t>
            </a:r>
            <a:endParaRPr lang="ru-RU" sz="2100" b="0" strike="noStrike" spc="-1">
              <a:latin typeface="Arial"/>
            </a:endParaRPr>
          </a:p>
          <a:p>
            <a:pPr marL="432000" indent="-323640" algn="just">
              <a:lnSpc>
                <a:spcPct val="90000"/>
              </a:lnSpc>
              <a:spcBef>
                <a:spcPts val="524"/>
              </a:spcBef>
              <a:buClr>
                <a:srgbClr val="000000"/>
              </a:buClr>
              <a:buSzPct val="45000"/>
              <a:buFont typeface="Wingdings" charset="2"/>
              <a:buChar char=""/>
            </a:pPr>
            <a:r>
              <a:rPr lang="ru-RU" sz="2100" b="1" strike="noStrike" spc="-1">
                <a:solidFill>
                  <a:srgbClr val="000000"/>
                </a:solidFill>
                <a:latin typeface="Arial"/>
                <a:ea typeface="DejaVu Sans"/>
              </a:rPr>
              <a:t>упровадження сучасних екологічних технологій обслуговування рекреантів </a:t>
            </a:r>
            <a:endParaRPr lang="ru-RU" sz="21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1">
                                            <p:txEl>
                                              <p:pRg st="1" end="1"/>
                                            </p:txEl>
                                          </p:spTgt>
                                        </p:tgtEl>
                                        <p:attrNameLst>
                                          <p:attrName>style.visibility</p:attrName>
                                        </p:attrNameLst>
                                      </p:cBhvr>
                                      <p:to>
                                        <p:strVal val="visible"/>
                                      </p:to>
                                    </p:set>
                                    <p:anim calcmode="lin" valueType="num">
                                      <p:cBhvr additive="repl">
                                        <p:cTn id="7" dur="500" fill="hold"/>
                                        <p:tgtEl>
                                          <p:spTgt spid="691">
                                            <p:txEl>
                                              <p:pRg st="1" end="1"/>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6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91">
                                            <p:txEl>
                                              <p:pRg st="2" end="2"/>
                                            </p:txEl>
                                          </p:spTgt>
                                        </p:tgtEl>
                                        <p:attrNameLst>
                                          <p:attrName>style.visibility</p:attrName>
                                        </p:attrNameLst>
                                      </p:cBhvr>
                                      <p:to>
                                        <p:strVal val="visible"/>
                                      </p:to>
                                    </p:set>
                                    <p:anim calcmode="lin" valueType="num">
                                      <p:cBhvr additive="repl">
                                        <p:cTn id="13" dur="500" fill="hold"/>
                                        <p:tgtEl>
                                          <p:spTgt spid="691">
                                            <p:txEl>
                                              <p:pRg st="2" end="2"/>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6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91">
                                            <p:txEl>
                                              <p:pRg st="3" end="3"/>
                                            </p:txEl>
                                          </p:spTgt>
                                        </p:tgtEl>
                                        <p:attrNameLst>
                                          <p:attrName>style.visibility</p:attrName>
                                        </p:attrNameLst>
                                      </p:cBhvr>
                                      <p:to>
                                        <p:strVal val="visible"/>
                                      </p:to>
                                    </p:set>
                                    <p:anim calcmode="lin" valueType="num">
                                      <p:cBhvr additive="repl">
                                        <p:cTn id="19" dur="500" fill="hold"/>
                                        <p:tgtEl>
                                          <p:spTgt spid="691">
                                            <p:txEl>
                                              <p:pRg st="3" end="3"/>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6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91">
                                            <p:txEl>
                                              <p:pRg st="4" end="4"/>
                                            </p:txEl>
                                          </p:spTgt>
                                        </p:tgtEl>
                                        <p:attrNameLst>
                                          <p:attrName>style.visibility</p:attrName>
                                        </p:attrNameLst>
                                      </p:cBhvr>
                                      <p:to>
                                        <p:strVal val="visible"/>
                                      </p:to>
                                    </p:set>
                                    <p:anim calcmode="lin" valueType="num">
                                      <p:cBhvr additive="repl">
                                        <p:cTn id="25" dur="500" fill="hold"/>
                                        <p:tgtEl>
                                          <p:spTgt spid="691">
                                            <p:txEl>
                                              <p:pRg st="4" end="4"/>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6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91">
                                            <p:txEl>
                                              <p:pRg st="5" end="5"/>
                                            </p:txEl>
                                          </p:spTgt>
                                        </p:tgtEl>
                                        <p:attrNameLst>
                                          <p:attrName>style.visibility</p:attrName>
                                        </p:attrNameLst>
                                      </p:cBhvr>
                                      <p:to>
                                        <p:strVal val="visible"/>
                                      </p:to>
                                    </p:set>
                                    <p:anim calcmode="lin" valueType="num">
                                      <p:cBhvr additive="repl">
                                        <p:cTn id="31" dur="500" fill="hold"/>
                                        <p:tgtEl>
                                          <p:spTgt spid="691">
                                            <p:txEl>
                                              <p:pRg st="5" end="5"/>
                                            </p:txEl>
                                          </p:spTgt>
                                        </p:tgtEl>
                                        <p:attrNameLst>
                                          <p:attrName>ppt_x</p:attrName>
                                        </p:attrNameLst>
                                      </p:cBhvr>
                                      <p:tavLst>
                                        <p:tav tm="0">
                                          <p:val>
                                            <p:strVal val="#ppt_x"/>
                                          </p:val>
                                        </p:tav>
                                        <p:tav tm="100000">
                                          <p:val>
                                            <p:strVal val="#ppt_x"/>
                                          </p:val>
                                        </p:tav>
                                      </p:tavLst>
                                    </p:anim>
                                    <p:anim calcmode="lin" valueType="num">
                                      <p:cBhvr additive="repl">
                                        <p:cTn id="32" dur="500" fill="hold"/>
                                        <p:tgtEl>
                                          <p:spTgt spid="6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91">
                                            <p:txEl>
                                              <p:pRg st="6" end="6"/>
                                            </p:txEl>
                                          </p:spTgt>
                                        </p:tgtEl>
                                        <p:attrNameLst>
                                          <p:attrName>style.visibility</p:attrName>
                                        </p:attrNameLst>
                                      </p:cBhvr>
                                      <p:to>
                                        <p:strVal val="visible"/>
                                      </p:to>
                                    </p:set>
                                    <p:anim calcmode="lin" valueType="num">
                                      <p:cBhvr additive="repl">
                                        <p:cTn id="37" dur="500" fill="hold"/>
                                        <p:tgtEl>
                                          <p:spTgt spid="691">
                                            <p:txEl>
                                              <p:pRg st="6" end="6"/>
                                            </p:txEl>
                                          </p:spTgt>
                                        </p:tgtEl>
                                        <p:attrNameLst>
                                          <p:attrName>ppt_x</p:attrName>
                                        </p:attrNameLst>
                                      </p:cBhvr>
                                      <p:tavLst>
                                        <p:tav tm="0">
                                          <p:val>
                                            <p:strVal val="#ppt_x"/>
                                          </p:val>
                                        </p:tav>
                                        <p:tav tm="100000">
                                          <p:val>
                                            <p:strVal val="#ppt_x"/>
                                          </p:val>
                                        </p:tav>
                                      </p:tavLst>
                                    </p:anim>
                                    <p:anim calcmode="lin" valueType="num">
                                      <p:cBhvr additive="repl">
                                        <p:cTn id="38" dur="500" fill="hold"/>
                                        <p:tgtEl>
                                          <p:spTgt spid="6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91">
                                            <p:txEl>
                                              <p:pRg st="7" end="7"/>
                                            </p:txEl>
                                          </p:spTgt>
                                        </p:tgtEl>
                                        <p:attrNameLst>
                                          <p:attrName>style.visibility</p:attrName>
                                        </p:attrNameLst>
                                      </p:cBhvr>
                                      <p:to>
                                        <p:strVal val="visible"/>
                                      </p:to>
                                    </p:set>
                                    <p:anim calcmode="lin" valueType="num">
                                      <p:cBhvr additive="repl">
                                        <p:cTn id="43" dur="500" fill="hold"/>
                                        <p:tgtEl>
                                          <p:spTgt spid="691">
                                            <p:txEl>
                                              <p:pRg st="7" end="7"/>
                                            </p:txEl>
                                          </p:spTgt>
                                        </p:tgtEl>
                                        <p:attrNameLst>
                                          <p:attrName>ppt_x</p:attrName>
                                        </p:attrNameLst>
                                      </p:cBhvr>
                                      <p:tavLst>
                                        <p:tav tm="0">
                                          <p:val>
                                            <p:strVal val="#ppt_x"/>
                                          </p:val>
                                        </p:tav>
                                        <p:tav tm="100000">
                                          <p:val>
                                            <p:strVal val="#ppt_x"/>
                                          </p:val>
                                        </p:tav>
                                      </p:tavLst>
                                    </p:anim>
                                    <p:anim calcmode="lin" valueType="num">
                                      <p:cBhvr additive="repl">
                                        <p:cTn id="44" dur="500" fill="hold"/>
                                        <p:tgtEl>
                                          <p:spTgt spid="69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91">
                                            <p:txEl>
                                              <p:pRg st="8" end="8"/>
                                            </p:txEl>
                                          </p:spTgt>
                                        </p:tgtEl>
                                        <p:attrNameLst>
                                          <p:attrName>style.visibility</p:attrName>
                                        </p:attrNameLst>
                                      </p:cBhvr>
                                      <p:to>
                                        <p:strVal val="visible"/>
                                      </p:to>
                                    </p:set>
                                    <p:anim calcmode="lin" valueType="num">
                                      <p:cBhvr additive="repl">
                                        <p:cTn id="49" dur="500" fill="hold"/>
                                        <p:tgtEl>
                                          <p:spTgt spid="691">
                                            <p:txEl>
                                              <p:pRg st="8" end="8"/>
                                            </p:txEl>
                                          </p:spTgt>
                                        </p:tgtEl>
                                        <p:attrNameLst>
                                          <p:attrName>ppt_x</p:attrName>
                                        </p:attrNameLst>
                                      </p:cBhvr>
                                      <p:tavLst>
                                        <p:tav tm="0">
                                          <p:val>
                                            <p:strVal val="#ppt_x"/>
                                          </p:val>
                                        </p:tav>
                                        <p:tav tm="100000">
                                          <p:val>
                                            <p:strVal val="#ppt_x"/>
                                          </p:val>
                                        </p:tav>
                                      </p:tavLst>
                                    </p:anim>
                                    <p:anim calcmode="lin" valueType="num">
                                      <p:cBhvr additive="repl">
                                        <p:cTn id="50" dur="500" fill="hold"/>
                                        <p:tgtEl>
                                          <p:spTgt spid="69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CustomShape 1"/>
          <p:cNvSpPr/>
          <p:nvPr/>
        </p:nvSpPr>
        <p:spPr>
          <a:xfrm>
            <a:off x="666720" y="285840"/>
            <a:ext cx="11215440" cy="62600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indent="-216000" algn="just">
              <a:lnSpc>
                <a:spcPct val="100000"/>
              </a:lnSpc>
              <a:buClr>
                <a:srgbClr val="000000"/>
              </a:buClr>
              <a:buFont typeface="Wingdings" charset="2"/>
              <a:buChar char=""/>
            </a:pPr>
            <a:r>
              <a:rPr lang="ru-RU" sz="1900" b="1" strike="noStrike" spc="-1">
                <a:solidFill>
                  <a:srgbClr val="000000"/>
                </a:solidFill>
                <a:latin typeface="Arial"/>
                <a:ea typeface="DejaVu Sans"/>
              </a:rPr>
              <a:t>1. </a:t>
            </a:r>
            <a:r>
              <a:rPr lang="ru-RU" sz="2200" b="1" i="1" strike="noStrike" spc="-1">
                <a:solidFill>
                  <a:srgbClr val="FF0000"/>
                </a:solidFill>
                <a:latin typeface="Arial"/>
                <a:ea typeface="DejaVu Sans"/>
              </a:rPr>
              <a:t>Рекреаційне навантаження </a:t>
            </a:r>
            <a:r>
              <a:rPr lang="ru-RU" sz="1900" b="1" strike="noStrike" spc="-1">
                <a:solidFill>
                  <a:srgbClr val="000000"/>
                </a:solidFill>
                <a:latin typeface="Arial"/>
                <a:ea typeface="DejaVu Sans"/>
              </a:rPr>
              <a:t>- це допустима кількість рекреантів на одиницю площі, які одночасно можуть перебувати на даній території, після її пристосування до рекреаційних потреб, яка не викликає негативних наслідків в природному середовищі. Показник рекреаційного навантаження залежить від особливостей ландшафтної будови і функціональної спрямованості рекреаційного використання території.</a:t>
            </a:r>
            <a:endParaRPr lang="ru-RU" sz="1900" b="0" strike="noStrike" spc="-1">
              <a:latin typeface="Arial"/>
            </a:endParaRPr>
          </a:p>
          <a:p>
            <a:pPr indent="-216000" algn="just">
              <a:lnSpc>
                <a:spcPct val="100000"/>
              </a:lnSpc>
              <a:buClr>
                <a:srgbClr val="000000"/>
              </a:buClr>
              <a:buFont typeface="Wingdings" charset="2"/>
              <a:buChar char=""/>
            </a:pPr>
            <a:r>
              <a:rPr lang="ru-RU" sz="1900" b="1" strike="noStrike" spc="-1">
                <a:solidFill>
                  <a:srgbClr val="000000"/>
                </a:solidFill>
                <a:latin typeface="Arial"/>
                <a:ea typeface="DejaVu Sans"/>
              </a:rPr>
              <a:t>2. </a:t>
            </a:r>
            <a:r>
              <a:rPr lang="ru-RU" sz="2200" b="1" strike="noStrike" spc="-1">
                <a:solidFill>
                  <a:srgbClr val="FF0000"/>
                </a:solidFill>
                <a:latin typeface="Arial"/>
                <a:ea typeface="DejaVu Sans"/>
              </a:rPr>
              <a:t>Норми рекреаційного навантаження </a:t>
            </a:r>
            <a:r>
              <a:rPr lang="ru-RU" sz="1900" b="1" strike="noStrike" spc="-1">
                <a:solidFill>
                  <a:srgbClr val="000000"/>
                </a:solidFill>
                <a:latin typeface="Arial"/>
                <a:ea typeface="DejaVu Sans"/>
              </a:rPr>
              <a:t>залежать в основному від природних ландшафтів та сезону року. Найбільшу опірність на вплив рекреаційного навантаження мають приморські природні комплекси, найменшу - низовинні. </a:t>
            </a:r>
            <a:endParaRPr lang="ru-RU" sz="1900" b="0" strike="noStrike" spc="-1">
              <a:latin typeface="Arial"/>
            </a:endParaRPr>
          </a:p>
          <a:p>
            <a:pPr indent="-216000" algn="just">
              <a:lnSpc>
                <a:spcPct val="100000"/>
              </a:lnSpc>
              <a:buClr>
                <a:srgbClr val="000000"/>
              </a:buClr>
              <a:buFont typeface="Wingdings" charset="2"/>
              <a:buChar char=""/>
            </a:pPr>
            <a:r>
              <a:rPr lang="ru-RU" sz="1900" b="1" strike="noStrike" spc="-1">
                <a:solidFill>
                  <a:srgbClr val="000000"/>
                </a:solidFill>
                <a:latin typeface="Arial"/>
                <a:ea typeface="DejaVu Sans"/>
              </a:rPr>
              <a:t>Рекреаційне навантаження влітку є вищим, ніж взимку. </a:t>
            </a:r>
            <a:endParaRPr lang="ru-RU" sz="1900" b="0" strike="noStrike" spc="-1">
              <a:latin typeface="Arial"/>
            </a:endParaRPr>
          </a:p>
          <a:p>
            <a:pPr indent="-216000" algn="just">
              <a:lnSpc>
                <a:spcPct val="100000"/>
              </a:lnSpc>
              <a:buClr>
                <a:srgbClr val="000000"/>
              </a:buClr>
              <a:buFont typeface="Wingdings" charset="2"/>
              <a:buChar char=""/>
            </a:pPr>
            <a:r>
              <a:rPr lang="ru-RU" sz="1900" b="1" strike="noStrike" spc="-1">
                <a:solidFill>
                  <a:srgbClr val="000000"/>
                </a:solidFill>
                <a:latin typeface="Arial"/>
                <a:ea typeface="DejaVu Sans"/>
              </a:rPr>
              <a:t>Для різних природних комплексів рекреаційне навантаження взимку коливається від 20% для приморських до 80% для гірських територій відносно літнього періоду, що пов'язано із специфікою рекреаційної діяльності в різні сезони року.</a:t>
            </a:r>
            <a:endParaRPr lang="ru-RU" sz="1900" b="0" strike="noStrike" spc="-1">
              <a:latin typeface="Arial"/>
            </a:endParaRPr>
          </a:p>
          <a:p>
            <a:pPr indent="-216000" algn="just">
              <a:lnSpc>
                <a:spcPct val="100000"/>
              </a:lnSpc>
              <a:buClr>
                <a:srgbClr val="000000"/>
              </a:buClr>
              <a:buFont typeface="Wingdings" charset="2"/>
              <a:buChar char=""/>
            </a:pPr>
            <a:r>
              <a:rPr lang="ru-RU" sz="1900" b="1" strike="noStrike" spc="-1">
                <a:solidFill>
                  <a:srgbClr val="000000"/>
                </a:solidFill>
                <a:latin typeface="Arial"/>
                <a:ea typeface="DejaVu Sans"/>
              </a:rPr>
              <a:t>3. Виходячи з цих даних встановлені нормативні показники рекреаційного навантаження для різних природних комплексів України (табл.).</a:t>
            </a:r>
            <a:endParaRPr lang="ru-RU" sz="1900" b="0" strike="noStrike" spc="-1">
              <a:latin typeface="Arial"/>
            </a:endParaRPr>
          </a:p>
          <a:p>
            <a:pPr indent="-216000" algn="just">
              <a:lnSpc>
                <a:spcPct val="100000"/>
              </a:lnSpc>
              <a:buClr>
                <a:srgbClr val="000000"/>
              </a:buClr>
              <a:buFont typeface="Wingdings" charset="2"/>
              <a:buChar char=""/>
            </a:pPr>
            <a:r>
              <a:rPr lang="ru-RU" sz="1900" b="1" strike="noStrike" spc="-1">
                <a:solidFill>
                  <a:srgbClr val="000000"/>
                </a:solidFill>
                <a:latin typeface="Arial"/>
                <a:ea typeface="DejaVu Sans"/>
              </a:rPr>
              <a:t>4. Дані нормативи дають загальне уявлення про норми рекреаційного навантаження на різні природні комплекси. Локалізовані показники рекреаційного навантаження для кожної окремо взятої території визначаються на місці з урахуванням конкретних природних умов, в першу чергу враховуючи характер підстилаючої поверхні, рослинного світу, нахилу поверхні, прояву шкідливих геодинамічних процесів.</a:t>
            </a:r>
            <a:endParaRPr lang="ru-RU" sz="1900" b="0" strike="noStrike" spc="-1">
              <a:latin typeface="Arial"/>
            </a:endParaRPr>
          </a:p>
          <a:p>
            <a:pPr algn="just">
              <a:lnSpc>
                <a:spcPct val="100000"/>
              </a:lnSpc>
            </a:pPr>
            <a:r>
              <a:rPr lang="ru-RU" sz="1900" b="1" strike="noStrike" spc="-1">
                <a:solidFill>
                  <a:srgbClr val="FF0000"/>
                </a:solidFill>
                <a:latin typeface="Arial"/>
                <a:ea typeface="DejaVu Sans"/>
              </a:rPr>
              <a:t>Норми рекреаційного навантаження служать базою для визначення місткості рекреаційних територій.</a:t>
            </a:r>
            <a:endParaRPr lang="ru-RU" sz="1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CustomShape 1"/>
          <p:cNvSpPr/>
          <p:nvPr/>
        </p:nvSpPr>
        <p:spPr>
          <a:xfrm>
            <a:off x="1595520" y="285840"/>
            <a:ext cx="1014372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FF0000"/>
                </a:solidFill>
                <a:latin typeface="Arial"/>
                <a:ea typeface="DejaVu Sans"/>
              </a:rPr>
              <a:t>Нормативні показники рекреаційного навантаження на природні комплекси (Wyrzykowski J., 1986)</a:t>
            </a:r>
            <a:endParaRPr lang="ru-RU" sz="2400" b="0" strike="noStrike" spc="-1">
              <a:latin typeface="Arial"/>
            </a:endParaRPr>
          </a:p>
        </p:txBody>
      </p:sp>
      <p:pic>
        <p:nvPicPr>
          <p:cNvPr id="694" name="Рисунок 437"/>
          <p:cNvPicPr/>
          <p:nvPr/>
        </p:nvPicPr>
        <p:blipFill>
          <a:blip r:embed="rId2"/>
          <a:srcRect l="24949" t="34872" r="26592" b="26275"/>
          <a:stretch/>
        </p:blipFill>
        <p:spPr>
          <a:xfrm>
            <a:off x="1380960" y="1368000"/>
            <a:ext cx="10072440" cy="46324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 name="CustomShape 1"/>
          <p:cNvSpPr/>
          <p:nvPr/>
        </p:nvSpPr>
        <p:spPr>
          <a:xfrm>
            <a:off x="809640" y="500040"/>
            <a:ext cx="11171520" cy="55897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900" b="1" strike="noStrike" spc="-1">
                <a:solidFill>
                  <a:srgbClr val="000000"/>
                </a:solidFill>
                <a:latin typeface="Arial"/>
                <a:ea typeface="DejaVu Sans"/>
              </a:rPr>
              <a:t>Нормативи рекреаційного навантаження повинні враховувати природні умови рекреаційних територій (характер рельєфу, механічний склад ґрунтів, лісові території, типи лісу тощо), дотримання яких забезпечило б рівновагу природних екосистем в залежності від інтенсивності впливу і режиму їх використання.</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Аналізуючи джерела інформації з даної проблеми, як вітчизняні так і зарубіжні, фахівці даної галузі по-різному наводять дані відносно навантаження, яке в основному залежить від плоскої рівнини, гористості, гірської місцевості, пісчаних ґрунтів тощо.</a:t>
            </a:r>
            <a:endParaRPr lang="ru-RU" sz="1900" b="0" strike="noStrike" spc="-1">
              <a:latin typeface="Arial"/>
            </a:endParaRPr>
          </a:p>
          <a:p>
            <a:pPr algn="just">
              <a:lnSpc>
                <a:spcPct val="100000"/>
              </a:lnSpc>
            </a:pPr>
            <a:r>
              <a:rPr lang="ru-RU" sz="1900" b="1" strike="noStrike" spc="-1">
                <a:solidFill>
                  <a:srgbClr val="FF0000"/>
                </a:solidFill>
                <a:latin typeface="Arial"/>
                <a:ea typeface="DejaVu Sans"/>
              </a:rPr>
              <a:t>Загальноприйнятою вважається для довготривалого відпочинку норма від 4 до 18 чол/га або 400/1800 чол/км</a:t>
            </a:r>
            <a:r>
              <a:rPr lang="ru-RU" sz="1900" b="1" strike="noStrike" spc="-1" baseline="30000">
                <a:solidFill>
                  <a:srgbClr val="FF0000"/>
                </a:solidFill>
                <a:latin typeface="Arial"/>
                <a:ea typeface="DejaVu Sans"/>
              </a:rPr>
              <a:t>2</a:t>
            </a:r>
            <a:r>
              <a:rPr lang="ru-RU" sz="1900" b="1" strike="noStrike" spc="-1">
                <a:solidFill>
                  <a:srgbClr val="FF0000"/>
                </a:solidFill>
                <a:latin typeface="Arial"/>
                <a:ea typeface="DejaVu Sans"/>
              </a:rPr>
              <a:t>. </a:t>
            </a:r>
            <a:r>
              <a:rPr lang="ru-RU" sz="1900" b="1" strike="noStrike" spc="-1">
                <a:solidFill>
                  <a:srgbClr val="000000"/>
                </a:solidFill>
                <a:latin typeface="Arial"/>
                <a:ea typeface="DejaVu Sans"/>
              </a:rPr>
              <a:t>Але ці дані теж не можуть бути абсолютно прийнятними, вони залежать від складу території та спеціалізації району для рекреаторів.</a:t>
            </a:r>
            <a:endParaRPr lang="ru-RU" sz="1900" b="0" strike="noStrike" spc="-1">
              <a:latin typeface="Arial"/>
            </a:endParaRPr>
          </a:p>
          <a:p>
            <a:pPr algn="just">
              <a:lnSpc>
                <a:spcPct val="100000"/>
              </a:lnSpc>
            </a:pPr>
            <a:r>
              <a:rPr lang="ru-RU" sz="1900" b="1" strike="noStrike" spc="-1">
                <a:solidFill>
                  <a:srgbClr val="FF0000"/>
                </a:solidFill>
                <a:latin typeface="Arial"/>
                <a:ea typeface="DejaVu Sans"/>
              </a:rPr>
              <a:t>В світовій практиці рекреаційного використання природних комплексів спостерігаються великі відмінності в нормативах. </a:t>
            </a:r>
            <a:r>
              <a:rPr lang="ru-RU" sz="1900" b="1" strike="noStrike" spc="-1">
                <a:solidFill>
                  <a:srgbClr val="000000"/>
                </a:solidFill>
                <a:latin typeface="Arial"/>
                <a:ea typeface="DejaVu Sans"/>
              </a:rPr>
              <a:t>Наприклад, в Україні до 1990 р. загально курортна норма забудови складала від 350 до 500 м</a:t>
            </a:r>
            <a:r>
              <a:rPr lang="ru-RU" sz="1900" b="1" strike="noStrike" spc="-1" baseline="30000">
                <a:solidFill>
                  <a:srgbClr val="000000"/>
                </a:solidFill>
                <a:latin typeface="Arial"/>
                <a:ea typeface="DejaVu Sans"/>
              </a:rPr>
              <a:t>3</a:t>
            </a:r>
            <a:r>
              <a:rPr lang="ru-RU" sz="1900" b="1" strike="noStrike" spc="-1">
                <a:solidFill>
                  <a:srgbClr val="000000"/>
                </a:solidFill>
                <a:latin typeface="Arial"/>
                <a:ea typeface="DejaVu Sans"/>
              </a:rPr>
              <a:t> на одне ліжко-місце, в той час на болгарському курорті "Золоті піски" цей показник дорівнює 150 м</a:t>
            </a:r>
            <a:r>
              <a:rPr lang="ru-RU" sz="1900" b="1" strike="noStrike" spc="-1" baseline="30000">
                <a:solidFill>
                  <a:srgbClr val="000000"/>
                </a:solidFill>
                <a:latin typeface="Arial"/>
                <a:ea typeface="DejaVu Sans"/>
              </a:rPr>
              <a:t>3</a:t>
            </a:r>
            <a:r>
              <a:rPr lang="ru-RU" sz="1900" b="1" strike="noStrike" spc="-1">
                <a:solidFill>
                  <a:srgbClr val="000000"/>
                </a:solidFill>
                <a:latin typeface="Arial"/>
                <a:ea typeface="DejaVu Sans"/>
              </a:rPr>
              <a:t>, на румунському курорті "Мамайя" - 85 м</a:t>
            </a:r>
            <a:r>
              <a:rPr lang="ru-RU" sz="1900" b="1" strike="noStrike" spc="-1" baseline="30000">
                <a:solidFill>
                  <a:srgbClr val="000000"/>
                </a:solidFill>
                <a:latin typeface="Arial"/>
                <a:ea typeface="DejaVu Sans"/>
              </a:rPr>
              <a:t>3</a:t>
            </a:r>
            <a:r>
              <a:rPr lang="ru-RU" sz="1900" b="1" strike="noStrike" spc="-1">
                <a:solidFill>
                  <a:srgbClr val="000000"/>
                </a:solidFill>
                <a:latin typeface="Arial"/>
                <a:ea typeface="DejaVu Sans"/>
              </a:rPr>
              <a:t>, на англійському курорті "Бронімор" - 53 м</a:t>
            </a:r>
            <a:r>
              <a:rPr lang="ru-RU" sz="1900" b="1" strike="noStrike" spc="-1" baseline="30000">
                <a:solidFill>
                  <a:srgbClr val="000000"/>
                </a:solidFill>
                <a:latin typeface="Arial"/>
                <a:ea typeface="DejaVu Sans"/>
              </a:rPr>
              <a:t>3</a:t>
            </a:r>
            <a:r>
              <a:rPr lang="ru-RU" sz="1900" b="1" strike="noStrike" spc="-1">
                <a:solidFill>
                  <a:srgbClr val="000000"/>
                </a:solidFill>
                <a:latin typeface="Arial"/>
                <a:ea typeface="DejaVu Sans"/>
              </a:rPr>
              <a:t> на одне ліжко-місце.</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Наведемо екологічні регламенти рекреаційного освоєння територій за Мироненко Н.С., Твердохлєбовим І. Т., які та застосовуються в основному на всій території США це багаторічна практика використання територій без нанесення деградації, як показано в табл.</a:t>
            </a:r>
            <a:endParaRPr lang="ru-RU" sz="1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CustomShape 1"/>
          <p:cNvSpPr/>
          <p:nvPr/>
        </p:nvSpPr>
        <p:spPr>
          <a:xfrm>
            <a:off x="595440" y="360000"/>
            <a:ext cx="11286720" cy="8218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FF0000"/>
                </a:solidFill>
                <a:latin typeface="Arial"/>
                <a:ea typeface="DejaVu Sans"/>
              </a:rPr>
              <a:t>Таблиця. Норми рекреаційного навантаження на природні екосистеми, прийняті в США</a:t>
            </a:r>
            <a:endParaRPr lang="ru-RU" sz="2400" b="0" strike="noStrike" spc="-1">
              <a:latin typeface="Arial"/>
            </a:endParaRPr>
          </a:p>
        </p:txBody>
      </p:sp>
      <p:graphicFrame>
        <p:nvGraphicFramePr>
          <p:cNvPr id="697" name="Table 2"/>
          <p:cNvGraphicFramePr/>
          <p:nvPr/>
        </p:nvGraphicFramePr>
        <p:xfrm>
          <a:off x="1952640" y="1500120"/>
          <a:ext cx="9072360" cy="3118320"/>
        </p:xfrm>
        <a:graphic>
          <a:graphicData uri="http://schemas.openxmlformats.org/drawingml/2006/table">
            <a:tbl>
              <a:tblPr/>
              <a:tblGrid>
                <a:gridCol w="5290200">
                  <a:extLst>
                    <a:ext uri="{9D8B030D-6E8A-4147-A177-3AD203B41FA5}">
                      <a16:colId xmlns:a16="http://schemas.microsoft.com/office/drawing/2014/main" val="20000"/>
                    </a:ext>
                  </a:extLst>
                </a:gridCol>
                <a:gridCol w="3782160">
                  <a:extLst>
                    <a:ext uri="{9D8B030D-6E8A-4147-A177-3AD203B41FA5}">
                      <a16:colId xmlns:a16="http://schemas.microsoft.com/office/drawing/2014/main" val="20001"/>
                    </a:ext>
                  </a:extLst>
                </a:gridCol>
              </a:tblGrid>
              <a:tr h="714960">
                <a:tc>
                  <a:txBody>
                    <a:bodyPr/>
                    <a:lstStyle/>
                    <a:p>
                      <a:pPr algn="ctr">
                        <a:lnSpc>
                          <a:spcPct val="100000"/>
                        </a:lnSpc>
                      </a:pPr>
                      <a:r>
                        <a:rPr lang="ru-RU" sz="2000" b="1" strike="noStrike" spc="-1">
                          <a:latin typeface="Arial"/>
                        </a:rPr>
                        <a:t>Види рекреаційного використання територій</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a:txBody>
                    <a:bodyPr/>
                    <a:lstStyle/>
                    <a:p>
                      <a:pPr algn="ctr">
                        <a:lnSpc>
                          <a:spcPct val="100000"/>
                        </a:lnSpc>
                      </a:pPr>
                      <a:r>
                        <a:rPr lang="ru-RU" sz="2000" b="1" strike="noStrike" spc="-1">
                          <a:latin typeface="Arial"/>
                        </a:rPr>
                        <a:t>Площа на одного рекреанта, м</a:t>
                      </a:r>
                      <a:r>
                        <a:rPr lang="ru-RU" sz="2000" b="1" strike="noStrike" spc="-1" baseline="18000">
                          <a:latin typeface="Arial"/>
                        </a:rPr>
                        <a:t>2</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extLst>
                  <a:ext uri="{0D108BD9-81ED-4DB2-BD59-A6C34878D82A}">
                    <a16:rowId xmlns:a16="http://schemas.microsoft.com/office/drawing/2014/main" val="10000"/>
                  </a:ext>
                </a:extLst>
              </a:tr>
              <a:tr h="714960">
                <a:tc>
                  <a:txBody>
                    <a:bodyPr/>
                    <a:lstStyle/>
                    <a:p>
                      <a:pPr>
                        <a:lnSpc>
                          <a:spcPct val="100000"/>
                        </a:lnSpc>
                      </a:pPr>
                      <a:r>
                        <a:rPr lang="ru-RU" sz="2000" b="0" strike="noStrike" spc="-1">
                          <a:latin typeface="Arial"/>
                        </a:rPr>
                        <a:t>Приміські зони відпочинку, ігрові майданчики</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AF297"/>
                    </a:solidFill>
                  </a:tcPr>
                </a:tc>
                <a:tc>
                  <a:txBody>
                    <a:bodyPr/>
                    <a:lstStyle/>
                    <a:p>
                      <a:pPr algn="ctr">
                        <a:lnSpc>
                          <a:spcPct val="100000"/>
                        </a:lnSpc>
                      </a:pPr>
                      <a:r>
                        <a:rPr lang="ru-RU" sz="2000" b="0" strike="noStrike" spc="-1">
                          <a:latin typeface="Arial"/>
                        </a:rPr>
                        <a:t>80</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403920">
                <a:tc>
                  <a:txBody>
                    <a:bodyPr/>
                    <a:lstStyle/>
                    <a:p>
                      <a:pPr>
                        <a:lnSpc>
                          <a:spcPct val="100000"/>
                        </a:lnSpc>
                      </a:pPr>
                      <a:r>
                        <a:rPr lang="ru-RU" sz="2000" b="0" strike="noStrike" spc="-1">
                          <a:latin typeface="Arial"/>
                        </a:rPr>
                        <a:t>Пляжі</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AF297"/>
                    </a:solidFill>
                  </a:tcPr>
                </a:tc>
                <a:tc>
                  <a:txBody>
                    <a:bodyPr/>
                    <a:lstStyle/>
                    <a:p>
                      <a:pPr algn="ctr">
                        <a:lnSpc>
                          <a:spcPct val="100000"/>
                        </a:lnSpc>
                      </a:pPr>
                      <a:r>
                        <a:rPr lang="ru-RU" sz="2000" b="0" strike="noStrike" spc="-1">
                          <a:latin typeface="Arial"/>
                        </a:rPr>
                        <a:t>18,5</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403920">
                <a:tc>
                  <a:txBody>
                    <a:bodyPr/>
                    <a:lstStyle/>
                    <a:p>
                      <a:pPr>
                        <a:lnSpc>
                          <a:spcPct val="100000"/>
                        </a:lnSpc>
                      </a:pPr>
                      <a:r>
                        <a:rPr lang="ru-RU" sz="2000" b="0" strike="noStrike" spc="-1">
                          <a:latin typeface="Arial"/>
                        </a:rPr>
                        <a:t>Майданчики для пікніків</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AF297"/>
                    </a:solidFill>
                  </a:tcPr>
                </a:tc>
                <a:tc>
                  <a:txBody>
                    <a:bodyPr/>
                    <a:lstStyle/>
                    <a:p>
                      <a:pPr algn="ctr">
                        <a:lnSpc>
                          <a:spcPct val="100000"/>
                        </a:lnSpc>
                      </a:pPr>
                      <a:r>
                        <a:rPr lang="ru-RU" sz="2000" b="0" strike="noStrike" spc="-1">
                          <a:latin typeface="Arial"/>
                        </a:rPr>
                        <a:t>100</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475920">
                <a:tc>
                  <a:txBody>
                    <a:bodyPr/>
                    <a:lstStyle/>
                    <a:p>
                      <a:pPr>
                        <a:lnSpc>
                          <a:spcPct val="100000"/>
                        </a:lnSpc>
                      </a:pPr>
                      <a:r>
                        <a:rPr lang="ru-RU" sz="2000" b="0" strike="noStrike" spc="-1">
                          <a:latin typeface="Arial"/>
                        </a:rPr>
                        <a:t>Стежки для пішохідного туризму</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AF297"/>
                    </a:solidFill>
                  </a:tcPr>
                </a:tc>
                <a:tc>
                  <a:txBody>
                    <a:bodyPr/>
                    <a:lstStyle/>
                    <a:p>
                      <a:pPr algn="ctr">
                        <a:lnSpc>
                          <a:spcPct val="100000"/>
                        </a:lnSpc>
                      </a:pPr>
                      <a:r>
                        <a:rPr lang="ru-RU" sz="2000" b="0" strike="noStrike" spc="-1">
                          <a:latin typeface="Arial"/>
                        </a:rPr>
                        <a:t>80</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404640">
                <a:tc>
                  <a:txBody>
                    <a:bodyPr/>
                    <a:lstStyle/>
                    <a:p>
                      <a:pPr>
                        <a:lnSpc>
                          <a:spcPct val="100000"/>
                        </a:lnSpc>
                      </a:pPr>
                      <a:r>
                        <a:rPr lang="ru-RU" sz="2000" b="0" strike="noStrike" spc="-1">
                          <a:latin typeface="Arial"/>
                        </a:rPr>
                        <a:t>Стежки для верхової їзди</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AF297"/>
                    </a:solidFill>
                  </a:tcPr>
                </a:tc>
                <a:tc>
                  <a:txBody>
                    <a:bodyPr/>
                    <a:lstStyle/>
                    <a:p>
                      <a:pPr algn="ctr">
                        <a:lnSpc>
                          <a:spcPct val="100000"/>
                        </a:lnSpc>
                      </a:pPr>
                      <a:r>
                        <a:rPr lang="ru-RU" sz="2000" b="0" strike="noStrike" spc="-1">
                          <a:latin typeface="Arial"/>
                        </a:rPr>
                        <a:t>80</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bl>
          </a:graphicData>
        </a:graphic>
      </p:graphicFrame>
      <p:sp>
        <p:nvSpPr>
          <p:cNvPr id="698" name="CustomShape 3"/>
          <p:cNvSpPr/>
          <p:nvPr/>
        </p:nvSpPr>
        <p:spPr>
          <a:xfrm>
            <a:off x="952560" y="5357880"/>
            <a:ext cx="10675080" cy="10051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00"/>
                </a:solidFill>
                <a:latin typeface="Arial"/>
                <a:ea typeface="DejaVu Sans"/>
              </a:rPr>
              <a:t>Доцільно також відзначити про сусідню країну Польщу, де фактична концентрація туристів у рекреаційних місцевостях коливається від 50 до 500 чол./км</a:t>
            </a:r>
            <a:r>
              <a:rPr lang="ru-RU" sz="2000" b="1" strike="noStrike" spc="-1" baseline="30000">
                <a:solidFill>
                  <a:srgbClr val="000000"/>
                </a:solidFill>
                <a:latin typeface="Arial"/>
                <a:ea typeface="DejaVu Sans"/>
              </a:rPr>
              <a:t>2</a:t>
            </a:r>
            <a:r>
              <a:rPr lang="ru-RU" sz="2000" b="1" strike="noStrike" spc="-1">
                <a:solidFill>
                  <a:srgbClr val="000000"/>
                </a:solidFill>
                <a:latin typeface="Arial"/>
                <a:ea typeface="DejaVu Sans"/>
              </a:rPr>
              <a:t> (див. табл.).</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 name="CustomShape 1"/>
          <p:cNvSpPr/>
          <p:nvPr/>
        </p:nvSpPr>
        <p:spPr>
          <a:xfrm>
            <a:off x="1523880" y="624240"/>
            <a:ext cx="10286640" cy="94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r>
              <a:rPr lang="ru-RU" sz="4400" b="1" i="1" strike="noStrike" spc="-1">
                <a:solidFill>
                  <a:srgbClr val="00B050"/>
                </a:solidFill>
                <a:latin typeface="Century Gothic"/>
                <a:ea typeface="DejaVu Sans"/>
              </a:rPr>
              <a:t>Класифікація природних ресурсів</a:t>
            </a:r>
            <a:endParaRPr lang="ru-RU" sz="4400" b="0" strike="noStrike" spc="-1">
              <a:latin typeface="Arial"/>
            </a:endParaRPr>
          </a:p>
        </p:txBody>
      </p:sp>
      <p:sp>
        <p:nvSpPr>
          <p:cNvPr id="603" name="CustomShape 2"/>
          <p:cNvSpPr/>
          <p:nvPr/>
        </p:nvSpPr>
        <p:spPr>
          <a:xfrm>
            <a:off x="2738520" y="1785960"/>
            <a:ext cx="8914320" cy="37764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nSpc>
                <a:spcPct val="100000"/>
              </a:lnSpc>
              <a:spcBef>
                <a:spcPts val="1001"/>
              </a:spcBef>
              <a:buClr>
                <a:srgbClr val="4E67C8"/>
              </a:buClr>
              <a:buFont typeface="Wingdings 3" charset="2"/>
              <a:buChar char=""/>
            </a:pPr>
            <a:r>
              <a:rPr lang="ru-RU" sz="3200" b="1" strike="noStrike" spc="-1">
                <a:solidFill>
                  <a:srgbClr val="404040"/>
                </a:solidFill>
                <a:latin typeface="Century Gothic"/>
                <a:ea typeface="DejaVu Sans"/>
              </a:rPr>
              <a:t>За структурою</a:t>
            </a:r>
            <a:endParaRPr lang="ru-RU" sz="3200" b="0" strike="noStrike" spc="-1">
              <a:latin typeface="Arial"/>
            </a:endParaRPr>
          </a:p>
          <a:p>
            <a:pPr marL="743040" lvl="1" indent="-284760">
              <a:lnSpc>
                <a:spcPct val="100000"/>
              </a:lnSpc>
              <a:spcBef>
                <a:spcPts val="1001"/>
              </a:spcBef>
              <a:buClr>
                <a:srgbClr val="4E67C8"/>
              </a:buClr>
              <a:buFont typeface="Wingdings 3" charset="2"/>
              <a:buChar char=""/>
            </a:pPr>
            <a:r>
              <a:rPr lang="ru-RU" sz="2800" b="0" strike="noStrike" spc="-1">
                <a:solidFill>
                  <a:srgbClr val="404040"/>
                </a:solidFill>
                <a:latin typeface="Century Gothic"/>
                <a:ea typeface="DejaVu Sans"/>
              </a:rPr>
              <a:t> </a:t>
            </a:r>
            <a:r>
              <a:rPr lang="ru-RU" sz="2800" b="1" strike="noStrike" spc="-1">
                <a:solidFill>
                  <a:srgbClr val="404040"/>
                </a:solidFill>
                <a:latin typeface="Century Gothic"/>
                <a:ea typeface="DejaVu Sans"/>
              </a:rPr>
              <a:t>Енергетичні;</a:t>
            </a:r>
            <a:endParaRPr lang="ru-RU" sz="2800" b="0" strike="noStrike" spc="-1">
              <a:latin typeface="Arial"/>
            </a:endParaRPr>
          </a:p>
          <a:p>
            <a:pPr marL="743040" lvl="1" indent="-284760">
              <a:lnSpc>
                <a:spcPct val="100000"/>
              </a:lnSpc>
              <a:spcBef>
                <a:spcPts val="1001"/>
              </a:spcBef>
              <a:buClr>
                <a:srgbClr val="4E67C8"/>
              </a:buClr>
              <a:buFont typeface="Wingdings 3" charset="2"/>
              <a:buChar char=""/>
            </a:pPr>
            <a:r>
              <a:rPr lang="ru-RU" sz="2800" b="1" strike="noStrike" spc="-1">
                <a:solidFill>
                  <a:srgbClr val="404040"/>
                </a:solidFill>
                <a:latin typeface="Century Gothic"/>
                <a:ea typeface="DejaVu Sans"/>
              </a:rPr>
              <a:t> Сировинні та допоміжні промислові;</a:t>
            </a:r>
            <a:endParaRPr lang="ru-RU" sz="2800" b="0" strike="noStrike" spc="-1">
              <a:latin typeface="Arial"/>
            </a:endParaRPr>
          </a:p>
          <a:p>
            <a:pPr marL="743040" lvl="1" indent="-284760">
              <a:lnSpc>
                <a:spcPct val="100000"/>
              </a:lnSpc>
              <a:spcBef>
                <a:spcPts val="1001"/>
              </a:spcBef>
              <a:buClr>
                <a:srgbClr val="4E67C8"/>
              </a:buClr>
              <a:buFont typeface="Wingdings 3" charset="2"/>
              <a:buChar char=""/>
            </a:pPr>
            <a:r>
              <a:rPr lang="ru-RU" sz="2800" b="1" strike="noStrike" spc="-1">
                <a:solidFill>
                  <a:srgbClr val="404040"/>
                </a:solidFill>
                <a:latin typeface="Century Gothic"/>
                <a:ea typeface="DejaVu Sans"/>
              </a:rPr>
              <a:t> Їстівні;</a:t>
            </a:r>
            <a:endParaRPr lang="ru-RU" sz="2800" b="0" strike="noStrike" spc="-1">
              <a:latin typeface="Arial"/>
            </a:endParaRPr>
          </a:p>
          <a:p>
            <a:pPr marL="743040" lvl="1" indent="-284760">
              <a:lnSpc>
                <a:spcPct val="100000"/>
              </a:lnSpc>
              <a:spcBef>
                <a:spcPts val="1001"/>
              </a:spcBef>
              <a:buClr>
                <a:srgbClr val="4E67C8"/>
              </a:buClr>
              <a:buFont typeface="Wingdings 3" charset="2"/>
              <a:buChar char=""/>
            </a:pPr>
            <a:r>
              <a:rPr lang="ru-RU" sz="2800" b="1" strike="noStrike" spc="-1">
                <a:solidFill>
                  <a:srgbClr val="C3260C"/>
                </a:solidFill>
                <a:latin typeface="Century Gothic"/>
                <a:ea typeface="DejaVu Sans"/>
              </a:rPr>
              <a:t> Оздоровчі;</a:t>
            </a:r>
            <a:endParaRPr lang="ru-RU" sz="2800" b="0" strike="noStrike" spc="-1">
              <a:latin typeface="Arial"/>
            </a:endParaRPr>
          </a:p>
          <a:p>
            <a:pPr marL="743040" lvl="1" indent="-284760">
              <a:lnSpc>
                <a:spcPct val="100000"/>
              </a:lnSpc>
              <a:spcBef>
                <a:spcPts val="1001"/>
              </a:spcBef>
              <a:buClr>
                <a:srgbClr val="4E67C8"/>
              </a:buClr>
              <a:buFont typeface="Wingdings 3" charset="2"/>
              <a:buChar char=""/>
            </a:pPr>
            <a:r>
              <a:rPr lang="ru-RU" sz="2800" b="1" strike="noStrike" spc="-1">
                <a:solidFill>
                  <a:srgbClr val="C3260C"/>
                </a:solidFill>
                <a:latin typeface="Century Gothic"/>
                <a:ea typeface="DejaVu Sans"/>
              </a:rPr>
              <a:t> Культурно-естетичні.</a:t>
            </a:r>
            <a:endParaRPr lang="ru-RU" sz="2800" b="0" strike="noStrike" spc="-1">
              <a:latin typeface="Arial"/>
            </a:endParaRPr>
          </a:p>
        </p:txBody>
      </p:sp>
      <p:sp>
        <p:nvSpPr>
          <p:cNvPr id="604" name="CustomShape 3"/>
          <p:cNvSpPr/>
          <p:nvPr/>
        </p:nvSpPr>
        <p:spPr>
          <a:xfrm>
            <a:off x="8524800" y="4500720"/>
            <a:ext cx="235224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800" b="1" strike="noStrike" spc="-1">
                <a:solidFill>
                  <a:srgbClr val="000000"/>
                </a:solidFill>
                <a:latin typeface="Century Gothic"/>
                <a:ea typeface="DejaVu Sans"/>
              </a:rPr>
              <a:t>Рекреаційні</a:t>
            </a:r>
            <a:endParaRPr lang="ru-RU" sz="2800" b="0" strike="noStrike" spc="-1">
              <a:latin typeface="Arial"/>
            </a:endParaRPr>
          </a:p>
        </p:txBody>
      </p:sp>
      <p:sp>
        <p:nvSpPr>
          <p:cNvPr id="605" name="CustomShape 4"/>
          <p:cNvSpPr/>
          <p:nvPr/>
        </p:nvSpPr>
        <p:spPr>
          <a:xfrm>
            <a:off x="7881840" y="4286160"/>
            <a:ext cx="428400" cy="810720"/>
          </a:xfrm>
          <a:prstGeom prst="chevron">
            <a:avLst>
              <a:gd name="adj" fmla="val 61397"/>
            </a:avLst>
          </a:prstGeom>
          <a:ln>
            <a:round/>
          </a:ln>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CustomShape 1"/>
          <p:cNvSpPr/>
          <p:nvPr/>
        </p:nvSpPr>
        <p:spPr>
          <a:xfrm>
            <a:off x="1238040" y="373320"/>
            <a:ext cx="10641240" cy="8218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FF0000"/>
                </a:solidFill>
                <a:latin typeface="Arial"/>
                <a:ea typeface="DejaVu Sans"/>
              </a:rPr>
              <a:t>Таблиця. Нормативні показники рекреаційного навантаження на природні комплекси Польщі</a:t>
            </a:r>
            <a:endParaRPr lang="ru-RU" sz="2400" b="0" strike="noStrike" spc="-1">
              <a:latin typeface="Arial"/>
            </a:endParaRPr>
          </a:p>
        </p:txBody>
      </p:sp>
      <p:graphicFrame>
        <p:nvGraphicFramePr>
          <p:cNvPr id="700" name="Table 2"/>
          <p:cNvGraphicFramePr/>
          <p:nvPr/>
        </p:nvGraphicFramePr>
        <p:xfrm>
          <a:off x="1380960" y="1714320"/>
          <a:ext cx="9929520" cy="3877200"/>
        </p:xfrm>
        <a:graphic>
          <a:graphicData uri="http://schemas.openxmlformats.org/drawingml/2006/table">
            <a:tbl>
              <a:tblPr/>
              <a:tblGrid>
                <a:gridCol w="2928600">
                  <a:extLst>
                    <a:ext uri="{9D8B030D-6E8A-4147-A177-3AD203B41FA5}">
                      <a16:colId xmlns:a16="http://schemas.microsoft.com/office/drawing/2014/main" val="20000"/>
                    </a:ext>
                  </a:extLst>
                </a:gridCol>
                <a:gridCol w="3643200">
                  <a:extLst>
                    <a:ext uri="{9D8B030D-6E8A-4147-A177-3AD203B41FA5}">
                      <a16:colId xmlns:a16="http://schemas.microsoft.com/office/drawing/2014/main" val="20001"/>
                    </a:ext>
                  </a:extLst>
                </a:gridCol>
                <a:gridCol w="3357720">
                  <a:extLst>
                    <a:ext uri="{9D8B030D-6E8A-4147-A177-3AD203B41FA5}">
                      <a16:colId xmlns:a16="http://schemas.microsoft.com/office/drawing/2014/main" val="20002"/>
                    </a:ext>
                  </a:extLst>
                </a:gridCol>
              </a:tblGrid>
              <a:tr h="1006560">
                <a:tc>
                  <a:txBody>
                    <a:bodyPr/>
                    <a:lstStyle/>
                    <a:p>
                      <a:pPr algn="ctr">
                        <a:lnSpc>
                          <a:spcPct val="100000"/>
                        </a:lnSpc>
                      </a:pPr>
                      <a:r>
                        <a:rPr lang="ru-RU" sz="2000" b="1" strike="noStrike" spc="-1">
                          <a:latin typeface="Arial"/>
                        </a:rPr>
                        <a:t>Природні комплекси</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a:txBody>
                    <a:bodyPr/>
                    <a:lstStyle/>
                    <a:p>
                      <a:pPr algn="ctr">
                        <a:lnSpc>
                          <a:spcPct val="100000"/>
                        </a:lnSpc>
                      </a:pPr>
                      <a:r>
                        <a:rPr lang="ru-RU" sz="2000" b="1" strike="noStrike" spc="-1">
                          <a:latin typeface="Arial"/>
                        </a:rPr>
                        <a:t>Показники рекреаційного навантаження в літній період, чол./км</a:t>
                      </a:r>
                      <a:r>
                        <a:rPr lang="ru-RU" sz="2000" b="1" strike="noStrike" spc="-1" baseline="18000">
                          <a:latin typeface="Arial"/>
                        </a:rPr>
                        <a:t>2</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a:txBody>
                    <a:bodyPr/>
                    <a:lstStyle/>
                    <a:p>
                      <a:pPr algn="ctr">
                        <a:lnSpc>
                          <a:spcPct val="100000"/>
                        </a:lnSpc>
                      </a:pPr>
                      <a:r>
                        <a:rPr lang="ru-RU" sz="2000" b="1" strike="noStrike" spc="-1">
                          <a:latin typeface="Arial"/>
                        </a:rPr>
                        <a:t>Рекреаційне навантаження взимку в % до літніх показників.</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extLst>
                  <a:ext uri="{0D108BD9-81ED-4DB2-BD59-A6C34878D82A}">
                    <a16:rowId xmlns:a16="http://schemas.microsoft.com/office/drawing/2014/main" val="10000"/>
                  </a:ext>
                </a:extLst>
              </a:tr>
              <a:tr h="430560">
                <a:tc>
                  <a:txBody>
                    <a:bodyPr/>
                    <a:lstStyle/>
                    <a:p>
                      <a:pPr>
                        <a:lnSpc>
                          <a:spcPct val="100000"/>
                        </a:lnSpc>
                      </a:pPr>
                      <a:r>
                        <a:rPr lang="ru-RU" sz="2000" b="1" strike="noStrike" spc="-1">
                          <a:latin typeface="Arial"/>
                        </a:rPr>
                        <a:t>Морський</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gn="ctr">
                        <a:lnSpc>
                          <a:spcPct val="100000"/>
                        </a:lnSpc>
                      </a:pPr>
                      <a:r>
                        <a:rPr lang="ru-RU" sz="2000" b="1" strike="noStrike" spc="-1">
                          <a:latin typeface="Arial"/>
                        </a:rPr>
                        <a:t>300 - 500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Arial"/>
                        </a:rPr>
                        <a:t>20-30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396720">
                <a:tc>
                  <a:txBody>
                    <a:bodyPr/>
                    <a:lstStyle/>
                    <a:p>
                      <a:pPr>
                        <a:lnSpc>
                          <a:spcPct val="100000"/>
                        </a:lnSpc>
                      </a:pPr>
                      <a:r>
                        <a:rPr lang="ru-RU" sz="2000" b="1" strike="noStrike" spc="-1">
                          <a:latin typeface="Arial"/>
                        </a:rPr>
                        <a:t>Озерний</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gn="ctr">
                        <a:lnSpc>
                          <a:spcPct val="100000"/>
                        </a:lnSpc>
                      </a:pPr>
                      <a:r>
                        <a:rPr lang="ru-RU" sz="2000" b="1" strike="noStrike" spc="-1">
                          <a:latin typeface="Arial"/>
                        </a:rPr>
                        <a:t>80 - 150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Arial"/>
                        </a:rPr>
                        <a:t> </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430560">
                <a:tc>
                  <a:txBody>
                    <a:bodyPr/>
                    <a:lstStyle/>
                    <a:p>
                      <a:pPr>
                        <a:lnSpc>
                          <a:spcPct val="100000"/>
                        </a:lnSpc>
                      </a:pPr>
                      <a:r>
                        <a:rPr lang="ru-RU" sz="2000" b="1" strike="noStrike" spc="-1">
                          <a:latin typeface="Arial"/>
                        </a:rPr>
                        <a:t>Гірський</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gn="ctr">
                        <a:lnSpc>
                          <a:spcPct val="100000"/>
                        </a:lnSpc>
                      </a:pPr>
                      <a:r>
                        <a:rPr lang="ru-RU" sz="2000" b="1" strike="noStrike" spc="-1">
                          <a:latin typeface="Arial"/>
                        </a:rPr>
                        <a:t>100-200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Arial"/>
                        </a:rPr>
                        <a:t>50-80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752760">
                <a:tc>
                  <a:txBody>
                    <a:bodyPr/>
                    <a:lstStyle/>
                    <a:p>
                      <a:pPr>
                        <a:lnSpc>
                          <a:spcPct val="100000"/>
                        </a:lnSpc>
                      </a:pPr>
                      <a:r>
                        <a:rPr lang="ru-RU" sz="2000" b="1" strike="noStrike" spc="-1">
                          <a:latin typeface="Arial"/>
                        </a:rPr>
                        <a:t>Інші комплекси з різними територіями</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gn="ctr">
                        <a:lnSpc>
                          <a:spcPct val="100000"/>
                        </a:lnSpc>
                      </a:pPr>
                      <a:r>
                        <a:rPr lang="ru-RU" sz="2000" b="1" strike="noStrike" spc="-1">
                          <a:latin typeface="Arial"/>
                        </a:rPr>
                        <a:t>0-80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Arial"/>
                        </a:rPr>
                        <a:t>30 - 50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430560">
                <a:tc>
                  <a:txBody>
                    <a:bodyPr/>
                    <a:lstStyle/>
                    <a:p>
                      <a:pPr>
                        <a:lnSpc>
                          <a:spcPct val="100000"/>
                        </a:lnSpc>
                      </a:pPr>
                      <a:r>
                        <a:rPr lang="ru-RU" sz="2000" b="1" strike="noStrike" spc="-1">
                          <a:latin typeface="Arial"/>
                        </a:rPr>
                        <a:t>Річковий</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gn="ctr">
                        <a:lnSpc>
                          <a:spcPct val="100000"/>
                        </a:lnSpc>
                      </a:pPr>
                      <a:r>
                        <a:rPr lang="ru-RU" sz="2000" b="1" strike="noStrike" spc="-1">
                          <a:latin typeface="Arial"/>
                        </a:rPr>
                        <a:t>50-80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Arial"/>
                        </a:rPr>
                        <a:t>30-50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r h="429480">
                <a:tc>
                  <a:txBody>
                    <a:bodyPr/>
                    <a:lstStyle/>
                    <a:p>
                      <a:pPr>
                        <a:lnSpc>
                          <a:spcPct val="100000"/>
                        </a:lnSpc>
                      </a:pPr>
                      <a:r>
                        <a:rPr lang="ru-RU" sz="2000" b="1" strike="noStrike" spc="-1">
                          <a:latin typeface="Arial"/>
                        </a:rPr>
                        <a:t>Низовинний</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gn="ctr">
                        <a:lnSpc>
                          <a:spcPct val="100000"/>
                        </a:lnSpc>
                      </a:pPr>
                      <a:r>
                        <a:rPr lang="ru-RU" sz="2000" b="1" strike="noStrike" spc="-1">
                          <a:latin typeface="Arial"/>
                        </a:rPr>
                        <a:t>80- 120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Arial"/>
                        </a:rPr>
                        <a:t>60-160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 name="CustomShape 1"/>
          <p:cNvSpPr/>
          <p:nvPr/>
        </p:nvSpPr>
        <p:spPr>
          <a:xfrm>
            <a:off x="666720" y="285840"/>
            <a:ext cx="11143800" cy="31690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Arial"/>
                <a:ea typeface="DejaVu Sans"/>
              </a:rPr>
              <a:t>Подібні нормативи прийняті в </a:t>
            </a:r>
            <a:r>
              <a:rPr lang="ru-RU" sz="1800" b="1" strike="noStrike" spc="-1">
                <a:solidFill>
                  <a:srgbClr val="FF0000"/>
                </a:solidFill>
                <a:latin typeface="Arial"/>
                <a:ea typeface="DejaVu Sans"/>
              </a:rPr>
              <a:t>Чехії, Словаччині, Угорщині, Румунії, Молдавії та інших сусідніх державах</a:t>
            </a:r>
            <a:r>
              <a:rPr lang="ru-RU" sz="1800" b="1" strike="noStrike" spc="-1">
                <a:solidFill>
                  <a:srgbClr val="000000"/>
                </a:solidFill>
                <a:latin typeface="Arial"/>
                <a:ea typeface="DejaVu Sans"/>
              </a:rPr>
              <a:t>.Виходячи із світової практики, для Карпатського регіону розроблені нормативи рекреаційного навантаження на природні комплекси вченими Інституту регіональних досліджень під керівництвом В.Кравціва та інших, що доцільно прийняти в розвитку рекреаційної індустрії. При їх визначені враховувався той факт, що в регіоні виділяються </a:t>
            </a:r>
            <a:r>
              <a:rPr lang="ru-RU" sz="1800" b="1" strike="noStrike" spc="-1">
                <a:solidFill>
                  <a:srgbClr val="7030A0"/>
                </a:solidFill>
                <a:latin typeface="Arial"/>
                <a:ea typeface="DejaVu Sans"/>
              </a:rPr>
              <a:t>три групи природних комплексів</a:t>
            </a:r>
            <a:r>
              <a:rPr lang="ru-RU" sz="1800" b="1" strike="noStrike" spc="-1">
                <a:solidFill>
                  <a:srgbClr val="000000"/>
                </a:solidFill>
                <a:latin typeface="Arial"/>
                <a:ea typeface="DejaVu Sans"/>
              </a:rPr>
              <a:t> - гірські, горбисті, низовинні.</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Нормативи рекреаційного навантаження залежать також від пори року. Відмінність території взимку значно нижча, тому норми рекреаційного навантаження в зимовий період є нижчими і складають в середньому 30 - 50% для рівнинних і 50 - 80% - для гірських територій (табл.).</a:t>
            </a:r>
            <a:endParaRPr lang="ru-RU" sz="1800" b="0" strike="noStrike" spc="-1">
              <a:latin typeface="Arial"/>
            </a:endParaRPr>
          </a:p>
          <a:p>
            <a:pPr algn="ctr">
              <a:lnSpc>
                <a:spcPct val="100000"/>
              </a:lnSpc>
            </a:pPr>
            <a:r>
              <a:rPr lang="ru-RU" sz="2000" b="1" strike="noStrike" spc="-1">
                <a:solidFill>
                  <a:srgbClr val="FF0000"/>
                </a:solidFill>
                <a:latin typeface="Arial"/>
                <a:ea typeface="DejaVu Sans"/>
              </a:rPr>
              <a:t>Таблиця. Нормативи рекреаційного навантаження на природні комплекси Карпатського регіону</a:t>
            </a:r>
            <a:endParaRPr lang="ru-RU" sz="2000" b="0" strike="noStrike" spc="-1">
              <a:latin typeface="Arial"/>
            </a:endParaRPr>
          </a:p>
        </p:txBody>
      </p:sp>
      <p:graphicFrame>
        <p:nvGraphicFramePr>
          <p:cNvPr id="702" name="Table 2"/>
          <p:cNvGraphicFramePr/>
          <p:nvPr/>
        </p:nvGraphicFramePr>
        <p:xfrm>
          <a:off x="3095640" y="3500280"/>
          <a:ext cx="6120000" cy="2379240"/>
        </p:xfrm>
        <a:graphic>
          <a:graphicData uri="http://schemas.openxmlformats.org/drawingml/2006/table">
            <a:tbl>
              <a:tblPr/>
              <a:tblGrid>
                <a:gridCol w="1823760">
                  <a:extLst>
                    <a:ext uri="{9D8B030D-6E8A-4147-A177-3AD203B41FA5}">
                      <a16:colId xmlns:a16="http://schemas.microsoft.com/office/drawing/2014/main" val="20000"/>
                    </a:ext>
                  </a:extLst>
                </a:gridCol>
                <a:gridCol w="2069280">
                  <a:extLst>
                    <a:ext uri="{9D8B030D-6E8A-4147-A177-3AD203B41FA5}">
                      <a16:colId xmlns:a16="http://schemas.microsoft.com/office/drawing/2014/main" val="20001"/>
                    </a:ext>
                  </a:extLst>
                </a:gridCol>
                <a:gridCol w="2226960">
                  <a:extLst>
                    <a:ext uri="{9D8B030D-6E8A-4147-A177-3AD203B41FA5}">
                      <a16:colId xmlns:a16="http://schemas.microsoft.com/office/drawing/2014/main" val="20002"/>
                    </a:ext>
                  </a:extLst>
                </a:gridCol>
              </a:tblGrid>
              <a:tr h="640440">
                <a:tc rowSpan="2">
                  <a:txBody>
                    <a:bodyPr/>
                    <a:lstStyle/>
                    <a:p>
                      <a:pPr algn="ctr">
                        <a:lnSpc>
                          <a:spcPct val="100000"/>
                        </a:lnSpc>
                      </a:pPr>
                      <a:r>
                        <a:rPr lang="ru-RU" sz="1800" b="1" strike="noStrike" spc="-1">
                          <a:latin typeface="Arial"/>
                        </a:rPr>
                        <a:t>Природні комплекси</a:t>
                      </a:r>
                      <a:endParaRPr lang="ru-RU"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gridSpan="2">
                  <a:txBody>
                    <a:bodyPr/>
                    <a:lstStyle/>
                    <a:p>
                      <a:pPr algn="ctr">
                        <a:lnSpc>
                          <a:spcPct val="100000"/>
                        </a:lnSpc>
                      </a:pPr>
                      <a:r>
                        <a:rPr lang="ru-RU" sz="1800" b="1" strike="noStrike" spc="-1">
                          <a:latin typeface="Arial"/>
                        </a:rPr>
                        <a:t>Нормативи рекреаційного навантаження, чол./км</a:t>
                      </a:r>
                      <a:endParaRPr lang="ru-RU"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hMerge="1">
                  <a:txBody>
                    <a:bodyPr/>
                    <a:lstStyle/>
                    <a:p>
                      <a:endParaRPr lang="ru-RU"/>
                    </a:p>
                  </a:txBody>
                  <a:tcPr marL="90000" marR="90000">
                    <a:solidFill>
                      <a:srgbClr val="729FCF"/>
                    </a:solidFill>
                  </a:tcPr>
                </a:tc>
                <a:extLst>
                  <a:ext uri="{0D108BD9-81ED-4DB2-BD59-A6C34878D82A}">
                    <a16:rowId xmlns:a16="http://schemas.microsoft.com/office/drawing/2014/main" val="10000"/>
                  </a:ext>
                </a:extLst>
              </a:tr>
              <a:tr h="640440">
                <a:tc vMerge="1">
                  <a:txBody>
                    <a:bodyPr/>
                    <a:lstStyle/>
                    <a:p>
                      <a:endParaRPr lang="ru-RU"/>
                    </a:p>
                  </a:txBody>
                  <a:tcPr marL="90000" marR="90000">
                    <a:solidFill>
                      <a:srgbClr val="729FCF"/>
                    </a:solidFill>
                  </a:tcPr>
                </a:tc>
                <a:tc>
                  <a:txBody>
                    <a:bodyPr/>
                    <a:lstStyle/>
                    <a:p>
                      <a:pPr algn="ctr">
                        <a:lnSpc>
                          <a:spcPct val="100000"/>
                        </a:lnSpc>
                      </a:pPr>
                      <a:r>
                        <a:rPr lang="ru-RU" sz="1800" b="1" strike="noStrike" spc="-1">
                          <a:latin typeface="Arial"/>
                        </a:rPr>
                        <a:t>Літо</a:t>
                      </a:r>
                      <a:endParaRPr lang="ru-RU"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gn="ctr">
                        <a:lnSpc>
                          <a:spcPct val="100000"/>
                        </a:lnSpc>
                      </a:pPr>
                      <a:r>
                        <a:rPr lang="ru-RU" sz="1800" b="1" strike="noStrike" spc="-1">
                          <a:latin typeface="Arial"/>
                        </a:rPr>
                        <a:t>Зима</a:t>
                      </a:r>
                      <a:endParaRPr lang="ru-RU"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extLst>
                  <a:ext uri="{0D108BD9-81ED-4DB2-BD59-A6C34878D82A}">
                    <a16:rowId xmlns:a16="http://schemas.microsoft.com/office/drawing/2014/main" val="10001"/>
                  </a:ext>
                </a:extLst>
              </a:tr>
              <a:tr h="366120">
                <a:tc>
                  <a:txBody>
                    <a:bodyPr/>
                    <a:lstStyle/>
                    <a:p>
                      <a:pPr>
                        <a:lnSpc>
                          <a:spcPct val="100000"/>
                        </a:lnSpc>
                      </a:pPr>
                      <a:r>
                        <a:rPr lang="ru-RU" sz="1800" b="1" strike="noStrike" spc="-1">
                          <a:latin typeface="Arial"/>
                        </a:rPr>
                        <a:t>Низовинні</a:t>
                      </a:r>
                      <a:endParaRPr lang="ru-RU"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a:txBody>
                    <a:bodyPr/>
                    <a:lstStyle/>
                    <a:p>
                      <a:pPr algn="ctr">
                        <a:lnSpc>
                          <a:spcPct val="100000"/>
                        </a:lnSpc>
                      </a:pPr>
                      <a:r>
                        <a:rPr lang="ru-RU" sz="1800" b="1" strike="noStrike" spc="-1">
                          <a:latin typeface="Arial"/>
                        </a:rPr>
                        <a:t>80-120</a:t>
                      </a:r>
                      <a:endParaRPr lang="ru-RU"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1800" b="1" strike="noStrike" spc="-1">
                          <a:latin typeface="Arial"/>
                        </a:rPr>
                        <a:t>30-50</a:t>
                      </a:r>
                      <a:endParaRPr lang="ru-RU"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366120">
                <a:tc>
                  <a:txBody>
                    <a:bodyPr/>
                    <a:lstStyle/>
                    <a:p>
                      <a:pPr>
                        <a:lnSpc>
                          <a:spcPct val="100000"/>
                        </a:lnSpc>
                      </a:pPr>
                      <a:r>
                        <a:rPr lang="ru-RU" sz="1800" b="1" strike="noStrike" spc="-1">
                          <a:latin typeface="Arial"/>
                        </a:rPr>
                        <a:t>Горбині</a:t>
                      </a:r>
                      <a:endParaRPr lang="ru-RU"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a:txBody>
                    <a:bodyPr/>
                    <a:lstStyle/>
                    <a:p>
                      <a:pPr algn="ctr">
                        <a:lnSpc>
                          <a:spcPct val="100000"/>
                        </a:lnSpc>
                      </a:pPr>
                      <a:r>
                        <a:rPr lang="ru-RU" sz="1800" b="1" strike="noStrike" spc="-1">
                          <a:latin typeface="Arial"/>
                        </a:rPr>
                        <a:t>100-150</a:t>
                      </a:r>
                      <a:endParaRPr lang="ru-RU"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1800" b="1" strike="noStrike" spc="-1">
                          <a:latin typeface="Arial"/>
                        </a:rPr>
                        <a:t>40 - 35</a:t>
                      </a:r>
                      <a:endParaRPr lang="ru-RU"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366120">
                <a:tc>
                  <a:txBody>
                    <a:bodyPr/>
                    <a:lstStyle/>
                    <a:p>
                      <a:pPr>
                        <a:lnSpc>
                          <a:spcPct val="100000"/>
                        </a:lnSpc>
                      </a:pPr>
                      <a:r>
                        <a:rPr lang="ru-RU" sz="1800" b="1" strike="noStrike" spc="-1">
                          <a:latin typeface="Arial"/>
                        </a:rPr>
                        <a:t>Гірські</a:t>
                      </a:r>
                      <a:endParaRPr lang="ru-RU"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a:txBody>
                    <a:bodyPr/>
                    <a:lstStyle/>
                    <a:p>
                      <a:pPr algn="ctr">
                        <a:lnSpc>
                          <a:spcPct val="100000"/>
                        </a:lnSpc>
                      </a:pPr>
                      <a:r>
                        <a:rPr lang="ru-RU" sz="1800" b="1" strike="noStrike" spc="-1">
                          <a:latin typeface="Arial"/>
                        </a:rPr>
                        <a:t>110-200</a:t>
                      </a:r>
                      <a:endParaRPr lang="ru-RU"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1800" b="1" strike="noStrike" spc="-1">
                          <a:latin typeface="Arial"/>
                        </a:rPr>
                        <a:t>60-160</a:t>
                      </a:r>
                      <a:endParaRPr lang="ru-RU"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bl>
          </a:graphicData>
        </a:graphic>
      </p:graphicFrame>
      <p:sp>
        <p:nvSpPr>
          <p:cNvPr id="703" name="CustomShape 3"/>
          <p:cNvSpPr/>
          <p:nvPr/>
        </p:nvSpPr>
        <p:spPr>
          <a:xfrm>
            <a:off x="523800" y="5643720"/>
            <a:ext cx="11501280" cy="10638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600" b="1" strike="noStrike" spc="-1">
                <a:solidFill>
                  <a:srgbClr val="000000"/>
                </a:solidFill>
                <a:latin typeface="Arial"/>
                <a:ea typeface="DejaVu Sans"/>
              </a:rPr>
              <a:t>Дані показники є максимальними і дають загальне уявлення про норми рекреаційного навантаження на різні природні комплекси. Показники рекреаційного навантаження для кожної, окремо взятої, території визначаються на місці з урахуванням конкретних природних умов. Норми рекреаційного навантаження служать базою для визначення рекреаційних районів (табл.).</a:t>
            </a:r>
            <a:endParaRPr lang="ru-RU"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CustomShape 1"/>
          <p:cNvSpPr/>
          <p:nvPr/>
        </p:nvSpPr>
        <p:spPr>
          <a:xfrm>
            <a:off x="452520" y="0"/>
            <a:ext cx="11210760" cy="3646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1800" b="1" strike="noStrike" spc="-1">
                <a:solidFill>
                  <a:srgbClr val="FF0000"/>
                </a:solidFill>
                <a:latin typeface="Arial"/>
                <a:ea typeface="DejaVu Sans"/>
              </a:rPr>
              <a:t>Таблиця. Місткість рекреаційних територій Карпатського регіону</a:t>
            </a:r>
            <a:endParaRPr lang="ru-RU" sz="1800" b="0" strike="noStrike" spc="-1">
              <a:latin typeface="Arial"/>
            </a:endParaRPr>
          </a:p>
        </p:txBody>
      </p:sp>
      <p:graphicFrame>
        <p:nvGraphicFramePr>
          <p:cNvPr id="705" name="Table 2"/>
          <p:cNvGraphicFramePr/>
          <p:nvPr/>
        </p:nvGraphicFramePr>
        <p:xfrm>
          <a:off x="1023840" y="365760"/>
          <a:ext cx="10429560" cy="6494880"/>
        </p:xfrm>
        <a:graphic>
          <a:graphicData uri="http://schemas.openxmlformats.org/drawingml/2006/table">
            <a:tbl>
              <a:tblPr/>
              <a:tblGrid>
                <a:gridCol w="3974760">
                  <a:extLst>
                    <a:ext uri="{9D8B030D-6E8A-4147-A177-3AD203B41FA5}">
                      <a16:colId xmlns:a16="http://schemas.microsoft.com/office/drawing/2014/main" val="20000"/>
                    </a:ext>
                  </a:extLst>
                </a:gridCol>
                <a:gridCol w="2201760">
                  <a:extLst>
                    <a:ext uri="{9D8B030D-6E8A-4147-A177-3AD203B41FA5}">
                      <a16:colId xmlns:a16="http://schemas.microsoft.com/office/drawing/2014/main" val="20001"/>
                    </a:ext>
                  </a:extLst>
                </a:gridCol>
                <a:gridCol w="2181240">
                  <a:extLst>
                    <a:ext uri="{9D8B030D-6E8A-4147-A177-3AD203B41FA5}">
                      <a16:colId xmlns:a16="http://schemas.microsoft.com/office/drawing/2014/main" val="20002"/>
                    </a:ext>
                  </a:extLst>
                </a:gridCol>
                <a:gridCol w="2071800">
                  <a:extLst>
                    <a:ext uri="{9D8B030D-6E8A-4147-A177-3AD203B41FA5}">
                      <a16:colId xmlns:a16="http://schemas.microsoft.com/office/drawing/2014/main" val="20003"/>
                    </a:ext>
                  </a:extLst>
                </a:gridCol>
              </a:tblGrid>
              <a:tr h="366120">
                <a:tc rowSpan="2">
                  <a:txBody>
                    <a:bodyPr/>
                    <a:lstStyle/>
                    <a:p>
                      <a:pPr algn="ctr">
                        <a:lnSpc>
                          <a:spcPct val="100000"/>
                        </a:lnSpc>
                      </a:pPr>
                      <a:r>
                        <a:rPr lang="ru-RU" sz="1600" b="1" strike="noStrike" spc="-1">
                          <a:latin typeface="Arial"/>
                        </a:rPr>
                        <a:t>Рекреаційні райони</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rowSpan="2">
                  <a:txBody>
                    <a:bodyPr/>
                    <a:lstStyle/>
                    <a:p>
                      <a:pPr algn="ctr">
                        <a:lnSpc>
                          <a:spcPct val="100000"/>
                        </a:lnSpc>
                      </a:pPr>
                      <a:r>
                        <a:rPr lang="ru-RU" sz="1600" b="1" strike="noStrike" spc="-1">
                          <a:latin typeface="Arial"/>
                        </a:rPr>
                        <a:t>Площа, тис.км</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gridSpan="2">
                  <a:txBody>
                    <a:bodyPr/>
                    <a:lstStyle/>
                    <a:p>
                      <a:pPr algn="ctr">
                        <a:lnSpc>
                          <a:spcPct val="100000"/>
                        </a:lnSpc>
                      </a:pPr>
                      <a:r>
                        <a:rPr lang="ru-RU" sz="1800" b="1" strike="noStrike" spc="-1">
                          <a:latin typeface="Arial"/>
                        </a:rPr>
                        <a:t>Разова рекреаційна місткість</a:t>
                      </a:r>
                      <a:endParaRPr lang="ru-RU"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hMerge="1">
                  <a:txBody>
                    <a:bodyPr/>
                    <a:lstStyle/>
                    <a:p>
                      <a:endParaRPr lang="ru-RU"/>
                    </a:p>
                  </a:txBody>
                  <a:tcPr marL="90000" marR="90000">
                    <a:solidFill>
                      <a:srgbClr val="729FCF"/>
                    </a:solidFill>
                  </a:tcPr>
                </a:tc>
                <a:extLst>
                  <a:ext uri="{0D108BD9-81ED-4DB2-BD59-A6C34878D82A}">
                    <a16:rowId xmlns:a16="http://schemas.microsoft.com/office/drawing/2014/main" val="10000"/>
                  </a:ext>
                </a:extLst>
              </a:tr>
              <a:tr h="335160">
                <a:tc vMerge="1">
                  <a:txBody>
                    <a:bodyPr/>
                    <a:lstStyle/>
                    <a:p>
                      <a:endParaRPr lang="ru-RU"/>
                    </a:p>
                  </a:txBody>
                  <a:tcPr marL="90000" marR="90000">
                    <a:solidFill>
                      <a:srgbClr val="729FCF"/>
                    </a:solidFill>
                  </a:tcPr>
                </a:tc>
                <a:tc vMerge="1">
                  <a:txBody>
                    <a:bodyPr/>
                    <a:lstStyle/>
                    <a:p>
                      <a:endParaRPr lang="ru-RU"/>
                    </a:p>
                  </a:txBody>
                  <a:tcPr marL="90000" marR="90000">
                    <a:solidFill>
                      <a:srgbClr val="729FCF"/>
                    </a:solidFill>
                  </a:tcPr>
                </a:tc>
                <a:tc>
                  <a:txBody>
                    <a:bodyPr/>
                    <a:lstStyle/>
                    <a:p>
                      <a:pPr algn="ctr">
                        <a:lnSpc>
                          <a:spcPct val="100000"/>
                        </a:lnSpc>
                      </a:pPr>
                      <a:r>
                        <a:rPr lang="ru-RU" sz="1600" b="1" strike="noStrike" spc="-1">
                          <a:latin typeface="Arial"/>
                        </a:rPr>
                        <a:t>Влітку</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a:txBody>
                    <a:bodyPr/>
                    <a:lstStyle/>
                    <a:p>
                      <a:pPr algn="ctr">
                        <a:lnSpc>
                          <a:spcPct val="100000"/>
                        </a:lnSpc>
                      </a:pPr>
                      <a:r>
                        <a:rPr lang="ru-RU" sz="1600" b="1" strike="noStrike" spc="-1">
                          <a:latin typeface="Arial"/>
                        </a:rPr>
                        <a:t>Взимку</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extLst>
                  <a:ext uri="{0D108BD9-81ED-4DB2-BD59-A6C34878D82A}">
                    <a16:rowId xmlns:a16="http://schemas.microsoft.com/office/drawing/2014/main" val="10001"/>
                  </a:ext>
                </a:extLst>
              </a:tr>
              <a:tr h="304920">
                <a:tc>
                  <a:txBody>
                    <a:bodyPr/>
                    <a:lstStyle/>
                    <a:p>
                      <a:pPr>
                        <a:lnSpc>
                          <a:spcPct val="100000"/>
                        </a:lnSpc>
                      </a:pPr>
                      <a:r>
                        <a:rPr lang="ru-RU" sz="1400" b="1" strike="noStrike" spc="-1">
                          <a:latin typeface="Arial"/>
                        </a:rPr>
                        <a:t>Дністровський</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a:txBody>
                    <a:bodyPr/>
                    <a:lstStyle/>
                    <a:p>
                      <a:pPr algn="ctr">
                        <a:lnSpc>
                          <a:spcPct val="100000"/>
                        </a:lnSpc>
                      </a:pPr>
                      <a:r>
                        <a:rPr lang="ru-RU" sz="1400" b="1" strike="noStrike" spc="-1">
                          <a:latin typeface="Arial"/>
                        </a:rPr>
                        <a:t>1,0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1400" b="1" strike="noStrike" spc="-1">
                          <a:latin typeface="Arial"/>
                        </a:rPr>
                        <a:t>400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1400" b="1" strike="noStrike" spc="-1">
                          <a:latin typeface="Arial"/>
                        </a:rPr>
                        <a:t>240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304920">
                <a:tc>
                  <a:txBody>
                    <a:bodyPr/>
                    <a:lstStyle/>
                    <a:p>
                      <a:pPr>
                        <a:lnSpc>
                          <a:spcPct val="100000"/>
                        </a:lnSpc>
                      </a:pPr>
                      <a:r>
                        <a:rPr lang="ru-RU" sz="1400" b="1" strike="noStrike" spc="-1">
                          <a:latin typeface="Arial"/>
                        </a:rPr>
                        <a:t>Гологоро-Вороняцький</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a:txBody>
                    <a:bodyPr/>
                    <a:lstStyle/>
                    <a:p>
                      <a:pPr algn="ctr">
                        <a:lnSpc>
                          <a:spcPct val="100000"/>
                        </a:lnSpc>
                      </a:pPr>
                      <a:r>
                        <a:rPr lang="ru-RU" sz="1400" b="1" strike="noStrike" spc="-1">
                          <a:latin typeface="Arial"/>
                        </a:rPr>
                        <a:t>2,6</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1400" b="1" strike="noStrike" spc="-1">
                          <a:latin typeface="Arial"/>
                        </a:rPr>
                        <a:t>185</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1400" b="1" strike="noStrike" spc="-1">
                          <a:latin typeface="Arial"/>
                        </a:rPr>
                        <a:t>62</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304920">
                <a:tc>
                  <a:txBody>
                    <a:bodyPr/>
                    <a:lstStyle/>
                    <a:p>
                      <a:pPr>
                        <a:lnSpc>
                          <a:spcPct val="100000"/>
                        </a:lnSpc>
                      </a:pPr>
                      <a:r>
                        <a:rPr lang="ru-RU" sz="1400" b="1" strike="noStrike" spc="-1">
                          <a:latin typeface="Arial"/>
                        </a:rPr>
                        <a:t>Розтоцький</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a:txBody>
                    <a:bodyPr/>
                    <a:lstStyle/>
                    <a:p>
                      <a:pPr algn="ctr">
                        <a:lnSpc>
                          <a:spcPct val="100000"/>
                        </a:lnSpc>
                      </a:pPr>
                      <a:r>
                        <a:rPr lang="ru-RU" sz="1400" b="1" strike="noStrike" spc="-1">
                          <a:latin typeface="Arial"/>
                        </a:rPr>
                        <a:t>1,4</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1400" b="1" strike="noStrike" spc="-1">
                          <a:latin typeface="Arial"/>
                        </a:rPr>
                        <a:t>80-100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1400" b="1" strike="noStrike" spc="-1">
                          <a:latin typeface="Arial"/>
                        </a:rPr>
                        <a:t>30-40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304920">
                <a:tc>
                  <a:txBody>
                    <a:bodyPr/>
                    <a:lstStyle/>
                    <a:p>
                      <a:pPr>
                        <a:lnSpc>
                          <a:spcPct val="100000"/>
                        </a:lnSpc>
                      </a:pPr>
                      <a:r>
                        <a:rPr lang="ru-RU" sz="1400" b="1" strike="noStrike" spc="-1">
                          <a:latin typeface="Arial"/>
                        </a:rPr>
                        <a:t>Львівський</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a:txBody>
                    <a:bodyPr/>
                    <a:lstStyle/>
                    <a:p>
                      <a:pPr algn="ctr">
                        <a:lnSpc>
                          <a:spcPct val="100000"/>
                        </a:lnSpc>
                      </a:pPr>
                      <a:r>
                        <a:rPr lang="ru-RU" sz="1400" b="1" strike="noStrike" spc="-1">
                          <a:latin typeface="Arial"/>
                        </a:rPr>
                        <a:t>0,8</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1400" b="1" strike="noStrike" spc="-1">
                          <a:latin typeface="Arial"/>
                        </a:rPr>
                        <a:t>60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1400" b="1" strike="noStrike" spc="-1">
                          <a:latin typeface="Arial"/>
                        </a:rPr>
                        <a:t>15-20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r h="304920">
                <a:tc>
                  <a:txBody>
                    <a:bodyPr/>
                    <a:lstStyle/>
                    <a:p>
                      <a:pPr>
                        <a:lnSpc>
                          <a:spcPct val="100000"/>
                        </a:lnSpc>
                      </a:pPr>
                      <a:r>
                        <a:rPr lang="ru-RU" sz="1400" b="1" strike="noStrike" spc="-1">
                          <a:latin typeface="Arial"/>
                        </a:rPr>
                        <a:t>Прикарпатський</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a:txBody>
                    <a:bodyPr/>
                    <a:lstStyle/>
                    <a:p>
                      <a:pPr algn="ctr">
                        <a:lnSpc>
                          <a:spcPct val="100000"/>
                        </a:lnSpc>
                      </a:pPr>
                      <a:r>
                        <a:rPr lang="ru-RU" sz="1400" b="1" strike="noStrike" spc="-1">
                          <a:latin typeface="Arial"/>
                        </a:rPr>
                        <a:t>1,9</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1400" b="1" strike="noStrike" spc="-1">
                          <a:latin typeface="Arial"/>
                        </a:rPr>
                        <a:t>460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1400" b="1" strike="noStrike" spc="-1">
                          <a:latin typeface="Arial"/>
                        </a:rPr>
                        <a:t>150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6"/>
                  </a:ext>
                </a:extLst>
              </a:tr>
              <a:tr h="304920">
                <a:tc>
                  <a:txBody>
                    <a:bodyPr/>
                    <a:lstStyle/>
                    <a:p>
                      <a:pPr>
                        <a:lnSpc>
                          <a:spcPct val="100000"/>
                        </a:lnSpc>
                      </a:pPr>
                      <a:r>
                        <a:rPr lang="ru-RU" sz="1400" b="1" strike="noStrike" spc="-1">
                          <a:latin typeface="Arial"/>
                        </a:rPr>
                        <a:t>Славсько- Сколівський</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a:txBody>
                    <a:bodyPr/>
                    <a:lstStyle/>
                    <a:p>
                      <a:pPr algn="ctr">
                        <a:lnSpc>
                          <a:spcPct val="100000"/>
                        </a:lnSpc>
                      </a:pPr>
                      <a:r>
                        <a:rPr lang="ru-RU" sz="1400" b="1" strike="noStrike" spc="-1">
                          <a:latin typeface="Arial"/>
                        </a:rPr>
                        <a:t>1,0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1400" b="1" strike="noStrike" spc="-1">
                          <a:latin typeface="Arial"/>
                        </a:rPr>
                        <a:t>200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1400" b="1" strike="noStrike" spc="-1">
                          <a:latin typeface="Arial"/>
                        </a:rPr>
                        <a:t>120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7"/>
                  </a:ext>
                </a:extLst>
              </a:tr>
              <a:tr h="304920">
                <a:tc>
                  <a:txBody>
                    <a:bodyPr/>
                    <a:lstStyle/>
                    <a:p>
                      <a:pPr>
                        <a:lnSpc>
                          <a:spcPct val="100000"/>
                        </a:lnSpc>
                      </a:pPr>
                      <a:r>
                        <a:rPr lang="ru-RU" sz="1400" b="1" strike="noStrike" spc="-1">
                          <a:latin typeface="Arial"/>
                        </a:rPr>
                        <a:t>Верхньод-ністровський</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a:txBody>
                    <a:bodyPr/>
                    <a:lstStyle/>
                    <a:p>
                      <a:pPr algn="ctr">
                        <a:lnSpc>
                          <a:spcPct val="100000"/>
                        </a:lnSpc>
                      </a:pPr>
                      <a:r>
                        <a:rPr lang="ru-RU" sz="1400" b="1" strike="noStrike" spc="-1">
                          <a:latin typeface="Arial"/>
                        </a:rPr>
                        <a:t>1,0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1400" b="1" strike="noStrike" spc="-1">
                          <a:latin typeface="Arial"/>
                        </a:rPr>
                        <a:t>200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1400" b="1" strike="noStrike" spc="-1">
                          <a:latin typeface="Arial"/>
                        </a:rPr>
                        <a:t>120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8"/>
                  </a:ext>
                </a:extLst>
              </a:tr>
              <a:tr h="304920">
                <a:tc>
                  <a:txBody>
                    <a:bodyPr/>
                    <a:lstStyle/>
                    <a:p>
                      <a:pPr>
                        <a:lnSpc>
                          <a:spcPct val="100000"/>
                        </a:lnSpc>
                      </a:pPr>
                      <a:r>
                        <a:rPr lang="ru-RU" sz="1400" b="1" strike="noStrike" spc="-1">
                          <a:latin typeface="Arial"/>
                        </a:rPr>
                        <a:t>Берегівський</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a:txBody>
                    <a:bodyPr/>
                    <a:lstStyle/>
                    <a:p>
                      <a:pPr algn="ctr">
                        <a:lnSpc>
                          <a:spcPct val="100000"/>
                        </a:lnSpc>
                      </a:pPr>
                      <a:r>
                        <a:rPr lang="ru-RU" sz="1400" b="1" strike="noStrike" spc="-1">
                          <a:latin typeface="Arial"/>
                        </a:rPr>
                        <a:t>0,8</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1400" b="1" strike="noStrike" spc="-1">
                          <a:latin typeface="Arial"/>
                        </a:rPr>
                        <a:t>60-80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1400" b="1" strike="noStrike" spc="-1">
                          <a:latin typeface="Arial"/>
                        </a:rPr>
                        <a:t>15-20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9"/>
                  </a:ext>
                </a:extLst>
              </a:tr>
              <a:tr h="304920">
                <a:tc>
                  <a:txBody>
                    <a:bodyPr/>
                    <a:lstStyle/>
                    <a:p>
                      <a:pPr>
                        <a:lnSpc>
                          <a:spcPct val="100000"/>
                        </a:lnSpc>
                      </a:pPr>
                      <a:r>
                        <a:rPr lang="ru-RU" sz="1400" b="1" strike="noStrike" spc="-1">
                          <a:latin typeface="Arial"/>
                        </a:rPr>
                        <a:t>Рахівсько- Ясінянський</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a:txBody>
                    <a:bodyPr/>
                    <a:lstStyle/>
                    <a:p>
                      <a:pPr algn="ctr">
                        <a:lnSpc>
                          <a:spcPct val="100000"/>
                        </a:lnSpc>
                      </a:pPr>
                      <a:r>
                        <a:rPr lang="ru-RU" sz="1400" b="1" strike="noStrike" spc="-1">
                          <a:latin typeface="Arial"/>
                        </a:rPr>
                        <a:t>1,2</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1400" b="1" strike="noStrike" spc="-1">
                          <a:latin typeface="Arial"/>
                        </a:rPr>
                        <a:t>200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1400" b="1" strike="noStrike" spc="-1">
                          <a:latin typeface="Arial"/>
                        </a:rPr>
                        <a:t>100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10"/>
                  </a:ext>
                </a:extLst>
              </a:tr>
              <a:tr h="304920">
                <a:tc>
                  <a:txBody>
                    <a:bodyPr/>
                    <a:lstStyle/>
                    <a:p>
                      <a:pPr>
                        <a:lnSpc>
                          <a:spcPct val="100000"/>
                        </a:lnSpc>
                      </a:pPr>
                      <a:r>
                        <a:rPr lang="ru-RU" sz="1400" b="1" strike="noStrike" spc="-1">
                          <a:latin typeface="Arial"/>
                        </a:rPr>
                        <a:t>Воловецько- Між гірський</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a:txBody>
                    <a:bodyPr/>
                    <a:lstStyle/>
                    <a:p>
                      <a:pPr algn="ctr">
                        <a:lnSpc>
                          <a:spcPct val="100000"/>
                        </a:lnSpc>
                      </a:pPr>
                      <a:r>
                        <a:rPr lang="ru-RU" sz="1400" b="1" strike="noStrike" spc="-1">
                          <a:latin typeface="Arial"/>
                        </a:rPr>
                        <a:t>1,0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1400" b="1" strike="noStrike" spc="-1">
                          <a:latin typeface="Arial"/>
                        </a:rPr>
                        <a:t>180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1400" b="1" strike="noStrike" spc="-1">
                          <a:latin typeface="Arial"/>
                        </a:rPr>
                        <a:t>30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11"/>
                  </a:ext>
                </a:extLst>
              </a:tr>
              <a:tr h="304920">
                <a:tc>
                  <a:txBody>
                    <a:bodyPr/>
                    <a:lstStyle/>
                    <a:p>
                      <a:pPr>
                        <a:lnSpc>
                          <a:spcPct val="100000"/>
                        </a:lnSpc>
                      </a:pPr>
                      <a:r>
                        <a:rPr lang="ru-RU" sz="1400" b="1" strike="noStrike" spc="-1">
                          <a:latin typeface="Arial"/>
                        </a:rPr>
                        <a:t>Свалявсько- Мукачівський</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a:txBody>
                    <a:bodyPr/>
                    <a:lstStyle/>
                    <a:p>
                      <a:pPr algn="ctr">
                        <a:lnSpc>
                          <a:spcPct val="100000"/>
                        </a:lnSpc>
                      </a:pPr>
                      <a:r>
                        <a:rPr lang="ru-RU" sz="1400" b="1" strike="noStrike" spc="-1">
                          <a:latin typeface="Arial"/>
                        </a:rPr>
                        <a:t>2,0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1400" b="1" strike="noStrike" spc="-1">
                          <a:latin typeface="Arial"/>
                        </a:rPr>
                        <a:t>400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1400" b="1" strike="noStrike" spc="-1">
                          <a:latin typeface="Arial"/>
                        </a:rPr>
                        <a:t>180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12"/>
                  </a:ext>
                </a:extLst>
              </a:tr>
              <a:tr h="304920">
                <a:tc>
                  <a:txBody>
                    <a:bodyPr/>
                    <a:lstStyle/>
                    <a:p>
                      <a:pPr>
                        <a:lnSpc>
                          <a:spcPct val="100000"/>
                        </a:lnSpc>
                      </a:pPr>
                      <a:r>
                        <a:rPr lang="ru-RU" sz="1400" b="1" strike="noStrike" spc="-1">
                          <a:latin typeface="Arial"/>
                        </a:rPr>
                        <a:t>Великоберезнянський</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a:txBody>
                    <a:bodyPr/>
                    <a:lstStyle/>
                    <a:p>
                      <a:pPr algn="ctr">
                        <a:lnSpc>
                          <a:spcPct val="100000"/>
                        </a:lnSpc>
                      </a:pPr>
                      <a:r>
                        <a:rPr lang="ru-RU" sz="1400" b="1" strike="noStrike" spc="-1">
                          <a:latin typeface="Arial"/>
                        </a:rPr>
                        <a:t>1,0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1400" b="1" strike="noStrike" spc="-1">
                          <a:latin typeface="Arial"/>
                        </a:rPr>
                        <a:t>300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1400" b="1" strike="noStrike" spc="-1">
                          <a:latin typeface="Arial"/>
                        </a:rPr>
                        <a:t>50-70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13"/>
                  </a:ext>
                </a:extLst>
              </a:tr>
              <a:tr h="304920">
                <a:tc>
                  <a:txBody>
                    <a:bodyPr/>
                    <a:lstStyle/>
                    <a:p>
                      <a:pPr>
                        <a:lnSpc>
                          <a:spcPct val="100000"/>
                        </a:lnSpc>
                      </a:pPr>
                      <a:r>
                        <a:rPr lang="ru-RU" sz="1400" b="1" strike="noStrike" spc="-1">
                          <a:latin typeface="Arial"/>
                        </a:rPr>
                        <a:t>Мізунський</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a:txBody>
                    <a:bodyPr/>
                    <a:lstStyle/>
                    <a:p>
                      <a:pPr algn="ctr">
                        <a:lnSpc>
                          <a:spcPct val="100000"/>
                        </a:lnSpc>
                      </a:pPr>
                      <a:r>
                        <a:rPr lang="ru-RU" sz="1400" b="1" strike="noStrike" spc="-1">
                          <a:latin typeface="Arial"/>
                        </a:rPr>
                        <a:t>0,6</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1400" b="1" strike="noStrike" spc="-1">
                          <a:latin typeface="Arial"/>
                        </a:rPr>
                        <a:t>100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1400" b="1" strike="noStrike" spc="-1">
                          <a:latin typeface="Arial"/>
                        </a:rPr>
                        <a:t>40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14"/>
                  </a:ext>
                </a:extLst>
              </a:tr>
              <a:tr h="304920">
                <a:tc>
                  <a:txBody>
                    <a:bodyPr/>
                    <a:lstStyle/>
                    <a:p>
                      <a:pPr>
                        <a:lnSpc>
                          <a:spcPct val="100000"/>
                        </a:lnSpc>
                      </a:pPr>
                      <a:r>
                        <a:rPr lang="ru-RU" sz="1400" b="1" strike="noStrike" spc="-1">
                          <a:latin typeface="Arial"/>
                        </a:rPr>
                        <a:t>Косівський</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a:txBody>
                    <a:bodyPr/>
                    <a:lstStyle/>
                    <a:p>
                      <a:pPr algn="ctr">
                        <a:lnSpc>
                          <a:spcPct val="100000"/>
                        </a:lnSpc>
                      </a:pPr>
                      <a:r>
                        <a:rPr lang="ru-RU" sz="1400" b="1" strike="noStrike" spc="-1">
                          <a:latin typeface="Arial"/>
                        </a:rPr>
                        <a:t>1,0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1400" b="1" strike="noStrike" spc="-1">
                          <a:latin typeface="Arial"/>
                        </a:rPr>
                        <a:t>100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1400" b="1" strike="noStrike" spc="-1">
                          <a:latin typeface="Arial"/>
                        </a:rPr>
                        <a:t>40-50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15"/>
                  </a:ext>
                </a:extLst>
              </a:tr>
              <a:tr h="304920">
                <a:tc>
                  <a:txBody>
                    <a:bodyPr/>
                    <a:lstStyle/>
                    <a:p>
                      <a:pPr>
                        <a:lnSpc>
                          <a:spcPct val="100000"/>
                        </a:lnSpc>
                      </a:pPr>
                      <a:r>
                        <a:rPr lang="ru-RU" sz="1400" b="1" strike="noStrike" spc="-1">
                          <a:latin typeface="Arial"/>
                        </a:rPr>
                        <a:t>Верховинський</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a:txBody>
                    <a:bodyPr/>
                    <a:lstStyle/>
                    <a:p>
                      <a:pPr algn="ctr">
                        <a:lnSpc>
                          <a:spcPct val="100000"/>
                        </a:lnSpc>
                      </a:pPr>
                      <a:r>
                        <a:rPr lang="ru-RU" sz="1400" b="1" strike="noStrike" spc="-1">
                          <a:latin typeface="Arial"/>
                        </a:rPr>
                        <a:t>1,0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1400" b="1" strike="noStrike" spc="-1">
                          <a:latin typeface="Arial"/>
                        </a:rPr>
                        <a:t>180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1400" b="1" strike="noStrike" spc="-1">
                          <a:latin typeface="Arial"/>
                        </a:rPr>
                        <a:t>50-90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16"/>
                  </a:ext>
                </a:extLst>
              </a:tr>
              <a:tr h="304920">
                <a:tc>
                  <a:txBody>
                    <a:bodyPr/>
                    <a:lstStyle/>
                    <a:p>
                      <a:pPr>
                        <a:lnSpc>
                          <a:spcPct val="100000"/>
                        </a:lnSpc>
                      </a:pPr>
                      <a:r>
                        <a:rPr lang="ru-RU" sz="1400" b="1" strike="noStrike" spc="-1">
                          <a:latin typeface="Arial"/>
                        </a:rPr>
                        <a:t>Яремчансько- Ворохтянський</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a:txBody>
                    <a:bodyPr/>
                    <a:lstStyle/>
                    <a:p>
                      <a:pPr algn="ctr">
                        <a:lnSpc>
                          <a:spcPct val="100000"/>
                        </a:lnSpc>
                      </a:pPr>
                      <a:r>
                        <a:rPr lang="ru-RU" sz="1400" b="1" strike="noStrike" spc="-1">
                          <a:latin typeface="Arial"/>
                        </a:rPr>
                        <a:t>2,0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1400" b="1" strike="noStrike" spc="-1">
                          <a:latin typeface="Arial"/>
                        </a:rPr>
                        <a:t>400-450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1400" b="1" strike="noStrike" spc="-1">
                          <a:latin typeface="Arial"/>
                        </a:rPr>
                        <a:t>200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17"/>
                  </a:ext>
                </a:extLst>
              </a:tr>
              <a:tr h="304920">
                <a:tc>
                  <a:txBody>
                    <a:bodyPr/>
                    <a:lstStyle/>
                    <a:p>
                      <a:pPr>
                        <a:lnSpc>
                          <a:spcPct val="100000"/>
                        </a:lnSpc>
                      </a:pPr>
                      <a:r>
                        <a:rPr lang="ru-RU" sz="1400" b="1" strike="noStrike" spc="-1">
                          <a:latin typeface="Arial"/>
                        </a:rPr>
                        <a:t>Чернівецький</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a:txBody>
                    <a:bodyPr/>
                    <a:lstStyle/>
                    <a:p>
                      <a:pPr algn="ctr">
                        <a:lnSpc>
                          <a:spcPct val="100000"/>
                        </a:lnSpc>
                      </a:pPr>
                      <a:r>
                        <a:rPr lang="ru-RU" sz="1400" b="1" strike="noStrike" spc="-1">
                          <a:latin typeface="Arial"/>
                        </a:rPr>
                        <a:t>1,0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1400" b="1" strike="noStrike" spc="-1">
                          <a:latin typeface="Arial"/>
                        </a:rPr>
                        <a:t>100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1400" b="1" strike="noStrike" spc="-1">
                          <a:latin typeface="Arial"/>
                        </a:rPr>
                        <a:t>25-30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18"/>
                  </a:ext>
                </a:extLst>
              </a:tr>
              <a:tr h="304920">
                <a:tc>
                  <a:txBody>
                    <a:bodyPr/>
                    <a:lstStyle/>
                    <a:p>
                      <a:pPr>
                        <a:lnSpc>
                          <a:spcPct val="100000"/>
                        </a:lnSpc>
                      </a:pPr>
                      <a:r>
                        <a:rPr lang="ru-RU" sz="1400" b="1" strike="noStrike" spc="-1">
                          <a:latin typeface="Arial"/>
                        </a:rPr>
                        <a:t>Вижницько- Путивльський</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a:txBody>
                    <a:bodyPr/>
                    <a:lstStyle/>
                    <a:p>
                      <a:pPr algn="ctr">
                        <a:lnSpc>
                          <a:spcPct val="100000"/>
                        </a:lnSpc>
                      </a:pPr>
                      <a:r>
                        <a:rPr lang="ru-RU" sz="1400" b="1" strike="noStrike" spc="-1">
                          <a:latin typeface="Arial"/>
                        </a:rPr>
                        <a:t>1,3</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1400" b="1" strike="noStrike" spc="-1">
                          <a:latin typeface="Arial"/>
                        </a:rPr>
                        <a:t>200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1400" b="1" strike="noStrike" spc="-1">
                          <a:latin typeface="Arial"/>
                        </a:rPr>
                        <a:t>100</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19"/>
                  </a:ext>
                </a:extLst>
              </a:tr>
              <a:tr h="304920">
                <a:tc>
                  <a:txBody>
                    <a:bodyPr/>
                    <a:lstStyle/>
                    <a:p>
                      <a:pPr>
                        <a:lnSpc>
                          <a:spcPct val="100000"/>
                        </a:lnSpc>
                      </a:pPr>
                      <a:r>
                        <a:rPr lang="ru-RU" sz="1400" b="1" strike="noStrike" spc="-1">
                          <a:latin typeface="Arial"/>
                        </a:rPr>
                        <a:t>ВСЬОГО:</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a:txBody>
                    <a:bodyPr/>
                    <a:lstStyle/>
                    <a:p>
                      <a:pPr algn="ctr">
                        <a:lnSpc>
                          <a:spcPct val="100000"/>
                        </a:lnSpc>
                      </a:pPr>
                      <a:r>
                        <a:rPr lang="ru-RU" sz="1400" b="1" strike="noStrike" spc="-1">
                          <a:latin typeface="Arial"/>
                        </a:rPr>
                        <a:t>23,6</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1400" b="1" strike="noStrike" spc="-1">
                          <a:latin typeface="Arial"/>
                        </a:rPr>
                        <a:t>3135-3935</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1400" b="1" strike="noStrike" spc="-1">
                          <a:latin typeface="Arial"/>
                        </a:rPr>
                        <a:t>1647-1732</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2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 name="CustomShape 1"/>
          <p:cNvSpPr/>
          <p:nvPr/>
        </p:nvSpPr>
        <p:spPr>
          <a:xfrm>
            <a:off x="738000" y="216000"/>
            <a:ext cx="11072520" cy="61254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FF0000"/>
                </a:solidFill>
                <a:latin typeface="Arial"/>
                <a:ea typeface="DejaVu Sans"/>
              </a:rPr>
              <a:t>Як видно з наведених табличних даних, рекреаційні території займають 11,7% площі всього регіону. </a:t>
            </a:r>
            <a:r>
              <a:rPr lang="ru-RU" sz="1800" b="1" strike="noStrike" spc="-1">
                <a:solidFill>
                  <a:srgbClr val="000000"/>
                </a:solidFill>
                <a:latin typeface="Arial"/>
                <a:ea typeface="DejaVu Sans"/>
              </a:rPr>
              <a:t>Визначені показники разової рекреаційної місткості складають в середньому: влітку - 3,9 млн. чол.; узимку - 1,7 млн. чол.</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Рекреаційна індустрія визначається ресурсними можливостями, що безпосередньо впливають на отримання нових наукових результатів і нових технологій, реалізацію оздоровчих процедур та організацію належного сервісу, підготовку і перепідготовку кадрів, курортного виробництва. Тому рекреацію слід розглядати, з одного боку, як сукупність природних ресурсів і технологій, а з іншого - як здатність до розробки, впровадження та передачі нових наукових та технологічних досягнень у лікуванні, обслуговуванні та відпочинку. Організаційно економічний зміст рекреації полягає в його ресурсних та організаційних можливостях, спрямованих на забезпечення населення ефективними оздоровчими послугами. Рівень розвитку рекреаційної індустрії та організаційна структура визначаються всією сукупністю ресурсів, за допомогою яких будуть розв'язані проблеми оптимізації оздоровлення.</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Організація рекреаційної індустрії повинна забезпечувати оптимальну взаємоузгодженість дій всіх ланок процесів інноваційної та технологічної діяльності з метою підготовки їх до ефективного використання нововведень шляхом якісної зміни технологій. Тому актуальною стає розробка методів та алгоритмів оцінки і прогнозування ефективності технологій, вибору оптимальних коригуючих впливів.</a:t>
            </a:r>
            <a:endParaRPr lang="ru-RU" sz="1800" b="0" strike="noStrike" spc="-1">
              <a:latin typeface="Arial"/>
            </a:endParaRPr>
          </a:p>
          <a:p>
            <a:pPr algn="just">
              <a:lnSpc>
                <a:spcPct val="100000"/>
              </a:lnSpc>
            </a:pPr>
            <a:r>
              <a:rPr lang="ru-RU" sz="1800" b="1" i="1" strike="noStrike" spc="-1">
                <a:solidFill>
                  <a:srgbClr val="FF0000"/>
                </a:solidFill>
                <a:latin typeface="Arial"/>
                <a:ea typeface="DejaVu Sans"/>
              </a:rPr>
              <a:t>Запропоновані нормативні показники рекреаційного навантаження повинні служити орієнтиром при реконструкції діючих і проектуванні будівництва нових об'єктів у Карпатському регіоні.</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 name="CustomShape 1"/>
          <p:cNvSpPr/>
          <p:nvPr/>
        </p:nvSpPr>
        <p:spPr>
          <a:xfrm>
            <a:off x="880920" y="357120"/>
            <a:ext cx="10652040" cy="25297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00"/>
                </a:solidFill>
                <a:latin typeface="Arial"/>
                <a:ea typeface="DejaVu Sans"/>
              </a:rPr>
              <a:t>Дані нормативи дають загальне уявлення про норми рекреаційного навантаження на різні природні комплекси.</a:t>
            </a:r>
            <a:endParaRPr lang="ru-RU" sz="2000" b="0" strike="noStrike" spc="-1">
              <a:latin typeface="Arial"/>
            </a:endParaRPr>
          </a:p>
          <a:p>
            <a:pPr algn="just">
              <a:lnSpc>
                <a:spcPct val="100000"/>
              </a:lnSpc>
            </a:pPr>
            <a:r>
              <a:rPr lang="ru-RU" sz="2000" b="1" strike="noStrike" spc="-1">
                <a:solidFill>
                  <a:srgbClr val="FF0000"/>
                </a:solidFill>
                <a:latin typeface="Arial"/>
                <a:ea typeface="DejaVu Sans"/>
              </a:rPr>
              <a:t>Норми рекреаційного навантаження</a:t>
            </a:r>
            <a:r>
              <a:rPr lang="ru-RU" sz="2000" b="1" strike="noStrike" spc="-1">
                <a:solidFill>
                  <a:srgbClr val="000000"/>
                </a:solidFill>
                <a:latin typeface="Arial"/>
                <a:ea typeface="DejaVu Sans"/>
              </a:rPr>
              <a:t> служать базою для визначення місткості рекреаційних територій.</a:t>
            </a:r>
            <a:endParaRPr lang="ru-RU" sz="2000" b="0" strike="noStrike" spc="-1">
              <a:latin typeface="Arial"/>
            </a:endParaRPr>
          </a:p>
          <a:p>
            <a:pPr algn="just">
              <a:lnSpc>
                <a:spcPct val="100000"/>
              </a:lnSpc>
            </a:pPr>
            <a:r>
              <a:rPr lang="ru-RU" sz="2000" b="1" strike="noStrike" spc="-1">
                <a:solidFill>
                  <a:srgbClr val="FF0000"/>
                </a:solidFill>
                <a:latin typeface="Arial"/>
                <a:ea typeface="DejaVu Sans"/>
              </a:rPr>
              <a:t>Рекреаційна місткість </a:t>
            </a:r>
            <a:r>
              <a:rPr lang="ru-RU" sz="2000" b="1" strike="noStrike" spc="-1">
                <a:solidFill>
                  <a:srgbClr val="000000"/>
                </a:solidFill>
                <a:latin typeface="Arial"/>
                <a:ea typeface="DejaVu Sans"/>
              </a:rPr>
              <a:t>пов'язана з рекреаційним навантаженням і залежить від норми навантаження, площі рекреаційної території, часом перебування рекреантів в її межах, тривалості сприятливого погодного періоду.</a:t>
            </a:r>
            <a:endParaRPr lang="ru-RU" sz="2000" b="0" strike="noStrike" spc="-1">
              <a:latin typeface="Arial"/>
            </a:endParaRPr>
          </a:p>
          <a:p>
            <a:pPr algn="just">
              <a:lnSpc>
                <a:spcPct val="100000"/>
              </a:lnSpc>
            </a:pPr>
            <a:r>
              <a:rPr lang="ru-RU" sz="2000" b="1" strike="noStrike" spc="-1">
                <a:solidFill>
                  <a:srgbClr val="FF0000"/>
                </a:solidFill>
                <a:latin typeface="Arial"/>
                <a:ea typeface="DejaVu Sans"/>
              </a:rPr>
              <a:t>Рекреаційна місткість </a:t>
            </a:r>
            <a:r>
              <a:rPr lang="ru-RU" sz="2000" b="1" strike="noStrike" spc="-1">
                <a:solidFill>
                  <a:srgbClr val="000000"/>
                </a:solidFill>
                <a:latin typeface="Arial"/>
                <a:ea typeface="DejaVu Sans"/>
              </a:rPr>
              <a:t>визначається для кожного сезону окремо за формулою:</a:t>
            </a:r>
            <a:endParaRPr lang="ru-RU" sz="2000" b="0" strike="noStrike" spc="-1">
              <a:latin typeface="Arial"/>
            </a:endParaRPr>
          </a:p>
        </p:txBody>
      </p:sp>
      <p:pic>
        <p:nvPicPr>
          <p:cNvPr id="708" name="Рисунок 450"/>
          <p:cNvPicPr/>
          <p:nvPr/>
        </p:nvPicPr>
        <p:blipFill>
          <a:blip r:embed="rId2"/>
          <a:srcRect l="46732" t="55231" r="44425" b="37436"/>
          <a:stretch/>
        </p:blipFill>
        <p:spPr>
          <a:xfrm>
            <a:off x="4738680" y="3143160"/>
            <a:ext cx="2428560" cy="856800"/>
          </a:xfrm>
          <a:prstGeom prst="rect">
            <a:avLst/>
          </a:prstGeom>
          <a:ln>
            <a:noFill/>
          </a:ln>
        </p:spPr>
      </p:pic>
      <p:sp>
        <p:nvSpPr>
          <p:cNvPr id="709" name="CustomShape 2"/>
          <p:cNvSpPr/>
          <p:nvPr/>
        </p:nvSpPr>
        <p:spPr>
          <a:xfrm>
            <a:off x="1584000" y="4357800"/>
            <a:ext cx="9110520" cy="201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1" strike="noStrike" spc="-1">
                <a:solidFill>
                  <a:srgbClr val="000000"/>
                </a:solidFill>
                <a:latin typeface="Arial"/>
                <a:ea typeface="DejaVu Sans"/>
              </a:rPr>
              <a:t>де: </a:t>
            </a:r>
            <a:endParaRPr lang="ru-RU" sz="1800" b="0" strike="noStrike" spc="-1">
              <a:latin typeface="Arial"/>
            </a:endParaRPr>
          </a:p>
          <a:p>
            <a:pPr>
              <a:lnSpc>
                <a:spcPct val="100000"/>
              </a:lnSpc>
            </a:pPr>
            <a:r>
              <a:rPr lang="ru-RU" sz="1800" b="1" strike="noStrike" spc="-1">
                <a:solidFill>
                  <a:srgbClr val="FF0000"/>
                </a:solidFill>
                <a:latin typeface="Arial"/>
                <a:ea typeface="DejaVu Sans"/>
              </a:rPr>
              <a:t>Vi </a:t>
            </a:r>
            <a:r>
              <a:rPr lang="ru-RU" sz="1800" b="1" strike="noStrike" spc="-1">
                <a:solidFill>
                  <a:srgbClr val="000000"/>
                </a:solidFill>
                <a:latin typeface="Arial"/>
                <a:ea typeface="DejaVu Sans"/>
              </a:rPr>
              <a:t>- рекреаційна місткість i-ї території, осіб;</a:t>
            </a:r>
            <a:endParaRPr lang="ru-RU" sz="1800" b="0" strike="noStrike" spc="-1">
              <a:latin typeface="Arial"/>
            </a:endParaRPr>
          </a:p>
          <a:p>
            <a:pPr>
              <a:lnSpc>
                <a:spcPct val="100000"/>
              </a:lnSpc>
            </a:pPr>
            <a:r>
              <a:rPr lang="ru-RU" sz="1800" b="1" strike="noStrike" spc="-1">
                <a:solidFill>
                  <a:srgbClr val="FF0000"/>
                </a:solidFill>
                <a:latin typeface="Arial"/>
                <a:ea typeface="DejaVu Sans"/>
              </a:rPr>
              <a:t>Ni</a:t>
            </a:r>
            <a:r>
              <a:rPr lang="ru-RU" sz="1800" b="1" strike="noStrike" spc="-1">
                <a:solidFill>
                  <a:srgbClr val="000000"/>
                </a:solidFill>
                <a:latin typeface="Arial"/>
                <a:ea typeface="DejaVu Sans"/>
              </a:rPr>
              <a:t> - норма рекреаційного навантаження на i-ту територію, осіб/км2;</a:t>
            </a:r>
            <a:endParaRPr lang="ru-RU" sz="1800" b="0" strike="noStrike" spc="-1">
              <a:latin typeface="Arial"/>
            </a:endParaRPr>
          </a:p>
          <a:p>
            <a:pPr>
              <a:lnSpc>
                <a:spcPct val="100000"/>
              </a:lnSpc>
            </a:pPr>
            <a:r>
              <a:rPr lang="ru-RU" sz="1800" b="1" strike="noStrike" spc="-1">
                <a:solidFill>
                  <a:srgbClr val="FF0000"/>
                </a:solidFill>
                <a:latin typeface="Arial"/>
                <a:ea typeface="DejaVu Sans"/>
              </a:rPr>
              <a:t>Si</a:t>
            </a:r>
            <a:r>
              <a:rPr lang="ru-RU" sz="1800" b="1" strike="noStrike" spc="-1">
                <a:solidFill>
                  <a:srgbClr val="000000"/>
                </a:solidFill>
                <a:latin typeface="Arial"/>
                <a:ea typeface="DejaVu Sans"/>
              </a:rPr>
              <a:t> - площа i-ї рекреаційної території, км2;</a:t>
            </a:r>
            <a:endParaRPr lang="ru-RU" sz="1800" b="0" strike="noStrike" spc="-1">
              <a:latin typeface="Arial"/>
            </a:endParaRPr>
          </a:p>
          <a:p>
            <a:pPr>
              <a:lnSpc>
                <a:spcPct val="100000"/>
              </a:lnSpc>
            </a:pPr>
            <a:r>
              <a:rPr lang="ru-RU" sz="1800" b="1" strike="noStrike" spc="-1">
                <a:solidFill>
                  <a:srgbClr val="FF0000"/>
                </a:solidFill>
                <a:latin typeface="Arial"/>
                <a:ea typeface="DejaVu Sans"/>
              </a:rPr>
              <a:t>С </a:t>
            </a:r>
            <a:r>
              <a:rPr lang="ru-RU" sz="1800" b="1" strike="noStrike" spc="-1">
                <a:solidFill>
                  <a:srgbClr val="000000"/>
                </a:solidFill>
                <a:latin typeface="Arial"/>
                <a:ea typeface="DejaVu Sans"/>
              </a:rPr>
              <a:t>- тривалість рекреаційного періоду, днів;</a:t>
            </a:r>
            <a:endParaRPr lang="ru-RU" sz="1800" b="0" strike="noStrike" spc="-1">
              <a:latin typeface="Arial"/>
            </a:endParaRPr>
          </a:p>
          <a:p>
            <a:pPr>
              <a:lnSpc>
                <a:spcPct val="100000"/>
              </a:lnSpc>
            </a:pPr>
            <a:r>
              <a:rPr lang="ru-RU" sz="1800" b="1" strike="noStrike" spc="-1">
                <a:solidFill>
                  <a:srgbClr val="FF0000"/>
                </a:solidFill>
                <a:latin typeface="Arial"/>
                <a:ea typeface="DejaVu Sans"/>
              </a:rPr>
              <a:t>Dі</a:t>
            </a:r>
            <a:r>
              <a:rPr lang="ru-RU" sz="1800" b="1" strike="noStrike" spc="-1">
                <a:solidFill>
                  <a:srgbClr val="000000"/>
                </a:solidFill>
                <a:latin typeface="Arial"/>
                <a:ea typeface="DejaVu Sans"/>
              </a:rPr>
              <a:t> - середня тривалість перебування туристів і відпочиваючих на і-й території, днів.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 name="CustomShape 1"/>
          <p:cNvSpPr/>
          <p:nvPr/>
        </p:nvSpPr>
        <p:spPr>
          <a:xfrm>
            <a:off x="1309680" y="576000"/>
            <a:ext cx="10433160" cy="55789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FF0000"/>
                </a:solidFill>
                <a:latin typeface="Arial"/>
                <a:ea typeface="DejaVu Sans"/>
              </a:rPr>
              <a:t>Рекреаційна місткість території</a:t>
            </a:r>
            <a:r>
              <a:rPr lang="ru-RU" sz="2000" b="1" strike="noStrike" spc="-1">
                <a:solidFill>
                  <a:srgbClr val="000000"/>
                </a:solidFill>
                <a:latin typeface="Arial"/>
                <a:ea typeface="DejaVu Sans"/>
              </a:rPr>
              <a:t> один з найважливіших показників при плануванні рекреаційно-туристського господарства, в тому числі в процесі формування спеціальних (вільних) економічних зон туристсько-рекреаційного типу. </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Вона впливає на якісний стан рекреаційних ресурсів, навколишнє середовище, психологічний комфорт рекреантів. </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При </a:t>
            </a:r>
            <a:r>
              <a:rPr lang="ru-RU" sz="2000" b="1" i="1" strike="noStrike" spc="-1">
                <a:solidFill>
                  <a:srgbClr val="FF0000"/>
                </a:solidFill>
                <a:latin typeface="Arial"/>
                <a:ea typeface="DejaVu Sans"/>
              </a:rPr>
              <a:t>надмірному тривалому рекреаційному навантаженні </a:t>
            </a:r>
            <a:r>
              <a:rPr lang="ru-RU" sz="2000" b="1" strike="noStrike" spc="-1">
                <a:solidFill>
                  <a:srgbClr val="000000"/>
                </a:solidFill>
                <a:latin typeface="Arial"/>
                <a:ea typeface="DejaVu Sans"/>
              </a:rPr>
              <a:t>природне середовище, незважаючи на те, що рекреаційна діяльність є одним з найбільш екологічно безпечних видів господарства, зазнає серйозних змін. </a:t>
            </a:r>
            <a:endParaRPr lang="ru-RU" sz="2000" b="0" strike="noStrike" spc="-1">
              <a:latin typeface="Arial"/>
            </a:endParaRPr>
          </a:p>
          <a:p>
            <a:pPr algn="just">
              <a:lnSpc>
                <a:spcPct val="100000"/>
              </a:lnSpc>
            </a:pPr>
            <a:r>
              <a:rPr lang="ru-RU" sz="2000" b="1" i="1" strike="noStrike" spc="-1">
                <a:solidFill>
                  <a:srgbClr val="FF0000"/>
                </a:solidFill>
                <a:latin typeface="Arial"/>
                <a:ea typeface="DejaVu Sans"/>
              </a:rPr>
              <a:t>Види негативного впливу досить різноманітні:</a:t>
            </a:r>
            <a:r>
              <a:rPr lang="ru-RU" sz="2000" b="1" strike="noStrike" spc="-1">
                <a:solidFill>
                  <a:srgbClr val="000000"/>
                </a:solidFill>
                <a:latin typeface="Arial"/>
                <a:ea typeface="DejaVu Sans"/>
              </a:rPr>
              <a:t> витоптування надґрунтового покриву, підстилки і підросту; пошкодження дерев; деградація рослинного покриву внаслідок збору грибів, ягід, квітів; ущільнення грунту; відлякування тварин, виснаження рибних та мисливських угідь; антропогенна денудація (осипання схилів та ін.); виникнення лісових пожеж; забруднення повітря викидами автотранспорту; засмічування території; забруднення поверхневих водойм. Специфічним негативним явищем надмірного рекреаційного навантаження є створення психологічного дискомфорту для рекреантів, що приводить до зниження ефекту оздоровлення та відпочинку.</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CustomShape 1"/>
          <p:cNvSpPr/>
          <p:nvPr/>
        </p:nvSpPr>
        <p:spPr>
          <a:xfrm>
            <a:off x="880920" y="357120"/>
            <a:ext cx="10858320" cy="57902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000" b="1" strike="noStrike" spc="-1">
                <a:solidFill>
                  <a:srgbClr val="7030A0"/>
                </a:solidFill>
                <a:latin typeface="Arial"/>
                <a:ea typeface="DejaVu Sans"/>
              </a:rPr>
              <a:t>ВИЗНАЧЕННЯ МІСТКОСТІ РЕКРЕАЦІЙНИХ ЦЕНТРІВ</a:t>
            </a:r>
            <a:endParaRPr lang="ru-RU" sz="2000" b="0" strike="noStrike" spc="-1">
              <a:latin typeface="Arial"/>
            </a:endParaRPr>
          </a:p>
          <a:p>
            <a:pPr algn="ctr">
              <a:lnSpc>
                <a:spcPct val="100000"/>
              </a:lnSpc>
            </a:pPr>
            <a:endParaRPr lang="ru-RU" sz="2000" b="0" strike="noStrike" spc="-1">
              <a:latin typeface="Arial"/>
            </a:endParaRPr>
          </a:p>
          <a:p>
            <a:pPr algn="just">
              <a:lnSpc>
                <a:spcPct val="100000"/>
              </a:lnSpc>
            </a:pPr>
            <a:r>
              <a:rPr lang="ru-RU" sz="1800" b="1" strike="noStrike" spc="-1">
                <a:solidFill>
                  <a:srgbClr val="000000"/>
                </a:solidFill>
                <a:latin typeface="Arial"/>
                <a:ea typeface="DejaVu Sans"/>
              </a:rPr>
              <a:t>1. </a:t>
            </a:r>
            <a:r>
              <a:rPr lang="ru-RU" sz="1800" b="1" strike="noStrike" spc="-1">
                <a:solidFill>
                  <a:srgbClr val="FF0000"/>
                </a:solidFill>
                <a:latin typeface="Arial"/>
                <a:ea typeface="DejaVu Sans"/>
              </a:rPr>
              <a:t>Місткість рекреаційних центрів </a:t>
            </a:r>
            <a:r>
              <a:rPr lang="ru-RU" sz="1800" b="1" strike="noStrike" spc="-1">
                <a:solidFill>
                  <a:srgbClr val="000000"/>
                </a:solidFill>
                <a:latin typeface="Arial"/>
                <a:ea typeface="DejaVu Sans"/>
              </a:rPr>
              <a:t>(курортів, туристичних, оздоровчих, відпочинкових комплексів) - це одночасна кількість рекреантів, які можуть перебувати в даному центрі, не порушуючи в ньому і на прилеглих територіях екологічної рівноваги.</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2. </a:t>
            </a:r>
            <a:r>
              <a:rPr lang="ru-RU" sz="1800" b="1" strike="noStrike" spc="-1">
                <a:solidFill>
                  <a:srgbClr val="FF0000"/>
                </a:solidFill>
                <a:latin typeface="Arial"/>
                <a:ea typeface="DejaVu Sans"/>
              </a:rPr>
              <a:t>Місткість рекреаційного центру </a:t>
            </a:r>
            <a:r>
              <a:rPr lang="ru-RU" sz="1800" b="1" strike="noStrike" spc="-1">
                <a:solidFill>
                  <a:srgbClr val="000000"/>
                </a:solidFill>
                <a:latin typeface="Arial"/>
                <a:ea typeface="DejaVu Sans"/>
              </a:rPr>
              <a:t>залежить від величини центру, природних умов, цінності рекреаційних ресурсів і визначається за формулою:</a:t>
            </a:r>
            <a:endParaRPr lang="ru-RU" sz="1800" b="0" strike="noStrike" spc="-1">
              <a:latin typeface="Arial"/>
            </a:endParaRPr>
          </a:p>
          <a:p>
            <a:pPr>
              <a:lnSpc>
                <a:spcPct val="100000"/>
              </a:lnSpc>
            </a:pPr>
            <a:endParaRPr lang="ru-RU" sz="1800" b="0" strike="noStrike" spc="-1">
              <a:latin typeface="Arial"/>
            </a:endParaRPr>
          </a:p>
          <a:p>
            <a:pPr algn="ctr">
              <a:lnSpc>
                <a:spcPct val="100000"/>
              </a:lnSpc>
            </a:pPr>
            <a:r>
              <a:rPr lang="ru-RU" sz="2400" b="1" strike="noStrike" spc="-1">
                <a:solidFill>
                  <a:srgbClr val="000000"/>
                </a:solidFill>
                <a:latin typeface="Arial"/>
                <a:ea typeface="DejaVu Sans"/>
              </a:rPr>
              <a:t>Мі = Кпyі x Кpi x Hi x KR</a:t>
            </a:r>
            <a:endParaRPr lang="ru-RU" sz="2400" b="0" strike="noStrike" spc="-1">
              <a:latin typeface="Arial"/>
            </a:endParaRPr>
          </a:p>
          <a:p>
            <a:pPr>
              <a:lnSpc>
                <a:spcPct val="100000"/>
              </a:lnSpc>
            </a:pPr>
            <a:endParaRPr lang="ru-RU" sz="2400" b="0" strike="noStrike" spc="-1">
              <a:latin typeface="Arial"/>
            </a:endParaRPr>
          </a:p>
          <a:p>
            <a:pPr marL="457200" algn="just">
              <a:lnSpc>
                <a:spcPct val="100000"/>
              </a:lnSpc>
            </a:pPr>
            <a:r>
              <a:rPr lang="ru-RU" sz="1800" b="1" strike="noStrike" spc="-1">
                <a:solidFill>
                  <a:srgbClr val="000000"/>
                </a:solidFill>
                <a:latin typeface="Arial"/>
                <a:ea typeface="DejaVu Sans"/>
              </a:rPr>
              <a:t>де: </a:t>
            </a:r>
            <a:r>
              <a:rPr lang="ru-RU" sz="1800" b="1" strike="noStrike" spc="-1">
                <a:solidFill>
                  <a:srgbClr val="FF0000"/>
                </a:solidFill>
                <a:latin typeface="Arial"/>
                <a:ea typeface="DejaVu Sans"/>
              </a:rPr>
              <a:t>Мі</a:t>
            </a:r>
            <a:r>
              <a:rPr lang="ru-RU" sz="1800" b="1" strike="noStrike" spc="-1">
                <a:solidFill>
                  <a:srgbClr val="000000"/>
                </a:solidFill>
                <a:latin typeface="Arial"/>
                <a:ea typeface="DejaVu Sans"/>
              </a:rPr>
              <a:t> - рекреаційна місткість і-го центру, тис. осіб;</a:t>
            </a:r>
            <a:endParaRPr lang="ru-RU" sz="1800" b="0" strike="noStrike" spc="-1">
              <a:latin typeface="Arial"/>
            </a:endParaRPr>
          </a:p>
          <a:p>
            <a:pPr marL="457200" algn="just">
              <a:lnSpc>
                <a:spcPct val="100000"/>
              </a:lnSpc>
            </a:pPr>
            <a:r>
              <a:rPr lang="ru-RU" sz="1800" b="1" strike="noStrike" spc="-1">
                <a:solidFill>
                  <a:srgbClr val="FF0000"/>
                </a:solidFill>
                <a:latin typeface="Arial"/>
                <a:ea typeface="DejaVu Sans"/>
              </a:rPr>
              <a:t>Кпyі </a:t>
            </a:r>
            <a:r>
              <a:rPr lang="ru-RU" sz="1800" b="1" strike="noStrike" spc="-1">
                <a:solidFill>
                  <a:srgbClr val="000000"/>
                </a:solidFill>
                <a:latin typeface="Arial"/>
                <a:ea typeface="DejaVu Sans"/>
              </a:rPr>
              <a:t>- коефіцієнт природних умов і-го рекреаційного центру;</a:t>
            </a:r>
            <a:endParaRPr lang="ru-RU" sz="1800" b="0" strike="noStrike" spc="-1">
              <a:latin typeface="Arial"/>
            </a:endParaRPr>
          </a:p>
          <a:p>
            <a:pPr marL="457200" algn="just">
              <a:lnSpc>
                <a:spcPct val="100000"/>
              </a:lnSpc>
            </a:pPr>
            <a:r>
              <a:rPr lang="ru-RU" sz="1800" b="1" strike="noStrike" spc="-1">
                <a:solidFill>
                  <a:srgbClr val="FF0000"/>
                </a:solidFill>
                <a:latin typeface="Arial"/>
                <a:ea typeface="DejaVu Sans"/>
              </a:rPr>
              <a:t>Кpi</a:t>
            </a:r>
            <a:r>
              <a:rPr lang="ru-RU" sz="1800" b="1" strike="noStrike" spc="-1">
                <a:solidFill>
                  <a:srgbClr val="000000"/>
                </a:solidFill>
                <a:latin typeface="Arial"/>
                <a:ea typeface="DejaVu Sans"/>
              </a:rPr>
              <a:t> - коефіцієнт цінності рекреаційних ресурсів і-го центру;</a:t>
            </a:r>
            <a:endParaRPr lang="ru-RU" sz="1800" b="0" strike="noStrike" spc="-1">
              <a:latin typeface="Arial"/>
            </a:endParaRPr>
          </a:p>
          <a:p>
            <a:pPr marL="457200" algn="just">
              <a:lnSpc>
                <a:spcPct val="100000"/>
              </a:lnSpc>
            </a:pPr>
            <a:r>
              <a:rPr lang="ru-RU" sz="1800" b="1" strike="noStrike" spc="-1">
                <a:solidFill>
                  <a:srgbClr val="FF0000"/>
                </a:solidFill>
                <a:latin typeface="Arial"/>
                <a:ea typeface="DejaVu Sans"/>
              </a:rPr>
              <a:t>Hi </a:t>
            </a:r>
            <a:r>
              <a:rPr lang="ru-RU" sz="1800" b="1" strike="noStrike" spc="-1">
                <a:solidFill>
                  <a:srgbClr val="000000"/>
                </a:solidFill>
                <a:latin typeface="Arial"/>
                <a:ea typeface="DejaVu Sans"/>
              </a:rPr>
              <a:t>- кількість жителів населеного пункту, де розміщений і-тий рекреаційний центр, тис. осіб;</a:t>
            </a:r>
            <a:endParaRPr lang="ru-RU" sz="1800" b="0" strike="noStrike" spc="-1">
              <a:latin typeface="Arial"/>
            </a:endParaRPr>
          </a:p>
          <a:p>
            <a:pPr marL="457200" algn="just">
              <a:lnSpc>
                <a:spcPct val="100000"/>
              </a:lnSpc>
            </a:pPr>
            <a:r>
              <a:rPr lang="ru-RU" sz="1800" b="1" strike="noStrike" spc="-1">
                <a:solidFill>
                  <a:srgbClr val="FF0000"/>
                </a:solidFill>
                <a:latin typeface="Arial"/>
                <a:ea typeface="DejaVu Sans"/>
              </a:rPr>
              <a:t>KR -</a:t>
            </a:r>
            <a:r>
              <a:rPr lang="ru-RU" sz="1800" b="1" strike="noStrike" spc="-1">
                <a:solidFill>
                  <a:srgbClr val="000000"/>
                </a:solidFill>
                <a:latin typeface="Arial"/>
                <a:ea typeface="DejaVu Sans"/>
              </a:rPr>
              <a:t> коефіцієнт комфортності.</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3. </a:t>
            </a:r>
            <a:r>
              <a:rPr lang="ru-RU" sz="1800" b="1" strike="noStrike" spc="-1">
                <a:solidFill>
                  <a:srgbClr val="FF0000"/>
                </a:solidFill>
                <a:latin typeface="Arial"/>
                <a:ea typeface="DejaVu Sans"/>
              </a:rPr>
              <a:t>Коефіцієнт природних умов (Крі)</a:t>
            </a:r>
            <a:r>
              <a:rPr lang="ru-RU" sz="1800" b="1" strike="noStrike" spc="-1">
                <a:solidFill>
                  <a:srgbClr val="000000"/>
                </a:solidFill>
                <a:latin typeface="Arial"/>
                <a:ea typeface="DejaVu Sans"/>
              </a:rPr>
              <a:t> визначається фізико-географічними особливостями розміщення рекреаційного центру і становить для низовини - </a:t>
            </a:r>
            <a:r>
              <a:rPr lang="ru-RU" sz="1800" b="1" strike="noStrike" spc="-1">
                <a:solidFill>
                  <a:srgbClr val="7030A0"/>
                </a:solidFill>
                <a:latin typeface="Arial"/>
                <a:ea typeface="DejaVu Sans"/>
              </a:rPr>
              <a:t>1,0; </a:t>
            </a:r>
            <a:r>
              <a:rPr lang="ru-RU" sz="1800" b="1" strike="noStrike" spc="-1">
                <a:solidFill>
                  <a:srgbClr val="000000"/>
                </a:solidFill>
                <a:latin typeface="Arial"/>
                <a:ea typeface="DejaVu Sans"/>
              </a:rPr>
              <a:t>для височини і горбогір'я - </a:t>
            </a:r>
            <a:r>
              <a:rPr lang="ru-RU" sz="1800" b="1" strike="noStrike" spc="-1">
                <a:solidFill>
                  <a:srgbClr val="7030A0"/>
                </a:solidFill>
                <a:latin typeface="Arial"/>
                <a:ea typeface="DejaVu Sans"/>
              </a:rPr>
              <a:t>1,25</a:t>
            </a:r>
            <a:r>
              <a:rPr lang="ru-RU" sz="1800" b="1" strike="noStrike" spc="-1">
                <a:solidFill>
                  <a:srgbClr val="000000"/>
                </a:solidFill>
                <a:latin typeface="Arial"/>
                <a:ea typeface="DejaVu Sans"/>
              </a:rPr>
              <a:t>; для гірських територій - </a:t>
            </a:r>
            <a:r>
              <a:rPr lang="ru-RU" sz="1800" b="1" strike="noStrike" spc="-1">
                <a:solidFill>
                  <a:srgbClr val="7030A0"/>
                </a:solidFill>
                <a:latin typeface="Arial"/>
                <a:ea typeface="DejaVu Sans"/>
              </a:rPr>
              <a:t>1,5.</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4. Значення </a:t>
            </a:r>
            <a:r>
              <a:rPr lang="ru-RU" sz="1800" b="1" strike="noStrike" spc="-1">
                <a:solidFill>
                  <a:srgbClr val="7030A0"/>
                </a:solidFill>
                <a:latin typeface="Arial"/>
                <a:ea typeface="DejaVu Sans"/>
              </a:rPr>
              <a:t>коефіцієнта цінності рекреаційних ресурсів (Крі) </a:t>
            </a:r>
            <a:r>
              <a:rPr lang="ru-RU" sz="1800" b="1" strike="noStrike" spc="-1">
                <a:solidFill>
                  <a:srgbClr val="000000"/>
                </a:solidFill>
                <a:latin typeface="Arial"/>
                <a:ea typeface="DejaVu Sans"/>
              </a:rPr>
              <a:t>показані на табл.4.</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 name="CustomShape 1"/>
          <p:cNvSpPr/>
          <p:nvPr/>
        </p:nvSpPr>
        <p:spPr>
          <a:xfrm>
            <a:off x="1166760" y="357120"/>
            <a:ext cx="107154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FF0000"/>
                </a:solidFill>
                <a:latin typeface="Arial"/>
                <a:ea typeface="DejaVu Sans"/>
              </a:rPr>
              <a:t>Таблиця. Коефіцієнти цінності рекреаційних ресурсів України</a:t>
            </a:r>
            <a:endParaRPr lang="ru-RU" sz="2400" b="0" strike="noStrike" spc="-1">
              <a:latin typeface="Arial"/>
            </a:endParaRPr>
          </a:p>
        </p:txBody>
      </p:sp>
      <p:graphicFrame>
        <p:nvGraphicFramePr>
          <p:cNvPr id="713" name="Table 2"/>
          <p:cNvGraphicFramePr/>
          <p:nvPr/>
        </p:nvGraphicFramePr>
        <p:xfrm>
          <a:off x="2023920" y="958680"/>
          <a:ext cx="8223120" cy="3298560"/>
        </p:xfrm>
        <a:graphic>
          <a:graphicData uri="http://schemas.openxmlformats.org/drawingml/2006/table">
            <a:tbl>
              <a:tblPr/>
              <a:tblGrid>
                <a:gridCol w="7386480">
                  <a:extLst>
                    <a:ext uri="{9D8B030D-6E8A-4147-A177-3AD203B41FA5}">
                      <a16:colId xmlns:a16="http://schemas.microsoft.com/office/drawing/2014/main" val="20000"/>
                    </a:ext>
                  </a:extLst>
                </a:gridCol>
                <a:gridCol w="836640">
                  <a:extLst>
                    <a:ext uri="{9D8B030D-6E8A-4147-A177-3AD203B41FA5}">
                      <a16:colId xmlns:a16="http://schemas.microsoft.com/office/drawing/2014/main" val="20001"/>
                    </a:ext>
                  </a:extLst>
                </a:gridCol>
              </a:tblGrid>
              <a:tr h="524880">
                <a:tc>
                  <a:txBody>
                    <a:bodyPr/>
                    <a:lstStyle/>
                    <a:p>
                      <a:pPr algn="ctr">
                        <a:lnSpc>
                          <a:spcPct val="100000"/>
                        </a:lnSpc>
                      </a:pPr>
                      <a:r>
                        <a:rPr lang="ru-RU" sz="2000" b="1" strike="noStrike" spc="-1">
                          <a:latin typeface="Arial"/>
                        </a:rPr>
                        <a:t>Регіони</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a:txBody>
                    <a:bodyPr/>
                    <a:lstStyle/>
                    <a:p>
                      <a:pPr algn="ctr">
                        <a:lnSpc>
                          <a:spcPct val="100000"/>
                        </a:lnSpc>
                      </a:pPr>
                      <a:r>
                        <a:rPr lang="ru-RU" sz="2000" b="1" i="1" strike="noStrike" spc="-1">
                          <a:latin typeface="Arial"/>
                        </a:rPr>
                        <a:t>Крі</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extLst>
                  <a:ext uri="{0D108BD9-81ED-4DB2-BD59-A6C34878D82A}">
                    <a16:rowId xmlns:a16="http://schemas.microsoft.com/office/drawing/2014/main" val="10000"/>
                  </a:ext>
                </a:extLst>
              </a:tr>
              <a:tr h="376920">
                <a:tc>
                  <a:txBody>
                    <a:bodyPr/>
                    <a:lstStyle/>
                    <a:p>
                      <a:pPr>
                        <a:lnSpc>
                          <a:spcPct val="100000"/>
                        </a:lnSpc>
                      </a:pPr>
                      <a:r>
                        <a:rPr lang="ru-RU" sz="2000" b="1" strike="noStrike" spc="-1">
                          <a:latin typeface="Arial"/>
                        </a:rPr>
                        <a:t>Південний берег Криму</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2000" b="1" strike="noStrike" spc="-1">
                          <a:latin typeface="Arial"/>
                        </a:rPr>
                        <a:t>3,0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376920">
                <a:tc>
                  <a:txBody>
                    <a:bodyPr/>
                    <a:lstStyle/>
                    <a:p>
                      <a:pPr>
                        <a:lnSpc>
                          <a:spcPct val="100000"/>
                        </a:lnSpc>
                      </a:pPr>
                      <a:r>
                        <a:rPr lang="ru-RU" sz="2000" b="1" strike="noStrike" spc="-1">
                          <a:latin typeface="Arial"/>
                        </a:rPr>
                        <a:t>Південно-східне узбережжя Криму</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2000" b="1" strike="noStrike" spc="-1">
                          <a:latin typeface="Arial"/>
                        </a:rPr>
                        <a:t>2,5</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376920">
                <a:tc>
                  <a:txBody>
                    <a:bodyPr/>
                    <a:lstStyle/>
                    <a:p>
                      <a:pPr>
                        <a:lnSpc>
                          <a:spcPct val="100000"/>
                        </a:lnSpc>
                      </a:pPr>
                      <a:r>
                        <a:rPr lang="ru-RU" sz="2000" b="1" strike="noStrike" spc="-1">
                          <a:latin typeface="Arial"/>
                        </a:rPr>
                        <a:t>Західне узбережжя Криму</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2000" b="1" strike="noStrike" spc="-1">
                          <a:latin typeface="Arial"/>
                        </a:rPr>
                        <a:t>2,2</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376920">
                <a:tc>
                  <a:txBody>
                    <a:bodyPr/>
                    <a:lstStyle/>
                    <a:p>
                      <a:pPr>
                        <a:lnSpc>
                          <a:spcPct val="100000"/>
                        </a:lnSpc>
                      </a:pPr>
                      <a:r>
                        <a:rPr lang="ru-RU" sz="2000" b="1" strike="noStrike" spc="-1">
                          <a:latin typeface="Arial"/>
                        </a:rPr>
                        <a:t>Північно-західне узбережжя Чорного моря</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2000" b="1" strike="noStrike" spc="-1">
                          <a:latin typeface="Arial"/>
                        </a:rPr>
                        <a:t>2,0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376920">
                <a:tc>
                  <a:txBody>
                    <a:bodyPr/>
                    <a:lstStyle/>
                    <a:p>
                      <a:pPr>
                        <a:lnSpc>
                          <a:spcPct val="100000"/>
                        </a:lnSpc>
                      </a:pPr>
                      <a:r>
                        <a:rPr lang="ru-RU" sz="2000" b="1" strike="noStrike" spc="-1">
                          <a:latin typeface="Arial"/>
                        </a:rPr>
                        <a:t>Узбережжя Азовського моря</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2000" b="1" strike="noStrike" spc="-1">
                          <a:latin typeface="Arial"/>
                        </a:rPr>
                        <a:t>1,5</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r h="376920">
                <a:tc>
                  <a:txBody>
                    <a:bodyPr/>
                    <a:lstStyle/>
                    <a:p>
                      <a:pPr>
                        <a:lnSpc>
                          <a:spcPct val="100000"/>
                        </a:lnSpc>
                      </a:pPr>
                      <a:r>
                        <a:rPr lang="ru-RU" sz="2000" b="1" strike="noStrike" spc="-1">
                          <a:latin typeface="Arial"/>
                        </a:rPr>
                        <a:t>Карпатський регіон</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2000" b="1" strike="noStrike" spc="-1">
                          <a:latin typeface="Arial"/>
                        </a:rPr>
                        <a:t>2,3</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6"/>
                  </a:ext>
                </a:extLst>
              </a:tr>
              <a:tr h="377280">
                <a:tc>
                  <a:txBody>
                    <a:bodyPr/>
                    <a:lstStyle/>
                    <a:p>
                      <a:pPr>
                        <a:lnSpc>
                          <a:spcPct val="100000"/>
                        </a:lnSpc>
                      </a:pPr>
                      <a:r>
                        <a:rPr lang="ru-RU" sz="2000" b="1" strike="noStrike" spc="-1">
                          <a:latin typeface="Arial"/>
                        </a:rPr>
                        <a:t>Інші території</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2000" b="1" strike="noStrike" spc="-1">
                          <a:latin typeface="Arial"/>
                        </a:rPr>
                        <a:t>1.5</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7"/>
                  </a:ext>
                </a:extLst>
              </a:tr>
            </a:tbl>
          </a:graphicData>
        </a:graphic>
      </p:graphicFrame>
      <p:sp>
        <p:nvSpPr>
          <p:cNvPr id="714" name="CustomShape 3"/>
          <p:cNvSpPr/>
          <p:nvPr/>
        </p:nvSpPr>
        <p:spPr>
          <a:xfrm>
            <a:off x="1152000" y="4413960"/>
            <a:ext cx="10694520" cy="20106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FF0000"/>
                </a:solidFill>
                <a:latin typeface="Arial"/>
                <a:ea typeface="DejaVu Sans"/>
              </a:rPr>
              <a:t>5. Коефіцієнт комфортності (Крк) </a:t>
            </a:r>
            <a:r>
              <a:rPr lang="ru-RU" sz="1800" b="1" strike="noStrike" spc="-1">
                <a:solidFill>
                  <a:srgbClr val="000000"/>
                </a:solidFill>
                <a:latin typeface="Arial"/>
                <a:ea typeface="DejaVu Sans"/>
              </a:rPr>
              <a:t>враховує оптимальне співвідношення між кількістю постійних жителів населеного пункту і максимальною одночасно чисельністю рекреантів, які можуть перебувати в даному рекреаційному центрі, не порушуючи загальних умов комфортності. З цієї точки зору оптимальною вважається частка 15-18% рекреантів від кількості жителів населеного пункту. Отже, </a:t>
            </a:r>
            <a:r>
              <a:rPr lang="ru-RU" sz="1800" b="1" strike="noStrike" spc="-1">
                <a:solidFill>
                  <a:srgbClr val="7030A0"/>
                </a:solidFill>
                <a:latin typeface="Arial"/>
                <a:ea typeface="DejaVu Sans"/>
              </a:rPr>
              <a:t>К може коливатись від 0,15 до 0,18.</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На основі даних методичних рекомендацій визначена місткість рекреаційних територій (табл.) та курортних центрів (табл.) Карпатського регіону.</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 name="CustomShape 1"/>
          <p:cNvSpPr/>
          <p:nvPr/>
        </p:nvSpPr>
        <p:spPr>
          <a:xfrm>
            <a:off x="2238480" y="84240"/>
            <a:ext cx="921924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FF0000"/>
                </a:solidFill>
                <a:latin typeface="Arial"/>
                <a:ea typeface="DejaVu Sans"/>
              </a:rPr>
              <a:t>Таблиця. Місткість рекреаційних територій Карпатського регіону</a:t>
            </a:r>
            <a:endParaRPr lang="ru-RU" sz="2000" b="0" strike="noStrike" spc="-1">
              <a:latin typeface="Arial"/>
            </a:endParaRPr>
          </a:p>
        </p:txBody>
      </p:sp>
      <p:graphicFrame>
        <p:nvGraphicFramePr>
          <p:cNvPr id="716" name="Table 2"/>
          <p:cNvGraphicFramePr/>
          <p:nvPr/>
        </p:nvGraphicFramePr>
        <p:xfrm>
          <a:off x="595440" y="672120"/>
          <a:ext cx="9500760" cy="6125760"/>
        </p:xfrm>
        <a:graphic>
          <a:graphicData uri="http://schemas.openxmlformats.org/drawingml/2006/table">
            <a:tbl>
              <a:tblPr/>
              <a:tblGrid>
                <a:gridCol w="2558160">
                  <a:extLst>
                    <a:ext uri="{9D8B030D-6E8A-4147-A177-3AD203B41FA5}">
                      <a16:colId xmlns:a16="http://schemas.microsoft.com/office/drawing/2014/main" val="20000"/>
                    </a:ext>
                  </a:extLst>
                </a:gridCol>
                <a:gridCol w="876960">
                  <a:extLst>
                    <a:ext uri="{9D8B030D-6E8A-4147-A177-3AD203B41FA5}">
                      <a16:colId xmlns:a16="http://schemas.microsoft.com/office/drawing/2014/main" val="20001"/>
                    </a:ext>
                  </a:extLst>
                </a:gridCol>
                <a:gridCol w="2046600">
                  <a:extLst>
                    <a:ext uri="{9D8B030D-6E8A-4147-A177-3AD203B41FA5}">
                      <a16:colId xmlns:a16="http://schemas.microsoft.com/office/drawing/2014/main" val="20002"/>
                    </a:ext>
                  </a:extLst>
                </a:gridCol>
                <a:gridCol w="2192760">
                  <a:extLst>
                    <a:ext uri="{9D8B030D-6E8A-4147-A177-3AD203B41FA5}">
                      <a16:colId xmlns:a16="http://schemas.microsoft.com/office/drawing/2014/main" val="20003"/>
                    </a:ext>
                  </a:extLst>
                </a:gridCol>
                <a:gridCol w="1826280">
                  <a:extLst>
                    <a:ext uri="{9D8B030D-6E8A-4147-A177-3AD203B41FA5}">
                      <a16:colId xmlns:a16="http://schemas.microsoft.com/office/drawing/2014/main" val="20004"/>
                    </a:ext>
                  </a:extLst>
                </a:gridCol>
              </a:tblGrid>
              <a:tr h="274320">
                <a:tc rowSpan="2">
                  <a:txBody>
                    <a:bodyPr/>
                    <a:lstStyle/>
                    <a:p>
                      <a:pPr algn="ctr">
                        <a:lnSpc>
                          <a:spcPct val="100000"/>
                        </a:lnSpc>
                      </a:pPr>
                      <a:r>
                        <a:rPr lang="ru-RU" sz="1400" b="1" strike="noStrike" spc="-1">
                          <a:latin typeface="Arial"/>
                        </a:rPr>
                        <a:t>Рекреаційні райони</a:t>
                      </a:r>
                      <a:endParaRPr lang="ru-RU" sz="1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rowSpan="2">
                  <a:txBody>
                    <a:bodyPr/>
                    <a:lstStyle/>
                    <a:p>
                      <a:pPr algn="ctr">
                        <a:lnSpc>
                          <a:spcPct val="100000"/>
                        </a:lnSpc>
                      </a:pPr>
                      <a:r>
                        <a:rPr lang="ru-RU" sz="1200" b="1" strike="noStrike" spc="-1">
                          <a:latin typeface="Arial"/>
                        </a:rPr>
                        <a:t>Площа, тис. км</a:t>
                      </a:r>
                      <a:r>
                        <a:rPr lang="ru-RU" sz="1200" b="1" strike="noStrike" spc="-1" baseline="18000">
                          <a:latin typeface="Arial"/>
                        </a:rPr>
                        <a:t>2</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gridSpan="2">
                  <a:txBody>
                    <a:bodyPr/>
                    <a:lstStyle/>
                    <a:p>
                      <a:pPr algn="ctr">
                        <a:lnSpc>
                          <a:spcPct val="100000"/>
                        </a:lnSpc>
                      </a:pPr>
                      <a:r>
                        <a:rPr lang="ru-RU" sz="1200" b="1" strike="noStrike" spc="-1">
                          <a:latin typeface="Arial"/>
                        </a:rPr>
                        <a:t>Рекреаційна місткість за сезонами року, тис. осіб</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hMerge="1">
                  <a:txBody>
                    <a:bodyPr/>
                    <a:lstStyle/>
                    <a:p>
                      <a:endParaRPr lang="ru-RU"/>
                    </a:p>
                  </a:txBody>
                  <a:tcPr marL="90000" marR="90000">
                    <a:solidFill>
                      <a:srgbClr val="729FCF"/>
                    </a:solidFill>
                  </a:tcPr>
                </a:tc>
                <a:tc rowSpan="2">
                  <a:txBody>
                    <a:bodyPr/>
                    <a:lstStyle/>
                    <a:p>
                      <a:pPr algn="ctr">
                        <a:lnSpc>
                          <a:spcPct val="100000"/>
                        </a:lnSpc>
                      </a:pPr>
                      <a:r>
                        <a:rPr lang="ru-RU" sz="1200" b="1" strike="noStrike" spc="-1">
                          <a:latin typeface="Arial"/>
                        </a:rPr>
                        <a:t>Сумарна рекреаційна місткість за рік, тис. осіб</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extLst>
                  <a:ext uri="{0D108BD9-81ED-4DB2-BD59-A6C34878D82A}">
                    <a16:rowId xmlns:a16="http://schemas.microsoft.com/office/drawing/2014/main" val="10000"/>
                  </a:ext>
                </a:extLst>
              </a:tr>
              <a:tr h="639360">
                <a:tc vMerge="1">
                  <a:txBody>
                    <a:bodyPr/>
                    <a:lstStyle/>
                    <a:p>
                      <a:endParaRPr lang="ru-RU"/>
                    </a:p>
                  </a:txBody>
                  <a:tcPr marL="90000" marR="90000">
                    <a:solidFill>
                      <a:srgbClr val="729FCF"/>
                    </a:solidFill>
                  </a:tcPr>
                </a:tc>
                <a:tc vMerge="1">
                  <a:txBody>
                    <a:bodyPr/>
                    <a:lstStyle/>
                    <a:p>
                      <a:endParaRPr lang="ru-RU"/>
                    </a:p>
                  </a:txBody>
                  <a:tcPr marL="90000" marR="90000">
                    <a:solidFill>
                      <a:srgbClr val="729FCF"/>
                    </a:solidFill>
                  </a:tcPr>
                </a:tc>
                <a:tc>
                  <a:txBody>
                    <a:bodyPr/>
                    <a:lstStyle/>
                    <a:p>
                      <a:pPr algn="ctr">
                        <a:lnSpc>
                          <a:spcPct val="100000"/>
                        </a:lnSpc>
                      </a:pPr>
                      <a:r>
                        <a:rPr lang="ru-RU" sz="1600" b="1" strike="noStrike" spc="-1">
                          <a:latin typeface="Arial"/>
                        </a:rPr>
                        <a:t>Літо</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a:txBody>
                    <a:bodyPr/>
                    <a:lstStyle/>
                    <a:p>
                      <a:pPr algn="ctr">
                        <a:lnSpc>
                          <a:spcPct val="100000"/>
                        </a:lnSpc>
                      </a:pPr>
                      <a:r>
                        <a:rPr lang="ru-RU" sz="1600" b="1" strike="noStrike" spc="-1">
                          <a:latin typeface="Arial"/>
                        </a:rPr>
                        <a:t>Зима</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vMerge="1">
                  <a:txBody>
                    <a:bodyPr/>
                    <a:lstStyle/>
                    <a:p>
                      <a:endParaRPr lang="ru-RU"/>
                    </a:p>
                  </a:txBody>
                  <a:tcPr marL="90000" marR="90000">
                    <a:solidFill>
                      <a:srgbClr val="729FCF"/>
                    </a:solidFill>
                  </a:tcPr>
                </a:tc>
                <a:extLst>
                  <a:ext uri="{0D108BD9-81ED-4DB2-BD59-A6C34878D82A}">
                    <a16:rowId xmlns:a16="http://schemas.microsoft.com/office/drawing/2014/main" val="10001"/>
                  </a:ext>
                </a:extLst>
              </a:tr>
              <a:tr h="274320">
                <a:tc>
                  <a:txBody>
                    <a:bodyPr/>
                    <a:lstStyle/>
                    <a:p>
                      <a:pPr>
                        <a:lnSpc>
                          <a:spcPct val="100000"/>
                        </a:lnSpc>
                      </a:pPr>
                      <a:r>
                        <a:rPr lang="ru-RU" sz="1200" b="1" strike="noStrike" spc="-1">
                          <a:latin typeface="Arial"/>
                        </a:rPr>
                        <a:t>Дністровський*</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200" b="1" strike="noStrike" spc="-1">
                          <a:latin typeface="Arial"/>
                        </a:rPr>
                        <a:t>1,0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200" b="1" strike="noStrike" spc="-1">
                          <a:latin typeface="Arial"/>
                        </a:rPr>
                        <a:t>400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200" b="1" strike="noStrike" spc="-1">
                          <a:latin typeface="Arial"/>
                        </a:rPr>
                        <a:t>240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200" b="1" strike="noStrike" spc="-1">
                          <a:latin typeface="Arial"/>
                        </a:rPr>
                        <a:t>620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274320">
                <a:tc>
                  <a:txBody>
                    <a:bodyPr/>
                    <a:lstStyle/>
                    <a:p>
                      <a:pPr>
                        <a:lnSpc>
                          <a:spcPct val="100000"/>
                        </a:lnSpc>
                      </a:pPr>
                      <a:r>
                        <a:rPr lang="ru-RU" sz="1200" b="1" strike="noStrike" spc="-1">
                          <a:latin typeface="Arial"/>
                        </a:rPr>
                        <a:t>Гологоро-Вороняцький</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200" b="1" strike="noStrike" spc="-1">
                          <a:latin typeface="Arial"/>
                        </a:rPr>
                        <a:t>2,6</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200" b="1" strike="noStrike" spc="-1">
                          <a:latin typeface="Arial"/>
                        </a:rPr>
                        <a:t>185</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200" b="1" strike="noStrike" spc="-1">
                          <a:latin typeface="Arial"/>
                        </a:rPr>
                        <a:t>62</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200" b="1" strike="noStrike" spc="-1">
                          <a:latin typeface="Arial"/>
                        </a:rPr>
                        <a:t>247</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274320">
                <a:tc>
                  <a:txBody>
                    <a:bodyPr/>
                    <a:lstStyle/>
                    <a:p>
                      <a:pPr>
                        <a:lnSpc>
                          <a:spcPct val="100000"/>
                        </a:lnSpc>
                      </a:pPr>
                      <a:r>
                        <a:rPr lang="ru-RU" sz="1200" b="1" strike="noStrike" spc="-1">
                          <a:latin typeface="Arial"/>
                        </a:rPr>
                        <a:t>Розтоцький</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200" b="1" strike="noStrike" spc="-1">
                          <a:latin typeface="Arial"/>
                        </a:rPr>
                        <a:t>1,4</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200" b="1" strike="noStrike" spc="-1">
                          <a:latin typeface="Arial"/>
                        </a:rPr>
                        <a:t>80-110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200" b="1" strike="noStrike" spc="-1">
                          <a:latin typeface="Arial"/>
                        </a:rPr>
                        <a:t>30-40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200" b="1" strike="noStrike" spc="-1">
                          <a:latin typeface="Arial"/>
                        </a:rPr>
                        <a:t>110-150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274320">
                <a:tc>
                  <a:txBody>
                    <a:bodyPr/>
                    <a:lstStyle/>
                    <a:p>
                      <a:pPr>
                        <a:lnSpc>
                          <a:spcPct val="100000"/>
                        </a:lnSpc>
                      </a:pPr>
                      <a:r>
                        <a:rPr lang="ru-RU" sz="1200" b="1" strike="noStrike" spc="-1">
                          <a:latin typeface="Arial"/>
                        </a:rPr>
                        <a:t>Львівський (без Львова)</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200" b="1" strike="noStrike" spc="-1">
                          <a:latin typeface="Arial"/>
                        </a:rPr>
                        <a:t>0,8</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200" b="1" strike="noStrike" spc="-1">
                          <a:latin typeface="Arial"/>
                        </a:rPr>
                        <a:t>60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200" b="1" strike="noStrike" spc="-1">
                          <a:latin typeface="Arial"/>
                        </a:rPr>
                        <a:t>15-20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200" b="1" strike="noStrike" spc="-1">
                          <a:latin typeface="Arial"/>
                        </a:rPr>
                        <a:t>75-80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r h="274320">
                <a:tc>
                  <a:txBody>
                    <a:bodyPr/>
                    <a:lstStyle/>
                    <a:p>
                      <a:pPr>
                        <a:lnSpc>
                          <a:spcPct val="100000"/>
                        </a:lnSpc>
                      </a:pPr>
                      <a:r>
                        <a:rPr lang="ru-RU" sz="1200" b="1" strike="noStrike" spc="-1">
                          <a:latin typeface="Arial"/>
                        </a:rPr>
                        <a:t>Прикарпатський</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200" b="1" strike="noStrike" spc="-1">
                          <a:latin typeface="Arial"/>
                        </a:rPr>
                        <a:t>1,9</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200" b="1" strike="noStrike" spc="-1">
                          <a:latin typeface="Arial"/>
                        </a:rPr>
                        <a:t>460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200" b="1" strike="noStrike" spc="-1">
                          <a:latin typeface="Arial"/>
                        </a:rPr>
                        <a:t>150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200" b="1" strike="noStrike" spc="-1">
                          <a:latin typeface="Arial"/>
                        </a:rPr>
                        <a:t>510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6"/>
                  </a:ext>
                </a:extLst>
              </a:tr>
              <a:tr h="274320">
                <a:tc>
                  <a:txBody>
                    <a:bodyPr/>
                    <a:lstStyle/>
                    <a:p>
                      <a:pPr>
                        <a:lnSpc>
                          <a:spcPct val="100000"/>
                        </a:lnSpc>
                      </a:pPr>
                      <a:r>
                        <a:rPr lang="ru-RU" sz="1200" b="1" strike="noStrike" spc="-1">
                          <a:latin typeface="Arial"/>
                        </a:rPr>
                        <a:t>Славсько-Сколівський</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200" b="1" strike="noStrike" spc="-1">
                          <a:latin typeface="Arial"/>
                        </a:rPr>
                        <a:t>1,0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200" b="1" strike="noStrike" spc="-1">
                          <a:latin typeface="Arial"/>
                        </a:rPr>
                        <a:t>200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200" b="1" strike="noStrike" spc="-1">
                          <a:latin typeface="Arial"/>
                        </a:rPr>
                        <a:t>120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200" b="1" strike="noStrike" spc="-1">
                          <a:latin typeface="Arial"/>
                        </a:rPr>
                        <a:t>320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7"/>
                  </a:ext>
                </a:extLst>
              </a:tr>
              <a:tr h="274320">
                <a:tc>
                  <a:txBody>
                    <a:bodyPr/>
                    <a:lstStyle/>
                    <a:p>
                      <a:pPr>
                        <a:lnSpc>
                          <a:spcPct val="100000"/>
                        </a:lnSpc>
                      </a:pPr>
                      <a:r>
                        <a:rPr lang="ru-RU" sz="1200" b="1" strike="noStrike" spc="-1">
                          <a:latin typeface="Arial"/>
                        </a:rPr>
                        <a:t>Верхньодністровський</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200" b="1" strike="noStrike" spc="-1">
                          <a:latin typeface="Arial"/>
                        </a:rPr>
                        <a:t>1,0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200" b="1" strike="noStrike" spc="-1">
                          <a:latin typeface="Arial"/>
                        </a:rPr>
                        <a:t>200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200" b="1" strike="noStrike" spc="-1">
                          <a:latin typeface="Arial"/>
                        </a:rPr>
                        <a:t>100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200" b="1" strike="noStrike" spc="-1">
                          <a:latin typeface="Arial"/>
                        </a:rPr>
                        <a:t>300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8"/>
                  </a:ext>
                </a:extLst>
              </a:tr>
              <a:tr h="274320">
                <a:tc>
                  <a:txBody>
                    <a:bodyPr/>
                    <a:lstStyle/>
                    <a:p>
                      <a:pPr>
                        <a:lnSpc>
                          <a:spcPct val="100000"/>
                        </a:lnSpc>
                      </a:pPr>
                      <a:r>
                        <a:rPr lang="ru-RU" sz="1200" b="1" strike="noStrike" spc="-1">
                          <a:latin typeface="Arial"/>
                        </a:rPr>
                        <a:t>Берегівський</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200" b="1" strike="noStrike" spc="-1">
                          <a:latin typeface="Arial"/>
                        </a:rPr>
                        <a:t>0,8</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200" b="1" strike="noStrike" spc="-1">
                          <a:latin typeface="Arial"/>
                        </a:rPr>
                        <a:t>60-80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200" b="1" strike="noStrike" spc="-1">
                          <a:latin typeface="Arial"/>
                        </a:rPr>
                        <a:t>15-20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200" b="1" strike="noStrike" spc="-1">
                          <a:latin typeface="Arial"/>
                        </a:rPr>
                        <a:t>75-105</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9"/>
                  </a:ext>
                </a:extLst>
              </a:tr>
              <a:tr h="274320">
                <a:tc>
                  <a:txBody>
                    <a:bodyPr/>
                    <a:lstStyle/>
                    <a:p>
                      <a:pPr>
                        <a:lnSpc>
                          <a:spcPct val="100000"/>
                        </a:lnSpc>
                      </a:pPr>
                      <a:r>
                        <a:rPr lang="ru-RU" sz="1200" b="1" strike="noStrike" spc="-1">
                          <a:latin typeface="Arial"/>
                        </a:rPr>
                        <a:t>Рахівсько-Ясинянський</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200" b="1" strike="noStrike" spc="-1">
                          <a:latin typeface="Arial"/>
                        </a:rPr>
                        <a:t>1,2</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200" b="1" strike="noStrike" spc="-1">
                          <a:latin typeface="Arial"/>
                        </a:rPr>
                        <a:t>200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200" b="1" strike="noStrike" spc="-1">
                          <a:latin typeface="Arial"/>
                        </a:rPr>
                        <a:t>100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200" b="1" strike="noStrike" spc="-1">
                          <a:latin typeface="Arial"/>
                        </a:rPr>
                        <a:t>300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10"/>
                  </a:ext>
                </a:extLst>
              </a:tr>
              <a:tr h="274320">
                <a:tc>
                  <a:txBody>
                    <a:bodyPr/>
                    <a:lstStyle/>
                    <a:p>
                      <a:pPr>
                        <a:lnSpc>
                          <a:spcPct val="100000"/>
                        </a:lnSpc>
                      </a:pPr>
                      <a:r>
                        <a:rPr lang="ru-RU" sz="1200" b="1" strike="noStrike" spc="-1">
                          <a:latin typeface="Arial"/>
                        </a:rPr>
                        <a:t>Воловецько-Міжгірський</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200" b="1" strike="noStrike" spc="-1">
                          <a:latin typeface="Arial"/>
                        </a:rPr>
                        <a:t>1,0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200" b="1" strike="noStrike" spc="-1">
                          <a:latin typeface="Arial"/>
                        </a:rPr>
                        <a:t>180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200" b="1" strike="noStrike" spc="-1">
                          <a:latin typeface="Arial"/>
                        </a:rPr>
                        <a:t>ЗО</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200" b="1" strike="noStrike" spc="-1">
                          <a:latin typeface="Arial"/>
                        </a:rPr>
                        <a:t>210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11"/>
                  </a:ext>
                </a:extLst>
              </a:tr>
              <a:tr h="274320">
                <a:tc>
                  <a:txBody>
                    <a:bodyPr/>
                    <a:lstStyle/>
                    <a:p>
                      <a:pPr>
                        <a:lnSpc>
                          <a:spcPct val="100000"/>
                        </a:lnSpc>
                      </a:pPr>
                      <a:r>
                        <a:rPr lang="ru-RU" sz="1200" b="1" strike="noStrike" spc="-1">
                          <a:latin typeface="Arial"/>
                        </a:rPr>
                        <a:t>Свалявсько-Мукачівський</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200" b="1" strike="noStrike" spc="-1">
                          <a:latin typeface="Arial"/>
                        </a:rPr>
                        <a:t>2,0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200" b="1" strike="noStrike" spc="-1">
                          <a:latin typeface="Arial"/>
                        </a:rPr>
                        <a:t>400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200" b="1" strike="noStrike" spc="-1">
                          <a:latin typeface="Arial"/>
                        </a:rPr>
                        <a:t>180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200" b="1" strike="noStrike" spc="-1">
                          <a:latin typeface="Arial"/>
                        </a:rPr>
                        <a:t>580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12"/>
                  </a:ext>
                </a:extLst>
              </a:tr>
              <a:tr h="274320">
                <a:tc>
                  <a:txBody>
                    <a:bodyPr/>
                    <a:lstStyle/>
                    <a:p>
                      <a:pPr>
                        <a:lnSpc>
                          <a:spcPct val="100000"/>
                        </a:lnSpc>
                      </a:pPr>
                      <a:r>
                        <a:rPr lang="ru-RU" sz="1200" b="1" strike="noStrike" spc="-1">
                          <a:latin typeface="Arial"/>
                        </a:rPr>
                        <a:t>Великоберезнянський</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200" b="1" strike="noStrike" spc="-1">
                          <a:latin typeface="Arial"/>
                        </a:rPr>
                        <a:t>1,0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200" b="1" strike="noStrike" spc="-1">
                          <a:latin typeface="Arial"/>
                        </a:rPr>
                        <a:t>300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200" b="1" strike="noStrike" spc="-1">
                          <a:latin typeface="Arial"/>
                        </a:rPr>
                        <a:t>50-70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200" b="1" strike="noStrike" spc="-1">
                          <a:latin typeface="Arial"/>
                        </a:rPr>
                        <a:t>350-370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13"/>
                  </a:ext>
                </a:extLst>
              </a:tr>
              <a:tr h="274320">
                <a:tc>
                  <a:txBody>
                    <a:bodyPr/>
                    <a:lstStyle/>
                    <a:p>
                      <a:pPr>
                        <a:lnSpc>
                          <a:spcPct val="100000"/>
                        </a:lnSpc>
                      </a:pPr>
                      <a:r>
                        <a:rPr lang="ru-RU" sz="1200" b="1" strike="noStrike" spc="-1">
                          <a:latin typeface="Arial"/>
                        </a:rPr>
                        <a:t>Мізунський</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200" b="1" strike="noStrike" spc="-1">
                          <a:latin typeface="Arial"/>
                        </a:rPr>
                        <a:t>0,6</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200" b="1" strike="noStrike" spc="-1">
                          <a:latin typeface="Arial"/>
                        </a:rPr>
                        <a:t>100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200" b="1" strike="noStrike" spc="-1">
                          <a:latin typeface="Arial"/>
                        </a:rPr>
                        <a:t>40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200" b="1" strike="noStrike" spc="-1">
                          <a:latin typeface="Arial"/>
                        </a:rPr>
                        <a:t>140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14"/>
                  </a:ext>
                </a:extLst>
              </a:tr>
              <a:tr h="274320">
                <a:tc>
                  <a:txBody>
                    <a:bodyPr/>
                    <a:lstStyle/>
                    <a:p>
                      <a:pPr>
                        <a:lnSpc>
                          <a:spcPct val="100000"/>
                        </a:lnSpc>
                      </a:pPr>
                      <a:r>
                        <a:rPr lang="ru-RU" sz="1200" b="1" strike="noStrike" spc="-1">
                          <a:latin typeface="Arial"/>
                        </a:rPr>
                        <a:t>Косівський</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200" b="1" strike="noStrike" spc="-1">
                          <a:latin typeface="Arial"/>
                        </a:rPr>
                        <a:t>1,0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200" b="1" strike="noStrike" spc="-1">
                          <a:latin typeface="Arial"/>
                        </a:rPr>
                        <a:t>100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200" b="1" strike="noStrike" spc="-1">
                          <a:latin typeface="Arial"/>
                        </a:rPr>
                        <a:t>40-50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200" b="1" strike="noStrike" spc="-1">
                          <a:latin typeface="Arial"/>
                        </a:rPr>
                        <a:t>140-150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15"/>
                  </a:ext>
                </a:extLst>
              </a:tr>
              <a:tr h="274320">
                <a:tc>
                  <a:txBody>
                    <a:bodyPr/>
                    <a:lstStyle/>
                    <a:p>
                      <a:pPr>
                        <a:lnSpc>
                          <a:spcPct val="100000"/>
                        </a:lnSpc>
                      </a:pPr>
                      <a:r>
                        <a:rPr lang="ru-RU" sz="1200" b="1" strike="noStrike" spc="-1">
                          <a:latin typeface="Arial"/>
                        </a:rPr>
                        <a:t>Верховинський</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200" b="1" strike="noStrike" spc="-1">
                          <a:latin typeface="Arial"/>
                        </a:rPr>
                        <a:t>1,0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200" b="1" strike="noStrike" spc="-1">
                          <a:latin typeface="Arial"/>
                        </a:rPr>
                        <a:t>180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200" b="1" strike="noStrike" spc="-1">
                          <a:latin typeface="Arial"/>
                        </a:rPr>
                        <a:t>50-90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200" b="1" strike="noStrike" spc="-1">
                          <a:latin typeface="Arial"/>
                        </a:rPr>
                        <a:t>230-270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16"/>
                  </a:ext>
                </a:extLst>
              </a:tr>
              <a:tr h="274320">
                <a:tc>
                  <a:txBody>
                    <a:bodyPr/>
                    <a:lstStyle/>
                    <a:p>
                      <a:pPr>
                        <a:lnSpc>
                          <a:spcPct val="100000"/>
                        </a:lnSpc>
                      </a:pPr>
                      <a:r>
                        <a:rPr lang="ru-RU" sz="1200" b="1" strike="noStrike" spc="-1">
                          <a:latin typeface="Arial"/>
                        </a:rPr>
                        <a:t>Яремчансько-Ворохтянський</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200" b="1" strike="noStrike" spc="-1">
                          <a:latin typeface="Arial"/>
                        </a:rPr>
                        <a:t>2,0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200" b="1" strike="noStrike" spc="-1">
                          <a:latin typeface="Arial"/>
                        </a:rPr>
                        <a:t>400-450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200" b="1" strike="noStrike" spc="-1">
                          <a:latin typeface="Arial"/>
                        </a:rPr>
                        <a:t>200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200" b="1" strike="noStrike" spc="-1">
                          <a:latin typeface="Arial"/>
                        </a:rPr>
                        <a:t>600-650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17"/>
                  </a:ext>
                </a:extLst>
              </a:tr>
              <a:tr h="274320">
                <a:tc>
                  <a:txBody>
                    <a:bodyPr/>
                    <a:lstStyle/>
                    <a:p>
                      <a:pPr>
                        <a:lnSpc>
                          <a:spcPct val="100000"/>
                        </a:lnSpc>
                      </a:pPr>
                      <a:r>
                        <a:rPr lang="ru-RU" sz="1200" b="1" strike="noStrike" spc="-1">
                          <a:latin typeface="Arial"/>
                        </a:rPr>
                        <a:t>Чернівецький</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200" b="1" strike="noStrike" spc="-1">
                          <a:latin typeface="Arial"/>
                        </a:rPr>
                        <a:t>1,0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200" b="1" strike="noStrike" spc="-1">
                          <a:latin typeface="Arial"/>
                        </a:rPr>
                        <a:t>100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200" b="1" strike="noStrike" spc="-1">
                          <a:latin typeface="Arial"/>
                        </a:rPr>
                        <a:t>25-30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200" b="1" strike="noStrike" spc="-1">
                          <a:latin typeface="Arial"/>
                        </a:rPr>
                        <a:t>125-130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18"/>
                  </a:ext>
                </a:extLst>
              </a:tr>
              <a:tr h="274320">
                <a:tc>
                  <a:txBody>
                    <a:bodyPr/>
                    <a:lstStyle/>
                    <a:p>
                      <a:pPr>
                        <a:lnSpc>
                          <a:spcPct val="100000"/>
                        </a:lnSpc>
                      </a:pPr>
                      <a:r>
                        <a:rPr lang="ru-RU" sz="1200" b="1" strike="noStrike" spc="-1">
                          <a:latin typeface="Arial"/>
                        </a:rPr>
                        <a:t>Вижницько-Путильський</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200" b="1" strike="noStrike" spc="-1">
                          <a:latin typeface="Arial"/>
                        </a:rPr>
                        <a:t>1,3</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200" b="1" strike="noStrike" spc="-1">
                          <a:latin typeface="Arial"/>
                        </a:rPr>
                        <a:t>200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200" b="1" strike="noStrike" spc="-1">
                          <a:latin typeface="Arial"/>
                        </a:rPr>
                        <a:t>100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200" b="1" strike="noStrike" spc="-1">
                          <a:latin typeface="Arial"/>
                        </a:rPr>
                        <a:t>300</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19"/>
                  </a:ext>
                </a:extLst>
              </a:tr>
              <a:tr h="274320">
                <a:tc>
                  <a:txBody>
                    <a:bodyPr/>
                    <a:lstStyle/>
                    <a:p>
                      <a:pPr>
                        <a:lnSpc>
                          <a:spcPct val="100000"/>
                        </a:lnSpc>
                      </a:pPr>
                      <a:r>
                        <a:rPr lang="ru-RU" sz="1200" b="1" strike="noStrike" spc="-1">
                          <a:latin typeface="Arial"/>
                        </a:rPr>
                        <a:t>Всього:</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200" b="1" strike="noStrike" spc="-1">
                          <a:latin typeface="Arial"/>
                        </a:rPr>
                        <a:t>23,6</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200" b="1" strike="noStrike" spc="-1">
                          <a:latin typeface="Arial"/>
                        </a:rPr>
                        <a:t>3435-3935</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200" b="1" strike="noStrike" spc="-1">
                          <a:latin typeface="Arial"/>
                        </a:rPr>
                        <a:t>1647-1732</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200" b="1" strike="noStrike" spc="-1">
                          <a:latin typeface="Arial"/>
                        </a:rPr>
                        <a:t>5082-5667</a:t>
                      </a:r>
                      <a:endParaRPr lang="ru-RU" sz="1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20"/>
                  </a:ext>
                </a:extLst>
              </a:tr>
            </a:tbl>
          </a:graphicData>
        </a:graphic>
      </p:graphicFrame>
      <p:sp>
        <p:nvSpPr>
          <p:cNvPr id="717" name="CustomShape 3"/>
          <p:cNvSpPr/>
          <p:nvPr/>
        </p:nvSpPr>
        <p:spPr>
          <a:xfrm>
            <a:off x="10096560" y="2071800"/>
            <a:ext cx="2095200" cy="1795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400" b="1" strike="noStrike" spc="-1">
                <a:solidFill>
                  <a:srgbClr val="000000"/>
                </a:solidFill>
                <a:latin typeface="Arial"/>
                <a:ea typeface="DejaVu Sans"/>
              </a:rPr>
              <a:t>* Охоплює територію вздовж берегів Дністра у Львівській, Івано-Франківській, Тернопільській, Чернівецькій і Хмельницькій областях.</a:t>
            </a:r>
            <a:endParaRPr lang="ru-RU"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 name="CustomShape 1"/>
          <p:cNvSpPr/>
          <p:nvPr/>
        </p:nvSpPr>
        <p:spPr>
          <a:xfrm>
            <a:off x="1380960" y="0"/>
            <a:ext cx="1028664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FF0000"/>
                </a:solidFill>
                <a:latin typeface="Arial"/>
                <a:ea typeface="DejaVu Sans"/>
              </a:rPr>
              <a:t>Таблиця. Рекреаційна місткість рекреаційних центрів Карпатського регіону</a:t>
            </a:r>
            <a:endParaRPr lang="ru-RU" sz="2000" b="0" strike="noStrike" spc="-1">
              <a:latin typeface="Arial"/>
            </a:endParaRPr>
          </a:p>
        </p:txBody>
      </p:sp>
      <p:graphicFrame>
        <p:nvGraphicFramePr>
          <p:cNvPr id="719" name="Table 2"/>
          <p:cNvGraphicFramePr/>
          <p:nvPr/>
        </p:nvGraphicFramePr>
        <p:xfrm>
          <a:off x="1380960" y="648000"/>
          <a:ext cx="9929520" cy="6339240"/>
        </p:xfrm>
        <a:graphic>
          <a:graphicData uri="http://schemas.openxmlformats.org/drawingml/2006/table">
            <a:tbl>
              <a:tblPr/>
              <a:tblGrid>
                <a:gridCol w="2137680">
                  <a:extLst>
                    <a:ext uri="{9D8B030D-6E8A-4147-A177-3AD203B41FA5}">
                      <a16:colId xmlns:a16="http://schemas.microsoft.com/office/drawing/2014/main" val="20000"/>
                    </a:ext>
                  </a:extLst>
                </a:gridCol>
                <a:gridCol w="1791000">
                  <a:extLst>
                    <a:ext uri="{9D8B030D-6E8A-4147-A177-3AD203B41FA5}">
                      <a16:colId xmlns:a16="http://schemas.microsoft.com/office/drawing/2014/main" val="20001"/>
                    </a:ext>
                  </a:extLst>
                </a:gridCol>
                <a:gridCol w="2643120">
                  <a:extLst>
                    <a:ext uri="{9D8B030D-6E8A-4147-A177-3AD203B41FA5}">
                      <a16:colId xmlns:a16="http://schemas.microsoft.com/office/drawing/2014/main" val="20002"/>
                    </a:ext>
                  </a:extLst>
                </a:gridCol>
                <a:gridCol w="3357720">
                  <a:extLst>
                    <a:ext uri="{9D8B030D-6E8A-4147-A177-3AD203B41FA5}">
                      <a16:colId xmlns:a16="http://schemas.microsoft.com/office/drawing/2014/main" val="20003"/>
                    </a:ext>
                  </a:extLst>
                </a:gridCol>
              </a:tblGrid>
              <a:tr h="578520">
                <a:tc rowSpan="2">
                  <a:txBody>
                    <a:bodyPr/>
                    <a:lstStyle/>
                    <a:p>
                      <a:pPr algn="ctr">
                        <a:lnSpc>
                          <a:spcPct val="100000"/>
                        </a:lnSpc>
                      </a:pPr>
                      <a:r>
                        <a:rPr lang="ru-RU" sz="1600" b="1" strike="noStrike" spc="-1">
                          <a:latin typeface="Arial"/>
                        </a:rPr>
                        <a:t>Рекреаційні центри</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gridSpan="2">
                  <a:txBody>
                    <a:bodyPr/>
                    <a:lstStyle/>
                    <a:p>
                      <a:pPr algn="ctr">
                        <a:lnSpc>
                          <a:spcPct val="100000"/>
                        </a:lnSpc>
                      </a:pPr>
                      <a:r>
                        <a:rPr lang="ru-RU" sz="1600" b="1" strike="noStrike" spc="-1">
                          <a:latin typeface="Arial"/>
                        </a:rPr>
                        <a:t>Одноразова рекреаційна місткість, тис. осіб</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hMerge="1">
                  <a:txBody>
                    <a:bodyPr/>
                    <a:lstStyle/>
                    <a:p>
                      <a:endParaRPr lang="ru-RU"/>
                    </a:p>
                  </a:txBody>
                  <a:tcPr marL="90000" marR="90000">
                    <a:solidFill>
                      <a:srgbClr val="729FCF"/>
                    </a:solidFill>
                  </a:tcPr>
                </a:tc>
                <a:tc rowSpan="2">
                  <a:txBody>
                    <a:bodyPr/>
                    <a:lstStyle/>
                    <a:p>
                      <a:pPr algn="ctr">
                        <a:lnSpc>
                          <a:spcPct val="100000"/>
                        </a:lnSpc>
                      </a:pPr>
                      <a:r>
                        <a:rPr lang="ru-RU" sz="1600" b="1" strike="noStrike" spc="-1">
                          <a:latin typeface="Arial"/>
                        </a:rPr>
                        <a:t>Сумарна рекреаційна місткість за рік, тис. осіб</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extLst>
                  <a:ext uri="{0D108BD9-81ED-4DB2-BD59-A6C34878D82A}">
                    <a16:rowId xmlns:a16="http://schemas.microsoft.com/office/drawing/2014/main" val="10000"/>
                  </a:ext>
                </a:extLst>
              </a:tr>
              <a:tr h="578520">
                <a:tc vMerge="1">
                  <a:txBody>
                    <a:bodyPr/>
                    <a:lstStyle/>
                    <a:p>
                      <a:endParaRPr lang="ru-RU"/>
                    </a:p>
                  </a:txBody>
                  <a:tcPr marL="90000" marR="90000">
                    <a:solidFill>
                      <a:srgbClr val="729FCF"/>
                    </a:solidFill>
                  </a:tcPr>
                </a:tc>
                <a:tc>
                  <a:txBody>
                    <a:bodyPr/>
                    <a:lstStyle/>
                    <a:p>
                      <a:pPr algn="ctr">
                        <a:lnSpc>
                          <a:spcPct val="100000"/>
                        </a:lnSpc>
                      </a:pPr>
                      <a:r>
                        <a:rPr lang="ru-RU" sz="1600" b="1" strike="noStrike" spc="-1">
                          <a:latin typeface="Arial"/>
                        </a:rPr>
                        <a:t>Літо</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a:txBody>
                    <a:bodyPr/>
                    <a:lstStyle/>
                    <a:p>
                      <a:pPr algn="ctr">
                        <a:lnSpc>
                          <a:spcPct val="100000"/>
                        </a:lnSpc>
                      </a:pPr>
                      <a:r>
                        <a:rPr lang="ru-RU" sz="1600" b="1" strike="noStrike" spc="-1">
                          <a:latin typeface="Arial"/>
                        </a:rPr>
                        <a:t>Зима</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vMerge="1">
                  <a:txBody>
                    <a:bodyPr/>
                    <a:lstStyle/>
                    <a:p>
                      <a:endParaRPr lang="ru-RU"/>
                    </a:p>
                  </a:txBody>
                  <a:tcPr marL="90000" marR="90000">
                    <a:solidFill>
                      <a:srgbClr val="729FCF"/>
                    </a:solidFill>
                  </a:tcPr>
                </a:tc>
                <a:extLst>
                  <a:ext uri="{0D108BD9-81ED-4DB2-BD59-A6C34878D82A}">
                    <a16:rowId xmlns:a16="http://schemas.microsoft.com/office/drawing/2014/main" val="10001"/>
                  </a:ext>
                </a:extLst>
              </a:tr>
              <a:tr h="335160">
                <a:tc gridSpan="4">
                  <a:txBody>
                    <a:bodyPr/>
                    <a:lstStyle/>
                    <a:p>
                      <a:pPr algn="ctr">
                        <a:lnSpc>
                          <a:spcPct val="100000"/>
                        </a:lnSpc>
                      </a:pPr>
                      <a:r>
                        <a:rPr lang="ru-RU" sz="1600" b="1" strike="noStrike" spc="-1">
                          <a:latin typeface="Arial"/>
                        </a:rPr>
                        <a:t>Закарпатська область</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extLst>
                  <a:ext uri="{0D108BD9-81ED-4DB2-BD59-A6C34878D82A}">
                    <a16:rowId xmlns:a16="http://schemas.microsoft.com/office/drawing/2014/main" val="10002"/>
                  </a:ext>
                </a:extLst>
              </a:tr>
              <a:tr h="335160">
                <a:tc>
                  <a:txBody>
                    <a:bodyPr/>
                    <a:lstStyle/>
                    <a:p>
                      <a:pPr>
                        <a:lnSpc>
                          <a:spcPct val="100000"/>
                        </a:lnSpc>
                      </a:pPr>
                      <a:r>
                        <a:rPr lang="ru-RU" sz="1600" b="1" strike="noStrike" spc="-1">
                          <a:latin typeface="Arial"/>
                        </a:rPr>
                        <a:t>Верховина</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600" b="1" strike="noStrike" spc="-1">
                          <a:latin typeface="Arial"/>
                        </a:rPr>
                        <a:t>2,0</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600" b="1" strike="noStrike" spc="-1">
                          <a:latin typeface="Arial"/>
                        </a:rPr>
                        <a:t>0,8</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600" b="1" strike="noStrike" spc="-1">
                          <a:latin typeface="Arial"/>
                        </a:rPr>
                        <a:t>24,4</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335160">
                <a:tc>
                  <a:txBody>
                    <a:bodyPr/>
                    <a:lstStyle/>
                    <a:p>
                      <a:pPr>
                        <a:lnSpc>
                          <a:spcPct val="100000"/>
                        </a:lnSpc>
                      </a:pPr>
                      <a:r>
                        <a:rPr lang="ru-RU" sz="1600" b="1" strike="noStrike" spc="-1">
                          <a:latin typeface="Arial"/>
                        </a:rPr>
                        <a:t>Гірська Тиса</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600" b="1" strike="noStrike" spc="-1">
                          <a:latin typeface="Arial"/>
                        </a:rPr>
                        <a:t>2,0</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600" b="1" strike="noStrike" spc="-1">
                          <a:latin typeface="Arial"/>
                        </a:rPr>
                        <a:t>0,8</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600" b="1" strike="noStrike" spc="-1">
                          <a:latin typeface="Arial"/>
                        </a:rPr>
                        <a:t>24,4</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335160">
                <a:tc>
                  <a:txBody>
                    <a:bodyPr/>
                    <a:lstStyle/>
                    <a:p>
                      <a:pPr>
                        <a:lnSpc>
                          <a:spcPct val="100000"/>
                        </a:lnSpc>
                      </a:pPr>
                      <a:r>
                        <a:rPr lang="ru-RU" sz="1600" b="1" strike="noStrike" spc="-1">
                          <a:latin typeface="Arial"/>
                        </a:rPr>
                        <a:t>Драгове</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600" b="1" strike="noStrike" spc="-1">
                          <a:latin typeface="Arial"/>
                        </a:rPr>
                        <a:t>1,5</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600" b="1" strike="noStrike" spc="-1">
                          <a:latin typeface="Arial"/>
                        </a:rPr>
                        <a:t>0,6</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600" b="1" strike="noStrike" spc="-1">
                          <a:latin typeface="Arial"/>
                        </a:rPr>
                        <a:t>18,3</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r h="335160">
                <a:tc>
                  <a:txBody>
                    <a:bodyPr/>
                    <a:lstStyle/>
                    <a:p>
                      <a:pPr>
                        <a:lnSpc>
                          <a:spcPct val="100000"/>
                        </a:lnSpc>
                      </a:pPr>
                      <a:r>
                        <a:rPr lang="ru-RU" sz="1600" b="1" strike="noStrike" spc="-1">
                          <a:latin typeface="Arial"/>
                        </a:rPr>
                        <a:t>Карпати</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600" b="1" strike="noStrike" spc="-1">
                          <a:latin typeface="Arial"/>
                        </a:rPr>
                        <a:t>3,5</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600" b="1" strike="noStrike" spc="-1">
                          <a:latin typeface="Arial"/>
                        </a:rPr>
                        <a:t>1,4</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600" b="1" strike="noStrike" spc="-1">
                          <a:latin typeface="Arial"/>
                        </a:rPr>
                        <a:t>42,7</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6"/>
                  </a:ext>
                </a:extLst>
              </a:tr>
              <a:tr h="335160">
                <a:tc>
                  <a:txBody>
                    <a:bodyPr/>
                    <a:lstStyle/>
                    <a:p>
                      <a:pPr>
                        <a:lnSpc>
                          <a:spcPct val="100000"/>
                        </a:lnSpc>
                      </a:pPr>
                      <a:r>
                        <a:rPr lang="ru-RU" sz="1600" b="1" strike="noStrike" spc="-1">
                          <a:latin typeface="Arial"/>
                        </a:rPr>
                        <a:t>Квітка Полонини</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600" b="1" strike="noStrike" spc="-1">
                          <a:latin typeface="Arial"/>
                        </a:rPr>
                        <a:t>2,0</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600" b="1" strike="noStrike" spc="-1">
                          <a:latin typeface="Arial"/>
                        </a:rPr>
                        <a:t>0,8</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600" b="1" strike="noStrike" spc="-1">
                          <a:latin typeface="Arial"/>
                        </a:rPr>
                        <a:t>24,4</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7"/>
                  </a:ext>
                </a:extLst>
              </a:tr>
              <a:tr h="335160">
                <a:tc>
                  <a:txBody>
                    <a:bodyPr/>
                    <a:lstStyle/>
                    <a:p>
                      <a:pPr>
                        <a:lnSpc>
                          <a:spcPct val="100000"/>
                        </a:lnSpc>
                      </a:pPr>
                      <a:r>
                        <a:rPr lang="ru-RU" sz="1600" b="1" strike="noStrike" spc="-1">
                          <a:latin typeface="Arial"/>
                        </a:rPr>
                        <a:t>Келечин</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600" b="1" strike="noStrike" spc="-1">
                          <a:latin typeface="Arial"/>
                        </a:rPr>
                        <a:t>2,5</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600" b="1" strike="noStrike" spc="-1">
                          <a:latin typeface="Arial"/>
                        </a:rPr>
                        <a:t>1,0</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600" b="1" strike="noStrike" spc="-1">
                          <a:latin typeface="Arial"/>
                        </a:rPr>
                        <a:t>30,5</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8"/>
                  </a:ext>
                </a:extLst>
              </a:tr>
              <a:tr h="578520">
                <a:tc>
                  <a:txBody>
                    <a:bodyPr/>
                    <a:lstStyle/>
                    <a:p>
                      <a:pPr>
                        <a:lnSpc>
                          <a:spcPct val="100000"/>
                        </a:lnSpc>
                      </a:pPr>
                      <a:r>
                        <a:rPr lang="ru-RU" sz="1600" b="1" strike="noStrike" spc="-1">
                          <a:latin typeface="Arial"/>
                        </a:rPr>
                        <a:t>Кобилецька Поляна</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600" b="1" strike="noStrike" spc="-1">
                          <a:latin typeface="Arial"/>
                        </a:rPr>
                        <a:t>1,2</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600" b="1" strike="noStrike" spc="-1">
                          <a:latin typeface="Arial"/>
                        </a:rPr>
                        <a:t>0,5</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600" b="1" strike="noStrike" spc="-1">
                          <a:latin typeface="Arial"/>
                        </a:rPr>
                        <a:t>14,8</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9"/>
                  </a:ext>
                </a:extLst>
              </a:tr>
              <a:tr h="335160">
                <a:tc>
                  <a:txBody>
                    <a:bodyPr/>
                    <a:lstStyle/>
                    <a:p>
                      <a:pPr>
                        <a:lnSpc>
                          <a:spcPct val="100000"/>
                        </a:lnSpc>
                      </a:pPr>
                      <a:r>
                        <a:rPr lang="ru-RU" sz="1600" b="1" strike="noStrike" spc="-1">
                          <a:latin typeface="Arial"/>
                        </a:rPr>
                        <a:t>Плоске</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600" b="1" strike="noStrike" spc="-1">
                          <a:latin typeface="Arial"/>
                        </a:rPr>
                        <a:t>1,2</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600" b="1" strike="noStrike" spc="-1">
                          <a:latin typeface="Arial"/>
                        </a:rPr>
                        <a:t>0,5</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600" b="1" strike="noStrike" spc="-1">
                          <a:latin typeface="Arial"/>
                        </a:rPr>
                        <a:t>14,8</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10"/>
                  </a:ext>
                </a:extLst>
              </a:tr>
              <a:tr h="335160">
                <a:tc>
                  <a:txBody>
                    <a:bodyPr/>
                    <a:lstStyle/>
                    <a:p>
                      <a:pPr>
                        <a:lnSpc>
                          <a:spcPct val="100000"/>
                        </a:lnSpc>
                      </a:pPr>
                      <a:r>
                        <a:rPr lang="ru-RU" sz="1600" b="1" strike="noStrike" spc="-1">
                          <a:latin typeface="Arial"/>
                        </a:rPr>
                        <a:t>Поляна</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600" b="1" strike="noStrike" spc="-1">
                          <a:latin typeface="Arial"/>
                        </a:rPr>
                        <a:t>1,5</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600" b="1" strike="noStrike" spc="-1">
                          <a:latin typeface="Arial"/>
                        </a:rPr>
                        <a:t>0,6</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600" b="1" strike="noStrike" spc="-1">
                          <a:latin typeface="Arial"/>
                        </a:rPr>
                        <a:t>18,3</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11"/>
                  </a:ext>
                </a:extLst>
              </a:tr>
              <a:tr h="335160">
                <a:tc>
                  <a:txBody>
                    <a:bodyPr/>
                    <a:lstStyle/>
                    <a:p>
                      <a:pPr>
                        <a:lnSpc>
                          <a:spcPct val="100000"/>
                        </a:lnSpc>
                      </a:pPr>
                      <a:r>
                        <a:rPr lang="ru-RU" sz="1600" b="1" strike="noStrike" spc="-1">
                          <a:latin typeface="Arial"/>
                        </a:rPr>
                        <a:t>Синяк</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600" b="1" strike="noStrike" spc="-1">
                          <a:latin typeface="Arial"/>
                        </a:rPr>
                        <a:t>1,4</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600" b="1" strike="noStrike" spc="-1">
                          <a:latin typeface="Arial"/>
                        </a:rPr>
                        <a:t>0,6</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600" b="1" strike="noStrike" spc="-1">
                          <a:latin typeface="Arial"/>
                        </a:rPr>
                        <a:t>18,3</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12"/>
                  </a:ext>
                </a:extLst>
              </a:tr>
              <a:tr h="578520">
                <a:tc>
                  <a:txBody>
                    <a:bodyPr/>
                    <a:lstStyle/>
                    <a:p>
                      <a:pPr>
                        <a:lnSpc>
                          <a:spcPct val="100000"/>
                        </a:lnSpc>
                      </a:pPr>
                      <a:r>
                        <a:rPr lang="ru-RU" sz="1600" b="1" strike="noStrike" spc="-1">
                          <a:latin typeface="Arial"/>
                        </a:rPr>
                        <a:t>Сонячне Закарпаття</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600" b="1" strike="noStrike" spc="-1">
                          <a:latin typeface="Arial"/>
                        </a:rPr>
                        <a:t>1,6</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600" b="1" strike="noStrike" spc="-1">
                          <a:latin typeface="Arial"/>
                        </a:rPr>
                        <a:t>1,0</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600" b="1" strike="noStrike" spc="-1">
                          <a:latin typeface="Arial"/>
                        </a:rPr>
                        <a:t>22 4</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13"/>
                  </a:ext>
                </a:extLst>
              </a:tr>
              <a:tr h="335160">
                <a:tc>
                  <a:txBody>
                    <a:bodyPr/>
                    <a:lstStyle/>
                    <a:p>
                      <a:pPr>
                        <a:lnSpc>
                          <a:spcPct val="100000"/>
                        </a:lnSpc>
                      </a:pPr>
                      <a:r>
                        <a:rPr lang="ru-RU" sz="1600" b="1" strike="noStrike" spc="-1">
                          <a:latin typeface="Arial"/>
                        </a:rPr>
                        <a:t>Усть-Чорна</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600" b="1" strike="noStrike" spc="-1">
                          <a:latin typeface="Arial"/>
                        </a:rPr>
                        <a:t>1,4</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600" b="1" strike="noStrike" spc="-1">
                          <a:latin typeface="Arial"/>
                        </a:rPr>
                        <a:t>0,6</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600" b="1" strike="noStrike" spc="-1">
                          <a:latin typeface="Arial"/>
                        </a:rPr>
                        <a:t>18,3</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14"/>
                  </a:ext>
                </a:extLst>
              </a:tr>
              <a:tr h="335160">
                <a:tc>
                  <a:txBody>
                    <a:bodyPr/>
                    <a:lstStyle/>
                    <a:p>
                      <a:pPr>
                        <a:lnSpc>
                          <a:spcPct val="100000"/>
                        </a:lnSpc>
                      </a:pPr>
                      <a:r>
                        <a:rPr lang="ru-RU" sz="1600" b="1" strike="noStrike" spc="-1">
                          <a:latin typeface="Arial"/>
                        </a:rPr>
                        <a:t>Шаян</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EE0F8"/>
                    </a:solidFill>
                  </a:tcPr>
                </a:tc>
                <a:tc>
                  <a:txBody>
                    <a:bodyPr/>
                    <a:lstStyle/>
                    <a:p>
                      <a:pPr>
                        <a:lnSpc>
                          <a:spcPct val="100000"/>
                        </a:lnSpc>
                      </a:pPr>
                      <a:r>
                        <a:rPr lang="ru-RU" sz="1600" b="1" strike="noStrike" spc="-1">
                          <a:latin typeface="Arial"/>
                        </a:rPr>
                        <a:t>1,4</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600" b="1" strike="noStrike" spc="-1">
                          <a:latin typeface="Arial"/>
                        </a:rPr>
                        <a:t>0,6</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600" b="1" strike="noStrike" spc="-1">
                          <a:latin typeface="Arial"/>
                        </a:rPr>
                        <a:t>18,3</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1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CustomShape 1"/>
          <p:cNvSpPr/>
          <p:nvPr/>
        </p:nvSpPr>
        <p:spPr>
          <a:xfrm>
            <a:off x="2593080" y="624240"/>
            <a:ext cx="8910720" cy="66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ru-RU" sz="3800" b="1" i="1" strike="noStrike" spc="-1">
                <a:solidFill>
                  <a:srgbClr val="00B050"/>
                </a:solidFill>
                <a:latin typeface="Century Gothic"/>
                <a:ea typeface="DejaVu Sans"/>
              </a:rPr>
              <a:t>Класифікація природних ресурсів</a:t>
            </a:r>
            <a:endParaRPr lang="ru-RU" sz="3800" b="0" strike="noStrike" spc="-1">
              <a:latin typeface="Arial"/>
            </a:endParaRPr>
          </a:p>
        </p:txBody>
      </p:sp>
      <p:sp>
        <p:nvSpPr>
          <p:cNvPr id="607" name="CustomShape 2"/>
          <p:cNvSpPr/>
          <p:nvPr/>
        </p:nvSpPr>
        <p:spPr>
          <a:xfrm>
            <a:off x="2666880" y="1500120"/>
            <a:ext cx="8914320" cy="475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nSpc>
                <a:spcPct val="100000"/>
              </a:lnSpc>
              <a:spcBef>
                <a:spcPts val="1001"/>
              </a:spcBef>
              <a:buClr>
                <a:srgbClr val="4E67C8"/>
              </a:buClr>
              <a:buFont typeface="Wingdings 3" charset="2"/>
              <a:buChar char=""/>
            </a:pPr>
            <a:r>
              <a:rPr lang="ru-RU" sz="2800" b="1" strike="noStrike" spc="-1">
                <a:solidFill>
                  <a:srgbClr val="404040"/>
                </a:solidFill>
                <a:latin typeface="Century Gothic"/>
                <a:ea typeface="DejaVu Sans"/>
              </a:rPr>
              <a:t>За компонентною приналежністю:</a:t>
            </a:r>
            <a:endParaRPr lang="ru-RU" sz="2800" b="0" strike="noStrike" spc="-1">
              <a:latin typeface="Arial"/>
            </a:endParaRPr>
          </a:p>
          <a:p>
            <a:pPr marL="743040" lvl="1" indent="-284760">
              <a:lnSpc>
                <a:spcPct val="100000"/>
              </a:lnSpc>
              <a:spcBef>
                <a:spcPts val="1001"/>
              </a:spcBef>
              <a:buClr>
                <a:srgbClr val="4E67C8"/>
              </a:buClr>
              <a:buFont typeface="Wingdings 3" charset="2"/>
              <a:buChar char=""/>
            </a:pPr>
            <a:r>
              <a:rPr lang="ru-RU" sz="2600" b="0" strike="noStrike" spc="-1">
                <a:solidFill>
                  <a:srgbClr val="404040"/>
                </a:solidFill>
                <a:latin typeface="Century Gothic"/>
                <a:ea typeface="DejaVu Sans"/>
              </a:rPr>
              <a:t> </a:t>
            </a:r>
            <a:r>
              <a:rPr lang="ru-RU" sz="2600" b="1" strike="noStrike" spc="-1">
                <a:solidFill>
                  <a:srgbClr val="404040"/>
                </a:solidFill>
                <a:latin typeface="Century Gothic"/>
                <a:ea typeface="DejaVu Sans"/>
              </a:rPr>
              <a:t>мінеральні;</a:t>
            </a:r>
            <a:endParaRPr lang="ru-RU" sz="2600" b="0" strike="noStrike" spc="-1">
              <a:latin typeface="Arial"/>
            </a:endParaRPr>
          </a:p>
          <a:p>
            <a:pPr marL="743040" lvl="1" indent="-284760">
              <a:lnSpc>
                <a:spcPct val="100000"/>
              </a:lnSpc>
              <a:spcBef>
                <a:spcPts val="1001"/>
              </a:spcBef>
              <a:buClr>
                <a:srgbClr val="4E67C8"/>
              </a:buClr>
              <a:buFont typeface="Wingdings 3" charset="2"/>
              <a:buChar char=""/>
            </a:pPr>
            <a:r>
              <a:rPr lang="ru-RU" sz="2600" b="1" strike="noStrike" spc="-1">
                <a:solidFill>
                  <a:srgbClr val="404040"/>
                </a:solidFill>
                <a:latin typeface="Century Gothic"/>
                <a:ea typeface="DejaVu Sans"/>
              </a:rPr>
              <a:t> земельні;</a:t>
            </a:r>
            <a:endParaRPr lang="ru-RU" sz="2600" b="0" strike="noStrike" spc="-1">
              <a:latin typeface="Arial"/>
            </a:endParaRPr>
          </a:p>
          <a:p>
            <a:pPr marL="743040" lvl="1" indent="-284760">
              <a:lnSpc>
                <a:spcPct val="100000"/>
              </a:lnSpc>
              <a:spcBef>
                <a:spcPts val="1001"/>
              </a:spcBef>
              <a:buClr>
                <a:srgbClr val="4E67C8"/>
              </a:buClr>
              <a:buFont typeface="Wingdings 3" charset="2"/>
              <a:buChar char=""/>
            </a:pPr>
            <a:r>
              <a:rPr lang="ru-RU" sz="2600" b="1" strike="noStrike" spc="-1">
                <a:solidFill>
                  <a:srgbClr val="404040"/>
                </a:solidFill>
                <a:latin typeface="Century Gothic"/>
                <a:ea typeface="DejaVu Sans"/>
              </a:rPr>
              <a:t> водні;</a:t>
            </a:r>
            <a:endParaRPr lang="ru-RU" sz="2600" b="0" strike="noStrike" spc="-1">
              <a:latin typeface="Arial"/>
            </a:endParaRPr>
          </a:p>
          <a:p>
            <a:pPr marL="743040" lvl="1" indent="-284760">
              <a:lnSpc>
                <a:spcPct val="100000"/>
              </a:lnSpc>
              <a:spcBef>
                <a:spcPts val="1001"/>
              </a:spcBef>
              <a:buClr>
                <a:srgbClr val="4E67C8"/>
              </a:buClr>
              <a:buFont typeface="Wingdings 3" charset="2"/>
              <a:buChar char=""/>
            </a:pPr>
            <a:r>
              <a:rPr lang="ru-RU" sz="2600" b="1" strike="noStrike" spc="-1">
                <a:solidFill>
                  <a:srgbClr val="404040"/>
                </a:solidFill>
                <a:latin typeface="Century Gothic"/>
                <a:ea typeface="DejaVu Sans"/>
              </a:rPr>
              <a:t> лісові;</a:t>
            </a:r>
            <a:endParaRPr lang="ru-RU" sz="2600" b="0" strike="noStrike" spc="-1">
              <a:latin typeface="Arial"/>
            </a:endParaRPr>
          </a:p>
          <a:p>
            <a:pPr marL="743040" lvl="1" indent="-284760">
              <a:lnSpc>
                <a:spcPct val="100000"/>
              </a:lnSpc>
              <a:spcBef>
                <a:spcPts val="1001"/>
              </a:spcBef>
              <a:buClr>
                <a:srgbClr val="4E67C8"/>
              </a:buClr>
              <a:buFont typeface="Wingdings 3" charset="2"/>
              <a:buChar char=""/>
            </a:pPr>
            <a:r>
              <a:rPr lang="ru-RU" sz="2600" b="1" strike="noStrike" spc="-1">
                <a:solidFill>
                  <a:srgbClr val="404040"/>
                </a:solidFill>
                <a:latin typeface="Century Gothic"/>
                <a:ea typeface="DejaVu Sans"/>
              </a:rPr>
              <a:t> фауністичні;</a:t>
            </a:r>
            <a:endParaRPr lang="ru-RU" sz="2600" b="0" strike="noStrike" spc="-1">
              <a:latin typeface="Arial"/>
            </a:endParaRPr>
          </a:p>
          <a:p>
            <a:pPr marL="743040" lvl="1" indent="-284760">
              <a:lnSpc>
                <a:spcPct val="100000"/>
              </a:lnSpc>
              <a:spcBef>
                <a:spcPts val="1001"/>
              </a:spcBef>
              <a:buClr>
                <a:srgbClr val="4E67C8"/>
              </a:buClr>
              <a:buFont typeface="Wingdings 3" charset="2"/>
              <a:buChar char=""/>
            </a:pPr>
            <a:r>
              <a:rPr lang="ru-RU" sz="2600" b="1" strike="noStrike" spc="-1">
                <a:solidFill>
                  <a:srgbClr val="404040"/>
                </a:solidFill>
                <a:latin typeface="Century Gothic"/>
                <a:ea typeface="DejaVu Sans"/>
              </a:rPr>
              <a:t>рекреаційні; </a:t>
            </a:r>
            <a:endParaRPr lang="ru-RU" sz="2600" b="0" strike="noStrike" spc="-1">
              <a:latin typeface="Arial"/>
            </a:endParaRPr>
          </a:p>
          <a:p>
            <a:pPr marL="743040" lvl="1" indent="-284760">
              <a:lnSpc>
                <a:spcPct val="100000"/>
              </a:lnSpc>
              <a:spcBef>
                <a:spcPts val="1001"/>
              </a:spcBef>
              <a:buClr>
                <a:srgbClr val="4E67C8"/>
              </a:buClr>
              <a:buFont typeface="Wingdings 3" charset="2"/>
              <a:buChar char=""/>
            </a:pPr>
            <a:r>
              <a:rPr lang="ru-RU" sz="2600" b="1" strike="noStrike" spc="-1">
                <a:solidFill>
                  <a:srgbClr val="404040"/>
                </a:solidFill>
                <a:latin typeface="Century Gothic"/>
                <a:ea typeface="DejaVu Sans"/>
              </a:rPr>
              <a:t> кліматичні.</a:t>
            </a:r>
            <a:endParaRPr lang="ru-RU" sz="2600" b="0" strike="noStrike" spc="-1">
              <a:latin typeface="Arial"/>
            </a:endParaRPr>
          </a:p>
          <a:p>
            <a:pPr>
              <a:lnSpc>
                <a:spcPct val="100000"/>
              </a:lnSpc>
              <a:spcBef>
                <a:spcPts val="1001"/>
              </a:spcBef>
            </a:pPr>
            <a:endParaRPr lang="ru-RU" sz="2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 name="Table 1"/>
          <p:cNvGraphicFramePr/>
          <p:nvPr/>
        </p:nvGraphicFramePr>
        <p:xfrm>
          <a:off x="1095480" y="214200"/>
          <a:ext cx="9858240" cy="6486840"/>
        </p:xfrm>
        <a:graphic>
          <a:graphicData uri="http://schemas.openxmlformats.org/drawingml/2006/table">
            <a:tbl>
              <a:tblPr/>
              <a:tblGrid>
                <a:gridCol w="2122200">
                  <a:extLst>
                    <a:ext uri="{9D8B030D-6E8A-4147-A177-3AD203B41FA5}">
                      <a16:colId xmlns:a16="http://schemas.microsoft.com/office/drawing/2014/main" val="20000"/>
                    </a:ext>
                  </a:extLst>
                </a:gridCol>
                <a:gridCol w="1329480">
                  <a:extLst>
                    <a:ext uri="{9D8B030D-6E8A-4147-A177-3AD203B41FA5}">
                      <a16:colId xmlns:a16="http://schemas.microsoft.com/office/drawing/2014/main" val="20001"/>
                    </a:ext>
                  </a:extLst>
                </a:gridCol>
                <a:gridCol w="2713320">
                  <a:extLst>
                    <a:ext uri="{9D8B030D-6E8A-4147-A177-3AD203B41FA5}">
                      <a16:colId xmlns:a16="http://schemas.microsoft.com/office/drawing/2014/main" val="20002"/>
                    </a:ext>
                  </a:extLst>
                </a:gridCol>
                <a:gridCol w="3693240">
                  <a:extLst>
                    <a:ext uri="{9D8B030D-6E8A-4147-A177-3AD203B41FA5}">
                      <a16:colId xmlns:a16="http://schemas.microsoft.com/office/drawing/2014/main" val="20003"/>
                    </a:ext>
                  </a:extLst>
                </a:gridCol>
              </a:tblGrid>
              <a:tr h="543240">
                <a:tc rowSpan="2">
                  <a:txBody>
                    <a:bodyPr/>
                    <a:lstStyle/>
                    <a:p>
                      <a:pPr algn="ctr">
                        <a:lnSpc>
                          <a:spcPct val="100000"/>
                        </a:lnSpc>
                      </a:pPr>
                      <a:r>
                        <a:rPr lang="ru-RU" sz="1600" b="1" strike="noStrike" spc="-1">
                          <a:latin typeface="Arial"/>
                        </a:rPr>
                        <a:t>Рекреаційні центри</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gridSpan="2">
                  <a:txBody>
                    <a:bodyPr/>
                    <a:lstStyle/>
                    <a:p>
                      <a:pPr algn="ctr">
                        <a:lnSpc>
                          <a:spcPct val="100000"/>
                        </a:lnSpc>
                      </a:pPr>
                      <a:r>
                        <a:rPr lang="ru-RU" sz="1600" b="1" strike="noStrike" spc="-1">
                          <a:latin typeface="Arial"/>
                        </a:rPr>
                        <a:t>Одноразова рекреаційна місткість, тис. осіб</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hMerge="1">
                  <a:txBody>
                    <a:bodyPr/>
                    <a:lstStyle/>
                    <a:p>
                      <a:endParaRPr lang="ru-RU"/>
                    </a:p>
                  </a:txBody>
                  <a:tcPr marL="90000" marR="90000">
                    <a:solidFill>
                      <a:srgbClr val="729FCF"/>
                    </a:solidFill>
                  </a:tcPr>
                </a:tc>
                <a:tc rowSpan="2">
                  <a:txBody>
                    <a:bodyPr/>
                    <a:lstStyle/>
                    <a:p>
                      <a:pPr algn="ctr">
                        <a:lnSpc>
                          <a:spcPct val="100000"/>
                        </a:lnSpc>
                      </a:pPr>
                      <a:r>
                        <a:rPr lang="ru-RU" sz="1600" b="1" strike="noStrike" spc="-1">
                          <a:latin typeface="Arial"/>
                        </a:rPr>
                        <a:t>Сумарна рекреаційна місткість за рік, тис. осіб</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extLst>
                  <a:ext uri="{0D108BD9-81ED-4DB2-BD59-A6C34878D82A}">
                    <a16:rowId xmlns:a16="http://schemas.microsoft.com/office/drawing/2014/main" val="10000"/>
                  </a:ext>
                </a:extLst>
              </a:tr>
              <a:tr h="543240">
                <a:tc vMerge="1">
                  <a:txBody>
                    <a:bodyPr/>
                    <a:lstStyle/>
                    <a:p>
                      <a:endParaRPr lang="ru-RU"/>
                    </a:p>
                  </a:txBody>
                  <a:tcPr marL="90000" marR="90000">
                    <a:solidFill>
                      <a:srgbClr val="729FCF"/>
                    </a:solidFill>
                  </a:tcPr>
                </a:tc>
                <a:tc>
                  <a:txBody>
                    <a:bodyPr/>
                    <a:lstStyle/>
                    <a:p>
                      <a:pPr algn="ctr">
                        <a:lnSpc>
                          <a:spcPct val="100000"/>
                        </a:lnSpc>
                      </a:pPr>
                      <a:r>
                        <a:rPr lang="ru-RU" sz="1600" b="1" strike="noStrike" spc="-1">
                          <a:latin typeface="Arial"/>
                        </a:rPr>
                        <a:t>Літо</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a:txBody>
                    <a:bodyPr/>
                    <a:lstStyle/>
                    <a:p>
                      <a:pPr algn="ctr">
                        <a:lnSpc>
                          <a:spcPct val="100000"/>
                        </a:lnSpc>
                      </a:pPr>
                      <a:r>
                        <a:rPr lang="ru-RU" sz="1600" b="1" strike="noStrike" spc="-1">
                          <a:latin typeface="Arial"/>
                        </a:rPr>
                        <a:t>Зима</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vMerge="1">
                  <a:txBody>
                    <a:bodyPr/>
                    <a:lstStyle/>
                    <a:p>
                      <a:endParaRPr lang="ru-RU"/>
                    </a:p>
                  </a:txBody>
                  <a:tcPr marL="90000" marR="90000">
                    <a:solidFill>
                      <a:srgbClr val="729FCF"/>
                    </a:solidFill>
                  </a:tcPr>
                </a:tc>
                <a:extLst>
                  <a:ext uri="{0D108BD9-81ED-4DB2-BD59-A6C34878D82A}">
                    <a16:rowId xmlns:a16="http://schemas.microsoft.com/office/drawing/2014/main" val="10001"/>
                  </a:ext>
                </a:extLst>
              </a:tr>
              <a:tr h="317520">
                <a:tc gridSpan="4">
                  <a:txBody>
                    <a:bodyPr/>
                    <a:lstStyle/>
                    <a:p>
                      <a:pPr algn="ctr">
                        <a:lnSpc>
                          <a:spcPct val="100000"/>
                        </a:lnSpc>
                      </a:pPr>
                      <a:r>
                        <a:rPr lang="ru-RU" sz="1600" b="1" strike="noStrike" spc="-1">
                          <a:latin typeface="Arial"/>
                        </a:rPr>
                        <a:t>Івано-Франківська область</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extLst>
                  <a:ext uri="{0D108BD9-81ED-4DB2-BD59-A6C34878D82A}">
                    <a16:rowId xmlns:a16="http://schemas.microsoft.com/office/drawing/2014/main" val="10002"/>
                  </a:ext>
                </a:extLst>
              </a:tr>
              <a:tr h="317520">
                <a:tc>
                  <a:txBody>
                    <a:bodyPr/>
                    <a:lstStyle/>
                    <a:p>
                      <a:pPr>
                        <a:lnSpc>
                          <a:spcPct val="100000"/>
                        </a:lnSpc>
                      </a:pPr>
                      <a:r>
                        <a:rPr lang="ru-RU" sz="1600" b="1" strike="noStrike" spc="-1">
                          <a:latin typeface="Arial"/>
                        </a:rPr>
                        <a:t>Ворохта</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a:txBody>
                    <a:bodyPr/>
                    <a:lstStyle/>
                    <a:p>
                      <a:pPr>
                        <a:lnSpc>
                          <a:spcPct val="100000"/>
                        </a:lnSpc>
                      </a:pPr>
                      <a:r>
                        <a:rPr lang="ru-RU" sz="1600" b="1" strike="noStrike" spc="-1">
                          <a:latin typeface="Arial"/>
                        </a:rPr>
                        <a:t>5,0</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600" b="1" strike="noStrike" spc="-1">
                          <a:latin typeface="Arial"/>
                        </a:rPr>
                        <a:t>2,1</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600" b="1" strike="noStrike" spc="-1">
                          <a:latin typeface="Arial"/>
                        </a:rPr>
                        <a:t>61,8</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317520">
                <a:tc>
                  <a:txBody>
                    <a:bodyPr/>
                    <a:lstStyle/>
                    <a:p>
                      <a:pPr>
                        <a:lnSpc>
                          <a:spcPct val="100000"/>
                        </a:lnSpc>
                      </a:pPr>
                      <a:r>
                        <a:rPr lang="ru-RU" sz="1600" b="1" strike="noStrike" spc="-1">
                          <a:latin typeface="Arial"/>
                        </a:rPr>
                        <a:t>Косів</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a:txBody>
                    <a:bodyPr/>
                    <a:lstStyle/>
                    <a:p>
                      <a:pPr>
                        <a:lnSpc>
                          <a:spcPct val="100000"/>
                        </a:lnSpc>
                      </a:pPr>
                      <a:r>
                        <a:rPr lang="ru-RU" sz="1600" b="1" strike="noStrike" spc="-1">
                          <a:latin typeface="Arial"/>
                        </a:rPr>
                        <a:t>4,1</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600" b="1" strike="noStrike" spc="-1">
                          <a:latin typeface="Arial"/>
                        </a:rPr>
                        <a:t>1,6</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600" b="1" strike="noStrike" spc="-1">
                          <a:latin typeface="Arial"/>
                        </a:rPr>
                        <a:t>39,7</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317520">
                <a:tc>
                  <a:txBody>
                    <a:bodyPr/>
                    <a:lstStyle/>
                    <a:p>
                      <a:pPr>
                        <a:lnSpc>
                          <a:spcPct val="100000"/>
                        </a:lnSpc>
                      </a:pPr>
                      <a:r>
                        <a:rPr lang="ru-RU" sz="1600" b="1" strike="noStrike" spc="-1">
                          <a:latin typeface="Arial"/>
                        </a:rPr>
                        <a:t>Татарів</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a:txBody>
                    <a:bodyPr/>
                    <a:lstStyle/>
                    <a:p>
                      <a:pPr>
                        <a:lnSpc>
                          <a:spcPct val="100000"/>
                        </a:lnSpc>
                      </a:pPr>
                      <a:r>
                        <a:rPr lang="ru-RU" sz="1600" b="1" strike="noStrike" spc="-1">
                          <a:latin typeface="Arial"/>
                        </a:rPr>
                        <a:t>4,5</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600" b="1" strike="noStrike" spc="-1">
                          <a:latin typeface="Arial"/>
                        </a:rPr>
                        <a:t>1,8</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600" b="1" strike="noStrike" spc="-1">
                          <a:latin typeface="Arial"/>
                        </a:rPr>
                        <a:t>54,9</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r h="317520">
                <a:tc>
                  <a:txBody>
                    <a:bodyPr/>
                    <a:lstStyle/>
                    <a:p>
                      <a:pPr>
                        <a:lnSpc>
                          <a:spcPct val="100000"/>
                        </a:lnSpc>
                      </a:pPr>
                      <a:r>
                        <a:rPr lang="ru-RU" sz="1600" b="1" strike="noStrike" spc="-1">
                          <a:latin typeface="Arial"/>
                        </a:rPr>
                        <a:t>Черче</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a:txBody>
                    <a:bodyPr/>
                    <a:lstStyle/>
                    <a:p>
                      <a:pPr>
                        <a:lnSpc>
                          <a:spcPct val="100000"/>
                        </a:lnSpc>
                      </a:pPr>
                      <a:r>
                        <a:rPr lang="ru-RU" sz="1600" b="1" strike="noStrike" spc="-1">
                          <a:latin typeface="Arial"/>
                        </a:rPr>
                        <a:t>1,5</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600" b="1" strike="noStrike" spc="-1">
                          <a:latin typeface="Arial"/>
                        </a:rPr>
                        <a:t>0,3</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600" b="1" strike="noStrike" spc="-1">
                          <a:latin typeface="Arial"/>
                        </a:rPr>
                        <a:t>17,9</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6"/>
                  </a:ext>
                </a:extLst>
              </a:tr>
              <a:tr h="317520">
                <a:tc>
                  <a:txBody>
                    <a:bodyPr/>
                    <a:lstStyle/>
                    <a:p>
                      <a:pPr>
                        <a:lnSpc>
                          <a:spcPct val="100000"/>
                        </a:lnSpc>
                      </a:pPr>
                      <a:r>
                        <a:rPr lang="ru-RU" sz="1600" b="1" strike="noStrike" spc="-1">
                          <a:latin typeface="Arial"/>
                        </a:rPr>
                        <a:t>Яремче</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a:txBody>
                    <a:bodyPr/>
                    <a:lstStyle/>
                    <a:p>
                      <a:pPr>
                        <a:lnSpc>
                          <a:spcPct val="100000"/>
                        </a:lnSpc>
                      </a:pPr>
                      <a:r>
                        <a:rPr lang="ru-RU" sz="1600" b="1" strike="noStrike" spc="-1">
                          <a:latin typeface="Arial"/>
                        </a:rPr>
                        <a:t>7,5</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600" b="1" strike="noStrike" spc="-1">
                          <a:latin typeface="Arial"/>
                        </a:rPr>
                        <a:t>2,5</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600" b="1" strike="noStrike" spc="-1">
                          <a:latin typeface="Arial"/>
                        </a:rPr>
                        <a:t>87,5</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7"/>
                  </a:ext>
                </a:extLst>
              </a:tr>
              <a:tr h="317520">
                <a:tc gridSpan="4">
                  <a:txBody>
                    <a:bodyPr/>
                    <a:lstStyle/>
                    <a:p>
                      <a:pPr algn="ctr">
                        <a:lnSpc>
                          <a:spcPct val="100000"/>
                        </a:lnSpc>
                      </a:pPr>
                      <a:r>
                        <a:rPr lang="ru-RU" sz="1600" b="1" strike="noStrike" spc="-1">
                          <a:latin typeface="Arial"/>
                        </a:rPr>
                        <a:t>Львівська область</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extLst>
                  <a:ext uri="{0D108BD9-81ED-4DB2-BD59-A6C34878D82A}">
                    <a16:rowId xmlns:a16="http://schemas.microsoft.com/office/drawing/2014/main" val="10008"/>
                  </a:ext>
                </a:extLst>
              </a:tr>
              <a:tr h="317520">
                <a:tc>
                  <a:txBody>
                    <a:bodyPr/>
                    <a:lstStyle/>
                    <a:p>
                      <a:pPr>
                        <a:lnSpc>
                          <a:spcPct val="100000"/>
                        </a:lnSpc>
                      </a:pPr>
                      <a:r>
                        <a:rPr lang="ru-RU" sz="1600" b="1" strike="noStrike" spc="-1">
                          <a:latin typeface="Arial"/>
                        </a:rPr>
                        <a:t>Любінь Великий</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a:txBody>
                    <a:bodyPr/>
                    <a:lstStyle/>
                    <a:p>
                      <a:pPr>
                        <a:lnSpc>
                          <a:spcPct val="100000"/>
                        </a:lnSpc>
                      </a:pPr>
                      <a:r>
                        <a:rPr lang="ru-RU" sz="1600" b="1" strike="noStrike" spc="-1">
                          <a:latin typeface="Arial"/>
                        </a:rPr>
                        <a:t>2,2</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600" b="1" strike="noStrike" spc="-1">
                          <a:latin typeface="Arial"/>
                        </a:rPr>
                        <a:t>0,5</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600" b="1" strike="noStrike" spc="-1">
                          <a:latin typeface="Arial"/>
                        </a:rPr>
                        <a:t>23,8</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9"/>
                  </a:ext>
                </a:extLst>
              </a:tr>
              <a:tr h="317520">
                <a:tc>
                  <a:txBody>
                    <a:bodyPr/>
                    <a:lstStyle/>
                    <a:p>
                      <a:pPr>
                        <a:lnSpc>
                          <a:spcPct val="100000"/>
                        </a:lnSpc>
                      </a:pPr>
                      <a:r>
                        <a:rPr lang="ru-RU" sz="1600" b="1" strike="noStrike" spc="-1">
                          <a:latin typeface="Arial"/>
                        </a:rPr>
                        <a:t>Моршин</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a:txBody>
                    <a:bodyPr/>
                    <a:lstStyle/>
                    <a:p>
                      <a:pPr>
                        <a:lnSpc>
                          <a:spcPct val="100000"/>
                        </a:lnSpc>
                      </a:pPr>
                      <a:r>
                        <a:rPr lang="ru-RU" sz="1600" b="1" strike="noStrike" spc="-1">
                          <a:latin typeface="Arial"/>
                        </a:rPr>
                        <a:t>7,5</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600" b="1" strike="noStrike" spc="-1">
                          <a:latin typeface="Arial"/>
                        </a:rPr>
                        <a:t>2,5</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600" b="1" strike="noStrike" spc="-1">
                          <a:latin typeface="Arial"/>
                        </a:rPr>
                        <a:t>87,5</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10"/>
                  </a:ext>
                </a:extLst>
              </a:tr>
              <a:tr h="317520">
                <a:tc>
                  <a:txBody>
                    <a:bodyPr/>
                    <a:lstStyle/>
                    <a:p>
                      <a:pPr>
                        <a:lnSpc>
                          <a:spcPct val="100000"/>
                        </a:lnSpc>
                      </a:pPr>
                      <a:r>
                        <a:rPr lang="ru-RU" sz="1600" b="1" strike="noStrike" spc="-1">
                          <a:latin typeface="Arial"/>
                        </a:rPr>
                        <a:t>Немирів</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a:txBody>
                    <a:bodyPr/>
                    <a:lstStyle/>
                    <a:p>
                      <a:pPr>
                        <a:lnSpc>
                          <a:spcPct val="100000"/>
                        </a:lnSpc>
                      </a:pPr>
                      <a:r>
                        <a:rPr lang="ru-RU" sz="1600" b="1" strike="noStrike" spc="-1">
                          <a:latin typeface="Arial"/>
                        </a:rPr>
                        <a:t>1,5</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600" b="1" strike="noStrike" spc="-1">
                          <a:latin typeface="Arial"/>
                        </a:rPr>
                        <a:t>0,3</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600" b="1" strike="noStrike" spc="-1">
                          <a:latin typeface="Arial"/>
                        </a:rPr>
                        <a:t>17,9</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11"/>
                  </a:ext>
                </a:extLst>
              </a:tr>
              <a:tr h="317520">
                <a:tc>
                  <a:txBody>
                    <a:bodyPr/>
                    <a:lstStyle/>
                    <a:p>
                      <a:pPr>
                        <a:lnSpc>
                          <a:spcPct val="100000"/>
                        </a:lnSpc>
                      </a:pPr>
                      <a:r>
                        <a:rPr lang="ru-RU" sz="1600" b="1" strike="noStrike" spc="-1">
                          <a:latin typeface="Arial"/>
                        </a:rPr>
                        <a:t>Розлуч</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a:txBody>
                    <a:bodyPr/>
                    <a:lstStyle/>
                    <a:p>
                      <a:pPr>
                        <a:lnSpc>
                          <a:spcPct val="100000"/>
                        </a:lnSpc>
                      </a:pPr>
                      <a:r>
                        <a:rPr lang="ru-RU" sz="1600" b="1" strike="noStrike" spc="-1">
                          <a:latin typeface="Arial"/>
                        </a:rPr>
                        <a:t>1,0</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600" b="1" strike="noStrike" spc="-1">
                          <a:latin typeface="Arial"/>
                        </a:rPr>
                        <a:t>0,4</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600" b="1" strike="noStrike" spc="-1">
                          <a:latin typeface="Arial"/>
                        </a:rPr>
                        <a:t>12,2</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12"/>
                  </a:ext>
                </a:extLst>
              </a:tr>
              <a:tr h="317520">
                <a:tc>
                  <a:txBody>
                    <a:bodyPr/>
                    <a:lstStyle/>
                    <a:p>
                      <a:pPr>
                        <a:lnSpc>
                          <a:spcPct val="100000"/>
                        </a:lnSpc>
                      </a:pPr>
                      <a:r>
                        <a:rPr lang="ru-RU" sz="1600" b="1" strike="noStrike" spc="-1">
                          <a:latin typeface="Arial"/>
                        </a:rPr>
                        <a:t>Славське</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a:txBody>
                    <a:bodyPr/>
                    <a:lstStyle/>
                    <a:p>
                      <a:pPr>
                        <a:lnSpc>
                          <a:spcPct val="100000"/>
                        </a:lnSpc>
                      </a:pPr>
                      <a:r>
                        <a:rPr lang="ru-RU" sz="1600" b="1" strike="noStrike" spc="-1">
                          <a:latin typeface="Arial"/>
                        </a:rPr>
                        <a:t>3,3</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600" b="1" strike="noStrike" spc="-1">
                          <a:latin typeface="Arial"/>
                        </a:rPr>
                        <a:t>2,0</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600" b="1" strike="noStrike" spc="-1">
                          <a:latin typeface="Arial"/>
                        </a:rPr>
                        <a:t>45,7</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13"/>
                  </a:ext>
                </a:extLst>
              </a:tr>
              <a:tr h="317520">
                <a:tc>
                  <a:txBody>
                    <a:bodyPr/>
                    <a:lstStyle/>
                    <a:p>
                      <a:pPr>
                        <a:lnSpc>
                          <a:spcPct val="100000"/>
                        </a:lnSpc>
                      </a:pPr>
                      <a:r>
                        <a:rPr lang="ru-RU" sz="1600" b="1" strike="noStrike" spc="-1">
                          <a:latin typeface="Arial"/>
                        </a:rPr>
                        <a:t>Східниця</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a:txBody>
                    <a:bodyPr/>
                    <a:lstStyle/>
                    <a:p>
                      <a:pPr>
                        <a:lnSpc>
                          <a:spcPct val="100000"/>
                        </a:lnSpc>
                      </a:pPr>
                      <a:r>
                        <a:rPr lang="ru-RU" sz="1600" b="1" strike="noStrike" spc="-1">
                          <a:latin typeface="Arial"/>
                        </a:rPr>
                        <a:t>4,1</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600" b="1" strike="noStrike" spc="-1">
                          <a:latin typeface="Arial"/>
                        </a:rPr>
                        <a:t>1,6</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600" b="1" strike="noStrike" spc="-1">
                          <a:latin typeface="Arial"/>
                        </a:rPr>
                        <a:t>39,7</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14"/>
                  </a:ext>
                </a:extLst>
              </a:tr>
              <a:tr h="317520">
                <a:tc>
                  <a:txBody>
                    <a:bodyPr/>
                    <a:lstStyle/>
                    <a:p>
                      <a:pPr>
                        <a:lnSpc>
                          <a:spcPct val="100000"/>
                        </a:lnSpc>
                      </a:pPr>
                      <a:r>
                        <a:rPr lang="ru-RU" sz="1600" b="1" strike="noStrike" spc="-1">
                          <a:latin typeface="Arial"/>
                        </a:rPr>
                        <a:t>Трускавець</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a:txBody>
                    <a:bodyPr/>
                    <a:lstStyle/>
                    <a:p>
                      <a:pPr>
                        <a:lnSpc>
                          <a:spcPct val="100000"/>
                        </a:lnSpc>
                      </a:pPr>
                      <a:r>
                        <a:rPr lang="ru-RU" sz="1600" b="1" strike="noStrike" spc="-1">
                          <a:latin typeface="Arial"/>
                        </a:rPr>
                        <a:t>27,0</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600" b="1" strike="noStrike" spc="-1">
                          <a:latin typeface="Arial"/>
                        </a:rPr>
                        <a:t>10,8</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600" b="1" strike="noStrike" spc="-1">
                          <a:latin typeface="Arial"/>
                        </a:rPr>
                        <a:t>300,7</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15"/>
                  </a:ext>
                </a:extLst>
              </a:tr>
              <a:tr h="317520">
                <a:tc>
                  <a:txBody>
                    <a:bodyPr/>
                    <a:lstStyle/>
                    <a:p>
                      <a:pPr>
                        <a:lnSpc>
                          <a:spcPct val="100000"/>
                        </a:lnSpc>
                      </a:pPr>
                      <a:r>
                        <a:rPr lang="ru-RU" sz="1600" b="1" strike="noStrike" spc="-1">
                          <a:latin typeface="Arial"/>
                        </a:rPr>
                        <a:t>Шкло</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a:txBody>
                    <a:bodyPr/>
                    <a:lstStyle/>
                    <a:p>
                      <a:pPr>
                        <a:lnSpc>
                          <a:spcPct val="100000"/>
                        </a:lnSpc>
                      </a:pPr>
                      <a:r>
                        <a:rPr lang="ru-RU" sz="1600" b="1" strike="noStrike" spc="-1">
                          <a:latin typeface="Arial"/>
                        </a:rPr>
                        <a:t>2,3</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600" b="1" strike="noStrike" spc="-1">
                          <a:latin typeface="Arial"/>
                        </a:rPr>
                        <a:t>0,8</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ru-RU" sz="1600" b="1" strike="noStrike" spc="-1">
                          <a:latin typeface="Arial"/>
                        </a:rPr>
                        <a:t>27,1</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16"/>
                  </a:ext>
                </a:extLst>
              </a:tr>
              <a:tr h="317520">
                <a:tc>
                  <a:txBody>
                    <a:bodyPr/>
                    <a:lstStyle/>
                    <a:p>
                      <a:pPr>
                        <a:lnSpc>
                          <a:spcPct val="100000"/>
                        </a:lnSpc>
                      </a:pPr>
                      <a:r>
                        <a:rPr lang="ru-RU" sz="1600" b="1" strike="noStrike" spc="-1">
                          <a:latin typeface="Arial"/>
                        </a:rPr>
                        <a:t>Всього</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FEBFA"/>
                    </a:solidFill>
                  </a:tcPr>
                </a:tc>
                <a:tc>
                  <a:txBody>
                    <a:bodyPr/>
                    <a:lstStyle/>
                    <a:p>
                      <a:pPr>
                        <a:lnSpc>
                          <a:spcPct val="100000"/>
                        </a:lnSpc>
                      </a:pPr>
                      <a:r>
                        <a:rPr lang="ru-RU" sz="1600" b="1" strike="noStrike" spc="-1">
                          <a:latin typeface="Arial"/>
                        </a:rPr>
                        <a:t>94,7</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600" b="1" strike="noStrike" spc="-1">
                          <a:latin typeface="Arial"/>
                        </a:rPr>
                        <a:t>37,0</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ru-RU" sz="1600" b="1" strike="noStrike" spc="-1">
                          <a:latin typeface="Arial"/>
                        </a:rPr>
                        <a:t>1206,3</a:t>
                      </a:r>
                      <a:endParaRPr lang="ru-RU"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1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 name="CustomShape 1"/>
          <p:cNvSpPr/>
          <p:nvPr/>
        </p:nvSpPr>
        <p:spPr>
          <a:xfrm>
            <a:off x="1452600" y="327960"/>
            <a:ext cx="9929520" cy="5169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800" b="1" strike="noStrike" spc="-1">
                <a:solidFill>
                  <a:srgbClr val="FF0000"/>
                </a:solidFill>
                <a:latin typeface="Arial"/>
                <a:ea typeface="DejaVu Sans"/>
              </a:rPr>
              <a:t>4. Типи оцінки природних рекреаційних ресурсів</a:t>
            </a:r>
            <a:endParaRPr lang="ru-RU" sz="2800" b="0" strike="noStrike" spc="-1">
              <a:latin typeface="Arial"/>
            </a:endParaRPr>
          </a:p>
        </p:txBody>
      </p:sp>
      <p:sp>
        <p:nvSpPr>
          <p:cNvPr id="722" name="CustomShape 2"/>
          <p:cNvSpPr/>
          <p:nvPr/>
        </p:nvSpPr>
        <p:spPr>
          <a:xfrm>
            <a:off x="1095480" y="1143000"/>
            <a:ext cx="10781640" cy="49690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00"/>
                </a:solidFill>
                <a:latin typeface="Arial"/>
                <a:ea typeface="DejaVu Sans"/>
              </a:rPr>
              <a:t>На цей час склались три основні типи оцінки природних рекреаційних ресурсів: медико-біологічний, психолого-естетичний і технологічний. </a:t>
            </a:r>
            <a:endParaRPr lang="ru-RU" sz="2000" b="0" strike="noStrike" spc="-1">
              <a:latin typeface="Arial"/>
            </a:endParaRPr>
          </a:p>
          <a:p>
            <a:pPr marL="457200" lvl="1" indent="-216000" algn="just">
              <a:lnSpc>
                <a:spcPct val="100000"/>
              </a:lnSpc>
              <a:buClr>
                <a:srgbClr val="FF0000"/>
              </a:buClr>
              <a:buFont typeface="Wingdings" charset="2"/>
              <a:buChar char=""/>
            </a:pPr>
            <a:r>
              <a:rPr lang="ru-RU" sz="2000" b="1" strike="noStrike" spc="-1">
                <a:solidFill>
                  <a:srgbClr val="FF0000"/>
                </a:solidFill>
                <a:latin typeface="Arial"/>
                <a:ea typeface="DejaVu Sans"/>
              </a:rPr>
              <a:t>Медико-біологічна оцінка </a:t>
            </a:r>
            <a:r>
              <a:rPr lang="ru-RU" sz="2000" b="1" strike="noStrike" spc="-1">
                <a:solidFill>
                  <a:srgbClr val="000000"/>
                </a:solidFill>
                <a:latin typeface="Arial"/>
                <a:ea typeface="DejaVu Sans"/>
              </a:rPr>
              <a:t>відображає вплив природних факторів на організм людини. Провідну роль тут відіграє клімат.</a:t>
            </a:r>
            <a:endParaRPr lang="ru-RU" sz="2000" b="0" strike="noStrike" spc="-1">
              <a:latin typeface="Arial"/>
            </a:endParaRPr>
          </a:p>
          <a:p>
            <a:pPr marL="457200" lvl="1"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При </a:t>
            </a:r>
            <a:r>
              <a:rPr lang="ru-RU" sz="2000" b="1" strike="noStrike" spc="-1">
                <a:solidFill>
                  <a:srgbClr val="FF0000"/>
                </a:solidFill>
                <a:latin typeface="Arial"/>
                <a:ea typeface="DejaVu Sans"/>
              </a:rPr>
              <a:t>психолого-естетичній оцінці </a:t>
            </a:r>
            <a:r>
              <a:rPr lang="ru-RU" sz="2000" b="1" strike="noStrike" spc="-1">
                <a:solidFill>
                  <a:srgbClr val="000000"/>
                </a:solidFill>
                <a:latin typeface="Arial"/>
                <a:ea typeface="DejaVu Sans"/>
              </a:rPr>
              <a:t>повинна розглядатись емоційна дія природного ландшафту або його компонентів на людину. Певний вплив мають і наявні на досліджуваній території пам'ятки архітектури.</a:t>
            </a:r>
            <a:endParaRPr lang="ru-RU" sz="2000" b="0" strike="noStrike" spc="-1">
              <a:latin typeface="Arial"/>
            </a:endParaRPr>
          </a:p>
          <a:p>
            <a:pPr marL="457200" lvl="1"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При </a:t>
            </a:r>
            <a:r>
              <a:rPr lang="ru-RU" sz="2000" b="1" strike="noStrike" spc="-1">
                <a:solidFill>
                  <a:srgbClr val="FF0000"/>
                </a:solidFill>
                <a:latin typeface="Arial"/>
                <a:ea typeface="DejaVu Sans"/>
              </a:rPr>
              <a:t>технологічному типі </a:t>
            </a:r>
            <a:r>
              <a:rPr lang="ru-RU" sz="2000" b="1" strike="noStrike" spc="-1">
                <a:solidFill>
                  <a:srgbClr val="000000"/>
                </a:solidFill>
                <a:latin typeface="Arial"/>
                <a:ea typeface="DejaVu Sans"/>
              </a:rPr>
              <a:t>оцінюється придатність території для певного типу рекреаційних занять, а також можливість її інженерно-будівельного освоєння. </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r>
              <a:rPr lang="ru-RU" sz="2000" b="1" i="1" strike="noStrike" spc="-1">
                <a:solidFill>
                  <a:srgbClr val="7030A0"/>
                </a:solidFill>
                <a:latin typeface="Arial"/>
                <a:ea typeface="DejaVu Sans"/>
              </a:rPr>
              <a:t>В основу оцінки придатності територій для рекреаційних занять повинні бути покладені перш за все природні умови: </a:t>
            </a:r>
            <a:r>
              <a:rPr lang="ru-RU" sz="2000" b="1" strike="noStrike" spc="-1">
                <a:solidFill>
                  <a:srgbClr val="000000"/>
                </a:solidFill>
                <a:latin typeface="Arial"/>
                <a:ea typeface="DejaVu Sans"/>
              </a:rPr>
              <a:t>наявність природних ресурсів рекреації, комфортність, а також психолого-естетичні фактори. </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Можливості інженерно-будівельного освоєння визначаються наявністю транспортних комунікацій і бази виробничої інфраструктури.</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CustomShape 1"/>
          <p:cNvSpPr/>
          <p:nvPr/>
        </p:nvSpPr>
        <p:spPr>
          <a:xfrm>
            <a:off x="1740960" y="326880"/>
            <a:ext cx="8914320" cy="3776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1001"/>
              </a:spcBef>
            </a:pPr>
            <a:endParaRPr lang="ru-RU" sz="1800" b="0" strike="noStrike" spc="-1">
              <a:latin typeface="Arial"/>
            </a:endParaRPr>
          </a:p>
          <a:p>
            <a:pPr marL="343080" indent="-342000" algn="just">
              <a:lnSpc>
                <a:spcPct val="100000"/>
              </a:lnSpc>
              <a:spcBef>
                <a:spcPts val="1001"/>
              </a:spcBef>
              <a:buClr>
                <a:srgbClr val="4E67C8"/>
              </a:buClr>
              <a:buFont typeface="Wingdings 3" charset="2"/>
              <a:buChar char=""/>
            </a:pPr>
            <a:r>
              <a:rPr lang="ru-RU" sz="2800" b="1" strike="noStrike" spc="-1">
                <a:solidFill>
                  <a:srgbClr val="FF0000"/>
                </a:solidFill>
                <a:latin typeface="Century Gothic"/>
                <a:ea typeface="DejaVu Sans"/>
              </a:rPr>
              <a:t>Оцінка</a:t>
            </a:r>
            <a:r>
              <a:rPr lang="ru-RU" sz="2800" b="1" strike="noStrike" spc="-1">
                <a:solidFill>
                  <a:srgbClr val="404040"/>
                </a:solidFill>
                <a:latin typeface="Century Gothic"/>
                <a:ea typeface="DejaVu Sans"/>
              </a:rPr>
              <a:t> - це показник відповідності властивостей об’єкта до вимог суб’єкта</a:t>
            </a:r>
            <a:endParaRPr lang="ru-RU" sz="2800" b="0" strike="noStrike" spc="-1">
              <a:latin typeface="Arial"/>
            </a:endParaRPr>
          </a:p>
          <a:p>
            <a:pPr marL="343080" indent="-342000" algn="just">
              <a:lnSpc>
                <a:spcPct val="100000"/>
              </a:lnSpc>
              <a:spcBef>
                <a:spcPts val="1001"/>
              </a:spcBef>
              <a:buClr>
                <a:srgbClr val="4E67C8"/>
              </a:buClr>
              <a:buFont typeface="Wingdings 3" charset="2"/>
              <a:buChar char=""/>
            </a:pPr>
            <a:r>
              <a:rPr lang="ru-RU" sz="2800" b="1" strike="noStrike" spc="-1">
                <a:solidFill>
                  <a:srgbClr val="404040"/>
                </a:solidFill>
                <a:latin typeface="Century Gothic"/>
                <a:ea typeface="DejaVu Sans"/>
              </a:rPr>
              <a:t>В будь-якій оцінці присутні об’єкт та суб’єкт оцінки</a:t>
            </a:r>
            <a:endParaRPr lang="ru-RU" sz="2800" b="0" strike="noStrike" spc="-1">
              <a:latin typeface="Arial"/>
            </a:endParaRPr>
          </a:p>
        </p:txBody>
      </p:sp>
      <p:sp>
        <p:nvSpPr>
          <p:cNvPr id="724" name="CustomShape 2"/>
          <p:cNvSpPr/>
          <p:nvPr/>
        </p:nvSpPr>
        <p:spPr>
          <a:xfrm>
            <a:off x="2892960" y="2414880"/>
            <a:ext cx="8914320" cy="3776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1001"/>
              </a:spcBef>
            </a:pPr>
            <a:endParaRPr lang="ru-RU" sz="1800" b="0" strike="noStrike" spc="-1">
              <a:latin typeface="Arial"/>
            </a:endParaRPr>
          </a:p>
          <a:p>
            <a:pPr marL="343080" indent="-342000" algn="just">
              <a:lnSpc>
                <a:spcPct val="100000"/>
              </a:lnSpc>
              <a:spcBef>
                <a:spcPts val="1001"/>
              </a:spcBef>
              <a:buClr>
                <a:srgbClr val="4E67C8"/>
              </a:buClr>
              <a:buFont typeface="Wingdings 3" charset="2"/>
              <a:buChar char=""/>
            </a:pPr>
            <a:r>
              <a:rPr lang="ru-RU" sz="2800" b="1" strike="noStrike" spc="-1">
                <a:solidFill>
                  <a:srgbClr val="FF0000"/>
                </a:solidFill>
                <a:latin typeface="Century Gothic"/>
                <a:ea typeface="DejaVu Sans"/>
              </a:rPr>
              <a:t>Оцінювання</a:t>
            </a:r>
            <a:r>
              <a:rPr lang="ru-RU" sz="2800" b="1" strike="noStrike" spc="-1">
                <a:solidFill>
                  <a:srgbClr val="404040"/>
                </a:solidFill>
                <a:latin typeface="Century Gothic"/>
                <a:ea typeface="DejaVu Sans"/>
              </a:rPr>
              <a:t> - це процес виявлення ступеня відповідності/невідповідності властивостей об’єкта потребам та вимогам суб’єкта</a:t>
            </a:r>
            <a:endParaRPr lang="ru-RU" sz="2800" b="0" strike="noStrike" spc="-1">
              <a:latin typeface="Arial"/>
            </a:endParaRPr>
          </a:p>
          <a:p>
            <a:pPr marL="343080" indent="-342000" algn="just">
              <a:lnSpc>
                <a:spcPct val="100000"/>
              </a:lnSpc>
              <a:spcBef>
                <a:spcPts val="1001"/>
              </a:spcBef>
              <a:buClr>
                <a:srgbClr val="4E67C8"/>
              </a:buClr>
              <a:buFont typeface="Wingdings 3" charset="2"/>
              <a:buChar char=""/>
            </a:pPr>
            <a:r>
              <a:rPr lang="ru-RU" sz="2800" b="1" strike="noStrike" spc="-1">
                <a:solidFill>
                  <a:srgbClr val="404040"/>
                </a:solidFill>
                <a:latin typeface="Century Gothic"/>
                <a:ea typeface="DejaVu Sans"/>
              </a:rPr>
              <a:t>Це процедура співставлення будь-якого показника будь-якого об’єкту чи явища з деякою нормою</a:t>
            </a:r>
            <a:endParaRPr lang="ru-RU" sz="2800" b="0" strike="noStrike" spc="-1">
              <a:latin typeface="Arial"/>
            </a:endParaRPr>
          </a:p>
          <a:p>
            <a:pPr>
              <a:lnSpc>
                <a:spcPct val="100000"/>
              </a:lnSpc>
              <a:spcBef>
                <a:spcPts val="1001"/>
              </a:spcBef>
            </a:pP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 name="CustomShape 1"/>
          <p:cNvSpPr/>
          <p:nvPr/>
        </p:nvSpPr>
        <p:spPr>
          <a:xfrm>
            <a:off x="2023920" y="624240"/>
            <a:ext cx="9479880" cy="1279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4000" b="1" strike="noStrike" spc="-1">
                <a:solidFill>
                  <a:srgbClr val="FF0000"/>
                </a:solidFill>
                <a:latin typeface="Century Gothic"/>
                <a:ea typeface="DejaVu Sans"/>
              </a:rPr>
              <a:t>Оцінка використовується у двох випадках:</a:t>
            </a:r>
            <a:endParaRPr lang="ru-RU" sz="4000" b="0" strike="noStrike" spc="-1">
              <a:latin typeface="Arial"/>
            </a:endParaRPr>
          </a:p>
        </p:txBody>
      </p:sp>
      <p:sp>
        <p:nvSpPr>
          <p:cNvPr id="726" name="CustomShape 2"/>
          <p:cNvSpPr/>
          <p:nvPr/>
        </p:nvSpPr>
        <p:spPr>
          <a:xfrm>
            <a:off x="2589120" y="2133720"/>
            <a:ext cx="8914320" cy="3776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gn="just">
              <a:lnSpc>
                <a:spcPct val="100000"/>
              </a:lnSpc>
              <a:spcBef>
                <a:spcPts val="1001"/>
              </a:spcBef>
              <a:buClr>
                <a:srgbClr val="4E67C8"/>
              </a:buClr>
              <a:buFont typeface="Wingdings 3" charset="2"/>
              <a:buChar char=""/>
            </a:pPr>
            <a:r>
              <a:rPr lang="ru-RU" sz="2800" b="1" strike="noStrike" spc="-1">
                <a:solidFill>
                  <a:srgbClr val="404040"/>
                </a:solidFill>
                <a:latin typeface="Century Gothic"/>
                <a:ea typeface="DejaVu Sans"/>
              </a:rPr>
              <a:t>Для обліку умов чи ресурсів, коли їх складно визначити чи виміряти. Тоді їх визначають за допомогою різних припущень, серед яких можуть бути навіть розрахунки</a:t>
            </a:r>
            <a:endParaRPr lang="ru-RU" sz="2800" b="0" strike="noStrike" spc="-1">
              <a:latin typeface="Arial"/>
            </a:endParaRPr>
          </a:p>
          <a:p>
            <a:pPr marL="343080" indent="-342000" algn="just">
              <a:lnSpc>
                <a:spcPct val="100000"/>
              </a:lnSpc>
              <a:spcBef>
                <a:spcPts val="1001"/>
              </a:spcBef>
              <a:buClr>
                <a:srgbClr val="4E67C8"/>
              </a:buClr>
              <a:buFont typeface="Wingdings 3" charset="2"/>
              <a:buChar char=""/>
            </a:pPr>
            <a:r>
              <a:rPr lang="ru-RU" sz="2800" b="1" strike="noStrike" spc="-1">
                <a:solidFill>
                  <a:srgbClr val="404040"/>
                </a:solidFill>
                <a:latin typeface="Century Gothic"/>
                <a:ea typeface="DejaVu Sans"/>
              </a:rPr>
              <a:t>Для визначення ступеня придатності ділянки території, регіону для життя людини, вирощування тих чи інших видів рослин, тварин, сільськогосподарських культур; </a:t>
            </a:r>
            <a:r>
              <a:t/>
            </a:r>
            <a:br/>
            <a:r>
              <a:rPr lang="ru-RU" sz="2800" b="1" strike="noStrike" spc="-1">
                <a:solidFill>
                  <a:srgbClr val="404040"/>
                </a:solidFill>
                <a:latin typeface="Century Gothic"/>
                <a:ea typeface="DejaVu Sans"/>
              </a:rPr>
              <a:t>будь-якої форми діяльності</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 name="CustomShape 1"/>
          <p:cNvSpPr/>
          <p:nvPr/>
        </p:nvSpPr>
        <p:spPr>
          <a:xfrm>
            <a:off x="1952640" y="624240"/>
            <a:ext cx="9551160" cy="1279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100000"/>
              </a:lnSpc>
            </a:pPr>
            <a:r>
              <a:rPr lang="ru-RU" sz="4800" b="1" i="1" strike="noStrike" spc="-1">
                <a:solidFill>
                  <a:srgbClr val="FF0000"/>
                </a:solidFill>
                <a:latin typeface="Century Gothic"/>
                <a:ea typeface="DejaVu Sans"/>
              </a:rPr>
              <a:t>Оцінка</a:t>
            </a:r>
            <a:endParaRPr lang="ru-RU" sz="4800" b="0" strike="noStrike" spc="-1">
              <a:latin typeface="Arial"/>
            </a:endParaRPr>
          </a:p>
        </p:txBody>
      </p:sp>
      <p:sp>
        <p:nvSpPr>
          <p:cNvPr id="728" name="CustomShape 2"/>
          <p:cNvSpPr/>
          <p:nvPr/>
        </p:nvSpPr>
        <p:spPr>
          <a:xfrm>
            <a:off x="2309760" y="4219560"/>
            <a:ext cx="2365920" cy="1780920"/>
          </a:xfrm>
          <a:prstGeom prst="ellipse">
            <a:avLst/>
          </a:prstGeom>
          <a:solidFill>
            <a:srgbClr val="B0E2D2"/>
          </a:solidFill>
          <a:ln>
            <a:solidFill>
              <a:srgbClr val="58C4A7"/>
            </a:solidFill>
            <a:round/>
          </a:ln>
          <a:effectLst>
            <a:outerShdw blurRad="40000" dist="20160" dir="5400000" rotWithShape="0">
              <a:srgbClr val="000000">
                <a:alpha val="38000"/>
              </a:srgbClr>
            </a:outerShdw>
          </a:effectLst>
        </p:spPr>
        <p:style>
          <a:lnRef idx="1">
            <a:schemeClr val="accent4"/>
          </a:lnRef>
          <a:fillRef idx="2">
            <a:schemeClr val="accent4"/>
          </a:fillRef>
          <a:effectRef idx="1">
            <a:schemeClr val="accent4"/>
          </a:effectRef>
          <a:fontRef idx="minor"/>
        </p:style>
        <p:txBody>
          <a:bodyPr lIns="90000" tIns="45000" rIns="90000" bIns="45000">
            <a:noAutofit/>
          </a:bodyPr>
          <a:lstStyle/>
          <a:p>
            <a:pPr algn="ctr">
              <a:lnSpc>
                <a:spcPct val="100000"/>
              </a:lnSpc>
            </a:pPr>
            <a:endParaRPr lang="ru-RU" sz="1800" b="0" strike="noStrike" spc="-1">
              <a:latin typeface="Arial"/>
            </a:endParaRPr>
          </a:p>
          <a:p>
            <a:pPr algn="ctr">
              <a:lnSpc>
                <a:spcPct val="100000"/>
              </a:lnSpc>
            </a:pPr>
            <a:r>
              <a:rPr lang="ru-RU" sz="2400" b="0" strike="noStrike" spc="-1">
                <a:solidFill>
                  <a:srgbClr val="1D0C00"/>
                </a:solidFill>
                <a:latin typeface="Arial"/>
                <a:ea typeface="DejaVu Sans"/>
              </a:rPr>
              <a:t>Суб’єкт</a:t>
            </a:r>
            <a:endParaRPr lang="ru-RU" sz="2400" b="0" strike="noStrike" spc="-1">
              <a:latin typeface="Arial"/>
            </a:endParaRPr>
          </a:p>
          <a:p>
            <a:pPr algn="ctr">
              <a:lnSpc>
                <a:spcPct val="100000"/>
              </a:lnSpc>
            </a:pPr>
            <a:r>
              <a:rPr lang="ru-RU" sz="2000" b="0" strike="noStrike" spc="-1">
                <a:solidFill>
                  <a:srgbClr val="000000"/>
                </a:solidFill>
                <a:latin typeface="Arial"/>
                <a:ea typeface="DejaVu Sans"/>
              </a:rPr>
              <a:t>(критерії)</a:t>
            </a:r>
            <a:endParaRPr lang="ru-RU" sz="2000" b="0" strike="noStrike" spc="-1">
              <a:latin typeface="Arial"/>
            </a:endParaRPr>
          </a:p>
        </p:txBody>
      </p:sp>
      <p:sp>
        <p:nvSpPr>
          <p:cNvPr id="729" name="CustomShape 3"/>
          <p:cNvSpPr/>
          <p:nvPr/>
        </p:nvSpPr>
        <p:spPr>
          <a:xfrm>
            <a:off x="2166840" y="1928880"/>
            <a:ext cx="2423160" cy="1928520"/>
          </a:xfrm>
          <a:prstGeom prst="ellipse">
            <a:avLst/>
          </a:prstGeom>
          <a:solidFill>
            <a:srgbClr val="B0E2D2"/>
          </a:solidFill>
          <a:ln>
            <a:solidFill>
              <a:srgbClr val="58C4A7"/>
            </a:solidFill>
            <a:round/>
          </a:ln>
          <a:effectLst>
            <a:outerShdw blurRad="40000" dist="20160" dir="5400000" rotWithShape="0">
              <a:srgbClr val="000000">
                <a:alpha val="38000"/>
              </a:srgbClr>
            </a:outerShdw>
          </a:effectLst>
        </p:spPr>
        <p:style>
          <a:lnRef idx="1">
            <a:schemeClr val="accent4"/>
          </a:lnRef>
          <a:fillRef idx="2">
            <a:schemeClr val="accent4"/>
          </a:fillRef>
          <a:effectRef idx="1">
            <a:schemeClr val="accent4"/>
          </a:effectRef>
          <a:fontRef idx="minor"/>
        </p:style>
        <p:txBody>
          <a:bodyPr lIns="90000" tIns="45000" rIns="90000" bIns="45000">
            <a:noAutofit/>
          </a:bodyPr>
          <a:lstStyle/>
          <a:p>
            <a:pPr algn="ctr">
              <a:lnSpc>
                <a:spcPct val="100000"/>
              </a:lnSpc>
            </a:pPr>
            <a:endParaRPr lang="ru-RU" sz="1800" b="0" strike="noStrike" spc="-1">
              <a:latin typeface="Arial"/>
            </a:endParaRPr>
          </a:p>
          <a:p>
            <a:pPr algn="ctr">
              <a:lnSpc>
                <a:spcPct val="100000"/>
              </a:lnSpc>
            </a:pPr>
            <a:r>
              <a:rPr lang="ru-RU" sz="2400" b="0" strike="noStrike" spc="-1">
                <a:solidFill>
                  <a:srgbClr val="1D0C00"/>
                </a:solidFill>
                <a:latin typeface="Arial"/>
                <a:ea typeface="DejaVu Sans"/>
              </a:rPr>
              <a:t>Суб’єкт</a:t>
            </a:r>
            <a:endParaRPr lang="ru-RU" sz="2400" b="0" strike="noStrike" spc="-1">
              <a:latin typeface="Arial"/>
            </a:endParaRPr>
          </a:p>
          <a:p>
            <a:pPr algn="ctr">
              <a:lnSpc>
                <a:spcPct val="100000"/>
              </a:lnSpc>
            </a:pPr>
            <a:r>
              <a:rPr lang="ru-RU" sz="2000" b="0" strike="noStrike" spc="-1">
                <a:solidFill>
                  <a:srgbClr val="000000"/>
                </a:solidFill>
                <a:latin typeface="Arial"/>
                <a:ea typeface="DejaVu Sans"/>
              </a:rPr>
              <a:t>(критерії)</a:t>
            </a:r>
            <a:endParaRPr lang="ru-RU" sz="2000" b="0" strike="noStrike" spc="-1">
              <a:latin typeface="Arial"/>
            </a:endParaRPr>
          </a:p>
        </p:txBody>
      </p:sp>
      <p:sp>
        <p:nvSpPr>
          <p:cNvPr id="730" name="CustomShape 4"/>
          <p:cNvSpPr/>
          <p:nvPr/>
        </p:nvSpPr>
        <p:spPr>
          <a:xfrm>
            <a:off x="8596440" y="2071800"/>
            <a:ext cx="2428560" cy="1904040"/>
          </a:xfrm>
          <a:prstGeom prst="ellipse">
            <a:avLst/>
          </a:prstGeom>
          <a:ln>
            <a:round/>
          </a:ln>
          <a:effectLst>
            <a:outerShdw blurRad="40000" dist="20160" dir="5400000" rotWithShape="0">
              <a:srgbClr val="000000">
                <a:alpha val="38000"/>
              </a:srgbClr>
            </a:outerShdw>
          </a:effectLst>
        </p:spPr>
        <p:style>
          <a:lnRef idx="3">
            <a:schemeClr val="lt1"/>
          </a:lnRef>
          <a:fillRef idx="1">
            <a:schemeClr val="accent1"/>
          </a:fillRef>
          <a:effectRef idx="1">
            <a:schemeClr val="accent1"/>
          </a:effectRef>
          <a:fontRef idx="minor"/>
        </p:style>
        <p:txBody>
          <a:bodyPr lIns="90000" tIns="45000" rIns="90000" bIns="45000">
            <a:noAutofit/>
          </a:bodyPr>
          <a:lstStyle/>
          <a:p>
            <a:pPr algn="ctr">
              <a:lnSpc>
                <a:spcPct val="100000"/>
              </a:lnSpc>
            </a:pPr>
            <a:endParaRPr lang="ru-RU" sz="1800" b="0" strike="noStrike" spc="-1">
              <a:latin typeface="Arial"/>
            </a:endParaRPr>
          </a:p>
          <a:p>
            <a:pPr algn="ctr">
              <a:lnSpc>
                <a:spcPct val="100000"/>
              </a:lnSpc>
            </a:pPr>
            <a:r>
              <a:rPr lang="ru-RU" sz="2400" b="0" strike="noStrike" spc="-1">
                <a:solidFill>
                  <a:srgbClr val="000000"/>
                </a:solidFill>
                <a:latin typeface="Arial"/>
                <a:ea typeface="DejaVu Sans"/>
              </a:rPr>
              <a:t>Об’єкт</a:t>
            </a:r>
            <a:endParaRPr lang="ru-RU" sz="2400" b="0" strike="noStrike" spc="-1">
              <a:latin typeface="Arial"/>
            </a:endParaRPr>
          </a:p>
          <a:p>
            <a:pPr algn="ctr">
              <a:lnSpc>
                <a:spcPct val="100000"/>
              </a:lnSpc>
            </a:pPr>
            <a:r>
              <a:rPr lang="ru-RU" sz="2000" b="0" strike="noStrike" spc="-1">
                <a:solidFill>
                  <a:srgbClr val="000000"/>
                </a:solidFill>
                <a:latin typeface="Arial"/>
                <a:ea typeface="DejaVu Sans"/>
              </a:rPr>
              <a:t>(хар-ки об’єкта)</a:t>
            </a:r>
            <a:endParaRPr lang="ru-RU" sz="2000" b="0" strike="noStrike" spc="-1">
              <a:latin typeface="Arial"/>
            </a:endParaRPr>
          </a:p>
        </p:txBody>
      </p:sp>
      <p:sp>
        <p:nvSpPr>
          <p:cNvPr id="731" name="CustomShape 5"/>
          <p:cNvSpPr/>
          <p:nvPr/>
        </p:nvSpPr>
        <p:spPr>
          <a:xfrm>
            <a:off x="8381880" y="4429080"/>
            <a:ext cx="2428560" cy="1785600"/>
          </a:xfrm>
          <a:prstGeom prst="ellipse">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oAutofit/>
          </a:bodyPr>
          <a:lstStyle/>
          <a:p>
            <a:pPr algn="ctr">
              <a:lnSpc>
                <a:spcPct val="100000"/>
              </a:lnSpc>
            </a:pPr>
            <a:r>
              <a:rPr lang="ru-RU" sz="2400" b="0" strike="noStrike" spc="-1">
                <a:solidFill>
                  <a:srgbClr val="000000"/>
                </a:solidFill>
                <a:latin typeface="Arial"/>
                <a:ea typeface="DejaVu Sans"/>
              </a:rPr>
              <a:t>Об’єкт</a:t>
            </a:r>
            <a:endParaRPr lang="ru-RU" sz="2400" b="0" strike="noStrike" spc="-1">
              <a:latin typeface="Arial"/>
            </a:endParaRPr>
          </a:p>
          <a:p>
            <a:pPr algn="ctr">
              <a:lnSpc>
                <a:spcPct val="100000"/>
              </a:lnSpc>
            </a:pPr>
            <a:r>
              <a:rPr lang="ru-RU" sz="1600" b="0" strike="noStrike" spc="-1">
                <a:solidFill>
                  <a:srgbClr val="000000"/>
                </a:solidFill>
                <a:latin typeface="Arial"/>
                <a:ea typeface="DejaVu Sans"/>
              </a:rPr>
              <a:t>(якість, відповідність вимогам суб’єкта)</a:t>
            </a:r>
            <a:endParaRPr lang="ru-RU" sz="1600" b="0" strike="noStrike" spc="-1">
              <a:latin typeface="Arial"/>
            </a:endParaRPr>
          </a:p>
        </p:txBody>
      </p:sp>
      <p:sp>
        <p:nvSpPr>
          <p:cNvPr id="732" name="CustomShape 6"/>
          <p:cNvSpPr/>
          <p:nvPr/>
        </p:nvSpPr>
        <p:spPr>
          <a:xfrm>
            <a:off x="4829040" y="5019840"/>
            <a:ext cx="3305160" cy="665640"/>
          </a:xfrm>
          <a:prstGeom prst="stripedRightArrow">
            <a:avLst>
              <a:gd name="adj1" fmla="val 50000"/>
              <a:gd name="adj2" fmla="val 50000"/>
            </a:avLst>
          </a:prstGeom>
          <a:solidFill>
            <a:schemeClr val="bg2"/>
          </a:solidFill>
          <a:ln w="9360">
            <a:noFill/>
          </a:ln>
        </p:spPr>
        <p:style>
          <a:lnRef idx="0">
            <a:scrgbClr r="0" g="0" b="0"/>
          </a:lnRef>
          <a:fillRef idx="0">
            <a:scrgbClr r="0" g="0" b="0"/>
          </a:fillRef>
          <a:effectRef idx="0">
            <a:scrgbClr r="0" g="0" b="0"/>
          </a:effectRef>
          <a:fontRef idx="minor"/>
        </p:style>
      </p:sp>
      <p:sp>
        <p:nvSpPr>
          <p:cNvPr id="733" name="CustomShape 7"/>
          <p:cNvSpPr/>
          <p:nvPr/>
        </p:nvSpPr>
        <p:spPr>
          <a:xfrm flipH="1">
            <a:off x="4741920" y="2685960"/>
            <a:ext cx="3390840" cy="665640"/>
          </a:xfrm>
          <a:prstGeom prst="stripedRightArrow">
            <a:avLst>
              <a:gd name="adj1" fmla="val 50000"/>
              <a:gd name="adj2" fmla="val 50000"/>
            </a:avLst>
          </a:prstGeom>
          <a:solidFill>
            <a:schemeClr val="bg2"/>
          </a:solidFill>
          <a:ln w="9360">
            <a:noFill/>
          </a:ln>
        </p:spPr>
        <p:style>
          <a:lnRef idx="0">
            <a:scrgbClr r="0" g="0" b="0"/>
          </a:lnRef>
          <a:fillRef idx="0">
            <a:scrgbClr r="0" g="0" b="0"/>
          </a:fillRef>
          <a:effectRef idx="0">
            <a:scrgbClr r="0" g="0" b="0"/>
          </a:effectRef>
          <a:fontRef idx="minor"/>
        </p:style>
      </p:sp>
      <p:sp>
        <p:nvSpPr>
          <p:cNvPr id="734" name="CustomShape 8"/>
          <p:cNvSpPr/>
          <p:nvPr/>
        </p:nvSpPr>
        <p:spPr>
          <a:xfrm>
            <a:off x="5435640" y="2071800"/>
            <a:ext cx="267588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ru-RU" sz="1800" b="1" strike="noStrike" spc="-1">
                <a:solidFill>
                  <a:srgbClr val="1D0C00"/>
                </a:solidFill>
                <a:latin typeface="Century Gothic"/>
                <a:ea typeface="DejaVu Sans"/>
              </a:rPr>
              <a:t>Дані про </a:t>
            </a:r>
            <a:endParaRPr lang="ru-RU" sz="1800" b="0" strike="noStrike" spc="-1">
              <a:latin typeface="Arial"/>
            </a:endParaRPr>
          </a:p>
          <a:p>
            <a:pPr>
              <a:lnSpc>
                <a:spcPct val="100000"/>
              </a:lnSpc>
            </a:pPr>
            <a:r>
              <a:rPr lang="ru-RU" sz="1800" b="1" strike="noStrike" spc="-1">
                <a:solidFill>
                  <a:srgbClr val="1D0C00"/>
                </a:solidFill>
                <a:latin typeface="Century Gothic"/>
                <a:ea typeface="DejaVu Sans"/>
              </a:rPr>
              <a:t>досліджуваний об’єкт</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CustomShape 1"/>
          <p:cNvSpPr/>
          <p:nvPr/>
        </p:nvSpPr>
        <p:spPr>
          <a:xfrm>
            <a:off x="2593080" y="624240"/>
            <a:ext cx="8910720" cy="1279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pPr>
            <a:r>
              <a:rPr lang="ru-RU" sz="4000" b="1" strike="noStrike" spc="-1">
                <a:solidFill>
                  <a:srgbClr val="FF0000"/>
                </a:solidFill>
                <a:latin typeface="Century Gothic"/>
                <a:ea typeface="DejaVu Sans"/>
              </a:rPr>
              <a:t>Суб’єктивність оцінки</a:t>
            </a:r>
            <a:endParaRPr lang="ru-RU" sz="4000" b="0" strike="noStrike" spc="-1">
              <a:latin typeface="Arial"/>
            </a:endParaRPr>
          </a:p>
        </p:txBody>
      </p:sp>
      <p:sp>
        <p:nvSpPr>
          <p:cNvPr id="736" name="CustomShape 2"/>
          <p:cNvSpPr/>
          <p:nvPr/>
        </p:nvSpPr>
        <p:spPr>
          <a:xfrm>
            <a:off x="2589120" y="2133720"/>
            <a:ext cx="8914320" cy="3776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gn="just">
              <a:lnSpc>
                <a:spcPct val="100000"/>
              </a:lnSpc>
              <a:spcBef>
                <a:spcPts val="1001"/>
              </a:spcBef>
              <a:buClr>
                <a:srgbClr val="4E67C8"/>
              </a:buClr>
              <a:buFont typeface="Wingdings 3" charset="2"/>
              <a:buChar char=""/>
            </a:pPr>
            <a:r>
              <a:rPr lang="ru-RU" sz="3200" b="1" strike="noStrike" spc="-1">
                <a:solidFill>
                  <a:srgbClr val="404040"/>
                </a:solidFill>
                <a:latin typeface="Century Gothic"/>
                <a:ea typeface="DejaVu Sans"/>
              </a:rPr>
              <a:t>Оцінка завжди суб’єктивна (</a:t>
            </a:r>
            <a:r>
              <a:rPr lang="ru-RU" sz="4000" b="1" strike="noStrike" spc="-1">
                <a:solidFill>
                  <a:srgbClr val="404040"/>
                </a:solidFill>
                <a:latin typeface="Century Gothic"/>
                <a:ea typeface="DejaVu Sans"/>
              </a:rPr>
              <a:t>!</a:t>
            </a:r>
            <a:r>
              <a:rPr lang="ru-RU" sz="3200" b="1" strike="noStrike" spc="-1">
                <a:solidFill>
                  <a:srgbClr val="404040"/>
                </a:solidFill>
                <a:latin typeface="Century Gothic"/>
                <a:ea typeface="DejaVu Sans"/>
              </a:rPr>
              <a:t>) оскільки вона орієнтована на суб’єкти</a:t>
            </a:r>
            <a:endParaRPr lang="ru-RU" sz="3200" b="0" strike="noStrike" spc="-1">
              <a:latin typeface="Arial"/>
            </a:endParaRPr>
          </a:p>
          <a:p>
            <a:pPr marL="343080" indent="-342000" algn="just">
              <a:lnSpc>
                <a:spcPct val="100000"/>
              </a:lnSpc>
              <a:spcBef>
                <a:spcPts val="1001"/>
              </a:spcBef>
              <a:buClr>
                <a:srgbClr val="4E67C8"/>
              </a:buClr>
              <a:buFont typeface="Wingdings 3" charset="2"/>
              <a:buChar char=""/>
            </a:pPr>
            <a:r>
              <a:rPr lang="ru-RU" sz="3200" b="1" strike="noStrike" spc="-1">
                <a:solidFill>
                  <a:srgbClr val="404040"/>
                </a:solidFill>
                <a:latin typeface="Century Gothic"/>
                <a:ea typeface="DejaVu Sans"/>
              </a:rPr>
              <a:t>Оцінка пов’язує об'єкт та суб'єкт. Суб’єктивність оцінки зростає разом із кількістю суб’єктів</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 name="CustomShape 1"/>
          <p:cNvSpPr/>
          <p:nvPr/>
        </p:nvSpPr>
        <p:spPr>
          <a:xfrm>
            <a:off x="2023920" y="624240"/>
            <a:ext cx="9479880" cy="804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4000" b="1" strike="noStrike" spc="-1">
                <a:solidFill>
                  <a:srgbClr val="FF0000"/>
                </a:solidFill>
                <a:latin typeface="Century Gothic"/>
                <a:ea typeface="DejaVu Sans"/>
              </a:rPr>
              <a:t>З якою метою проводиться оцінка?</a:t>
            </a:r>
            <a:endParaRPr lang="ru-RU" sz="4000" b="0" strike="noStrike" spc="-1">
              <a:latin typeface="Arial"/>
            </a:endParaRPr>
          </a:p>
        </p:txBody>
      </p:sp>
      <p:sp>
        <p:nvSpPr>
          <p:cNvPr id="738" name="CustomShape 2"/>
          <p:cNvSpPr/>
          <p:nvPr/>
        </p:nvSpPr>
        <p:spPr>
          <a:xfrm>
            <a:off x="2238480" y="1785960"/>
            <a:ext cx="8914320" cy="3776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gn="just">
              <a:lnSpc>
                <a:spcPct val="100000"/>
              </a:lnSpc>
              <a:spcBef>
                <a:spcPts val="1001"/>
              </a:spcBef>
              <a:buClr>
                <a:srgbClr val="4E67C8"/>
              </a:buClr>
              <a:buFont typeface="Wingdings 3" charset="2"/>
              <a:buChar char=""/>
            </a:pPr>
            <a:r>
              <a:rPr lang="ru-RU" sz="2800" b="0" strike="noStrike" spc="-1">
                <a:solidFill>
                  <a:srgbClr val="404040"/>
                </a:solidFill>
                <a:latin typeface="Century Gothic"/>
                <a:ea typeface="DejaVu Sans"/>
              </a:rPr>
              <a:t> </a:t>
            </a:r>
            <a:r>
              <a:rPr lang="ru-RU" sz="2800" b="1" strike="noStrike" spc="-1">
                <a:solidFill>
                  <a:srgbClr val="404040"/>
                </a:solidFill>
                <a:latin typeface="Century Gothic"/>
                <a:ea typeface="DejaVu Sans"/>
              </a:rPr>
              <a:t>Із загальнонауковою метою</a:t>
            </a:r>
            <a:endParaRPr lang="ru-RU" sz="2800" b="0" strike="noStrike" spc="-1">
              <a:latin typeface="Arial"/>
            </a:endParaRPr>
          </a:p>
          <a:p>
            <a:pPr marL="343080" indent="-342000" algn="just">
              <a:lnSpc>
                <a:spcPct val="100000"/>
              </a:lnSpc>
              <a:spcBef>
                <a:spcPts val="1001"/>
              </a:spcBef>
              <a:buClr>
                <a:srgbClr val="4E67C8"/>
              </a:buClr>
              <a:buFont typeface="Wingdings 3" charset="2"/>
              <a:buChar char=""/>
            </a:pPr>
            <a:r>
              <a:rPr lang="ru-RU" sz="2800" b="1" strike="noStrike" spc="-1">
                <a:solidFill>
                  <a:srgbClr val="404040"/>
                </a:solidFill>
                <a:latin typeface="Century Gothic"/>
                <a:ea typeface="DejaVu Sans"/>
              </a:rPr>
              <a:t>З метою управління</a:t>
            </a:r>
            <a:endParaRPr lang="ru-RU" sz="2800" b="0" strike="noStrike" spc="-1">
              <a:latin typeface="Arial"/>
            </a:endParaRPr>
          </a:p>
          <a:p>
            <a:pPr marL="343080" indent="-342000" algn="just">
              <a:lnSpc>
                <a:spcPct val="100000"/>
              </a:lnSpc>
              <a:spcBef>
                <a:spcPts val="1001"/>
              </a:spcBef>
              <a:buClr>
                <a:srgbClr val="4E67C8"/>
              </a:buClr>
              <a:buFont typeface="Wingdings 3" charset="2"/>
              <a:buChar char=""/>
            </a:pPr>
            <a:r>
              <a:rPr lang="ru-RU" sz="2800" b="1" strike="noStrike" spc="-1">
                <a:solidFill>
                  <a:srgbClr val="404040"/>
                </a:solidFill>
                <a:latin typeface="Century Gothic"/>
                <a:ea typeface="DejaVu Sans"/>
              </a:rPr>
              <a:t>Для оцінки якості геосистем для визначення величини рентної плати, податків, вартості</a:t>
            </a:r>
            <a:endParaRPr lang="ru-RU" sz="2800" b="0" strike="noStrike" spc="-1">
              <a:latin typeface="Arial"/>
            </a:endParaRPr>
          </a:p>
          <a:p>
            <a:pPr marL="343080" indent="-342000" algn="just">
              <a:lnSpc>
                <a:spcPct val="100000"/>
              </a:lnSpc>
              <a:spcBef>
                <a:spcPts val="1001"/>
              </a:spcBef>
              <a:buClr>
                <a:srgbClr val="4E67C8"/>
              </a:buClr>
              <a:buFont typeface="Wingdings 3" charset="2"/>
              <a:buChar char=""/>
            </a:pPr>
            <a:r>
              <a:rPr lang="ru-RU" sz="2800" b="1" strike="noStrike" spc="-1">
                <a:solidFill>
                  <a:srgbClr val="404040"/>
                </a:solidFill>
                <a:latin typeface="Century Gothic"/>
                <a:ea typeface="DejaVu Sans"/>
              </a:rPr>
              <a:t>З метою оцінки стану геосистем для отримання прогнозу динаміки та розвитку</a:t>
            </a:r>
            <a:endParaRPr lang="ru-RU" sz="2800" b="0" strike="noStrike" spc="-1">
              <a:latin typeface="Arial"/>
            </a:endParaRPr>
          </a:p>
          <a:p>
            <a:pPr>
              <a:lnSpc>
                <a:spcPct val="100000"/>
              </a:lnSpc>
              <a:spcBef>
                <a:spcPts val="1001"/>
              </a:spcBef>
            </a:pP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9" name="Group 1"/>
          <p:cNvGrpSpPr/>
          <p:nvPr/>
        </p:nvGrpSpPr>
        <p:grpSpPr>
          <a:xfrm>
            <a:off x="2634840" y="752760"/>
            <a:ext cx="7718400" cy="5413320"/>
            <a:chOff x="2634840" y="752760"/>
            <a:chExt cx="7718400" cy="5413320"/>
          </a:xfrm>
        </p:grpSpPr>
        <p:sp>
          <p:nvSpPr>
            <p:cNvPr id="740" name="CustomShape 2"/>
            <p:cNvSpPr/>
            <p:nvPr/>
          </p:nvSpPr>
          <p:spPr>
            <a:xfrm>
              <a:off x="6526080" y="3243960"/>
              <a:ext cx="447840" cy="2407680"/>
            </a:xfrm>
            <a:custGeom>
              <a:avLst/>
              <a:gdLst/>
              <a:ahLst/>
              <a:cxnLst/>
              <a:rect l="l" t="t" r="r" b="b"/>
              <a:pathLst>
                <a:path w="449083" h="2408783">
                  <a:moveTo>
                    <a:pt x="0" y="0"/>
                  </a:moveTo>
                  <a:lnTo>
                    <a:pt x="0" y="2408783"/>
                  </a:lnTo>
                  <a:lnTo>
                    <a:pt x="449083" y="2408783"/>
                  </a:lnTo>
                </a:path>
              </a:pathLst>
            </a:custGeom>
            <a:noFill/>
            <a:ln>
              <a:solidFill>
                <a:schemeClr val="accent1">
                  <a:shade val="8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741" name="CustomShape 3"/>
            <p:cNvSpPr/>
            <p:nvPr/>
          </p:nvSpPr>
          <p:spPr>
            <a:xfrm>
              <a:off x="6526080" y="3243960"/>
              <a:ext cx="438120" cy="912240"/>
            </a:xfrm>
            <a:custGeom>
              <a:avLst/>
              <a:gdLst/>
              <a:ahLst/>
              <a:cxnLst/>
              <a:rect l="l" t="t" r="r" b="b"/>
              <a:pathLst>
                <a:path w="439263" h="913340">
                  <a:moveTo>
                    <a:pt x="0" y="0"/>
                  </a:moveTo>
                  <a:lnTo>
                    <a:pt x="0" y="913340"/>
                  </a:lnTo>
                  <a:lnTo>
                    <a:pt x="439263" y="913340"/>
                  </a:lnTo>
                </a:path>
              </a:pathLst>
            </a:custGeom>
            <a:noFill/>
            <a:ln>
              <a:solidFill>
                <a:schemeClr val="accent1">
                  <a:shade val="8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742" name="CustomShape 4"/>
            <p:cNvSpPr/>
            <p:nvPr/>
          </p:nvSpPr>
          <p:spPr>
            <a:xfrm>
              <a:off x="5927760" y="1782000"/>
              <a:ext cx="1794960" cy="431280"/>
            </a:xfrm>
            <a:custGeom>
              <a:avLst/>
              <a:gdLst/>
              <a:ahLst/>
              <a:cxnLst/>
              <a:rect l="l" t="t" r="r" b="b"/>
              <a:pathLst>
                <a:path w="1796036" h="432345">
                  <a:moveTo>
                    <a:pt x="0" y="0"/>
                  </a:moveTo>
                  <a:lnTo>
                    <a:pt x="0" y="216172"/>
                  </a:lnTo>
                  <a:lnTo>
                    <a:pt x="1796036" y="216172"/>
                  </a:lnTo>
                  <a:lnTo>
                    <a:pt x="1796036" y="432345"/>
                  </a:lnTo>
                </a:path>
              </a:pathLst>
            </a:custGeom>
            <a:noFill/>
            <a:ln>
              <a:solidFill>
                <a:schemeClr val="accent1">
                  <a:shade val="6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743" name="CustomShape 5"/>
            <p:cNvSpPr/>
            <p:nvPr/>
          </p:nvSpPr>
          <p:spPr>
            <a:xfrm>
              <a:off x="4214520" y="1782000"/>
              <a:ext cx="1712160" cy="431280"/>
            </a:xfrm>
            <a:custGeom>
              <a:avLst/>
              <a:gdLst/>
              <a:ahLst/>
              <a:cxnLst/>
              <a:rect l="l" t="t" r="r" b="b"/>
              <a:pathLst>
                <a:path w="1713118" h="432345">
                  <a:moveTo>
                    <a:pt x="1713118" y="0"/>
                  </a:moveTo>
                  <a:lnTo>
                    <a:pt x="1713118" y="216172"/>
                  </a:lnTo>
                  <a:lnTo>
                    <a:pt x="0" y="216172"/>
                  </a:lnTo>
                  <a:lnTo>
                    <a:pt x="0" y="432345"/>
                  </a:lnTo>
                </a:path>
              </a:pathLst>
            </a:custGeom>
            <a:noFill/>
            <a:ln>
              <a:solidFill>
                <a:schemeClr val="accent1">
                  <a:shade val="6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744" name="CustomShape 6"/>
            <p:cNvSpPr/>
            <p:nvPr/>
          </p:nvSpPr>
          <p:spPr>
            <a:xfrm>
              <a:off x="4114800" y="752760"/>
              <a:ext cx="3624480" cy="1028160"/>
            </a:xfrm>
            <a:prstGeom prst="rect">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3040" tIns="23040" rIns="23040" bIns="23040" anchor="ctr">
              <a:noAutofit/>
            </a:bodyPr>
            <a:lstStyle/>
            <a:p>
              <a:pPr algn="ctr">
                <a:lnSpc>
                  <a:spcPct val="90000"/>
                </a:lnSpc>
                <a:spcAft>
                  <a:spcPts val="1261"/>
                </a:spcAft>
              </a:pPr>
              <a:r>
                <a:rPr lang="ru-RU" sz="3600" b="1" strike="noStrike" spc="-1">
                  <a:solidFill>
                    <a:srgbClr val="FFFFFF"/>
                  </a:solidFill>
                  <a:latin typeface="Century Gothic"/>
                  <a:ea typeface="DejaVu Sans"/>
                </a:rPr>
                <a:t>Види оцінок</a:t>
              </a:r>
              <a:endParaRPr lang="ru-RU" sz="3600" b="0" strike="noStrike" spc="-1">
                <a:latin typeface="Arial"/>
              </a:endParaRPr>
            </a:p>
          </p:txBody>
        </p:sp>
        <p:sp>
          <p:nvSpPr>
            <p:cNvPr id="745" name="CustomShape 7"/>
            <p:cNvSpPr/>
            <p:nvPr/>
          </p:nvSpPr>
          <p:spPr>
            <a:xfrm>
              <a:off x="2634840" y="2214360"/>
              <a:ext cx="3158640" cy="1028160"/>
            </a:xfrm>
            <a:prstGeom prst="rect">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0160" tIns="20160" rIns="20160" bIns="20160" anchor="ctr">
              <a:noAutofit/>
            </a:bodyPr>
            <a:lstStyle/>
            <a:p>
              <a:pPr algn="ctr">
                <a:lnSpc>
                  <a:spcPct val="90000"/>
                </a:lnSpc>
                <a:spcAft>
                  <a:spcPts val="1120"/>
                </a:spcAft>
              </a:pPr>
              <a:r>
                <a:rPr lang="ru-RU" sz="3200" b="0" strike="noStrike" spc="-1">
                  <a:solidFill>
                    <a:srgbClr val="FFFFFF"/>
                  </a:solidFill>
                  <a:latin typeface="Century Gothic"/>
                  <a:ea typeface="DejaVu Sans"/>
                </a:rPr>
                <a:t>Технологічна (виробнича)</a:t>
              </a:r>
              <a:endParaRPr lang="ru-RU" sz="3200" b="0" strike="noStrike" spc="-1">
                <a:latin typeface="Arial"/>
              </a:endParaRPr>
            </a:p>
          </p:txBody>
        </p:sp>
        <p:sp>
          <p:nvSpPr>
            <p:cNvPr id="746" name="CustomShape 8"/>
            <p:cNvSpPr/>
            <p:nvPr/>
          </p:nvSpPr>
          <p:spPr>
            <a:xfrm>
              <a:off x="6226920" y="2214360"/>
              <a:ext cx="2992680" cy="1028160"/>
            </a:xfrm>
            <a:prstGeom prst="rect">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0160" tIns="20160" rIns="20160" bIns="20160" anchor="ctr">
              <a:noAutofit/>
            </a:bodyPr>
            <a:lstStyle/>
            <a:p>
              <a:pPr algn="ctr">
                <a:lnSpc>
                  <a:spcPct val="90000"/>
                </a:lnSpc>
                <a:spcAft>
                  <a:spcPts val="1120"/>
                </a:spcAft>
              </a:pPr>
              <a:r>
                <a:rPr lang="ru-RU" sz="3200" b="0" strike="noStrike" spc="-1">
                  <a:solidFill>
                    <a:srgbClr val="FFFFFF"/>
                  </a:solidFill>
                  <a:latin typeface="Century Gothic"/>
                  <a:ea typeface="DejaVu Sans"/>
                </a:rPr>
                <a:t>Економічна</a:t>
              </a:r>
              <a:endParaRPr lang="ru-RU" sz="3200" b="0" strike="noStrike" spc="-1">
                <a:latin typeface="Arial"/>
              </a:endParaRPr>
            </a:p>
          </p:txBody>
        </p:sp>
        <p:sp>
          <p:nvSpPr>
            <p:cNvPr id="747" name="CustomShape 9"/>
            <p:cNvSpPr/>
            <p:nvPr/>
          </p:nvSpPr>
          <p:spPr>
            <a:xfrm>
              <a:off x="6965640" y="3642480"/>
              <a:ext cx="3387600" cy="1028160"/>
            </a:xfrm>
            <a:prstGeom prst="rect">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0160" tIns="20160" rIns="20160" bIns="20160" anchor="ctr">
              <a:noAutofit/>
            </a:bodyPr>
            <a:lstStyle/>
            <a:p>
              <a:pPr algn="ctr">
                <a:lnSpc>
                  <a:spcPct val="90000"/>
                </a:lnSpc>
                <a:spcAft>
                  <a:spcPts val="1120"/>
                </a:spcAft>
              </a:pPr>
              <a:r>
                <a:rPr lang="ru-RU" sz="3200" b="0" strike="noStrike" spc="-1">
                  <a:solidFill>
                    <a:srgbClr val="FFFFFF"/>
                  </a:solidFill>
                  <a:latin typeface="Century Gothic"/>
                  <a:ea typeface="DejaVu Sans"/>
                </a:rPr>
                <a:t>Відносно оцінки ресурсів</a:t>
              </a:r>
              <a:endParaRPr lang="ru-RU" sz="3200" b="0" strike="noStrike" spc="-1">
                <a:latin typeface="Arial"/>
              </a:endParaRPr>
            </a:p>
          </p:txBody>
        </p:sp>
        <p:sp>
          <p:nvSpPr>
            <p:cNvPr id="748" name="CustomShape 10"/>
            <p:cNvSpPr/>
            <p:nvPr/>
          </p:nvSpPr>
          <p:spPr>
            <a:xfrm>
              <a:off x="6975360" y="5137920"/>
              <a:ext cx="3368160" cy="1028160"/>
            </a:xfrm>
            <a:prstGeom prst="rect">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0160" tIns="20160" rIns="20160" bIns="20160" anchor="ctr">
              <a:noAutofit/>
            </a:bodyPr>
            <a:lstStyle/>
            <a:p>
              <a:pPr algn="ctr">
                <a:lnSpc>
                  <a:spcPct val="90000"/>
                </a:lnSpc>
                <a:spcAft>
                  <a:spcPts val="1120"/>
                </a:spcAft>
              </a:pPr>
              <a:r>
                <a:rPr lang="ru-RU" sz="3200" b="0" strike="noStrike" spc="-1">
                  <a:solidFill>
                    <a:srgbClr val="FFFFFF"/>
                  </a:solidFill>
                  <a:latin typeface="Century Gothic"/>
                  <a:ea typeface="DejaVu Sans"/>
                </a:rPr>
                <a:t>Відносно оцінки середовища</a:t>
              </a:r>
              <a:endParaRPr lang="ru-RU" sz="3200" b="0" strike="noStrike" spc="-1">
                <a:latin typeface="Arial"/>
              </a:endParaRPr>
            </a:p>
          </p:txBody>
        </p:sp>
      </p:grpSp>
      <p:grpSp>
        <p:nvGrpSpPr>
          <p:cNvPr id="749" name="Group 11"/>
          <p:cNvGrpSpPr/>
          <p:nvPr/>
        </p:nvGrpSpPr>
        <p:grpSpPr>
          <a:xfrm>
            <a:off x="0" y="0"/>
            <a:ext cx="36000" cy="36000"/>
            <a:chOff x="0" y="0"/>
            <a:chExt cx="36000" cy="36000"/>
          </a:xfrm>
        </p:grpSpPr>
      </p:grpSp>
      <p:sp>
        <p:nvSpPr>
          <p:cNvPr id="750" name="CustomShape 12"/>
          <p:cNvSpPr/>
          <p:nvPr/>
        </p:nvSpPr>
        <p:spPr>
          <a:xfrm>
            <a:off x="1312200" y="878400"/>
            <a:ext cx="2770560" cy="913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ru-RU" sz="1800" b="1" strike="noStrike" spc="-1">
                <a:solidFill>
                  <a:srgbClr val="000000"/>
                </a:solidFill>
                <a:latin typeface="Century Gothic"/>
                <a:ea typeface="DejaVu Sans"/>
              </a:rPr>
              <a:t>Ступінь придатності </a:t>
            </a:r>
            <a:endParaRPr lang="ru-RU" sz="1800" b="0" strike="noStrike" spc="-1">
              <a:latin typeface="Arial"/>
            </a:endParaRPr>
          </a:p>
          <a:p>
            <a:pPr algn="ctr">
              <a:lnSpc>
                <a:spcPct val="100000"/>
              </a:lnSpc>
            </a:pPr>
            <a:r>
              <a:rPr lang="ru-RU" sz="1800" b="1" strike="noStrike" spc="-1">
                <a:solidFill>
                  <a:srgbClr val="000000"/>
                </a:solidFill>
                <a:latin typeface="Century Gothic"/>
                <a:ea typeface="DejaVu Sans"/>
              </a:rPr>
              <a:t>для тої чи іншої галузі </a:t>
            </a:r>
            <a:endParaRPr lang="ru-RU" sz="1800" b="0" strike="noStrike" spc="-1">
              <a:latin typeface="Arial"/>
            </a:endParaRPr>
          </a:p>
          <a:p>
            <a:pPr algn="ctr">
              <a:lnSpc>
                <a:spcPct val="100000"/>
              </a:lnSpc>
            </a:pPr>
            <a:r>
              <a:rPr lang="ru-RU" sz="1800" b="1" strike="noStrike" spc="-1">
                <a:solidFill>
                  <a:srgbClr val="000000"/>
                </a:solidFill>
                <a:latin typeface="Century Gothic"/>
                <a:ea typeface="DejaVu Sans"/>
              </a:rPr>
              <a:t>господарства</a:t>
            </a:r>
            <a:endParaRPr lang="ru-RU" sz="1800" b="0" strike="noStrike" spc="-1">
              <a:latin typeface="Arial"/>
            </a:endParaRPr>
          </a:p>
        </p:txBody>
      </p:sp>
      <p:sp>
        <p:nvSpPr>
          <p:cNvPr id="751" name="CustomShape 13"/>
          <p:cNvSpPr/>
          <p:nvPr/>
        </p:nvSpPr>
        <p:spPr>
          <a:xfrm>
            <a:off x="8280000" y="878400"/>
            <a:ext cx="2840400" cy="913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ru-RU" sz="1800" b="1" strike="noStrike" spc="-1">
                <a:solidFill>
                  <a:srgbClr val="000000"/>
                </a:solidFill>
                <a:latin typeface="Century Gothic"/>
                <a:ea typeface="DejaVu Sans"/>
              </a:rPr>
              <a:t>Оцінка, </a:t>
            </a:r>
            <a:endParaRPr lang="ru-RU" sz="1800" b="0" strike="noStrike" spc="-1">
              <a:latin typeface="Arial"/>
            </a:endParaRPr>
          </a:p>
          <a:p>
            <a:pPr algn="ctr">
              <a:lnSpc>
                <a:spcPct val="100000"/>
              </a:lnSpc>
            </a:pPr>
            <a:r>
              <a:rPr lang="ru-RU" sz="1800" b="1" strike="noStrike" spc="-1">
                <a:solidFill>
                  <a:srgbClr val="000000"/>
                </a:solidFill>
                <a:latin typeface="Century Gothic"/>
                <a:ea typeface="DejaVu Sans"/>
              </a:rPr>
              <a:t>що виражена </a:t>
            </a:r>
            <a:endParaRPr lang="ru-RU" sz="1800" b="0" strike="noStrike" spc="-1">
              <a:latin typeface="Arial"/>
            </a:endParaRPr>
          </a:p>
          <a:p>
            <a:pPr algn="ctr">
              <a:lnSpc>
                <a:spcPct val="100000"/>
              </a:lnSpc>
            </a:pPr>
            <a:r>
              <a:rPr lang="ru-RU" sz="1800" b="1" strike="noStrike" spc="-1">
                <a:solidFill>
                  <a:srgbClr val="000000"/>
                </a:solidFill>
                <a:latin typeface="Century Gothic"/>
                <a:ea typeface="DejaVu Sans"/>
              </a:rPr>
              <a:t>в вартісних показниках</a:t>
            </a:r>
            <a:endParaRPr lang="ru-RU" sz="1800" b="0" strike="noStrike" spc="-1">
              <a:latin typeface="Arial"/>
            </a:endParaRPr>
          </a:p>
        </p:txBody>
      </p:sp>
      <p:sp>
        <p:nvSpPr>
          <p:cNvPr id="752" name="CustomShape 14"/>
          <p:cNvSpPr/>
          <p:nvPr/>
        </p:nvSpPr>
        <p:spPr>
          <a:xfrm>
            <a:off x="10369440" y="3653280"/>
            <a:ext cx="18216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1800" b="1" strike="noStrike" spc="-1">
                <a:solidFill>
                  <a:srgbClr val="000000"/>
                </a:solidFill>
                <a:latin typeface="Century Gothic"/>
                <a:ea typeface="DejaVu Sans"/>
              </a:rPr>
              <a:t>Економічні результати від використання</a:t>
            </a:r>
            <a:endParaRPr lang="ru-RU" sz="1800" b="0" strike="noStrike" spc="-1">
              <a:latin typeface="Arial"/>
            </a:endParaRPr>
          </a:p>
        </p:txBody>
      </p:sp>
      <p:sp>
        <p:nvSpPr>
          <p:cNvPr id="753" name="CustomShape 15"/>
          <p:cNvSpPr/>
          <p:nvPr/>
        </p:nvSpPr>
        <p:spPr>
          <a:xfrm>
            <a:off x="10476720" y="5151960"/>
            <a:ext cx="160632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1800" b="1" strike="noStrike" spc="-1">
                <a:solidFill>
                  <a:srgbClr val="000000"/>
                </a:solidFill>
                <a:latin typeface="Century Gothic"/>
                <a:ea typeface="DejaVu Sans"/>
              </a:rPr>
              <a:t>Економічні наслідки від впливу</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4" name="Group 1"/>
          <p:cNvGrpSpPr/>
          <p:nvPr/>
        </p:nvGrpSpPr>
        <p:grpSpPr>
          <a:xfrm>
            <a:off x="2881440" y="285840"/>
            <a:ext cx="8115120" cy="3258360"/>
            <a:chOff x="2881440" y="285840"/>
            <a:chExt cx="8115120" cy="3258360"/>
          </a:xfrm>
        </p:grpSpPr>
        <p:sp>
          <p:nvSpPr>
            <p:cNvPr id="755" name="CustomShape 2"/>
            <p:cNvSpPr/>
            <p:nvPr/>
          </p:nvSpPr>
          <p:spPr>
            <a:xfrm>
              <a:off x="6939720" y="1632600"/>
              <a:ext cx="2206800" cy="564480"/>
            </a:xfrm>
            <a:custGeom>
              <a:avLst/>
              <a:gdLst/>
              <a:ahLst/>
              <a:cxnLst/>
              <a:rect l="l" t="t" r="r" b="b"/>
              <a:pathLst>
                <a:path w="2208058" h="565695">
                  <a:moveTo>
                    <a:pt x="0" y="0"/>
                  </a:moveTo>
                  <a:lnTo>
                    <a:pt x="0" y="282847"/>
                  </a:lnTo>
                  <a:lnTo>
                    <a:pt x="2208058" y="282847"/>
                  </a:lnTo>
                  <a:lnTo>
                    <a:pt x="2208058" y="565695"/>
                  </a:lnTo>
                </a:path>
              </a:pathLst>
            </a:custGeom>
            <a:noFill/>
            <a:ln>
              <a:solidFill>
                <a:schemeClr val="accent1">
                  <a:shade val="6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756" name="CustomShape 3"/>
            <p:cNvSpPr/>
            <p:nvPr/>
          </p:nvSpPr>
          <p:spPr>
            <a:xfrm>
              <a:off x="4806720" y="1632600"/>
              <a:ext cx="2131920" cy="564480"/>
            </a:xfrm>
            <a:custGeom>
              <a:avLst/>
              <a:gdLst/>
              <a:ahLst/>
              <a:cxnLst/>
              <a:rect l="l" t="t" r="r" b="b"/>
              <a:pathLst>
                <a:path w="2132861" h="565695">
                  <a:moveTo>
                    <a:pt x="2132861" y="0"/>
                  </a:moveTo>
                  <a:lnTo>
                    <a:pt x="2132861" y="282847"/>
                  </a:lnTo>
                  <a:lnTo>
                    <a:pt x="0" y="282847"/>
                  </a:lnTo>
                  <a:lnTo>
                    <a:pt x="0" y="565695"/>
                  </a:lnTo>
                </a:path>
              </a:pathLst>
            </a:custGeom>
            <a:noFill/>
            <a:ln>
              <a:solidFill>
                <a:schemeClr val="accent1">
                  <a:shade val="60000"/>
                  <a:hueOff val="0"/>
                  <a:satOff val="0"/>
                  <a:lumOff val="0"/>
                  <a:alphaOff val="0"/>
                </a:schemeClr>
              </a:solidFill>
              <a:round/>
            </a:ln>
          </p:spPr>
          <p:style>
            <a:lnRef idx="2">
              <a:scrgbClr r="0" g="0" b="0"/>
            </a:lnRef>
            <a:fillRef idx="0">
              <a:scrgbClr r="0" g="0" b="0"/>
            </a:fillRef>
            <a:effectRef idx="0">
              <a:scrgbClr r="0" g="0" b="0"/>
            </a:effectRef>
            <a:fontRef idx="minor"/>
          </p:style>
        </p:sp>
        <p:sp>
          <p:nvSpPr>
            <p:cNvPr id="757" name="CustomShape 4"/>
            <p:cNvSpPr/>
            <p:nvPr/>
          </p:nvSpPr>
          <p:spPr>
            <a:xfrm>
              <a:off x="3916080" y="285840"/>
              <a:ext cx="6046200" cy="1345680"/>
            </a:xfrm>
            <a:prstGeom prst="rect">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30600" tIns="30600" rIns="30600" bIns="30600" anchor="ctr">
              <a:noAutofit/>
            </a:bodyPr>
            <a:lstStyle/>
            <a:p>
              <a:pPr algn="ctr">
                <a:lnSpc>
                  <a:spcPct val="90000"/>
                </a:lnSpc>
                <a:spcAft>
                  <a:spcPts val="1681"/>
                </a:spcAft>
              </a:pPr>
              <a:r>
                <a:rPr lang="ru-RU" sz="4800" b="1" strike="noStrike" spc="-1">
                  <a:solidFill>
                    <a:srgbClr val="FFFFFF"/>
                  </a:solidFill>
                  <a:latin typeface="Century Gothic"/>
                  <a:ea typeface="DejaVu Sans"/>
                </a:rPr>
                <a:t>Види оцінок</a:t>
              </a:r>
              <a:endParaRPr lang="ru-RU" sz="4800" b="0" strike="noStrike" spc="-1">
                <a:latin typeface="Arial"/>
              </a:endParaRPr>
            </a:p>
          </p:txBody>
        </p:sp>
        <p:sp>
          <p:nvSpPr>
            <p:cNvPr id="758" name="CustomShape 5"/>
            <p:cNvSpPr/>
            <p:nvPr/>
          </p:nvSpPr>
          <p:spPr>
            <a:xfrm>
              <a:off x="2881440" y="2198520"/>
              <a:ext cx="3849480" cy="1345680"/>
            </a:xfrm>
            <a:prstGeom prst="snip2DiagRect">
              <a:avLst>
                <a:gd name="adj1" fmla="val 0"/>
                <a:gd name="adj2" fmla="val 16667"/>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8080" tIns="28080" rIns="28080" bIns="28080" anchor="ctr">
              <a:noAutofit/>
            </a:bodyPr>
            <a:lstStyle/>
            <a:p>
              <a:pPr algn="ctr">
                <a:lnSpc>
                  <a:spcPct val="90000"/>
                </a:lnSpc>
                <a:spcAft>
                  <a:spcPts val="1539"/>
                </a:spcAft>
              </a:pPr>
              <a:r>
                <a:rPr lang="ru-RU" sz="4400" b="0" strike="noStrike" spc="-1">
                  <a:solidFill>
                    <a:srgbClr val="FFFFFF"/>
                  </a:solidFill>
                  <a:latin typeface="Century Gothic"/>
                  <a:ea typeface="DejaVu Sans"/>
                </a:rPr>
                <a:t>Економічна</a:t>
              </a:r>
              <a:endParaRPr lang="ru-RU" sz="4400" b="0" strike="noStrike" spc="-1">
                <a:latin typeface="Arial"/>
              </a:endParaRPr>
            </a:p>
          </p:txBody>
        </p:sp>
        <p:sp>
          <p:nvSpPr>
            <p:cNvPr id="759" name="CustomShape 6"/>
            <p:cNvSpPr/>
            <p:nvPr/>
          </p:nvSpPr>
          <p:spPr>
            <a:xfrm>
              <a:off x="7297560" y="2198520"/>
              <a:ext cx="3699000" cy="1345680"/>
            </a:xfrm>
            <a:prstGeom prst="snip2DiagRect">
              <a:avLst>
                <a:gd name="adj1" fmla="val 0"/>
                <a:gd name="adj2" fmla="val 16667"/>
              </a:avLst>
            </a:prstGeom>
            <a:solidFill>
              <a:schemeClr val="accent1">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8080" tIns="28080" rIns="28080" bIns="28080" anchor="ctr">
              <a:noAutofit/>
            </a:bodyPr>
            <a:lstStyle/>
            <a:p>
              <a:pPr algn="ctr">
                <a:lnSpc>
                  <a:spcPct val="90000"/>
                </a:lnSpc>
                <a:spcAft>
                  <a:spcPts val="1539"/>
                </a:spcAft>
              </a:pPr>
              <a:r>
                <a:rPr lang="ru-RU" sz="4400" b="0" strike="noStrike" spc="-1">
                  <a:solidFill>
                    <a:srgbClr val="FFFFFF"/>
                  </a:solidFill>
                  <a:latin typeface="Century Gothic"/>
                  <a:ea typeface="DejaVu Sans"/>
                </a:rPr>
                <a:t>Бальна</a:t>
              </a:r>
              <a:endParaRPr lang="ru-RU" sz="4400" b="0" strike="noStrike" spc="-1">
                <a:latin typeface="Arial"/>
              </a:endParaRPr>
            </a:p>
          </p:txBody>
        </p:sp>
      </p:grpSp>
      <p:grpSp>
        <p:nvGrpSpPr>
          <p:cNvPr id="760" name="Group 7"/>
          <p:cNvGrpSpPr/>
          <p:nvPr/>
        </p:nvGrpSpPr>
        <p:grpSpPr>
          <a:xfrm>
            <a:off x="0" y="0"/>
            <a:ext cx="36000" cy="36000"/>
            <a:chOff x="0" y="0"/>
            <a:chExt cx="36000" cy="36000"/>
          </a:xfrm>
        </p:grpSpPr>
      </p:grpSp>
      <p:sp>
        <p:nvSpPr>
          <p:cNvPr id="761" name="CustomShape 8"/>
          <p:cNvSpPr/>
          <p:nvPr/>
        </p:nvSpPr>
        <p:spPr>
          <a:xfrm>
            <a:off x="3714840" y="4536000"/>
            <a:ext cx="2950200" cy="1736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ru-RU" sz="1800" b="1" strike="noStrike" spc="-1">
                <a:solidFill>
                  <a:srgbClr val="000000"/>
                </a:solidFill>
                <a:latin typeface="Century Gothic"/>
                <a:ea typeface="DejaVu Sans"/>
              </a:rPr>
              <a:t>Може бути проведена </a:t>
            </a:r>
            <a:endParaRPr lang="ru-RU" sz="1800" b="0" strike="noStrike" spc="-1">
              <a:latin typeface="Arial"/>
            </a:endParaRPr>
          </a:p>
          <a:p>
            <a:pPr algn="ctr">
              <a:lnSpc>
                <a:spcPct val="100000"/>
              </a:lnSpc>
            </a:pPr>
            <a:r>
              <a:rPr lang="ru-RU" sz="1800" b="1" strike="noStrike" spc="-1">
                <a:solidFill>
                  <a:srgbClr val="000000"/>
                </a:solidFill>
                <a:latin typeface="Century Gothic"/>
                <a:ea typeface="DejaVu Sans"/>
              </a:rPr>
              <a:t>для тих речовин, явищ </a:t>
            </a:r>
            <a:endParaRPr lang="ru-RU" sz="1800" b="0" strike="noStrike" spc="-1">
              <a:latin typeface="Arial"/>
            </a:endParaRPr>
          </a:p>
          <a:p>
            <a:pPr algn="ctr">
              <a:lnSpc>
                <a:spcPct val="100000"/>
              </a:lnSpc>
            </a:pPr>
            <a:r>
              <a:rPr lang="ru-RU" sz="1800" b="1" strike="noStrike" spc="-1">
                <a:solidFill>
                  <a:srgbClr val="000000"/>
                </a:solidFill>
                <a:latin typeface="Century Gothic"/>
                <a:ea typeface="DejaVu Sans"/>
              </a:rPr>
              <a:t>чи властивостей, ефект </a:t>
            </a:r>
            <a:endParaRPr lang="ru-RU" sz="1800" b="0" strike="noStrike" spc="-1">
              <a:latin typeface="Arial"/>
            </a:endParaRPr>
          </a:p>
          <a:p>
            <a:pPr algn="ctr">
              <a:lnSpc>
                <a:spcPct val="100000"/>
              </a:lnSpc>
            </a:pPr>
            <a:r>
              <a:rPr lang="ru-RU" sz="1800" b="1" strike="noStrike" spc="-1">
                <a:solidFill>
                  <a:srgbClr val="000000"/>
                </a:solidFill>
                <a:latin typeface="Century Gothic"/>
                <a:ea typeface="DejaVu Sans"/>
              </a:rPr>
              <a:t>від використання яких </a:t>
            </a:r>
            <a:endParaRPr lang="ru-RU" sz="1800" b="0" strike="noStrike" spc="-1">
              <a:latin typeface="Arial"/>
            </a:endParaRPr>
          </a:p>
          <a:p>
            <a:pPr algn="ctr">
              <a:lnSpc>
                <a:spcPct val="100000"/>
              </a:lnSpc>
            </a:pPr>
            <a:r>
              <a:rPr lang="ru-RU" sz="1800" b="1" strike="noStrike" spc="-1">
                <a:solidFill>
                  <a:srgbClr val="000000"/>
                </a:solidFill>
                <a:latin typeface="Century Gothic"/>
                <a:ea typeface="DejaVu Sans"/>
              </a:rPr>
              <a:t>можна виміряти</a:t>
            </a:r>
            <a:endParaRPr lang="ru-RU" sz="1800" b="0" strike="noStrike" spc="-1">
              <a:latin typeface="Arial"/>
            </a:endParaRPr>
          </a:p>
          <a:p>
            <a:pPr algn="ctr">
              <a:lnSpc>
                <a:spcPct val="100000"/>
              </a:lnSpc>
            </a:pPr>
            <a:r>
              <a:rPr lang="ru-RU" sz="1800" b="1" strike="noStrike" spc="-1">
                <a:solidFill>
                  <a:srgbClr val="000000"/>
                </a:solidFill>
                <a:latin typeface="Century Gothic"/>
                <a:ea typeface="DejaVu Sans"/>
              </a:rPr>
              <a:t>кількісно</a:t>
            </a:r>
            <a:endParaRPr lang="ru-RU" sz="1800" b="0" strike="noStrike" spc="-1">
              <a:latin typeface="Arial"/>
            </a:endParaRPr>
          </a:p>
        </p:txBody>
      </p:sp>
      <p:sp>
        <p:nvSpPr>
          <p:cNvPr id="762" name="CustomShape 9"/>
          <p:cNvSpPr/>
          <p:nvPr/>
        </p:nvSpPr>
        <p:spPr>
          <a:xfrm>
            <a:off x="7885800" y="4536000"/>
            <a:ext cx="3451680" cy="1461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ru-RU" sz="1800" b="1" strike="noStrike" spc="-1">
                <a:solidFill>
                  <a:srgbClr val="000000"/>
                </a:solidFill>
                <a:latin typeface="Century Gothic"/>
                <a:ea typeface="DejaVu Sans"/>
              </a:rPr>
              <a:t>Може бути проведена </a:t>
            </a:r>
            <a:endParaRPr lang="ru-RU" sz="1800" b="0" strike="noStrike" spc="-1">
              <a:latin typeface="Arial"/>
            </a:endParaRPr>
          </a:p>
          <a:p>
            <a:pPr algn="ctr">
              <a:lnSpc>
                <a:spcPct val="100000"/>
              </a:lnSpc>
            </a:pPr>
            <a:r>
              <a:rPr lang="ru-RU" sz="1800" b="1" strike="noStrike" spc="-1">
                <a:solidFill>
                  <a:srgbClr val="000000"/>
                </a:solidFill>
                <a:latin typeface="Century Gothic"/>
                <a:ea typeface="DejaVu Sans"/>
              </a:rPr>
              <a:t>для тих речовин, явищ </a:t>
            </a:r>
            <a:endParaRPr lang="ru-RU" sz="1800" b="0" strike="noStrike" spc="-1">
              <a:latin typeface="Arial"/>
            </a:endParaRPr>
          </a:p>
          <a:p>
            <a:pPr algn="ctr">
              <a:lnSpc>
                <a:spcPct val="100000"/>
              </a:lnSpc>
            </a:pPr>
            <a:r>
              <a:rPr lang="ru-RU" sz="1800" b="1" strike="noStrike" spc="-1">
                <a:solidFill>
                  <a:srgbClr val="000000"/>
                </a:solidFill>
                <a:latin typeface="Century Gothic"/>
                <a:ea typeface="DejaVu Sans"/>
              </a:rPr>
              <a:t>чи властивостей, ефект </a:t>
            </a:r>
            <a:endParaRPr lang="ru-RU" sz="1800" b="0" strike="noStrike" spc="-1">
              <a:latin typeface="Arial"/>
            </a:endParaRPr>
          </a:p>
          <a:p>
            <a:pPr algn="ctr">
              <a:lnSpc>
                <a:spcPct val="100000"/>
              </a:lnSpc>
            </a:pPr>
            <a:r>
              <a:rPr lang="ru-RU" sz="1800" b="1" strike="noStrike" spc="-1">
                <a:solidFill>
                  <a:srgbClr val="000000"/>
                </a:solidFill>
                <a:latin typeface="Century Gothic"/>
                <a:ea typeface="DejaVu Sans"/>
              </a:rPr>
              <a:t>від використання яких </a:t>
            </a:r>
            <a:endParaRPr lang="ru-RU" sz="1800" b="0" strike="noStrike" spc="-1">
              <a:latin typeface="Arial"/>
            </a:endParaRPr>
          </a:p>
          <a:p>
            <a:pPr algn="ctr">
              <a:lnSpc>
                <a:spcPct val="100000"/>
              </a:lnSpc>
            </a:pPr>
            <a:r>
              <a:rPr lang="ru-RU" sz="1800" b="1" strike="noStrike" spc="-1">
                <a:solidFill>
                  <a:srgbClr val="000000"/>
                </a:solidFill>
                <a:latin typeface="Century Gothic"/>
                <a:ea typeface="DejaVu Sans"/>
              </a:rPr>
              <a:t>кількісно виміряти не можна</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 name="CustomShape 1"/>
          <p:cNvSpPr/>
          <p:nvPr/>
        </p:nvSpPr>
        <p:spPr>
          <a:xfrm>
            <a:off x="2523960" y="571320"/>
            <a:ext cx="7699320" cy="460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4000" b="1" strike="noStrike" spc="-1">
                <a:solidFill>
                  <a:srgbClr val="FF0000"/>
                </a:solidFill>
                <a:latin typeface="Arial"/>
                <a:ea typeface="DejaVu Sans"/>
              </a:rPr>
              <a:t>Контрольні питання:</a:t>
            </a:r>
            <a:endParaRPr lang="ru-RU" sz="4000" b="0" strike="noStrike" spc="-1">
              <a:latin typeface="Arial"/>
            </a:endParaRPr>
          </a:p>
          <a:p>
            <a:pPr>
              <a:lnSpc>
                <a:spcPct val="100000"/>
              </a:lnSpc>
            </a:pPr>
            <a:endParaRPr lang="ru-RU" sz="4000" b="0" strike="noStrike" spc="-1">
              <a:latin typeface="Arial"/>
            </a:endParaRPr>
          </a:p>
          <a:p>
            <a:pPr>
              <a:lnSpc>
                <a:spcPct val="100000"/>
              </a:lnSpc>
            </a:pPr>
            <a:r>
              <a:rPr lang="ru-RU" sz="2400" b="1" strike="noStrike" spc="-1">
                <a:solidFill>
                  <a:srgbClr val="000000"/>
                </a:solidFill>
                <a:latin typeface="Arial"/>
                <a:ea typeface="DejaVu Sans"/>
              </a:rPr>
              <a:t>1. Рекреаційні ресурси, їх властивості.</a:t>
            </a:r>
            <a:endParaRPr lang="ru-RU" sz="2400" b="0" strike="noStrike" spc="-1">
              <a:latin typeface="Arial"/>
            </a:endParaRPr>
          </a:p>
          <a:p>
            <a:pPr>
              <a:lnSpc>
                <a:spcPct val="100000"/>
              </a:lnSpc>
            </a:pPr>
            <a:r>
              <a:rPr lang="ru-RU" sz="2400" b="1" strike="noStrike" spc="-1">
                <a:solidFill>
                  <a:srgbClr val="000000"/>
                </a:solidFill>
                <a:latin typeface="Arial"/>
                <a:ea typeface="DejaVu Sans"/>
              </a:rPr>
              <a:t>2. Класифікація рекреаційних ресурсів.</a:t>
            </a:r>
            <a:endParaRPr lang="ru-RU" sz="2400" b="0" strike="noStrike" spc="-1">
              <a:latin typeface="Arial"/>
            </a:endParaRPr>
          </a:p>
          <a:p>
            <a:pPr>
              <a:lnSpc>
                <a:spcPct val="100000"/>
              </a:lnSpc>
            </a:pPr>
            <a:r>
              <a:rPr lang="ru-RU" sz="2400" b="1" strike="noStrike" spc="-1">
                <a:solidFill>
                  <a:srgbClr val="000000"/>
                </a:solidFill>
                <a:latin typeface="Arial"/>
                <a:ea typeface="DejaVu Sans"/>
              </a:rPr>
              <a:t>3. Природні рекреаційні ресурси.</a:t>
            </a:r>
            <a:endParaRPr lang="ru-RU" sz="2400" b="0" strike="noStrike" spc="-1">
              <a:latin typeface="Arial"/>
            </a:endParaRPr>
          </a:p>
          <a:p>
            <a:pPr>
              <a:lnSpc>
                <a:spcPct val="100000"/>
              </a:lnSpc>
            </a:pPr>
            <a:r>
              <a:rPr lang="ru-RU" sz="2400" b="1" strike="noStrike" spc="-1">
                <a:solidFill>
                  <a:srgbClr val="000000"/>
                </a:solidFill>
                <a:latin typeface="Arial"/>
                <a:ea typeface="DejaVu Sans"/>
              </a:rPr>
              <a:t>4. Культурно-історичні рекреаційні ресурси.</a:t>
            </a:r>
            <a:endParaRPr lang="ru-RU" sz="2400" b="0" strike="noStrike" spc="-1">
              <a:latin typeface="Arial"/>
            </a:endParaRPr>
          </a:p>
          <a:p>
            <a:pPr>
              <a:lnSpc>
                <a:spcPct val="100000"/>
              </a:lnSpc>
            </a:pPr>
            <a:r>
              <a:rPr lang="ru-RU" sz="2400" b="1" strike="noStrike" spc="-1">
                <a:solidFill>
                  <a:srgbClr val="000000"/>
                </a:solidFill>
                <a:latin typeface="Arial"/>
                <a:ea typeface="DejaVu Sans"/>
              </a:rPr>
              <a:t>5. Рекреаційні потоки відповідно соціокультурного освоєння територій.</a:t>
            </a:r>
            <a:endParaRPr lang="ru-RU" sz="2400" b="0" strike="noStrike" spc="-1">
              <a:latin typeface="Arial"/>
            </a:endParaRPr>
          </a:p>
          <a:p>
            <a:pPr>
              <a:lnSpc>
                <a:spcPct val="100000"/>
              </a:lnSpc>
            </a:pPr>
            <a:r>
              <a:rPr lang="ru-RU" sz="2400" b="1" strike="noStrike" spc="-1">
                <a:solidFill>
                  <a:srgbClr val="000000"/>
                </a:solidFill>
                <a:latin typeface="Arial"/>
                <a:ea typeface="DejaVu Sans"/>
              </a:rPr>
              <a:t>6. Ємність рекреаційних ресурсів. Нормативи. Рекреаційний потенціал.</a:t>
            </a:r>
            <a:endParaRPr lang="ru-RU" sz="2400" b="0" strike="noStrike" spc="-1">
              <a:latin typeface="Arial"/>
            </a:endParaRPr>
          </a:p>
          <a:p>
            <a:pPr>
              <a:lnSpc>
                <a:spcPct val="100000"/>
              </a:lnSpc>
            </a:pPr>
            <a:r>
              <a:rPr lang="ru-RU" sz="2400" b="1" strike="noStrike" spc="-1">
                <a:solidFill>
                  <a:srgbClr val="000000"/>
                </a:solidFill>
                <a:latin typeface="Arial"/>
                <a:ea typeface="DejaVu Sans"/>
              </a:rPr>
              <a:t>7. Поняття рекреаційного кадастру.</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 name="CustomShape 1"/>
          <p:cNvSpPr/>
          <p:nvPr/>
        </p:nvSpPr>
        <p:spPr>
          <a:xfrm>
            <a:off x="2452680" y="714240"/>
            <a:ext cx="8910720" cy="785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ru-RU" sz="3800" b="1" i="1" strike="noStrike" spc="-1">
                <a:solidFill>
                  <a:srgbClr val="00B050"/>
                </a:solidFill>
                <a:latin typeface="Century Gothic"/>
                <a:ea typeface="DejaVu Sans"/>
              </a:rPr>
              <a:t>Класифікація природних ресурсів</a:t>
            </a:r>
            <a:endParaRPr lang="ru-RU" sz="3800" b="0" strike="noStrike" spc="-1">
              <a:latin typeface="Arial"/>
            </a:endParaRPr>
          </a:p>
        </p:txBody>
      </p:sp>
      <p:sp>
        <p:nvSpPr>
          <p:cNvPr id="609" name="CustomShape 2"/>
          <p:cNvSpPr/>
          <p:nvPr/>
        </p:nvSpPr>
        <p:spPr>
          <a:xfrm>
            <a:off x="2095560" y="1785960"/>
            <a:ext cx="9407880" cy="43574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nSpc>
                <a:spcPct val="100000"/>
              </a:lnSpc>
              <a:spcBef>
                <a:spcPts val="1001"/>
              </a:spcBef>
              <a:buClr>
                <a:srgbClr val="4E67C8"/>
              </a:buClr>
              <a:buFont typeface="Wingdings 3" charset="2"/>
              <a:buChar char=""/>
            </a:pPr>
            <a:r>
              <a:rPr lang="ru-RU" sz="2800" b="1" strike="noStrike" spc="-1">
                <a:solidFill>
                  <a:srgbClr val="404040"/>
                </a:solidFill>
                <a:latin typeface="Century Gothic"/>
                <a:ea typeface="DejaVu Sans"/>
              </a:rPr>
              <a:t>За вичерпністю:</a:t>
            </a:r>
            <a:endParaRPr lang="ru-RU" sz="2800" b="0" strike="noStrike" spc="-1">
              <a:latin typeface="Arial"/>
            </a:endParaRPr>
          </a:p>
          <a:p>
            <a:pPr marL="743040" lvl="1" indent="-284760">
              <a:lnSpc>
                <a:spcPct val="100000"/>
              </a:lnSpc>
              <a:spcBef>
                <a:spcPts val="1001"/>
              </a:spcBef>
              <a:buClr>
                <a:srgbClr val="4E67C8"/>
              </a:buClr>
              <a:buFont typeface="Wingdings 3" charset="2"/>
              <a:buChar char=""/>
            </a:pPr>
            <a:r>
              <a:rPr lang="ru-RU" sz="2600" b="0" strike="noStrike" spc="-1">
                <a:solidFill>
                  <a:srgbClr val="404040"/>
                </a:solidFill>
                <a:latin typeface="Century Gothic"/>
                <a:ea typeface="DejaVu Sans"/>
              </a:rPr>
              <a:t> </a:t>
            </a:r>
            <a:r>
              <a:rPr lang="ru-RU" sz="2600" b="1" strike="noStrike" spc="-1">
                <a:solidFill>
                  <a:srgbClr val="404040"/>
                </a:solidFill>
                <a:latin typeface="Century Gothic"/>
                <a:ea typeface="DejaVu Sans"/>
              </a:rPr>
              <a:t>невичерпні</a:t>
            </a:r>
            <a:endParaRPr lang="ru-RU" sz="2600" b="0" strike="noStrike" spc="-1">
              <a:latin typeface="Arial"/>
            </a:endParaRPr>
          </a:p>
          <a:p>
            <a:pPr marL="743040" lvl="1" indent="-284760">
              <a:lnSpc>
                <a:spcPct val="100000"/>
              </a:lnSpc>
              <a:spcBef>
                <a:spcPts val="1001"/>
              </a:spcBef>
              <a:buClr>
                <a:srgbClr val="4E67C8"/>
              </a:buClr>
              <a:buFont typeface="Wingdings 3" charset="2"/>
              <a:buChar char=""/>
            </a:pPr>
            <a:r>
              <a:rPr lang="ru-RU" sz="2600" b="1" strike="noStrike" spc="-1">
                <a:solidFill>
                  <a:srgbClr val="404040"/>
                </a:solidFill>
                <a:latin typeface="Century Gothic"/>
                <a:ea typeface="DejaVu Sans"/>
              </a:rPr>
              <a:t> вичерпні відновлювані;</a:t>
            </a:r>
            <a:endParaRPr lang="ru-RU" sz="2600" b="0" strike="noStrike" spc="-1">
              <a:latin typeface="Arial"/>
            </a:endParaRPr>
          </a:p>
          <a:p>
            <a:pPr marL="743040" lvl="1" indent="-284760">
              <a:lnSpc>
                <a:spcPct val="100000"/>
              </a:lnSpc>
              <a:spcBef>
                <a:spcPts val="1001"/>
              </a:spcBef>
              <a:buClr>
                <a:srgbClr val="4E67C8"/>
              </a:buClr>
              <a:buFont typeface="Wingdings 3" charset="2"/>
              <a:buChar char=""/>
            </a:pPr>
            <a:r>
              <a:rPr lang="ru-RU" sz="2600" b="1" strike="noStrike" spc="-1">
                <a:solidFill>
                  <a:srgbClr val="404040"/>
                </a:solidFill>
                <a:latin typeface="Century Gothic"/>
                <a:ea typeface="DejaVu Sans"/>
              </a:rPr>
              <a:t> вичерпні невідновлювані.</a:t>
            </a:r>
            <a:endParaRPr lang="ru-RU" sz="2600" b="0" strike="noStrike" spc="-1">
              <a:latin typeface="Arial"/>
            </a:endParaRPr>
          </a:p>
          <a:p>
            <a:pPr>
              <a:lnSpc>
                <a:spcPct val="100000"/>
              </a:lnSpc>
            </a:pPr>
            <a:endParaRPr lang="ru-RU" sz="2600" b="0" strike="noStrike" spc="-1">
              <a:latin typeface="Arial"/>
            </a:endParaRPr>
          </a:p>
          <a:p>
            <a:pPr marL="743040" lvl="1" indent="-284760">
              <a:lnSpc>
                <a:spcPct val="100000"/>
              </a:lnSpc>
              <a:spcBef>
                <a:spcPts val="1001"/>
              </a:spcBef>
              <a:buClr>
                <a:srgbClr val="4E67C8"/>
              </a:buClr>
              <a:buFont typeface="Wingdings 3" charset="2"/>
              <a:buChar char=""/>
            </a:pPr>
            <a:r>
              <a:rPr lang="ru-RU" sz="2800" b="1" i="1" strike="noStrike" spc="-1">
                <a:solidFill>
                  <a:srgbClr val="7030A0"/>
                </a:solidFill>
                <a:latin typeface="Century Gothic"/>
                <a:ea typeface="DejaVu Sans"/>
              </a:rPr>
              <a:t>До якого класу належать рекреаційні ресурси?</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 name="CustomShape 1"/>
          <p:cNvSpPr/>
          <p:nvPr/>
        </p:nvSpPr>
        <p:spPr>
          <a:xfrm>
            <a:off x="2381400" y="1643040"/>
            <a:ext cx="7357680" cy="191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4000" b="1" i="1" strike="noStrike" spc="-1">
                <a:solidFill>
                  <a:srgbClr val="FF0000"/>
                </a:solidFill>
                <a:latin typeface="Arial"/>
                <a:ea typeface="DejaVu Sans"/>
              </a:rPr>
              <a:t>ДЯКУЮ </a:t>
            </a:r>
            <a:endParaRPr lang="ru-RU" sz="4000" b="0" strike="noStrike" spc="-1">
              <a:latin typeface="Arial"/>
            </a:endParaRPr>
          </a:p>
          <a:p>
            <a:pPr algn="ctr">
              <a:lnSpc>
                <a:spcPct val="100000"/>
              </a:lnSpc>
            </a:pPr>
            <a:r>
              <a:rPr lang="ru-RU" sz="4000" b="1" i="1" strike="noStrike" spc="-1">
                <a:solidFill>
                  <a:srgbClr val="FF0000"/>
                </a:solidFill>
                <a:latin typeface="Arial"/>
                <a:ea typeface="DejaVu Sans"/>
              </a:rPr>
              <a:t>ЗА </a:t>
            </a:r>
            <a:endParaRPr lang="ru-RU" sz="4000" b="0" strike="noStrike" spc="-1">
              <a:latin typeface="Arial"/>
            </a:endParaRPr>
          </a:p>
          <a:p>
            <a:pPr algn="ctr">
              <a:lnSpc>
                <a:spcPct val="100000"/>
              </a:lnSpc>
            </a:pPr>
            <a:r>
              <a:rPr lang="ru-RU" sz="4000" b="1" i="1" strike="noStrike" spc="-1">
                <a:solidFill>
                  <a:srgbClr val="FF0000"/>
                </a:solidFill>
                <a:latin typeface="Arial"/>
                <a:ea typeface="DejaVu Sans"/>
              </a:rPr>
              <a:t>УВАГУ!</a:t>
            </a:r>
            <a:endParaRPr lang="ru-RU" sz="4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 name="CustomShape 1"/>
          <p:cNvSpPr/>
          <p:nvPr/>
        </p:nvSpPr>
        <p:spPr>
          <a:xfrm>
            <a:off x="1952640" y="642960"/>
            <a:ext cx="9715320" cy="50886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3200" b="1" i="1" strike="noStrike" spc="-1">
                <a:solidFill>
                  <a:srgbClr val="FF0000"/>
                </a:solidFill>
                <a:latin typeface="Arial"/>
                <a:ea typeface="DejaVu Sans"/>
              </a:rPr>
              <a:t>Культурно-історичні ресурси</a:t>
            </a:r>
            <a:r>
              <a:rPr lang="ru-RU" sz="3200" b="1" strike="noStrike" spc="-1">
                <a:solidFill>
                  <a:srgbClr val="000000"/>
                </a:solidFill>
                <a:latin typeface="Arial"/>
                <a:ea typeface="DejaVu Sans"/>
              </a:rPr>
              <a:t> </a:t>
            </a:r>
            <a:r>
              <a:rPr lang="ru-RU" sz="2400" b="1" strike="noStrike" spc="-1">
                <a:solidFill>
                  <a:srgbClr val="000000"/>
                </a:solidFill>
                <a:latin typeface="Arial"/>
                <a:ea typeface="DejaVu Sans"/>
              </a:rPr>
              <a:t>включають:</a:t>
            </a:r>
            <a:endParaRPr lang="ru-RU" sz="2400" b="0" strike="noStrike" spc="-1">
              <a:latin typeface="Arial"/>
            </a:endParaRPr>
          </a:p>
          <a:p>
            <a:pPr algn="just">
              <a:lnSpc>
                <a:spcPct val="100000"/>
              </a:lnSpc>
            </a:pP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 </a:t>
            </a:r>
            <a:r>
              <a:rPr lang="ru-RU" sz="2800" b="1" i="1" strike="noStrike" spc="-1">
                <a:solidFill>
                  <a:srgbClr val="7030A0"/>
                </a:solidFill>
                <a:latin typeface="Arial"/>
                <a:ea typeface="DejaVu Sans"/>
              </a:rPr>
              <a:t>матеріальні</a:t>
            </a:r>
            <a:r>
              <a:rPr lang="ru-RU" sz="2400" b="1" strike="noStrike" spc="-1">
                <a:solidFill>
                  <a:srgbClr val="000000"/>
                </a:solidFill>
                <a:latin typeface="Arial"/>
                <a:ea typeface="DejaVu Sans"/>
              </a:rPr>
              <a:t> - всі засоби виробництва і матеріальні цінності суспільства (пам'ятники історії і культури, підприємства всіх галузей народного господарства), що можуть задовольняти пізнавальні потреби людей;</a:t>
            </a:r>
            <a:endParaRPr lang="ru-RU" sz="2400" b="0" strike="noStrike" spc="-1">
              <a:latin typeface="Arial"/>
            </a:endParaRPr>
          </a:p>
          <a:p>
            <a:pPr algn="just">
              <a:lnSpc>
                <a:spcPct val="100000"/>
              </a:lnSpc>
            </a:pP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 </a:t>
            </a:r>
            <a:r>
              <a:rPr lang="ru-RU" sz="2800" b="1" i="1" strike="noStrike" spc="-1">
                <a:solidFill>
                  <a:srgbClr val="7030A0"/>
                </a:solidFill>
                <a:latin typeface="Arial"/>
                <a:ea typeface="DejaVu Sans"/>
              </a:rPr>
              <a:t>духовні</a:t>
            </a:r>
            <a:r>
              <a:rPr lang="ru-RU" sz="2400" b="1" i="1" strike="noStrike" spc="-1">
                <a:solidFill>
                  <a:srgbClr val="7030A0"/>
                </a:solidFill>
                <a:latin typeface="Arial"/>
                <a:ea typeface="DejaVu Sans"/>
              </a:rPr>
              <a:t> </a:t>
            </a:r>
            <a:r>
              <a:rPr lang="ru-RU" sz="2400" b="1" strike="noStrike" spc="-1">
                <a:solidFill>
                  <a:srgbClr val="000000"/>
                </a:solidFill>
                <a:latin typeface="Arial"/>
                <a:ea typeface="DejaVu Sans"/>
              </a:rPr>
              <a:t>- досягнення суспільства в державно-суспільному житті, науці, культурі, мистецтві.</a:t>
            </a:r>
            <a:endParaRPr lang="ru-RU" sz="2400" b="0" strike="noStrike" spc="-1">
              <a:latin typeface="Arial"/>
            </a:endParaRPr>
          </a:p>
          <a:p>
            <a:pPr algn="just">
              <a:lnSpc>
                <a:spcPct val="100000"/>
              </a:lnSpc>
            </a:pPr>
            <a:endParaRPr lang="ru-RU" sz="2400" b="0" strike="noStrike" spc="-1">
              <a:latin typeface="Arial"/>
            </a:endParaRPr>
          </a:p>
          <a:p>
            <a:pPr algn="just">
              <a:lnSpc>
                <a:spcPct val="100000"/>
              </a:lnSpc>
            </a:pPr>
            <a:r>
              <a:rPr lang="ru-RU" sz="2400" b="1" i="1" strike="noStrike" spc="-1">
                <a:solidFill>
                  <a:srgbClr val="00B050"/>
                </a:solidFill>
                <a:latin typeface="Arial"/>
                <a:ea typeface="DejaVu Sans"/>
              </a:rPr>
              <a:t>Культурно-історичні ресурси </a:t>
            </a:r>
            <a:r>
              <a:rPr lang="ru-RU" sz="2400" b="1" strike="noStrike" spc="-1">
                <a:solidFill>
                  <a:srgbClr val="000000"/>
                </a:solidFill>
                <a:latin typeface="Arial"/>
                <a:ea typeface="DejaVu Sans"/>
              </a:rPr>
              <a:t>є цінним джерелом інформації, фактором формування національної самосвідомості українського суспільства.</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CustomShape 1"/>
          <p:cNvSpPr/>
          <p:nvPr/>
        </p:nvSpPr>
        <p:spPr>
          <a:xfrm>
            <a:off x="1595520" y="571320"/>
            <a:ext cx="10215360" cy="53316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3600" b="1" i="1" strike="noStrike" spc="-1">
                <a:solidFill>
                  <a:srgbClr val="FF0000"/>
                </a:solidFill>
                <a:latin typeface="Arial"/>
                <a:ea typeface="DejaVu Sans"/>
              </a:rPr>
              <a:t>Рекреаційним ресурсом </a:t>
            </a:r>
            <a:r>
              <a:rPr lang="ru-RU" sz="2800" b="1" strike="noStrike" spc="-1">
                <a:solidFill>
                  <a:srgbClr val="000000"/>
                </a:solidFill>
                <a:latin typeface="Arial"/>
                <a:ea typeface="DejaVu Sans"/>
              </a:rPr>
              <a:t>є мало не будь-яке місце, що відповідає наступним двом критеріям:</a:t>
            </a:r>
            <a:endParaRPr lang="ru-RU" sz="2800" b="0" strike="noStrike" spc="-1">
              <a:latin typeface="Arial"/>
            </a:endParaRPr>
          </a:p>
          <a:p>
            <a:pPr indent="-216000" algn="just">
              <a:lnSpc>
                <a:spcPct val="100000"/>
              </a:lnSpc>
              <a:buClr>
                <a:srgbClr val="7030A0"/>
              </a:buClr>
              <a:buFont typeface="Wingdings" charset="2"/>
              <a:buChar char=""/>
            </a:pPr>
            <a:r>
              <a:rPr lang="ru-RU" sz="2800" b="1" i="1" strike="noStrike" spc="-1">
                <a:solidFill>
                  <a:srgbClr val="7030A0"/>
                </a:solidFill>
                <a:latin typeface="Arial"/>
                <a:ea typeface="DejaVu Sans"/>
              </a:rPr>
              <a:t>1) місце відрізняється від звичного місця існування людини;</a:t>
            </a:r>
            <a:endParaRPr lang="ru-RU" sz="2800" b="0" strike="noStrike" spc="-1">
              <a:latin typeface="Arial"/>
            </a:endParaRPr>
          </a:p>
          <a:p>
            <a:pPr indent="-216000" algn="just">
              <a:lnSpc>
                <a:spcPct val="100000"/>
              </a:lnSpc>
              <a:buClr>
                <a:srgbClr val="7030A0"/>
              </a:buClr>
              <a:buFont typeface="Wingdings" charset="2"/>
              <a:buChar char=""/>
            </a:pPr>
            <a:r>
              <a:rPr lang="ru-RU" sz="2800" b="1" i="1" strike="noStrike" spc="-1">
                <a:solidFill>
                  <a:srgbClr val="7030A0"/>
                </a:solidFill>
                <a:latin typeface="Arial"/>
                <a:ea typeface="DejaVu Sans"/>
              </a:rPr>
              <a:t>2) місце є поєднання двох і більше різних в природному відношенні середовищ</a:t>
            </a:r>
            <a:r>
              <a:rPr lang="ru-RU" sz="2800" b="1" strike="noStrike" spc="-1">
                <a:solidFill>
                  <a:srgbClr val="000000"/>
                </a:solidFill>
                <a:latin typeface="Arial"/>
                <a:ea typeface="DejaVu Sans"/>
              </a:rPr>
              <a:t>.</a:t>
            </a:r>
            <a:endParaRPr lang="ru-RU" sz="2800" b="0" strike="noStrike" spc="-1">
              <a:latin typeface="Arial"/>
            </a:endParaRPr>
          </a:p>
          <a:p>
            <a:pPr algn="just">
              <a:lnSpc>
                <a:spcPct val="100000"/>
              </a:lnSpc>
            </a:pPr>
            <a:r>
              <a:rPr lang="ru-RU" sz="2800" b="1" strike="noStrike" spc="-1">
                <a:solidFill>
                  <a:srgbClr val="000000"/>
                </a:solidFill>
                <a:latin typeface="Arial"/>
                <a:ea typeface="DejaVu Sans"/>
              </a:rPr>
              <a:t>Статистично найбільш привабливими є </a:t>
            </a:r>
            <a:r>
              <a:rPr lang="ru-RU" sz="2800" b="1" i="1" strike="noStrike" spc="-1">
                <a:solidFill>
                  <a:srgbClr val="00B050"/>
                </a:solidFill>
                <a:latin typeface="Arial"/>
                <a:ea typeface="DejaVu Sans"/>
              </a:rPr>
              <a:t>краєві зони</a:t>
            </a:r>
            <a:r>
              <a:rPr lang="ru-RU" sz="2800" b="1" strike="noStrike" spc="-1">
                <a:solidFill>
                  <a:srgbClr val="000000"/>
                </a:solidFill>
                <a:latin typeface="Arial"/>
                <a:ea typeface="DejaVu Sans"/>
              </a:rPr>
              <a:t>, стик різних середовищ (вода - суша, ліс - поляна, горб - рівнина і т. п.). </a:t>
            </a:r>
            <a:endParaRPr lang="ru-RU" sz="2800" b="0" strike="noStrike" spc="-1">
              <a:latin typeface="Arial"/>
            </a:endParaRPr>
          </a:p>
          <a:p>
            <a:pPr algn="just">
              <a:lnSpc>
                <a:spcPct val="100000"/>
              </a:lnSpc>
            </a:pPr>
            <a:r>
              <a:rPr lang="ru-RU" sz="2800" b="1" strike="noStrike" spc="-1">
                <a:solidFill>
                  <a:srgbClr val="000000"/>
                </a:solidFill>
                <a:latin typeface="Arial"/>
                <a:ea typeface="DejaVu Sans"/>
              </a:rPr>
              <a:t>У ідеалі найпривабливіші стики граничної кількості контрастних середовищ, наприклад:</a:t>
            </a:r>
            <a:endParaRPr lang="ru-RU" sz="2800" b="0" strike="noStrike" spc="-1">
              <a:latin typeface="Arial"/>
            </a:endParaRPr>
          </a:p>
          <a:p>
            <a:pPr algn="ctr">
              <a:lnSpc>
                <a:spcPct val="100000"/>
              </a:lnSpc>
            </a:pPr>
            <a:r>
              <a:rPr lang="ru-RU" sz="2800" b="1" i="1" strike="noStrike" spc="-1">
                <a:solidFill>
                  <a:srgbClr val="FF0000"/>
                </a:solidFill>
                <a:latin typeface="Arial"/>
                <a:ea typeface="DejaVu Sans"/>
              </a:rPr>
              <a:t>гори + море + різноманітне культурне середовище</a:t>
            </a:r>
            <a:r>
              <a:rPr lang="ru-RU" sz="2800" b="1" strike="noStrike" spc="-1">
                <a:solidFill>
                  <a:srgbClr val="000000"/>
                </a:solidFill>
                <a:latin typeface="Arial"/>
                <a:ea typeface="DejaVu Sans"/>
              </a:rPr>
              <a:t>. </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803</TotalTime>
  <Words>5226</Words>
  <Application>Microsoft Office PowerPoint</Application>
  <PresentationFormat>Широкоэкранный</PresentationFormat>
  <Paragraphs>768</Paragraphs>
  <Slides>70</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9</vt:i4>
      </vt:variant>
      <vt:variant>
        <vt:lpstr>Заголовки слайдов</vt:lpstr>
      </vt:variant>
      <vt:variant>
        <vt:i4>70</vt:i4>
      </vt:variant>
    </vt:vector>
  </HeadingPairs>
  <TitlesOfParts>
    <vt:vector size="88" baseType="lpstr">
      <vt:lpstr>Arial</vt:lpstr>
      <vt:lpstr>Century Gothic</vt:lpstr>
      <vt:lpstr>Courier New</vt:lpstr>
      <vt:lpstr>DejaVu Sans</vt:lpstr>
      <vt:lpstr>Franklin Gothic Medium</vt:lpstr>
      <vt:lpstr>StarSymbol</vt:lpstr>
      <vt:lpstr>Symbol</vt:lpstr>
      <vt:lpstr>Wingdings</vt:lpstr>
      <vt:lpstr>Wingdings 3</vt:lpstr>
      <vt:lpstr>Office Theme</vt:lpstr>
      <vt:lpstr>Office Theme</vt:lpstr>
      <vt:lpstr>Office Theme</vt:lpstr>
      <vt:lpstr>Office Theme</vt:lpstr>
      <vt:lpstr>Office Theme</vt:lpstr>
      <vt:lpstr>Office Theme</vt:lpstr>
      <vt:lpstr>Office Theme</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Природні рекреаційні ресурси та методи їх оцінки</dc:title>
  <dc:subject/>
  <dc:creator>Oxana</dc:creator>
  <dc:description/>
  <cp:lastModifiedBy>User</cp:lastModifiedBy>
  <cp:revision>37</cp:revision>
  <dcterms:created xsi:type="dcterms:W3CDTF">2015-10-12T09:31:29Z</dcterms:created>
  <dcterms:modified xsi:type="dcterms:W3CDTF">2023-09-16T20:01:39Z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Произвольный</vt:lpwstr>
  </property>
  <property fmtid="{D5CDD505-2E9C-101B-9397-08002B2CF9AE}" pid="9" name="ScaleCrop">
    <vt:bool>false</vt:bool>
  </property>
  <property fmtid="{D5CDD505-2E9C-101B-9397-08002B2CF9AE}" pid="10" name="ShareDoc">
    <vt:bool>false</vt:bool>
  </property>
  <property fmtid="{D5CDD505-2E9C-101B-9397-08002B2CF9AE}" pid="11" name="Slides">
    <vt:i4>70</vt:i4>
  </property>
</Properties>
</file>