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8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5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265" r:id="rId5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708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0%D0%B5%D0%B9%D0%BD%D1%81%D1%8C%D0%BA%D0%B0_%D0%B4%D0%B5%D0%BC%D1%96%D0%BB%D1%96%D1%82%D0%B0%D1%80%D0%B8%D0%B7%D0%BE%D0%B2%D0%B0%D0%BD%D0%B0_%D0%B7%D0%BE%D0%BD%D0%B0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1635646"/>
            <a:ext cx="352839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3"/>
          <a:stretch/>
        </p:blipFill>
        <p:spPr bwMode="auto">
          <a:xfrm>
            <a:off x="0" y="-38102"/>
            <a:ext cx="5076056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3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1093"/>
            <a:ext cx="8712968" cy="4801314"/>
          </a:xfrm>
          <a:prstGeom prst="rect">
            <a:avLst/>
          </a:prstGeom>
          <a:solidFill>
            <a:schemeClr val="bg1">
              <a:alpha val="50000"/>
            </a:schemeClr>
          </a:solidFill>
          <a:ln w="317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заборонених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належать:</a:t>
            </a:r>
          </a:p>
          <a:p>
            <a:pPr algn="just"/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отруєна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задушливі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подібні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гази,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токсичної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основна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нанесенні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ушкоджень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осколками,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виявляються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людському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рентгенівських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променів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міни-пастки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асоціюються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дитячими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іграшками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предметами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запальне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пунктів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мету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заподіяння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природному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середовищу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Забороненим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хімічна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1972 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підписана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накопичення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токсичної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З приводу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прямої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заборони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існують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метою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направлені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звуження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сфери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просторового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розповсюдження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52629" y="699542"/>
            <a:ext cx="360040" cy="73653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5263" y="1967875"/>
            <a:ext cx="4572000" cy="1200329"/>
          </a:xfrm>
          <a:prstGeom prst="rect">
            <a:avLst/>
          </a:prstGeom>
          <a:solidFill>
            <a:schemeClr val="bg1">
              <a:alpha val="75000"/>
            </a:schemeClr>
          </a:solidFill>
          <a:ln w="31750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регулюють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874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7899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включають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71550"/>
            <a:ext cx="8928992" cy="424731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Декларація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скасування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запалювальних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куль 1868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року.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декларація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легко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розгортаються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сплющуються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людському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(1899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1907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року.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 1925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року.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накопичення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токсинної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1971)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 1925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року.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ворожого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природне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середовище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1976 року.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4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23478"/>
            <a:ext cx="8749480" cy="313932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конкретних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такими,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надмірних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ушкоджень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невибіркову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(Женева, 10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1980 г.).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чотири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протоколи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Протокол про осколки (Протокол I), Протокол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мін-пасток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пристроїв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(Протокол II),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Технічний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Протоколу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мін-пасток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пристроїв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(Протокол II), Протокол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(Протокол III), Протокол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засліплює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(Протокол IV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накопичення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передачі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протипіхотних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(Осло, 18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1997 г.)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34806"/>
            <a:ext cx="3456384" cy="180869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9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694587"/>
            <a:ext cx="4572000" cy="1754326"/>
          </a:xfrm>
          <a:prstGeom prst="rect">
            <a:avLst/>
          </a:prstGeom>
          <a:solidFill>
            <a:schemeClr val="bg1">
              <a:alpha val="64000"/>
            </a:schemeClr>
          </a:solidFill>
          <a:ln w="317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Заборонені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203598"/>
            <a:ext cx="8640960" cy="2308324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Каталог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паралельно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розвитком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науково-технічного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прогресу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вдосконаленням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Переломними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конференції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прийняли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низку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ст. 22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сухопутної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1907 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передбачала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необмеженим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правом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противнику".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принцип став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джерелом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низки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специфічних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справі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ст. 23д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снарядів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надмірних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страждань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". </a:t>
            </a:r>
          </a:p>
        </p:txBody>
      </p:sp>
    </p:spTree>
    <p:extLst>
      <p:ext uri="{BB962C8B-B14F-4D97-AF65-F5344CB8AC3E}">
        <p14:creationId xmlns:p14="http://schemas.microsoft.com/office/powerpoint/2010/main" val="16020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23478"/>
            <a:ext cx="63001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суворо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невибірковий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характер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4 і 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статті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51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протоколу І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1949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pоку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норма 71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звичаєвого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надмірних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пошкоджень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надмірних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страждань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статті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протоколу І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1949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pоку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норма 70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звичаєвого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широкої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довгочасної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серйозної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природному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середовищу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статті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протоколу І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1949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pоку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норма 45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звичаєвого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5" t="12909" b="6479"/>
          <a:stretch/>
        </p:blipFill>
        <p:spPr bwMode="auto">
          <a:xfrm>
            <a:off x="611560" y="586317"/>
            <a:ext cx="1958584" cy="387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4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5"/>
          <a:stretch/>
        </p:blipFill>
        <p:spPr bwMode="auto">
          <a:xfrm>
            <a:off x="-14334" y="1"/>
            <a:ext cx="915833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4334" y="555526"/>
            <a:ext cx="9144000" cy="341632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заборони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мотивовані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бажанням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непропорційної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страждань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1868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пункті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преамбули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Санкт-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Петербурзької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декларації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вказано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єдина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законна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(…)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послабленні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ворога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достатнім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вивести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строю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найбільшу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котра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збільшує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страждання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строю,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смерть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неминучою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повинно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вказаній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суперечить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законам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людяності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350" y="1142970"/>
            <a:ext cx="9144000" cy="286232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міркування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надихнули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виникнення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одного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основних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принципів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снарядів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надмірних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ушкоджень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зайвих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страждань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Застосовуючи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принцип, МГП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наслідки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надмірно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жорстокими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обставин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осліплювальну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експансивні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уламки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неможливо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виявити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За відсутності чітких критеріїв у договірному праві щодо того, які страждання є «зайвими», а які ушкодження «надмірними», ця норма вимагає встановлення балансу між міркуваннями військової необхідності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гуманності.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9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94" y="21771"/>
            <a:ext cx="900350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ході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забороняється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застосовувати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uk-UA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розривні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легко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розвертаються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сплющуються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твердою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оболонкою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повністю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покриває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осердя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надрізи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сильнодіючі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біологічну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токсичну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будь-яку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осколками,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виявляються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людському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рентгенівськими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променями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присутності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близькості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ладу,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калічать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вбивають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кількох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людей;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самодеактивуються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оснащені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елементом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невилучення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функціонувати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того,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втратила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спроможність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спрацювання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354725" y="915566"/>
            <a:ext cx="360040" cy="73653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893" y="955485"/>
            <a:ext cx="9144000" cy="397031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Вступ.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понять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Заборонені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Заборонена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звичайна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міни-схованки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протипіхотні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протипіхотні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касетні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снаряди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враження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отруйна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біологічна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хімічна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МГП.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Консультативний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висновок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суду ООН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1996 р.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Заборонені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боротьби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обов’язки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санітарних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зон та зон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міни-пастки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протипіхотні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спроектовані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сконструйовані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пристосовані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убивати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ушкоджень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спрацьовують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раптово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торкається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наближається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начебто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нешкідливого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предмета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здавалося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якимось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чином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сполучені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асоціюються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емблемами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знаками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сигналами,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предметами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становлять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померлими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обладнанням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дитячими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іграшками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дистанційні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визначеним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технічним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вимогам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протипіхотних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касетних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торпеди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без пристрою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самоліквідації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автоматичні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підводні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контактні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закріплені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мінрепах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перестають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безпечними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зриваються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якоря;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заподіяння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постійної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сліпоти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органам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оптичні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прилади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природне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середовище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довгострокові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серйозні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наслідки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руйнації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запалювальні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виду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рослинного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покриву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793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215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Заборонена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звичайна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міни-схованки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протипіхотні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протипіхотні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касетні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снаряди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0" y="1059582"/>
            <a:ext cx="9138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Заборонена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звичайна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озброєнь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як,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й не 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масового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(як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ядерна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хімічна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біологічна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невибіркову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призводить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надмірних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страждань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завдає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невиправданої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136753"/>
            <a:ext cx="3600400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Хочу вказати визначення основних термінів: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82692" y="1982912"/>
            <a:ext cx="4464496" cy="25083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Протокол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про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мін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мін-пасток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пристроїв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з поправками,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внесеними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1996 року  (Протокол II з поправками,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внесеними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1996 року),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додається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конкретних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звичайної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вважатися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такими,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наносять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надмірні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пошкодження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невибіркову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дію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851920" y="2424785"/>
            <a:ext cx="722759" cy="0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360" y="309843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Міна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встановлюється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землею, на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поблизу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поверхні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спричиненого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присутністю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близькістю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контактом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транспортним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0" name="Прямая со стрелкой 9"/>
          <p:cNvCxnSpPr>
            <a:stCxn id="4" idx="2"/>
          </p:cNvCxnSpPr>
          <p:nvPr/>
        </p:nvCxnSpPr>
        <p:spPr>
          <a:xfrm>
            <a:off x="1907704" y="2712817"/>
            <a:ext cx="0" cy="385614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8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0"/>
            <a:ext cx="50760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Міна-пастка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«будь-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сконструйований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пристосований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вбивати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заподіювати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ушкодження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спрацьовує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несподівано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торкається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наближається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на перший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погляд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нешкідливого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предмета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62848" r="21755" b="4807"/>
          <a:stretch/>
        </p:blipFill>
        <p:spPr bwMode="auto">
          <a:xfrm>
            <a:off x="0" y="79558"/>
            <a:ext cx="406794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03132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вчиняє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котра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перший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погляд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безпечною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міни-пастки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дверному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отворі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перший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погляд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безпечною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відкривання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дверей, а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мін-пасток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телефонах, на перший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погляд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безпечними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приймання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дзвінків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57986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пристрої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як: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саморобні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пристрої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встановлюються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вручну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вбивати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ушкоджень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приводяться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дистанційного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керування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автоматично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спливом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35" y="0"/>
            <a:ext cx="491520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мін-пасток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пристроїв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повинно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принципам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принципам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розрізнення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пропорційності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запобіжних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надмірних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ушкоджень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зайвих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страждань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віроломства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пощади.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огляду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характер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мін-пасток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пристроїв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те, як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зазвичай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становити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серйозну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правомірним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тому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розміщені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неподалік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заходи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наслідків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розміщення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попереджень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парканів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59582"/>
            <a:ext cx="4191000" cy="276225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1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0466"/>
            <a:ext cx="676875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жодних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обставин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міни-пастки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пристрої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прикріплені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асоціюватись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66" y="1203598"/>
            <a:ext cx="9144000" cy="3139321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емблемами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знаками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сигналами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Червоний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Хрест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хворими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мертвими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захоронення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кремації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могилами;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медичними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обладнанням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продовольчими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товарами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транспортом;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дитячими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іграшками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переносними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продуктами,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підтримання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гігієни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одягу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їжею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напоями;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кухонним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начинням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приладдям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тих,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тваринами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тушами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релігійного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культурного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2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548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список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доповнюється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забороною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мінпасток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пристроїв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зібрані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портативних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детонації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взаємодії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ними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наближенні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31540" y="1082998"/>
            <a:ext cx="8280920" cy="2016224"/>
          </a:xfrm>
          <a:prstGeom prst="horizontalScroll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заборонено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попередньо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вміщувати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міни-пастки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мобільні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скидати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masse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літаків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територією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контролем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ворога.</a:t>
            </a:r>
            <a:endParaRPr lang="ru-RU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21982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Обґрунтуванням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заборони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запобігання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заповнення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вибухонебезпечними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пристроями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виглядають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абсолютно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комбантам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особам без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розрізнення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МКЧХ, заборона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мін-пасток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прикріплених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пов’язаних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МГП,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приваблювати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стала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звичаєвою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нормою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конфліктах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" y="0"/>
            <a:ext cx="9147070" cy="51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203598"/>
            <a:ext cx="6156176" cy="313932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міни-пастки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забороною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віроломства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ніяким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особливим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контексті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заміновані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мінами-пастками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пов’язане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елементами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життєзабезпечення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такими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продовольство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вода,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стосуються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релігії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перший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погляд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переносних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законно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здійснене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міни-пастки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навмисно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заздалегідь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вбудовані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пристрої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86359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реєструвати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розташування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попередньо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запланованих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нулів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ними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районів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в широких масштабах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попереднього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плану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використовували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міни-пастки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реєстраційні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підлягають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збереженню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припинення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мін-пасток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1115616" y="1779662"/>
            <a:ext cx="2664296" cy="10801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7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305" y="215199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Наземні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міни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Наземна міна — Вікіпед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1012"/>
            <a:ext cx="2594790" cy="20162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699542"/>
            <a:ext cx="5400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МГП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наземні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землею,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поблизу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поверхні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поверхні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присутності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близькості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контакту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рухомим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об’єктом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виготовлена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присутності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близькості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контакту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метою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знешкодження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позбавлення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більшої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назву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протипіхотної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протипіхотні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неможливо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виявити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8" y="3147814"/>
            <a:ext cx="3419872" cy="180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2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3"/>
          <a:stretch/>
        </p:blipFill>
        <p:spPr bwMode="auto">
          <a:xfrm>
            <a:off x="0" y="0"/>
            <a:ext cx="9144000" cy="510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32" y="566421"/>
            <a:ext cx="8424936" cy="397031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контексті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запалювальна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«будь-яка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передусім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підпалу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заподіяння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опіків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полум’я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тепла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другого разом,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виникають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хімічної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реакції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доставленої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Запалювальна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представлена,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вогнеметами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фугасами, снарядами, ракетами, гранатами,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бомбами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ємностями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запалювальними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речовинами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категорія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охоплює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ефекти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запалювання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освітлювальні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снаряди,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трасуючі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димові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сигнальні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виключаються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комбінованого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проникнення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уламки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ефектом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бронебійні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снаряди,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уламкові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снаряди,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фугасні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бомби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подібні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комбінованої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викликати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таких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броньовані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машини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літаки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установки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споруди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23478"/>
            <a:ext cx="2304256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ВСТУП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15566"/>
            <a:ext cx="50040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принципи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зобов’язані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дотримуватися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договірну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звичаєву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природу.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Важливими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принципами в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Гааги» є принцип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розрізнення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принцип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гуманізму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принцип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принцип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пропорційності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905" b="8990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17" t="40343" r="18708" b="15863"/>
          <a:stretch/>
        </p:blipFill>
        <p:spPr bwMode="auto">
          <a:xfrm>
            <a:off x="4860032" y="202903"/>
            <a:ext cx="4349281" cy="251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14781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розрізнення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відмінності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норма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договірного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звичаєвого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принципу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розрізняти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А тому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спрямовувати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Принцип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закріплений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ст. 48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протоколу І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звичаєвим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правом. </a:t>
            </a:r>
          </a:p>
        </p:txBody>
      </p:sp>
    </p:spTree>
    <p:extLst>
      <p:ext uri="{BB962C8B-B14F-4D97-AF65-F5344CB8AC3E}">
        <p14:creationId xmlns:p14="http://schemas.microsoft.com/office/powerpoint/2010/main" val="57850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7452320" cy="50783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Занепокоєння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запалювальної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початок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напалму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подібної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В’єтнамі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1970-х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те,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низка держав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висловилися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запалювальної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переговорів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конкретні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прийняті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протоколі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(Протокол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запалювальної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III),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підтвердження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заборони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прямі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напади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Протокол ІІІ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авіатранспортабельної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запалювальної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концентрації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селищ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таборів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окремих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запалювальної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ситуаціями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прицілом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чітко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відмежований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навколишньої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концентрації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запобіжні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заходи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метою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r="38115"/>
          <a:stretch/>
        </p:blipFill>
        <p:spPr bwMode="auto">
          <a:xfrm>
            <a:off x="7452320" y="1248324"/>
            <a:ext cx="169168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8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08" y="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Лазерна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Лазер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отримує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широке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точного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авіабомб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Ефективність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продемонстрована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Іраку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оцінюватися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позитивно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погляду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подібне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побічний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перш за все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засліплення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ніяк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принципу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неспричинення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зайвих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страждань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408" y="379588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Звичаєве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договірне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розроблену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єдиної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одна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спричиняє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осліплення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незворотну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невиліковну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втрату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незахищених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очей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очей,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корекції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27" y="194815"/>
            <a:ext cx="4440088" cy="33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5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побічним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ефектом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осліплення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тимчасового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осліплення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(так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сліпучі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»),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осліплююча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дозволені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практично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запобіжних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уникнути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осліплення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незахищених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4" y="1542514"/>
            <a:ext cx="9142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Протипіхотні лазери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 системи озброєнь, які використовують високоенергетичний лазерний промінь для нейтралізації піхотних цілей, наприклад, шляхом пошкодження оптичних приладів.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65844"/>
            <a:ext cx="4608512" cy="255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65844"/>
            <a:ext cx="4104456" cy="255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7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684"/>
            <a:ext cx="54615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Касетні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скидається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повітряних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обстрілів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артилерії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мінометів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ракет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ракетних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комплексів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випускає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велику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вибухонебезпечних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суббоєприпасів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вибухонебезпечні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зазвичай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розкидаються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широкій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площі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Неправильне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чинники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спричинити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межами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цільового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простору.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значна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елементів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часто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здатна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вибухнути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передбачено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загромаджуючи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великі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 і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вибухнули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протипіхотні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 і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вибухнули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часто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становлять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постійну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загрозу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перешкоджають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сільському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господарству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реконструкції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інфраструктури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закінчення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532" y="34491"/>
            <a:ext cx="3682468" cy="255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532" y="2787774"/>
            <a:ext cx="3682468" cy="230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"/>
            <a:ext cx="9165704" cy="509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1704" y="0"/>
            <a:ext cx="9165704" cy="507831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 метою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подолання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урядами у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2008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прийнято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Конвенцію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касетних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боєприпасів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виробництво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придбання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накопичення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зберігання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передачу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касетних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боєприпасів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знищували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запаси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касетних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очищали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заповнені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ними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забезпечували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реабілітацію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психологічну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підтримку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залучення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жертв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касетних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соціально-економічне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районах,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юрисдикцією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контролем.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кожна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система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бойові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охоплюється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Конвенцією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касетних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боєприпасів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джерелом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занепокоєння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касетні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розсіювання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викидання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вибухонебезпечних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елементів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кілограмів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поширення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спалахів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піротехніки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дипольних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відбивачів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електричних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електронних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впливів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протиповітряною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обороною.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боєприпаси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містять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десяти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вибухонебезпечних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елементів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чотири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кілограми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елементів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обладнаний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здатний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електронного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самознищення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самодеактивації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0"/>
            <a:ext cx="5544616" cy="923330"/>
          </a:xfrm>
          <a:prstGeom prst="rect">
            <a:avLst/>
          </a:prstGeom>
          <a:solidFill>
            <a:schemeClr val="bg1">
              <a:alpha val="60000"/>
            </a:schemeClr>
          </a:solidFill>
          <a:ln w="317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масового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враження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отрута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отруйна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біологічна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бактеріологічна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хімічна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7096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6" y="7025"/>
            <a:ext cx="9138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Негативне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відношення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мало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стародавньому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Староіндійські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Ману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римське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кваліфікували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протиправне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armis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veneno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Став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відомим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вираз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отруйники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колодязів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54"/>
            <a:ext cx="9138794" cy="394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0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1" y="56760"/>
            <a:ext cx="754298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227853"/>
            <a:ext cx="6876256" cy="4801314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те,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договірне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право не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чіткого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отруєної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МС ООН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зазначив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поняття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розуміються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практиці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держав в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їхньому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звичайному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сенсі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охоплюють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отруїти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викликати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удушення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Римським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Статутом,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матеріальним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елементом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воєнного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злочину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пов’язаного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отруйної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є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матеріалу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спричиняє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смерть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серйозне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ушкодження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звичайних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умов через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токсичні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властивості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Заборона не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випадковим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ефектом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насправді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призначена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вбивства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негативного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Так, заборона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отрути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отруйної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допускає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таких практик, як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отруєння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харчових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водопостачання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оброблення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отрутою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снарядів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штиків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проникаючої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поширення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токсичних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через гази,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ін’єкції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679"/>
            <a:ext cx="4067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Хімічна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бактеріологічна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Перше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широкомасштабне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хімічної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відбулося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роки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У 1915 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німецькі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зробили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атаку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французьких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річці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Іпр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звідси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газу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Іприт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гази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застосовувалися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неодноразово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привело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великої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жертв.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суперечило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існуючим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нормам, перш за все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Женевським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протоколом 1925 р.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задушливих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подібних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63074" y="36392"/>
            <a:ext cx="398092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виявився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достатньо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ефективним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окремі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отруйливих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газів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Італія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вторгнення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Ефіопії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(1935 - 1936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Японії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Маньчжурії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Китаї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починаючи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1937 р.),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Ірак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Ірану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(1980 - 1988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.).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засуджена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Радою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ООН в 1986 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Ефективність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пояснюється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значною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репресалій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Гітлер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розглядав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газу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східному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фронті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попереджений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відплату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зважився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572000" y="36392"/>
            <a:ext cx="72008" cy="505760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5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95486"/>
            <a:ext cx="8208912" cy="4801314"/>
          </a:xfrm>
          <a:prstGeom prst="rect">
            <a:avLst/>
          </a:prstGeom>
          <a:solidFill>
            <a:schemeClr val="bg1">
              <a:alpha val="66000"/>
            </a:schemeClr>
          </a:solidFill>
          <a:ln w="317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Японією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Китаю.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трибунали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Токіо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Хабаровську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кваліфікували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Важливим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кроком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хімічної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з'явилася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ООН 1972 р.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накопичення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біологічного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токсичної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чинності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початку 1997 р.).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заборонила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виробництво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доставки.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передача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державам.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Передбачено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Радою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держава стала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об'єктом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атаки.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заслуговує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однозначно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позитивної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оцінки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Разом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враховувати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труднощі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пов'язані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реалізацією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витрат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Росії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ліквідації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бездумно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створеного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величезного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запасу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хімічної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заводи,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Серйозну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навколишнього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01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32" y="5147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правила 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виключення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Заборона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нападів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виняток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цивільні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втрачають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імунітет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можливих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нападів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часу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безпосередньої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 часу,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готуються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запланованого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ними нападу (п. 3 ст. 51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протоколу І).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32" y="221171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гуманізму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людинолюбство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противагу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Принцип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гуманізму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активно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проявляється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тексті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преамбулі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Санкт-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Петербурзької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декларації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1868 р.,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єдиною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законною метою, яку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послаблення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супротивника;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достатньо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вивести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без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збільшує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страждання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виведених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смерть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неминучою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А тому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заходи,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послаблення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супротивника,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обмежуватись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нанесення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супротивнику.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ідея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знайшла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втілення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в п. 3 ст. 57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протоколу І.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1832" y="1887674"/>
            <a:ext cx="9144000" cy="36004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4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" y="1"/>
            <a:ext cx="91213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23478"/>
            <a:ext cx="4572000" cy="1200329"/>
          </a:xfrm>
          <a:prstGeom prst="rect">
            <a:avLst/>
          </a:prstGeom>
          <a:solidFill>
            <a:schemeClr val="bg1">
              <a:alpha val="62000"/>
            </a:schemeClr>
          </a:solidFill>
          <a:ln w="317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МГП.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Консультативний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висновок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суду ООН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1996 р. </a:t>
            </a:r>
          </a:p>
        </p:txBody>
      </p:sp>
    </p:spTree>
    <p:extLst>
      <p:ext uri="{BB962C8B-B14F-4D97-AF65-F5344CB8AC3E}">
        <p14:creationId xmlns:p14="http://schemas.microsoft.com/office/powerpoint/2010/main" val="338805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" y="16229"/>
            <a:ext cx="9116414" cy="510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9579" y="195486"/>
            <a:ext cx="8208912" cy="480131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Заборона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одна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найважливіших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проблем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та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раз. США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використовували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Японії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ставить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сумнів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виправданість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адміністрації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США.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виникала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подальші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роки,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Персидській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затоці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(1990 - 1991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.)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Іраком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хімічної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іноді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називають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ядерною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виявилася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серйозним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стримуючим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роки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холодної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арсенали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зіграли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першорядного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стримуючого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сенсі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чинником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миру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правда,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постійної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загрози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катастрофи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Існуючі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договори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накладають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самим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володіння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нею.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розповсюдити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небездоганно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розраховані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звичайну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винятковим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явищем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Тому тут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хімічної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бактеріологічної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Таких норм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046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342" y="0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розглядалося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Міжнародним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судом при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винесенні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Консультативного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висновку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1996 р.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Законність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загрози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ядерною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зброєю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".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висновку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зазначено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: "З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урахуванням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нинішнього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стану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права і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фактів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розпорядженні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Суд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прийти до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певного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висновку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про те,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загроза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ядерною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зброєю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правомірною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неправомірною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надзвичайних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обставинах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самооборони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поставлено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загрозу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само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виживання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".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суд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заявив,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враховувати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"основного права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виживання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і,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права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вдатися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самооборони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до ст. 51 Статуту, коли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виживання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поставлене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загрозу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Таким чином,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відхилив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підтвердив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представлену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позицію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володіють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вказаних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надзвичайних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обставинах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Разом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висновку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виходить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загроза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ядерною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неправомірними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Суд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підкреслив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сумісним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вимогами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Генеральна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Асамблея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прийняла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1981 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декларацію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оголосила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першим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тяжким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25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889" y="771550"/>
            <a:ext cx="9144000" cy="2308324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Театр, в межах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без'ядерні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До них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Антарктики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Латиноамериканська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(1967 р.),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Південно-тихоокеанська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(1985 р.),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Південно-східно-азіатська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(1995 р.)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Африканська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(1996 р.).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договорів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них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випробування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погроза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Режим зон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транзитний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прохід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морських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повітряних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ядерною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ядерні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погодилися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без'ядерні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застереженням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вступає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суперечність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стратегічними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інтересами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766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Заборонені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збройної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боротьби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2455" y="1154345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заборонені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убивати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ранити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здались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полон;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убивати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парламентера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супроводжують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(трубача,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сурмача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барабанщика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нападати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корабельної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аварії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покидають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парашуті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літальний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апарат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аварії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чинять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ворожих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винятком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осіб-десантників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складі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повітряних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десантів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примушувати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наказ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залишати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погрожувати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захоплювати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заручників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вводити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супротивника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оману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шляхом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віроломства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12" y="771550"/>
            <a:ext cx="91450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розпізнавальну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емблему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Червоного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Хреста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Червоного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Півмісяця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розпізнавальні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знаки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розпізнавальні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знаки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культурних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знак особливо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прапор парламентера,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знаки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сигнали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незаконно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розпізнавальну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емблему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ООН;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убивати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особам;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оголошувати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припиненими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позбавлення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підданих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ворожої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невибіркового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характеру*,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спричинити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втрати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об'єктам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потребам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над супротивником;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терор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спричиняти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голод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метою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211960" y="51470"/>
            <a:ext cx="288032" cy="5040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33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15566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знищувати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вивозити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виводити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об'єкти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виживання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нападати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санітарно-транспортні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належні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розпізнавальні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емблеми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(знаки)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сигнали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вогневе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пунктів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осель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храмів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госпіталів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культурні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пам'ятники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складають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культурну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спадщину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метою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успіху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захоплювати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супротивника,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спричинені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розграбування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пункти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місцевості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211960" y="51470"/>
            <a:ext cx="288032" cy="5040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1720" y="1234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Права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обов’язки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нейтральних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держав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91630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Права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обов'язку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фізичних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регламентуються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Гаагською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права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обов'язки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сухопутної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1907 року,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недоторканною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перетворена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театр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Нейтральна держава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зобов'язана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допускати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відкриття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вербовочних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пунктів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Разом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нейтральна держава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несе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громадяни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поодинці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межу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вступають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армію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8008"/>
            <a:ext cx="48965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Нейтральна держава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зобов'язана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допускати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спорядження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озброєння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судна,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вод,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підстави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візьме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одного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стосується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допуску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водах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останнє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вирішує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однакового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відношення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розумний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закінчення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зажадати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покинули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територіальні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води.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Знаходячись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водах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поповнювати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запаси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лімітах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мирного часу,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палива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найближчого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порту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43558"/>
            <a:ext cx="385354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6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67494"/>
            <a:ext cx="6039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санітарних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зон та зон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894334" y="915566"/>
            <a:ext cx="3871887" cy="36453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32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9071" cy="5078313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практиці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принцип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пропорційності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ураженні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супутня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шкода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інфраструктурі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надмірною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порівнянні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досягнутими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атаки.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п. 5 ст. 51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котрий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очікувати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попутно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потягне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собою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втрати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шкоду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разом,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надмірними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конкретної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безпосередньої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передбачається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таким чином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детально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підставі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принципу,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«право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вибирати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не є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необмеженим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 (ст. 35 (1)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Додатковий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протокол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I)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сучасне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 створило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велику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низку норм,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володіння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вестися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вказаних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галузевих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принципів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 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складним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зобов’язані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слідувати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військовослужбовці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кожному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 кожному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нападі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059582"/>
            <a:ext cx="9144000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МГП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демілітаризовану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зону як будь-яку зону,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згодою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збройному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виведені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комбатанти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мобільні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утримуватися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ворожих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Демілітаризована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позначається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знаками,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погоджуються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Демілітаризація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обмеженою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частковою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обмежена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демілітаризація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укріплення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зберігати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чисельність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збільшується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повна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демілітаризація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ліквідовуються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споруди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виводяться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демілітаризованої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Переважно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прикордонні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демілітаризовані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однакову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ширину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обидва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боки кордону. Але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винятки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Так </a:t>
            </a:r>
            <a:r>
              <a:rPr lang="ru-RU" dirty="0" err="1">
                <a:latin typeface="Times New Roman" pitchFamily="18" charset="0"/>
                <a:cs typeface="Times New Roman" pitchFamily="18" charset="0"/>
                <a:hlinkClick r:id="rId3" tooltip="Рейнська демілітаризована зона"/>
              </a:rPr>
              <a:t>Рейнська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 tooltip="Рейнська демілітаризована зона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  <a:hlinkClick r:id="rId3" tooltip="Рейнська демілітаризована зона"/>
              </a:rPr>
              <a:t>демілітаризована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 tooltip="Рейнська демілітаризована зона"/>
              </a:rPr>
              <a:t> зона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(створена у 1919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Німеччини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шириною 50 км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схід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Рейну.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6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0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0"/>
            <a:ext cx="4572000" cy="181588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понять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02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402" y="1203598"/>
            <a:ext cx="8769086" cy="1200329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Різниця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засобами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» та «методами»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важливою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будь-яка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незаконний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(метод), в той час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заборонено через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властиві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характеристики,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незаконним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способу,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6" t="14931" r="37763" b="10456"/>
          <a:stretch/>
        </p:blipFill>
        <p:spPr bwMode="auto">
          <a:xfrm>
            <a:off x="4029339" y="140407"/>
            <a:ext cx="414535" cy="105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31506" y="3651870"/>
            <a:ext cx="6624736" cy="1200329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противника, 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зазначених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056991" y="2571750"/>
            <a:ext cx="359229" cy="78538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8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91" y="0"/>
            <a:ext cx="5742384" cy="5078313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умовно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розділити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дозволені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заборонені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перших,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других.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документах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регламентована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заборона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з’являється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новий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 заборонено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міжнародним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правом, то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вказана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нова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дозволеною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ударних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серйозні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загрози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загострюється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безпілотники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доставляють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вибухову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місцевість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37992" r="29102" b="4864"/>
          <a:stretch/>
        </p:blipFill>
        <p:spPr bwMode="auto">
          <a:xfrm>
            <a:off x="5758476" y="1131590"/>
            <a:ext cx="3385524" cy="280831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8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8988"/>
            <a:ext cx="403244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заборонених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належать: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608" y="1417604"/>
            <a:ext cx="4283968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Віроломство (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37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протоколу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І)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Віддання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наказу не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залишати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нікого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(ст. 40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протоколу І)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89714" y="10429"/>
            <a:ext cx="39747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встановлюються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положеннями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ст.ст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35–36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протоколу І, ст. 23 (д)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IV),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конкретними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договорами та нормами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звичаєвого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такими,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надмірної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зайвих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страждань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644008" y="48988"/>
            <a:ext cx="72008" cy="5094512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9750"/>
            <a:ext cx="3816424" cy="19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2195736" y="843557"/>
            <a:ext cx="360040" cy="73653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5345</Words>
  <Application>Microsoft Office PowerPoint</Application>
  <PresentationFormat>Экран (16:9)</PresentationFormat>
  <Paragraphs>178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</dc:creator>
  <cp:lastModifiedBy>sergey</cp:lastModifiedBy>
  <cp:revision>131</cp:revision>
  <dcterms:created xsi:type="dcterms:W3CDTF">2025-10-30T09:58:25Z</dcterms:created>
  <dcterms:modified xsi:type="dcterms:W3CDTF">2025-11-10T02:52:39Z</dcterms:modified>
</cp:coreProperties>
</file>