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4" r:id="rId3"/>
    <p:sldId id="257" r:id="rId4"/>
    <p:sldId id="258" r:id="rId5"/>
    <p:sldId id="259" r:id="rId6"/>
    <p:sldId id="261" r:id="rId7"/>
    <p:sldId id="262" r:id="rId8"/>
    <p:sldId id="263" r:id="rId9"/>
    <p:sldId id="270" r:id="rId10"/>
    <p:sldId id="271" r:id="rId11"/>
    <p:sldId id="272" r:id="rId12"/>
    <p:sldId id="264" r:id="rId13"/>
    <p:sldId id="265" r:id="rId14"/>
    <p:sldId id="266" r:id="rId15"/>
    <p:sldId id="267" r:id="rId16"/>
    <p:sldId id="268" r:id="rId17"/>
    <p:sldId id="273" r:id="rId18"/>
    <p:sldId id="269" r:id="rId19"/>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p:scale>
          <a:sx n="69" d="100"/>
          <a:sy n="69" d="100"/>
        </p:scale>
        <p:origin x="48" y="-4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ru-RU"/>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4BEEA7A7-9483-4E17-A2BE-47BB7CFDD757}" type="datetimeFigureOut">
              <a:rPr lang="ru-RU" smtClean="0"/>
              <a:t>10.05.2022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F741DF6-83C1-4138-A1E4-037D1CE7C87A}" type="slidenum">
              <a:rPr lang="ru-RU" smtClean="0"/>
              <a:t>‹#›</a:t>
            </a:fld>
            <a:endParaRPr lang="ru-RU"/>
          </a:p>
        </p:txBody>
      </p:sp>
    </p:spTree>
    <p:extLst>
      <p:ext uri="{BB962C8B-B14F-4D97-AF65-F5344CB8AC3E}">
        <p14:creationId xmlns:p14="http://schemas.microsoft.com/office/powerpoint/2010/main" val="4354564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4BEEA7A7-9483-4E17-A2BE-47BB7CFDD757}" type="datetimeFigureOut">
              <a:rPr lang="ru-RU" smtClean="0"/>
              <a:t>10.05.2022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F741DF6-83C1-4138-A1E4-037D1CE7C87A}" type="slidenum">
              <a:rPr lang="ru-RU" smtClean="0"/>
              <a:t>‹#›</a:t>
            </a:fld>
            <a:endParaRPr lang="ru-RU"/>
          </a:p>
        </p:txBody>
      </p:sp>
    </p:spTree>
    <p:extLst>
      <p:ext uri="{BB962C8B-B14F-4D97-AF65-F5344CB8AC3E}">
        <p14:creationId xmlns:p14="http://schemas.microsoft.com/office/powerpoint/2010/main" val="8026102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4BEEA7A7-9483-4E17-A2BE-47BB7CFDD757}" type="datetimeFigureOut">
              <a:rPr lang="ru-RU" smtClean="0"/>
              <a:t>10.05.2022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F741DF6-83C1-4138-A1E4-037D1CE7C87A}" type="slidenum">
              <a:rPr lang="ru-RU" smtClean="0"/>
              <a:t>‹#›</a:t>
            </a:fld>
            <a:endParaRPr lang="ru-RU"/>
          </a:p>
        </p:txBody>
      </p:sp>
    </p:spTree>
    <p:extLst>
      <p:ext uri="{BB962C8B-B14F-4D97-AF65-F5344CB8AC3E}">
        <p14:creationId xmlns:p14="http://schemas.microsoft.com/office/powerpoint/2010/main" val="26282069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4BEEA7A7-9483-4E17-A2BE-47BB7CFDD757}" type="datetimeFigureOut">
              <a:rPr lang="ru-RU" smtClean="0"/>
              <a:t>10.05.2022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F741DF6-83C1-4138-A1E4-037D1CE7C87A}" type="slidenum">
              <a:rPr lang="ru-RU" smtClean="0"/>
              <a:t>‹#›</a:t>
            </a:fld>
            <a:endParaRPr lang="ru-RU"/>
          </a:p>
        </p:txBody>
      </p:sp>
    </p:spTree>
    <p:extLst>
      <p:ext uri="{BB962C8B-B14F-4D97-AF65-F5344CB8AC3E}">
        <p14:creationId xmlns:p14="http://schemas.microsoft.com/office/powerpoint/2010/main" val="16928437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4BEEA7A7-9483-4E17-A2BE-47BB7CFDD757}" type="datetimeFigureOut">
              <a:rPr lang="ru-RU" smtClean="0"/>
              <a:t>10.05.2022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F741DF6-83C1-4138-A1E4-037D1CE7C87A}" type="slidenum">
              <a:rPr lang="ru-RU" smtClean="0"/>
              <a:t>‹#›</a:t>
            </a:fld>
            <a:endParaRPr lang="ru-RU"/>
          </a:p>
        </p:txBody>
      </p:sp>
    </p:spTree>
    <p:extLst>
      <p:ext uri="{BB962C8B-B14F-4D97-AF65-F5344CB8AC3E}">
        <p14:creationId xmlns:p14="http://schemas.microsoft.com/office/powerpoint/2010/main" val="39656244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4BEEA7A7-9483-4E17-A2BE-47BB7CFDD757}" type="datetimeFigureOut">
              <a:rPr lang="ru-RU" smtClean="0"/>
              <a:t>10.05.2022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9F741DF6-83C1-4138-A1E4-037D1CE7C87A}" type="slidenum">
              <a:rPr lang="ru-RU" smtClean="0"/>
              <a:t>‹#›</a:t>
            </a:fld>
            <a:endParaRPr lang="ru-RU"/>
          </a:p>
        </p:txBody>
      </p:sp>
    </p:spTree>
    <p:extLst>
      <p:ext uri="{BB962C8B-B14F-4D97-AF65-F5344CB8AC3E}">
        <p14:creationId xmlns:p14="http://schemas.microsoft.com/office/powerpoint/2010/main" val="23183338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4BEEA7A7-9483-4E17-A2BE-47BB7CFDD757}" type="datetimeFigureOut">
              <a:rPr lang="ru-RU" smtClean="0"/>
              <a:t>10.05.2022</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9F741DF6-83C1-4138-A1E4-037D1CE7C87A}" type="slidenum">
              <a:rPr lang="ru-RU" smtClean="0"/>
              <a:t>‹#›</a:t>
            </a:fld>
            <a:endParaRPr lang="ru-RU"/>
          </a:p>
        </p:txBody>
      </p:sp>
    </p:spTree>
    <p:extLst>
      <p:ext uri="{BB962C8B-B14F-4D97-AF65-F5344CB8AC3E}">
        <p14:creationId xmlns:p14="http://schemas.microsoft.com/office/powerpoint/2010/main" val="18219034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4BEEA7A7-9483-4E17-A2BE-47BB7CFDD757}" type="datetimeFigureOut">
              <a:rPr lang="ru-RU" smtClean="0"/>
              <a:t>10.05.2022</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9F741DF6-83C1-4138-A1E4-037D1CE7C87A}" type="slidenum">
              <a:rPr lang="ru-RU" smtClean="0"/>
              <a:t>‹#›</a:t>
            </a:fld>
            <a:endParaRPr lang="ru-RU"/>
          </a:p>
        </p:txBody>
      </p:sp>
    </p:spTree>
    <p:extLst>
      <p:ext uri="{BB962C8B-B14F-4D97-AF65-F5344CB8AC3E}">
        <p14:creationId xmlns:p14="http://schemas.microsoft.com/office/powerpoint/2010/main" val="30308957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4BEEA7A7-9483-4E17-A2BE-47BB7CFDD757}" type="datetimeFigureOut">
              <a:rPr lang="ru-RU" smtClean="0"/>
              <a:t>10.05.2022</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9F741DF6-83C1-4138-A1E4-037D1CE7C87A}" type="slidenum">
              <a:rPr lang="ru-RU" smtClean="0"/>
              <a:t>‹#›</a:t>
            </a:fld>
            <a:endParaRPr lang="ru-RU"/>
          </a:p>
        </p:txBody>
      </p:sp>
    </p:spTree>
    <p:extLst>
      <p:ext uri="{BB962C8B-B14F-4D97-AF65-F5344CB8AC3E}">
        <p14:creationId xmlns:p14="http://schemas.microsoft.com/office/powerpoint/2010/main" val="23601306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4BEEA7A7-9483-4E17-A2BE-47BB7CFDD757}" type="datetimeFigureOut">
              <a:rPr lang="ru-RU" smtClean="0"/>
              <a:t>10.05.2022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9F741DF6-83C1-4138-A1E4-037D1CE7C87A}" type="slidenum">
              <a:rPr lang="ru-RU" smtClean="0"/>
              <a:t>‹#›</a:t>
            </a:fld>
            <a:endParaRPr lang="ru-RU"/>
          </a:p>
        </p:txBody>
      </p:sp>
    </p:spTree>
    <p:extLst>
      <p:ext uri="{BB962C8B-B14F-4D97-AF65-F5344CB8AC3E}">
        <p14:creationId xmlns:p14="http://schemas.microsoft.com/office/powerpoint/2010/main" val="1406084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4BEEA7A7-9483-4E17-A2BE-47BB7CFDD757}" type="datetimeFigureOut">
              <a:rPr lang="ru-RU" smtClean="0"/>
              <a:t>10.05.2022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9F741DF6-83C1-4138-A1E4-037D1CE7C87A}" type="slidenum">
              <a:rPr lang="ru-RU" smtClean="0"/>
              <a:t>‹#›</a:t>
            </a:fld>
            <a:endParaRPr lang="ru-RU"/>
          </a:p>
        </p:txBody>
      </p:sp>
    </p:spTree>
    <p:extLst>
      <p:ext uri="{BB962C8B-B14F-4D97-AF65-F5344CB8AC3E}">
        <p14:creationId xmlns:p14="http://schemas.microsoft.com/office/powerpoint/2010/main" val="28006450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BEEA7A7-9483-4E17-A2BE-47BB7CFDD757}" type="datetimeFigureOut">
              <a:rPr lang="ru-RU" smtClean="0"/>
              <a:t>10.05.2022</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F741DF6-83C1-4138-A1E4-037D1CE7C87A}" type="slidenum">
              <a:rPr lang="ru-RU" smtClean="0"/>
              <a:t>‹#›</a:t>
            </a:fld>
            <a:endParaRPr lang="ru-RU"/>
          </a:p>
        </p:txBody>
      </p:sp>
    </p:spTree>
    <p:extLst>
      <p:ext uri="{BB962C8B-B14F-4D97-AF65-F5344CB8AC3E}">
        <p14:creationId xmlns:p14="http://schemas.microsoft.com/office/powerpoint/2010/main" val="29810574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uk-UA" b="1" dirty="0" smtClean="0"/>
              <a:t>С</a:t>
            </a:r>
            <a:r>
              <a:rPr lang="en-US" b="1" dirty="0" smtClean="0"/>
              <a:t>ours 3: Les genres de </a:t>
            </a:r>
            <a:r>
              <a:rPr lang="en-US" b="1" dirty="0" err="1" smtClean="0"/>
              <a:t>discours</a:t>
            </a:r>
            <a:endParaRPr lang="ru-RU" b="1" dirty="0"/>
          </a:p>
        </p:txBody>
      </p:sp>
      <p:sp>
        <p:nvSpPr>
          <p:cNvPr id="3" name="Подзаголовок 2"/>
          <p:cNvSpPr>
            <a:spLocks noGrp="1"/>
          </p:cNvSpPr>
          <p:nvPr>
            <p:ph type="subTitle" idx="1"/>
          </p:nvPr>
        </p:nvSpPr>
        <p:spPr/>
        <p:txBody>
          <a:bodyPr/>
          <a:lstStyle/>
          <a:p>
            <a:endParaRPr lang="ru-RU" dirty="0"/>
          </a:p>
        </p:txBody>
      </p:sp>
    </p:spTree>
    <p:extLst>
      <p:ext uri="{BB962C8B-B14F-4D97-AF65-F5344CB8AC3E}">
        <p14:creationId xmlns:p14="http://schemas.microsoft.com/office/powerpoint/2010/main" val="146310482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6"/>
            <a:ext cx="10515600" cy="565604"/>
          </a:xfrm>
        </p:spPr>
        <p:txBody>
          <a:bodyPr>
            <a:normAutofit fontScale="90000"/>
          </a:bodyPr>
          <a:lstStyle/>
          <a:p>
            <a:pPr algn="ctr"/>
            <a:r>
              <a:rPr lang="fr-FR" dirty="0"/>
              <a:t>La scène </a:t>
            </a:r>
            <a:r>
              <a:rPr lang="fr-FR" dirty="0" smtClean="0"/>
              <a:t>«englobante» / </a:t>
            </a:r>
            <a:r>
              <a:rPr lang="fr-FR" dirty="0"/>
              <a:t>la scène générique</a:t>
            </a:r>
            <a:endParaRPr lang="ru-RU" dirty="0"/>
          </a:p>
        </p:txBody>
      </p:sp>
      <p:sp>
        <p:nvSpPr>
          <p:cNvPr id="3" name="Объект 2"/>
          <p:cNvSpPr>
            <a:spLocks noGrp="1"/>
          </p:cNvSpPr>
          <p:nvPr>
            <p:ph idx="1"/>
          </p:nvPr>
        </p:nvSpPr>
        <p:spPr>
          <a:xfrm>
            <a:off x="538843" y="1240970"/>
            <a:ext cx="11201400" cy="5617029"/>
          </a:xfrm>
        </p:spPr>
        <p:txBody>
          <a:bodyPr>
            <a:normAutofit fontScale="85000" lnSpcReduction="10000"/>
          </a:bodyPr>
          <a:lstStyle/>
          <a:p>
            <a:pPr algn="just"/>
            <a:r>
              <a:rPr lang="fr-FR" dirty="0" smtClean="0"/>
              <a:t>est </a:t>
            </a:r>
            <a:r>
              <a:rPr lang="fr-FR" dirty="0"/>
              <a:t>celle qui correspond </a:t>
            </a:r>
            <a:r>
              <a:rPr lang="fr-FR" b="1" dirty="0"/>
              <a:t>au type de discours</a:t>
            </a:r>
            <a:r>
              <a:rPr lang="fr-FR" dirty="0"/>
              <a:t>. </a:t>
            </a:r>
            <a:endParaRPr lang="fr-FR" dirty="0" smtClean="0"/>
          </a:p>
          <a:p>
            <a:pPr marL="0" indent="0" algn="just">
              <a:buNone/>
            </a:pPr>
            <a:r>
              <a:rPr lang="fr-FR" dirty="0" smtClean="0"/>
              <a:t>Quand </a:t>
            </a:r>
            <a:r>
              <a:rPr lang="fr-FR" dirty="0"/>
              <a:t>on reçoit un tract dans la rue, on doit être capable de déterminer sur quelle scène englobante il faut se placer pour l’interpréter, à quel titre il interpelle son </a:t>
            </a:r>
            <a:r>
              <a:rPr lang="fr-FR" dirty="0" smtClean="0"/>
              <a:t>lecteur: </a:t>
            </a:r>
            <a:r>
              <a:rPr lang="fr-FR" b="1" dirty="0"/>
              <a:t>type de discours administratif, politique, publicitaire, religieux…</a:t>
            </a:r>
            <a:r>
              <a:rPr lang="fr-FR" dirty="0"/>
              <a:t> </a:t>
            </a:r>
            <a:endParaRPr lang="fr-FR" dirty="0" smtClean="0"/>
          </a:p>
          <a:p>
            <a:pPr marL="0" indent="0" algn="just">
              <a:buNone/>
            </a:pPr>
            <a:r>
              <a:rPr lang="fr-FR" dirty="0" smtClean="0"/>
              <a:t>Une </a:t>
            </a:r>
            <a:r>
              <a:rPr lang="fr-FR" dirty="0"/>
              <a:t>énonciation politique, par exemple, implique un </a:t>
            </a:r>
            <a:r>
              <a:rPr lang="fr-FR" dirty="0" smtClean="0"/>
              <a:t>«citoyen» </a:t>
            </a:r>
            <a:r>
              <a:rPr lang="fr-FR" dirty="0"/>
              <a:t>s’adressant à des </a:t>
            </a:r>
            <a:r>
              <a:rPr lang="fr-FR" dirty="0" smtClean="0"/>
              <a:t>«citoyens» </a:t>
            </a:r>
            <a:r>
              <a:rPr lang="fr-FR" dirty="0"/>
              <a:t>et un certain rapport à la vérité. </a:t>
            </a:r>
            <a:endParaRPr lang="fr-FR" dirty="0" smtClean="0"/>
          </a:p>
          <a:p>
            <a:pPr marL="0" indent="0" algn="just">
              <a:buNone/>
            </a:pPr>
            <a:r>
              <a:rPr lang="fr-FR" dirty="0" smtClean="0"/>
              <a:t>Caractérisation </a:t>
            </a:r>
            <a:r>
              <a:rPr lang="fr-FR" dirty="0"/>
              <a:t>sans doute très pauvre, mais qui n’a rien d’intemporel ni d’universel</a:t>
            </a:r>
            <a:r>
              <a:rPr lang="fr-FR" dirty="0" smtClean="0"/>
              <a:t>.</a:t>
            </a:r>
          </a:p>
          <a:p>
            <a:pPr marL="0" indent="0" algn="just">
              <a:buNone/>
            </a:pPr>
            <a:r>
              <a:rPr lang="fr-FR" dirty="0"/>
              <a:t>Mais dire que la scène d’énonciation d’un énoncé politique est la scène englobante politique, celle d’un énoncé philosophique la scène englobante philosophique, et ainsi de suite, ne suffit pas à spécifier les activités verbales, puisque les acteurs sociaux ne sont pas confrontés à du politique ou du philosophique non spécifié, mais à des genres de discours particuliers : pour le discours politique, par exemple, il peut s’agir d’une allocution du chef de l’État, d’un tract, d’un journal militant, etc. Ici l’on peut parler de scène générique pour désigner l’ensemble des normes caractéristiques d’un genre déterminé. </a:t>
            </a:r>
            <a:endParaRPr lang="fr-FR" dirty="0" smtClean="0"/>
          </a:p>
          <a:p>
            <a:pPr marL="0" indent="0" algn="just">
              <a:buNone/>
            </a:pPr>
            <a:r>
              <a:rPr lang="fr-FR" dirty="0" smtClean="0"/>
              <a:t>Ces </a:t>
            </a:r>
            <a:r>
              <a:rPr lang="fr-FR" dirty="0"/>
              <a:t>deux scènes, </a:t>
            </a:r>
            <a:r>
              <a:rPr lang="fr-FR" b="1" dirty="0" smtClean="0"/>
              <a:t>«englobante» </a:t>
            </a:r>
            <a:r>
              <a:rPr lang="fr-FR" b="1" dirty="0"/>
              <a:t>et </a:t>
            </a:r>
            <a:r>
              <a:rPr lang="fr-FR" b="1" dirty="0" smtClean="0"/>
              <a:t>«générique», </a:t>
            </a:r>
            <a:r>
              <a:rPr lang="fr-FR" b="1" dirty="0"/>
              <a:t>définissent le cadre scénique du texte.</a:t>
            </a:r>
            <a:endParaRPr lang="ru-RU" b="1" dirty="0"/>
          </a:p>
        </p:txBody>
      </p:sp>
    </p:spTree>
    <p:extLst>
      <p:ext uri="{BB962C8B-B14F-4D97-AF65-F5344CB8AC3E}">
        <p14:creationId xmlns:p14="http://schemas.microsoft.com/office/powerpoint/2010/main" val="124338184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6"/>
            <a:ext cx="10515600" cy="745218"/>
          </a:xfrm>
        </p:spPr>
        <p:txBody>
          <a:bodyPr/>
          <a:lstStyle/>
          <a:p>
            <a:pPr algn="ctr"/>
            <a:r>
              <a:rPr lang="fr-FR" dirty="0"/>
              <a:t>La scénographie</a:t>
            </a:r>
            <a:endParaRPr lang="ru-RU" dirty="0"/>
          </a:p>
        </p:txBody>
      </p:sp>
      <p:sp>
        <p:nvSpPr>
          <p:cNvPr id="3" name="Объект 2"/>
          <p:cNvSpPr>
            <a:spLocks noGrp="1"/>
          </p:cNvSpPr>
          <p:nvPr>
            <p:ph idx="1"/>
          </p:nvPr>
        </p:nvSpPr>
        <p:spPr>
          <a:xfrm>
            <a:off x="244929" y="1110344"/>
            <a:ext cx="11593285" cy="5747656"/>
          </a:xfrm>
        </p:spPr>
        <p:txBody>
          <a:bodyPr>
            <a:normAutofit fontScale="92500" lnSpcReduction="20000"/>
          </a:bodyPr>
          <a:lstStyle/>
          <a:p>
            <a:pPr algn="just"/>
            <a:r>
              <a:rPr lang="fr-FR" dirty="0" smtClean="0"/>
              <a:t>n’est </a:t>
            </a:r>
            <a:r>
              <a:rPr lang="fr-FR" dirty="0"/>
              <a:t>pas simplement un cadre, un décor, comme si le discours survenait à l’intérieur d’un espace déjà construit et indépendant de </a:t>
            </a:r>
            <a:r>
              <a:rPr lang="fr-FR" dirty="0" smtClean="0"/>
              <a:t>lui: </a:t>
            </a:r>
            <a:r>
              <a:rPr lang="fr-FR" dirty="0"/>
              <a:t>le processus d’énonciation même s’efforce de mettre progressivement en place cette scénographie comme étant </a:t>
            </a:r>
            <a:r>
              <a:rPr lang="fr-FR" i="1" dirty="0"/>
              <a:t>son </a:t>
            </a:r>
            <a:r>
              <a:rPr lang="fr-FR" dirty="0"/>
              <a:t>propre dispositif de parole, celui qui fonde son droit à la parole. </a:t>
            </a:r>
            <a:endParaRPr lang="fr-FR" dirty="0" smtClean="0"/>
          </a:p>
          <a:p>
            <a:pPr marL="0" indent="0" algn="just">
              <a:buNone/>
            </a:pPr>
            <a:r>
              <a:rPr lang="fr-FR" b="1" dirty="0" smtClean="0"/>
              <a:t>Le </a:t>
            </a:r>
            <a:r>
              <a:rPr lang="fr-FR" b="1" dirty="0"/>
              <a:t>discours, par son déploiement même, prétend en effet convaincre en instituant la scène d’énonciation qui le légitime</a:t>
            </a:r>
            <a:r>
              <a:rPr lang="fr-FR" dirty="0"/>
              <a:t>. </a:t>
            </a:r>
            <a:endParaRPr lang="fr-FR" dirty="0" smtClean="0"/>
          </a:p>
          <a:p>
            <a:pPr marL="0" indent="0" algn="just">
              <a:buNone/>
            </a:pPr>
            <a:r>
              <a:rPr lang="fr-FR" b="1" dirty="0"/>
              <a:t>Exemple</a:t>
            </a:r>
            <a:r>
              <a:rPr lang="fr-FR" dirty="0"/>
              <a:t>: Supposons qu’un manuel d’initiation à l’informatique se présente comme un récit d’aventures où le héros, parti à la découverte d’un monde inconnu, affronte divers adversaires : dans ce cas, la scène sur laquelle le lecteur se voit assigner une place, c’est une scène narrative construite par le texte, une « scénographie », qui a pour effet de faire passer le cadre scénique au second plan. Plus le texte avance, et plus le destinataire doit se persuader que ce genre de récit constitue la meilleure voie d’accès à l’informatique, présentée comme un monde inconnu, merveilleux et passionnant à découvrir</a:t>
            </a:r>
            <a:r>
              <a:rPr lang="fr-FR" dirty="0" smtClean="0"/>
              <a:t>.</a:t>
            </a:r>
          </a:p>
          <a:p>
            <a:pPr marL="0" indent="0" algn="just">
              <a:buNone/>
            </a:pPr>
            <a:r>
              <a:rPr lang="fr-FR" dirty="0"/>
              <a:t>La scénographie apparait ainsi à la fois comme ce dont vient le discours et ce qu’engendre ce discours ; elle légitime un énoncé qui, en retour, doit la légitimer, doit établir que cette scénographie dont vient la parole est précisément la scénographie requise pour promouvoir tel produit ou défendre telle doctrine.</a:t>
            </a:r>
            <a:endParaRPr lang="ru-RU" dirty="0"/>
          </a:p>
        </p:txBody>
      </p:sp>
    </p:spTree>
    <p:extLst>
      <p:ext uri="{BB962C8B-B14F-4D97-AF65-F5344CB8AC3E}">
        <p14:creationId xmlns:p14="http://schemas.microsoft.com/office/powerpoint/2010/main" val="91916829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4915" y="267154"/>
            <a:ext cx="10515600" cy="632402"/>
          </a:xfrm>
        </p:spPr>
        <p:txBody>
          <a:bodyPr>
            <a:normAutofit fontScale="90000"/>
          </a:bodyPr>
          <a:lstStyle/>
          <a:p>
            <a:pPr algn="ctr"/>
            <a:r>
              <a:rPr lang="fr-FR" dirty="0"/>
              <a:t>Les modes des genres </a:t>
            </a:r>
            <a:r>
              <a:rPr lang="fr-FR" dirty="0" smtClean="0"/>
              <a:t>institués</a:t>
            </a:r>
            <a:endParaRPr lang="ru-RU" dirty="0"/>
          </a:p>
        </p:txBody>
      </p:sp>
      <p:sp>
        <p:nvSpPr>
          <p:cNvPr id="3" name="Объект 2"/>
          <p:cNvSpPr>
            <a:spLocks noGrp="1"/>
          </p:cNvSpPr>
          <p:nvPr>
            <p:ph idx="1"/>
          </p:nvPr>
        </p:nvSpPr>
        <p:spPr>
          <a:xfrm>
            <a:off x="489857" y="1133598"/>
            <a:ext cx="11168744" cy="5561116"/>
          </a:xfrm>
        </p:spPr>
        <p:txBody>
          <a:bodyPr>
            <a:normAutofit lnSpcReduction="10000"/>
          </a:bodyPr>
          <a:lstStyle/>
          <a:p>
            <a:pPr algn="just"/>
            <a:r>
              <a:rPr lang="fr-FR" dirty="0" smtClean="0"/>
              <a:t>Sur la </a:t>
            </a:r>
            <a:r>
              <a:rPr lang="fr-FR" dirty="0"/>
              <a:t>base de </a:t>
            </a:r>
            <a:r>
              <a:rPr lang="fr-FR" dirty="0" smtClean="0"/>
              <a:t>l`analyse </a:t>
            </a:r>
            <a:r>
              <a:rPr lang="fr-FR" dirty="0"/>
              <a:t>de la scène d’énonciation </a:t>
            </a:r>
            <a:r>
              <a:rPr lang="fr-FR" dirty="0" smtClean="0"/>
              <a:t>D. Maingueneau distingue </a:t>
            </a:r>
            <a:r>
              <a:rPr lang="fr-FR" dirty="0"/>
              <a:t>quatre modes de généricité instituée </a:t>
            </a:r>
            <a:r>
              <a:rPr lang="fr-FR" dirty="0" smtClean="0"/>
              <a:t>selon </a:t>
            </a:r>
            <a:r>
              <a:rPr lang="fr-FR" dirty="0"/>
              <a:t>la relation qui s'établit entre </a:t>
            </a:r>
            <a:r>
              <a:rPr lang="fr-FR" dirty="0" smtClean="0"/>
              <a:t>«scène générique» </a:t>
            </a:r>
            <a:r>
              <a:rPr lang="fr-FR" dirty="0"/>
              <a:t>et </a:t>
            </a:r>
            <a:r>
              <a:rPr lang="fr-FR" dirty="0" smtClean="0"/>
              <a:t>«scénographie». </a:t>
            </a:r>
          </a:p>
          <a:p>
            <a:pPr marL="0" indent="0" algn="just">
              <a:buNone/>
            </a:pPr>
            <a:r>
              <a:rPr lang="fr-FR" b="1" dirty="0"/>
              <a:t>Genres institués de mode (1) : </a:t>
            </a:r>
            <a:r>
              <a:rPr lang="fr-FR" b="1" dirty="0" smtClean="0"/>
              <a:t> </a:t>
            </a:r>
            <a:r>
              <a:rPr lang="fr-FR" dirty="0" smtClean="0"/>
              <a:t>ce </a:t>
            </a:r>
            <a:r>
              <a:rPr lang="fr-FR" dirty="0"/>
              <a:t>sont des genres institués qui ne sont pas ou peu sujets </a:t>
            </a:r>
            <a:r>
              <a:rPr lang="fr-FR" dirty="0" smtClean="0"/>
              <a:t>à variation</a:t>
            </a:r>
            <a:r>
              <a:rPr lang="fr-FR" dirty="0"/>
              <a:t>. </a:t>
            </a:r>
            <a:endParaRPr lang="fr-FR" dirty="0" smtClean="0"/>
          </a:p>
          <a:p>
            <a:pPr marL="0" indent="0" algn="just">
              <a:buNone/>
            </a:pPr>
            <a:r>
              <a:rPr lang="fr-FR" dirty="0" smtClean="0"/>
              <a:t>Les </a:t>
            </a:r>
            <a:r>
              <a:rPr lang="fr-FR" dirty="0"/>
              <a:t>participants se conforment strictement à leurs </a:t>
            </a:r>
            <a:r>
              <a:rPr lang="fr-FR" dirty="0" smtClean="0"/>
              <a:t>contraintes: </a:t>
            </a:r>
            <a:r>
              <a:rPr lang="fr-FR" i="1" dirty="0"/>
              <a:t>courrier commercial</a:t>
            </a:r>
            <a:r>
              <a:rPr lang="fr-FR" i="1" dirty="0" smtClean="0"/>
              <a:t>, annuaire </a:t>
            </a:r>
            <a:r>
              <a:rPr lang="fr-FR" i="1" dirty="0"/>
              <a:t>téléphonique, fiches administratives, actes notariés, échanges entre avions et tour de contrôle... </a:t>
            </a:r>
            <a:endParaRPr lang="fr-FR" i="1" dirty="0" smtClean="0"/>
          </a:p>
          <a:p>
            <a:pPr marL="0" indent="0" algn="just">
              <a:buNone/>
            </a:pPr>
            <a:r>
              <a:rPr lang="fr-FR" dirty="0" smtClean="0"/>
              <a:t>Ils </a:t>
            </a:r>
            <a:r>
              <a:rPr lang="fr-FR" dirty="0"/>
              <a:t>sont </a:t>
            </a:r>
            <a:r>
              <a:rPr lang="fr-FR" b="1" dirty="0"/>
              <a:t>caractérisés par des formules et des schèmes compositionnels préétablis </a:t>
            </a:r>
            <a:r>
              <a:rPr lang="fr-FR" b="1" dirty="0" smtClean="0"/>
              <a:t>sur lesquels </a:t>
            </a:r>
            <a:r>
              <a:rPr lang="fr-FR" b="1" dirty="0"/>
              <a:t>s'exerce un fort contrôle, pour lesquels les participants sont </a:t>
            </a:r>
            <a:r>
              <a:rPr lang="fr-FR" b="1" dirty="0" smtClean="0"/>
              <a:t>pratiquement interchangeables</a:t>
            </a:r>
            <a:r>
              <a:rPr lang="fr-FR" b="1" dirty="0"/>
              <a:t>.</a:t>
            </a:r>
            <a:r>
              <a:rPr lang="fr-FR" dirty="0"/>
              <a:t> </a:t>
            </a:r>
            <a:endParaRPr lang="fr-FR" dirty="0" smtClean="0"/>
          </a:p>
          <a:p>
            <a:pPr marL="0" indent="0" algn="just">
              <a:buNone/>
            </a:pPr>
            <a:r>
              <a:rPr lang="fr-FR" dirty="0" smtClean="0"/>
              <a:t>Il </a:t>
            </a:r>
            <a:r>
              <a:rPr lang="fr-FR" dirty="0"/>
              <a:t>est impossible de parler d’ </a:t>
            </a:r>
            <a:r>
              <a:rPr lang="fr-FR" dirty="0" smtClean="0"/>
              <a:t>«auteur» </a:t>
            </a:r>
            <a:r>
              <a:rPr lang="fr-FR" dirty="0"/>
              <a:t>pour de telles pratiques discursives, même si leur énonciation mobilise des partenaires dotés d’un statut bien déterminé.</a:t>
            </a:r>
            <a:endParaRPr lang="ru-RU" dirty="0"/>
          </a:p>
        </p:txBody>
      </p:sp>
    </p:spTree>
    <p:extLst>
      <p:ext uri="{BB962C8B-B14F-4D97-AF65-F5344CB8AC3E}">
        <p14:creationId xmlns:p14="http://schemas.microsoft.com/office/powerpoint/2010/main" val="12660315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6"/>
            <a:ext cx="10515600" cy="673966"/>
          </a:xfrm>
        </p:spPr>
        <p:txBody>
          <a:bodyPr>
            <a:normAutofit fontScale="90000"/>
          </a:bodyPr>
          <a:lstStyle/>
          <a:p>
            <a:pPr algn="ctr"/>
            <a:r>
              <a:rPr lang="fr-FR" dirty="0"/>
              <a:t>Genres institués de mode (2) :</a:t>
            </a:r>
            <a:endParaRPr lang="ru-RU" dirty="0"/>
          </a:p>
        </p:txBody>
      </p:sp>
      <p:sp>
        <p:nvSpPr>
          <p:cNvPr id="3" name="Объект 2"/>
          <p:cNvSpPr>
            <a:spLocks noGrp="1"/>
          </p:cNvSpPr>
          <p:nvPr>
            <p:ph idx="1"/>
          </p:nvPr>
        </p:nvSpPr>
        <p:spPr>
          <a:xfrm>
            <a:off x="443345" y="1039092"/>
            <a:ext cx="11574484" cy="5721926"/>
          </a:xfrm>
        </p:spPr>
        <p:txBody>
          <a:bodyPr>
            <a:normAutofit fontScale="92500" lnSpcReduction="20000"/>
          </a:bodyPr>
          <a:lstStyle/>
          <a:p>
            <a:pPr marL="0" indent="0" algn="just">
              <a:buNone/>
            </a:pPr>
            <a:r>
              <a:rPr lang="fr-FR" dirty="0"/>
              <a:t>les locuteurs qui s’inscrivent dans ces genres produisent des textes singuliers, mais soumis à des cahiers des charges qui définissent l’ensemble des paramètres de l’acte communicationnel (rôles des partenaires, durée, lieu, support</a:t>
            </a:r>
            <a:r>
              <a:rPr lang="fr-FR" dirty="0" smtClean="0"/>
              <a:t>…) </a:t>
            </a:r>
            <a:r>
              <a:rPr lang="fr-FR" i="1" dirty="0" smtClean="0"/>
              <a:t>: journal télévisé, fait divers, guides de voyage, etc.</a:t>
            </a:r>
          </a:p>
          <a:p>
            <a:pPr marL="0" indent="0" algn="just">
              <a:buNone/>
            </a:pPr>
            <a:r>
              <a:rPr lang="fr-FR" dirty="0" smtClean="0"/>
              <a:t>Ils </a:t>
            </a:r>
            <a:r>
              <a:rPr lang="fr-FR" dirty="0"/>
              <a:t>suivent en général une </a:t>
            </a:r>
            <a:r>
              <a:rPr lang="fr-FR" dirty="0" smtClean="0"/>
              <a:t>scénographie </a:t>
            </a:r>
            <a:r>
              <a:rPr lang="fr-FR" dirty="0"/>
              <a:t>préférentielle, attendue, mais ils tolèrent des écarts, </a:t>
            </a:r>
            <a:r>
              <a:rPr lang="fr-FR" dirty="0" smtClean="0"/>
              <a:t>c'est-à-dire </a:t>
            </a:r>
            <a:r>
              <a:rPr lang="fr-FR" dirty="0"/>
              <a:t>le recours à des scénographies plus originales : un guide de voyage, par exemple, peut s'écarter des routines du genre et se présenter à travers une scénographie originale (une conversation entre amis, un récit d'aventures, etc.). </a:t>
            </a:r>
            <a:endParaRPr lang="fr-FR" dirty="0" smtClean="0"/>
          </a:p>
          <a:p>
            <a:pPr marL="0" indent="0" algn="just">
              <a:buNone/>
            </a:pPr>
            <a:r>
              <a:rPr lang="fr-FR" b="1" dirty="0"/>
              <a:t>Un exemple canonique </a:t>
            </a:r>
            <a:r>
              <a:rPr lang="fr-FR" dirty="0" smtClean="0"/>
              <a:t>est </a:t>
            </a:r>
            <a:r>
              <a:rPr lang="fr-FR" dirty="0"/>
              <a:t>fourni par le programme de F. Mitterrand à l’élection présidentielle de 1988. Au lieu de rédiger ce texte selon les voies usuelles du genre dont il relève, une </a:t>
            </a:r>
            <a:r>
              <a:rPr lang="fr-FR" i="1" dirty="0"/>
              <a:t>Lettre à tous les Français </a:t>
            </a:r>
            <a:r>
              <a:rPr lang="fr-FR" dirty="0"/>
              <a:t>a été publiée dans les journaux et envoyée par courrier à un certain nombre d’électeurs. Certes, un tel texte se présente à travers une « scénographie » originale, mais il ne met pas en cause la scène générique du </a:t>
            </a:r>
            <a:r>
              <a:rPr lang="fr-FR" dirty="0" smtClean="0"/>
              <a:t>programme</a:t>
            </a:r>
            <a:r>
              <a:rPr lang="fr-FR" dirty="0"/>
              <a:t>électoral (qui prescrit la thématique, l’organisation textuelle, les rôles des participants, etc.) et il s’inscrit pleinement dans cet ensemble d’activités que forme la campagne présidentielle : il est entendu que cela doit rester un programme électoral.</a:t>
            </a:r>
            <a:endParaRPr lang="fr-FR" dirty="0" smtClean="0"/>
          </a:p>
        </p:txBody>
      </p:sp>
    </p:spTree>
    <p:extLst>
      <p:ext uri="{BB962C8B-B14F-4D97-AF65-F5344CB8AC3E}">
        <p14:creationId xmlns:p14="http://schemas.microsoft.com/office/powerpoint/2010/main" val="10001159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660111"/>
          </a:xfrm>
        </p:spPr>
        <p:txBody>
          <a:bodyPr>
            <a:normAutofit fontScale="90000"/>
          </a:bodyPr>
          <a:lstStyle/>
          <a:p>
            <a:pPr algn="ctr"/>
            <a:r>
              <a:rPr lang="fr-FR" dirty="0" smtClean="0"/>
              <a:t> </a:t>
            </a:r>
            <a:r>
              <a:rPr lang="fr-FR" dirty="0"/>
              <a:t>Genres institués de mode (3) :</a:t>
            </a:r>
            <a:endParaRPr lang="ru-RU" dirty="0"/>
          </a:p>
        </p:txBody>
      </p:sp>
      <p:sp>
        <p:nvSpPr>
          <p:cNvPr id="3" name="Объект 2"/>
          <p:cNvSpPr>
            <a:spLocks noGrp="1"/>
          </p:cNvSpPr>
          <p:nvPr>
            <p:ph idx="1"/>
          </p:nvPr>
        </p:nvSpPr>
        <p:spPr>
          <a:xfrm>
            <a:off x="212271" y="1219200"/>
            <a:ext cx="11756572" cy="5442857"/>
          </a:xfrm>
        </p:spPr>
        <p:txBody>
          <a:bodyPr>
            <a:normAutofit lnSpcReduction="10000"/>
          </a:bodyPr>
          <a:lstStyle/>
          <a:p>
            <a:pPr marL="0" indent="0" algn="just">
              <a:buNone/>
            </a:pPr>
            <a:r>
              <a:rPr lang="fr-FR" dirty="0" smtClean="0"/>
              <a:t>pour </a:t>
            </a:r>
            <a:r>
              <a:rPr lang="fr-FR" dirty="0"/>
              <a:t>ces genres (publicités, chansons, émissions </a:t>
            </a:r>
            <a:r>
              <a:rPr lang="fr-FR" dirty="0" smtClean="0"/>
              <a:t>de télévision</a:t>
            </a:r>
            <a:r>
              <a:rPr lang="fr-FR" dirty="0"/>
              <a:t>...) </a:t>
            </a:r>
            <a:r>
              <a:rPr lang="fr-FR" b="1" dirty="0"/>
              <a:t>il n'existe pas de scénographie préférentielle </a:t>
            </a:r>
            <a:r>
              <a:rPr lang="fr-FR" dirty="0"/>
              <a:t>: de savoir que tel texte est </a:t>
            </a:r>
            <a:r>
              <a:rPr lang="fr-FR" dirty="0" smtClean="0"/>
              <a:t>une affiche </a:t>
            </a:r>
            <a:r>
              <a:rPr lang="fr-FR" dirty="0"/>
              <a:t>publicitaire ne permet pas de prévoir à travers quelle scénographie il va être énoncé.</a:t>
            </a:r>
          </a:p>
          <a:p>
            <a:pPr algn="just"/>
            <a:r>
              <a:rPr lang="fr-FR" dirty="0"/>
              <a:t>Certes, bien souvent des habitudes se prennent (cela contribue à définir des positionnements</a:t>
            </a:r>
            <a:r>
              <a:rPr lang="fr-FR" dirty="0" smtClean="0"/>
              <a:t>, des «styles», </a:t>
            </a:r>
            <a:r>
              <a:rPr lang="fr-FR" dirty="0"/>
              <a:t>etc.), mais il est de la nature de ces genres d'inciter à l'innovation. </a:t>
            </a:r>
            <a:endParaRPr lang="fr-FR" dirty="0" smtClean="0"/>
          </a:p>
          <a:p>
            <a:pPr algn="just"/>
            <a:r>
              <a:rPr lang="fr-FR" dirty="0" smtClean="0"/>
              <a:t>Ce nécessaire renouvellement </a:t>
            </a:r>
            <a:r>
              <a:rPr lang="fr-FR" dirty="0"/>
              <a:t>est lié au fait qu'ils doivent capter un public qui, précisément, n'est pas captif</a:t>
            </a:r>
            <a:r>
              <a:rPr lang="fr-FR" dirty="0" smtClean="0"/>
              <a:t>, en </a:t>
            </a:r>
            <a:r>
              <a:rPr lang="fr-FR" dirty="0"/>
              <a:t>lui assignant une identité en harmonie avec celle prêtée à leur instance auctoriale (</a:t>
            </a:r>
            <a:r>
              <a:rPr lang="fr-FR" dirty="0" smtClean="0"/>
              <a:t>qu'il s'agisse </a:t>
            </a:r>
            <a:r>
              <a:rPr lang="fr-FR" dirty="0"/>
              <a:t>d'un artiste ou d'une marque commerciale). </a:t>
            </a:r>
            <a:endParaRPr lang="fr-FR" dirty="0" smtClean="0"/>
          </a:p>
          <a:p>
            <a:pPr algn="just"/>
            <a:r>
              <a:rPr lang="fr-FR" dirty="0" smtClean="0"/>
              <a:t>L'innovation </a:t>
            </a:r>
            <a:r>
              <a:rPr lang="fr-FR" dirty="0"/>
              <a:t>néanmoins n'a pas ici </a:t>
            </a:r>
            <a:r>
              <a:rPr lang="fr-FR" dirty="0" smtClean="0"/>
              <a:t>pour fonction </a:t>
            </a:r>
            <a:r>
              <a:rPr lang="fr-FR" dirty="0"/>
              <a:t>de contester la scène générique : sauf exceptions, un chanteur de variétés ne met </a:t>
            </a:r>
            <a:r>
              <a:rPr lang="fr-FR" dirty="0" smtClean="0"/>
              <a:t>pas en </a:t>
            </a:r>
            <a:r>
              <a:rPr lang="fr-FR" dirty="0"/>
              <a:t>cause le genre </a:t>
            </a:r>
            <a:r>
              <a:rPr lang="fr-FR" dirty="0" smtClean="0"/>
              <a:t>«chanson </a:t>
            </a:r>
            <a:r>
              <a:rPr lang="fr-FR" dirty="0"/>
              <a:t>de </a:t>
            </a:r>
            <a:r>
              <a:rPr lang="fr-FR" dirty="0" smtClean="0"/>
              <a:t>variété», </a:t>
            </a:r>
            <a:r>
              <a:rPr lang="fr-FR" dirty="0"/>
              <a:t>un publicitaire le genre </a:t>
            </a:r>
            <a:r>
              <a:rPr lang="fr-FR" dirty="0" smtClean="0"/>
              <a:t>«affiche publicitaire».</a:t>
            </a:r>
            <a:endParaRPr lang="ru-RU" dirty="0"/>
          </a:p>
        </p:txBody>
      </p:sp>
    </p:spTree>
    <p:extLst>
      <p:ext uri="{BB962C8B-B14F-4D97-AF65-F5344CB8AC3E}">
        <p14:creationId xmlns:p14="http://schemas.microsoft.com/office/powerpoint/2010/main" val="19553428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355311"/>
          </a:xfrm>
        </p:spPr>
        <p:txBody>
          <a:bodyPr>
            <a:normAutofit fontScale="90000"/>
          </a:bodyPr>
          <a:lstStyle/>
          <a:p>
            <a:pPr algn="ctr"/>
            <a:r>
              <a:rPr lang="fr-FR" dirty="0"/>
              <a:t>Genres institués de mode (4) :</a:t>
            </a:r>
            <a:endParaRPr lang="ru-RU" dirty="0"/>
          </a:p>
        </p:txBody>
      </p:sp>
      <p:sp>
        <p:nvSpPr>
          <p:cNvPr id="3" name="Объект 2"/>
          <p:cNvSpPr>
            <a:spLocks noGrp="1"/>
          </p:cNvSpPr>
          <p:nvPr>
            <p:ph idx="1"/>
          </p:nvPr>
        </p:nvSpPr>
        <p:spPr>
          <a:xfrm>
            <a:off x="471055" y="886690"/>
            <a:ext cx="11194471" cy="5828903"/>
          </a:xfrm>
        </p:spPr>
        <p:txBody>
          <a:bodyPr>
            <a:normAutofit fontScale="77500" lnSpcReduction="20000"/>
          </a:bodyPr>
          <a:lstStyle/>
          <a:p>
            <a:pPr algn="just"/>
            <a:r>
              <a:rPr lang="fr-FR" dirty="0" smtClean="0"/>
              <a:t>ce </a:t>
            </a:r>
            <a:r>
              <a:rPr lang="fr-FR" dirty="0"/>
              <a:t>sont les genres proprement auctoriaux, ceux pour </a:t>
            </a:r>
            <a:r>
              <a:rPr lang="fr-FR" dirty="0" smtClean="0"/>
              <a:t>lesquels la </a:t>
            </a:r>
            <a:r>
              <a:rPr lang="fr-FR" dirty="0"/>
              <a:t>notion même de </a:t>
            </a:r>
            <a:r>
              <a:rPr lang="fr-FR" dirty="0" smtClean="0"/>
              <a:t>«genre» </a:t>
            </a:r>
            <a:r>
              <a:rPr lang="fr-FR" dirty="0"/>
              <a:t>pose problème</a:t>
            </a:r>
            <a:r>
              <a:rPr lang="fr-FR" dirty="0" smtClean="0"/>
              <a:t>.</a:t>
            </a:r>
          </a:p>
          <a:p>
            <a:pPr algn="just"/>
            <a:r>
              <a:rPr lang="fr-FR" dirty="0" smtClean="0"/>
              <a:t>Genres </a:t>
            </a:r>
            <a:r>
              <a:rPr lang="fr-FR" dirty="0"/>
              <a:t>de mode (4) et de mode (3) sont </a:t>
            </a:r>
            <a:r>
              <a:rPr lang="fr-FR" dirty="0" smtClean="0"/>
              <a:t>proches par </a:t>
            </a:r>
            <a:r>
              <a:rPr lang="fr-FR" dirty="0"/>
              <a:t>bien des aspects : ils ne se contentent pas de suivre un modèle attendu, ils entendent </a:t>
            </a:r>
            <a:r>
              <a:rPr lang="fr-FR" dirty="0" smtClean="0"/>
              <a:t>capter leur </a:t>
            </a:r>
            <a:r>
              <a:rPr lang="fr-FR" dirty="0"/>
              <a:t>public en instaurant une scène d'énonciation originale qui donne sens à leur </a:t>
            </a:r>
            <a:r>
              <a:rPr lang="fr-FR" dirty="0" smtClean="0"/>
              <a:t>propre activité </a:t>
            </a:r>
            <a:r>
              <a:rPr lang="fr-FR" dirty="0"/>
              <a:t>verbale, ainsi mise en harmonie avec le contenu même du discours. </a:t>
            </a:r>
            <a:endParaRPr lang="fr-FR" dirty="0" smtClean="0"/>
          </a:p>
          <a:p>
            <a:pPr algn="just"/>
            <a:r>
              <a:rPr lang="fr-FR" dirty="0" smtClean="0"/>
              <a:t>Mais </a:t>
            </a:r>
            <a:r>
              <a:rPr lang="fr-FR" dirty="0"/>
              <a:t>avec </a:t>
            </a:r>
            <a:r>
              <a:rPr lang="fr-FR" dirty="0" smtClean="0"/>
              <a:t>les genres </a:t>
            </a:r>
            <a:r>
              <a:rPr lang="fr-FR" dirty="0"/>
              <a:t>de mode (4) il s'agit de genres qui sont par nature </a:t>
            </a:r>
            <a:r>
              <a:rPr lang="fr-FR" dirty="0" smtClean="0"/>
              <a:t>«non saturés», </a:t>
            </a:r>
            <a:r>
              <a:rPr lang="fr-FR" dirty="0"/>
              <a:t>de genres dont </a:t>
            </a:r>
            <a:r>
              <a:rPr lang="fr-FR" dirty="0" smtClean="0"/>
              <a:t>la scène </a:t>
            </a:r>
            <a:r>
              <a:rPr lang="fr-FR" dirty="0"/>
              <a:t>générique est prise dans une incomplétude constitutive. </a:t>
            </a:r>
            <a:endParaRPr lang="fr-FR" dirty="0" smtClean="0"/>
          </a:p>
          <a:p>
            <a:pPr algn="just"/>
            <a:r>
              <a:rPr lang="fr-FR" dirty="0" smtClean="0"/>
              <a:t>C'est </a:t>
            </a:r>
            <a:r>
              <a:rPr lang="fr-FR" dirty="0"/>
              <a:t>à un auteur </a:t>
            </a:r>
            <a:r>
              <a:rPr lang="fr-FR" dirty="0" smtClean="0"/>
              <a:t>pleinement individué </a:t>
            </a:r>
            <a:r>
              <a:rPr lang="fr-FR" dirty="0"/>
              <a:t>(associé à une biographie, une expérience singulières) qu'il revient </a:t>
            </a:r>
            <a:r>
              <a:rPr lang="fr-FR" dirty="0" smtClean="0"/>
              <a:t>d'autocatégoriser sa </a:t>
            </a:r>
            <a:r>
              <a:rPr lang="fr-FR" dirty="0"/>
              <a:t>production verbale </a:t>
            </a:r>
            <a:endParaRPr lang="fr-FR" dirty="0" smtClean="0"/>
          </a:p>
          <a:p>
            <a:pPr algn="just"/>
            <a:r>
              <a:rPr lang="fr-FR" dirty="0" smtClean="0"/>
              <a:t>Dans </a:t>
            </a:r>
            <a:r>
              <a:rPr lang="fr-FR" dirty="0"/>
              <a:t>le cas d'un genre de mode (4), des dénominations </a:t>
            </a:r>
            <a:r>
              <a:rPr lang="fr-FR" dirty="0" smtClean="0"/>
              <a:t>comme  «méditation», «utopie», «rapport», </a:t>
            </a:r>
            <a:r>
              <a:rPr lang="fr-FR" dirty="0"/>
              <a:t>etc., sont censées contribuer de manière décisive </a:t>
            </a:r>
            <a:r>
              <a:rPr lang="fr-FR" dirty="0" smtClean="0"/>
              <a:t>à définir </a:t>
            </a:r>
            <a:r>
              <a:rPr lang="fr-FR" dirty="0"/>
              <a:t>de quelle façon et à quel titre le texte correspondant doit être reçu. Ici le nom donné </a:t>
            </a:r>
            <a:r>
              <a:rPr lang="fr-FR" dirty="0" smtClean="0"/>
              <a:t>ne peut </a:t>
            </a:r>
            <a:r>
              <a:rPr lang="fr-FR" dirty="0"/>
              <a:t>être remplacé par un autre (une </a:t>
            </a:r>
            <a:r>
              <a:rPr lang="fr-FR" dirty="0" smtClean="0"/>
              <a:t>«rêverie» </a:t>
            </a:r>
            <a:r>
              <a:rPr lang="fr-FR" dirty="0"/>
              <a:t>n'est pas une </a:t>
            </a:r>
            <a:r>
              <a:rPr lang="fr-FR" dirty="0" smtClean="0"/>
              <a:t>«fantaisie»...): </a:t>
            </a:r>
            <a:r>
              <a:rPr lang="fr-FR" dirty="0"/>
              <a:t>ce n'est pas </a:t>
            </a:r>
            <a:r>
              <a:rPr lang="fr-FR" dirty="0" smtClean="0"/>
              <a:t>une simple </a:t>
            </a:r>
            <a:r>
              <a:rPr lang="fr-FR" dirty="0"/>
              <a:t>étiquette permettant d'identifier une pratique verbale indépendante, mais </a:t>
            </a:r>
            <a:r>
              <a:rPr lang="fr-FR" dirty="0" smtClean="0"/>
              <a:t>la conséquence </a:t>
            </a:r>
            <a:r>
              <a:rPr lang="fr-FR" dirty="0"/>
              <a:t>d'une décision personnelle, qui participe d'un acte de positionnement à </a:t>
            </a:r>
            <a:r>
              <a:rPr lang="fr-FR" dirty="0" smtClean="0"/>
              <a:t>l'intérieur d'un </a:t>
            </a:r>
            <a:r>
              <a:rPr lang="fr-FR" dirty="0"/>
              <a:t>certain champ et qui est associé à une mémoire intertextuelle. </a:t>
            </a:r>
            <a:endParaRPr lang="fr-FR" dirty="0" smtClean="0"/>
          </a:p>
          <a:p>
            <a:pPr algn="just"/>
            <a:r>
              <a:rPr lang="fr-FR" dirty="0"/>
              <a:t>Pour des textes de cette sorte il y a bien un contrat minimal de communication entre les positions de production et de réception, mais la finalité de cette activité communicative est redéfinie de manière singulière à travers la lecture même du texte.</a:t>
            </a:r>
            <a:endParaRPr lang="fr-FR" dirty="0" smtClean="0"/>
          </a:p>
        </p:txBody>
      </p:sp>
    </p:spTree>
    <p:extLst>
      <p:ext uri="{BB962C8B-B14F-4D97-AF65-F5344CB8AC3E}">
        <p14:creationId xmlns:p14="http://schemas.microsoft.com/office/powerpoint/2010/main" val="6302253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en-US" b="1" dirty="0" smtClean="0"/>
              <a:t>Conclusion</a:t>
            </a:r>
            <a:endParaRPr lang="ru-RU" b="1" dirty="0"/>
          </a:p>
        </p:txBody>
      </p:sp>
      <p:sp>
        <p:nvSpPr>
          <p:cNvPr id="3" name="Объект 2"/>
          <p:cNvSpPr>
            <a:spLocks noGrp="1"/>
          </p:cNvSpPr>
          <p:nvPr>
            <p:ph idx="1"/>
          </p:nvPr>
        </p:nvSpPr>
        <p:spPr>
          <a:xfrm>
            <a:off x="1" y="1825624"/>
            <a:ext cx="11956472" cy="4904959"/>
          </a:xfrm>
        </p:spPr>
        <p:txBody>
          <a:bodyPr>
            <a:normAutofit/>
          </a:bodyPr>
          <a:lstStyle/>
          <a:p>
            <a:pPr algn="just"/>
            <a:r>
              <a:rPr lang="fr-FR" dirty="0"/>
              <a:t>cette distinction entre quatre modes de généricité instituée soulève des difficultés. </a:t>
            </a:r>
            <a:endParaRPr lang="fr-FR" dirty="0" smtClean="0"/>
          </a:p>
          <a:p>
            <a:pPr algn="just"/>
            <a:r>
              <a:rPr lang="fr-FR" dirty="0" smtClean="0"/>
              <a:t>Elle </a:t>
            </a:r>
            <a:r>
              <a:rPr lang="fr-FR" dirty="0"/>
              <a:t>présente toutefois l’avantage d’intégrer les productions les plus </a:t>
            </a:r>
            <a:r>
              <a:rPr lang="fr-FR" dirty="0" smtClean="0"/>
              <a:t>«auctoriales» </a:t>
            </a:r>
            <a:r>
              <a:rPr lang="fr-FR" dirty="0"/>
              <a:t>dans le champ de l’analyse du discours, tout en marquant leur spécificité par rapport à d’autres modes de généricité instituée. </a:t>
            </a:r>
            <a:endParaRPr lang="fr-FR" dirty="0" smtClean="0"/>
          </a:p>
          <a:p>
            <a:pPr algn="just"/>
            <a:r>
              <a:rPr lang="fr-FR" dirty="0" smtClean="0"/>
              <a:t>Mais </a:t>
            </a:r>
            <a:r>
              <a:rPr lang="fr-FR" dirty="0"/>
              <a:t>il existe bien d’autres manières de classer les productions discursives, selon le critère que l’on prend en considération</a:t>
            </a:r>
            <a:r>
              <a:rPr lang="fr-FR" dirty="0" smtClean="0"/>
              <a:t>.</a:t>
            </a:r>
            <a:endParaRPr lang="ru-RU" dirty="0"/>
          </a:p>
        </p:txBody>
      </p:sp>
    </p:spTree>
    <p:extLst>
      <p:ext uri="{BB962C8B-B14F-4D97-AF65-F5344CB8AC3E}">
        <p14:creationId xmlns:p14="http://schemas.microsoft.com/office/powerpoint/2010/main" val="207207901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743239"/>
          </a:xfrm>
        </p:spPr>
        <p:txBody>
          <a:bodyPr>
            <a:normAutofit/>
          </a:bodyPr>
          <a:lstStyle/>
          <a:p>
            <a:pPr algn="ctr"/>
            <a:r>
              <a:rPr lang="en-US" dirty="0" err="1" smtClean="0"/>
              <a:t>Exemple</a:t>
            </a:r>
            <a:r>
              <a:rPr lang="en-US" dirty="0" smtClean="0"/>
              <a:t>: les </a:t>
            </a:r>
            <a:r>
              <a:rPr lang="fr-FR" dirty="0" smtClean="0"/>
              <a:t>traits </a:t>
            </a:r>
            <a:r>
              <a:rPr lang="fr-FR" dirty="0"/>
              <a:t>définitoires </a:t>
            </a:r>
            <a:r>
              <a:rPr lang="fr-FR" dirty="0" smtClean="0"/>
              <a:t>de</a:t>
            </a:r>
            <a:r>
              <a:rPr lang="ru-RU" dirty="0" smtClean="0"/>
              <a:t> </a:t>
            </a:r>
            <a:r>
              <a:rPr lang="fr-FR" dirty="0" smtClean="0"/>
              <a:t>l’interview</a:t>
            </a:r>
            <a:endParaRPr lang="ru-RU" dirty="0"/>
          </a:p>
        </p:txBody>
      </p:sp>
      <p:sp>
        <p:nvSpPr>
          <p:cNvPr id="3" name="Объект 2"/>
          <p:cNvSpPr>
            <a:spLocks noGrp="1"/>
          </p:cNvSpPr>
          <p:nvPr>
            <p:ph idx="1"/>
          </p:nvPr>
        </p:nvSpPr>
        <p:spPr>
          <a:xfrm>
            <a:off x="838200" y="1108364"/>
            <a:ext cx="11159836" cy="5068599"/>
          </a:xfrm>
        </p:spPr>
        <p:txBody>
          <a:bodyPr>
            <a:normAutofit fontScale="92500"/>
          </a:bodyPr>
          <a:lstStyle/>
          <a:p>
            <a:pPr marL="0" indent="0">
              <a:buNone/>
            </a:pPr>
            <a:r>
              <a:rPr lang="fr-FR" dirty="0"/>
              <a:t>Suzane-G Chartrand (</a:t>
            </a:r>
            <a:r>
              <a:rPr lang="fr-FR" dirty="0" smtClean="0"/>
              <a:t>2015) </a:t>
            </a:r>
            <a:r>
              <a:rPr lang="fr-FR" dirty="0"/>
              <a:t>énumère quelques traits définitoires </a:t>
            </a:r>
            <a:r>
              <a:rPr lang="fr-FR" dirty="0" smtClean="0"/>
              <a:t>de l’interview </a:t>
            </a:r>
            <a:r>
              <a:rPr lang="fr-FR" dirty="0"/>
              <a:t>:</a:t>
            </a:r>
          </a:p>
          <a:p>
            <a:pPr marL="0" indent="0">
              <a:buNone/>
            </a:pPr>
            <a:r>
              <a:rPr lang="fr-FR" dirty="0"/>
              <a:t>- alternance entre l’intervieweur et </a:t>
            </a:r>
            <a:r>
              <a:rPr lang="fr-FR" dirty="0" smtClean="0"/>
              <a:t>l’interviewé;</a:t>
            </a:r>
            <a:endParaRPr lang="fr-FR" dirty="0"/>
          </a:p>
          <a:p>
            <a:pPr marL="0" indent="0">
              <a:buNone/>
            </a:pPr>
            <a:r>
              <a:rPr lang="fr-FR" dirty="0"/>
              <a:t>- l’interviewer présente la personne interviewée et le contexte de </a:t>
            </a:r>
            <a:r>
              <a:rPr lang="fr-FR" dirty="0" smtClean="0"/>
              <a:t>l’entrevue;</a:t>
            </a:r>
            <a:endParaRPr lang="fr-FR" dirty="0"/>
          </a:p>
          <a:p>
            <a:pPr marL="0" indent="0">
              <a:buNone/>
            </a:pPr>
            <a:r>
              <a:rPr lang="fr-FR" dirty="0" smtClean="0"/>
              <a:t>- l’interviewer </a:t>
            </a:r>
            <a:r>
              <a:rPr lang="fr-FR" dirty="0"/>
              <a:t>salue l’interviewé et pose des questions selon un plan qui </a:t>
            </a:r>
            <a:r>
              <a:rPr lang="fr-FR" dirty="0" smtClean="0"/>
              <a:t>apporte des </a:t>
            </a:r>
            <a:r>
              <a:rPr lang="fr-FR" dirty="0"/>
              <a:t>informations nouvelles et présente différents aspects du sujet de </a:t>
            </a:r>
            <a:r>
              <a:rPr lang="fr-FR" dirty="0" smtClean="0"/>
              <a:t>l’entrevue;</a:t>
            </a:r>
            <a:endParaRPr lang="fr-FR" dirty="0"/>
          </a:p>
          <a:p>
            <a:pPr marL="0" indent="0">
              <a:buNone/>
            </a:pPr>
            <a:r>
              <a:rPr lang="fr-FR" dirty="0"/>
              <a:t>- l’interviewé répond aux </a:t>
            </a:r>
            <a:r>
              <a:rPr lang="fr-FR" dirty="0" smtClean="0"/>
              <a:t>questions;</a:t>
            </a:r>
            <a:endParaRPr lang="fr-FR" dirty="0"/>
          </a:p>
          <a:p>
            <a:pPr marL="0" indent="0">
              <a:buNone/>
            </a:pPr>
            <a:r>
              <a:rPr lang="fr-FR" dirty="0"/>
              <a:t>- l’interviewer reformule et relance pour clarifier une question ou une </a:t>
            </a:r>
            <a:r>
              <a:rPr lang="fr-FR" dirty="0" smtClean="0"/>
              <a:t>réponse;</a:t>
            </a:r>
            <a:endParaRPr lang="fr-FR" dirty="0"/>
          </a:p>
          <a:p>
            <a:pPr marL="0" indent="0">
              <a:buNone/>
            </a:pPr>
            <a:r>
              <a:rPr lang="fr-FR" dirty="0"/>
              <a:t>- l’interviewer clôt l’entrevue en remerciant </a:t>
            </a:r>
            <a:r>
              <a:rPr lang="fr-FR" dirty="0" smtClean="0"/>
              <a:t>l’interviewé;</a:t>
            </a:r>
            <a:endParaRPr lang="fr-FR" dirty="0"/>
          </a:p>
          <a:p>
            <a:pPr marL="0" indent="0">
              <a:buNone/>
            </a:pPr>
            <a:r>
              <a:rPr lang="fr-FR" dirty="0"/>
              <a:t>- </a:t>
            </a:r>
            <a:r>
              <a:rPr lang="fr-FR" dirty="0" smtClean="0"/>
              <a:t>l’interviewé </a:t>
            </a:r>
            <a:r>
              <a:rPr lang="fr-FR" dirty="0"/>
              <a:t>remercie et salue à son tour</a:t>
            </a:r>
            <a:endParaRPr lang="ru-RU" dirty="0"/>
          </a:p>
        </p:txBody>
      </p:sp>
    </p:spTree>
    <p:extLst>
      <p:ext uri="{BB962C8B-B14F-4D97-AF65-F5344CB8AC3E}">
        <p14:creationId xmlns:p14="http://schemas.microsoft.com/office/powerpoint/2010/main" val="23334634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6"/>
            <a:ext cx="10515600" cy="819098"/>
          </a:xfrm>
        </p:spPr>
        <p:txBody>
          <a:bodyPr/>
          <a:lstStyle/>
          <a:p>
            <a:pPr algn="ctr"/>
            <a:r>
              <a:rPr lang="en-US" b="1" dirty="0" smtClean="0"/>
              <a:t>Sources</a:t>
            </a:r>
            <a:endParaRPr lang="ru-RU" b="1" dirty="0"/>
          </a:p>
        </p:txBody>
      </p:sp>
      <p:sp>
        <p:nvSpPr>
          <p:cNvPr id="3" name="Объект 2"/>
          <p:cNvSpPr>
            <a:spLocks noGrp="1"/>
          </p:cNvSpPr>
          <p:nvPr>
            <p:ph idx="1"/>
          </p:nvPr>
        </p:nvSpPr>
        <p:spPr>
          <a:xfrm>
            <a:off x="329784" y="1079292"/>
            <a:ext cx="11572406" cy="5778708"/>
          </a:xfrm>
        </p:spPr>
        <p:txBody>
          <a:bodyPr>
            <a:normAutofit/>
          </a:bodyPr>
          <a:lstStyle/>
          <a:p>
            <a:pPr algn="just"/>
            <a:r>
              <a:rPr lang="ru-RU" dirty="0" err="1"/>
              <a:t>Бацевич</a:t>
            </a:r>
            <a:r>
              <a:rPr lang="ru-RU" dirty="0"/>
              <a:t> Ф. </a:t>
            </a:r>
            <a:r>
              <a:rPr lang="ru-RU" dirty="0" err="1"/>
              <a:t>Лінгвістична</a:t>
            </a:r>
            <a:r>
              <a:rPr lang="ru-RU" dirty="0"/>
              <a:t> </a:t>
            </a:r>
            <a:r>
              <a:rPr lang="ru-RU" dirty="0" err="1"/>
              <a:t>генологія</a:t>
            </a:r>
            <a:r>
              <a:rPr lang="ru-RU" dirty="0"/>
              <a:t>: </a:t>
            </a:r>
            <a:r>
              <a:rPr lang="ru-RU" dirty="0" err="1"/>
              <a:t>проблеми</a:t>
            </a:r>
            <a:r>
              <a:rPr lang="ru-RU" dirty="0"/>
              <a:t> і </a:t>
            </a:r>
            <a:r>
              <a:rPr lang="ru-RU" dirty="0" err="1" smtClean="0"/>
              <a:t>перспективи</a:t>
            </a:r>
            <a:r>
              <a:rPr lang="ru-RU" dirty="0" smtClean="0"/>
              <a:t>. </a:t>
            </a:r>
            <a:r>
              <a:rPr lang="ru-RU" dirty="0" err="1" smtClean="0"/>
              <a:t>Львів</a:t>
            </a:r>
            <a:r>
              <a:rPr lang="ru-RU" dirty="0" smtClean="0"/>
              <a:t>: </a:t>
            </a:r>
            <a:r>
              <a:rPr lang="ru-RU" dirty="0"/>
              <a:t>ПАІС, 2005</a:t>
            </a:r>
            <a:r>
              <a:rPr lang="ru-RU" dirty="0" smtClean="0"/>
              <a:t>. </a:t>
            </a:r>
            <a:r>
              <a:rPr lang="ru-RU" dirty="0"/>
              <a:t>С. 5–11.</a:t>
            </a:r>
          </a:p>
          <a:p>
            <a:pPr algn="just"/>
            <a:r>
              <a:rPr lang="en-US" dirty="0" smtClean="0"/>
              <a:t>5. </a:t>
            </a:r>
            <a:r>
              <a:rPr lang="ru-RU" dirty="0" err="1" smtClean="0"/>
              <a:t>Бацевич</a:t>
            </a:r>
            <a:r>
              <a:rPr lang="ru-RU" dirty="0" smtClean="0"/>
              <a:t> Ф. С. </a:t>
            </a:r>
            <a:r>
              <a:rPr lang="ru-RU" dirty="0" err="1" smtClean="0"/>
              <a:t>Лінгвістична</a:t>
            </a:r>
            <a:r>
              <a:rPr lang="ru-RU" dirty="0" smtClean="0"/>
              <a:t> </a:t>
            </a:r>
            <a:r>
              <a:rPr lang="ru-RU" dirty="0" err="1" smtClean="0"/>
              <a:t>генологія</a:t>
            </a:r>
            <a:r>
              <a:rPr lang="ru-RU" dirty="0" smtClean="0"/>
              <a:t> в </a:t>
            </a:r>
            <a:r>
              <a:rPr lang="ru-RU" dirty="0" err="1" smtClean="0"/>
              <a:t>Україні</a:t>
            </a:r>
            <a:r>
              <a:rPr lang="ru-RU" dirty="0" smtClean="0"/>
              <a:t>: стан і </a:t>
            </a:r>
            <a:r>
              <a:rPr lang="ru-RU" dirty="0" err="1" smtClean="0"/>
              <a:t>перспективи</a:t>
            </a:r>
            <a:r>
              <a:rPr lang="ru-RU" dirty="0" smtClean="0"/>
              <a:t>. </a:t>
            </a:r>
            <a:r>
              <a:rPr lang="ru-RU" i="1" dirty="0" err="1" smtClean="0"/>
              <a:t>Матеріали</a:t>
            </a:r>
            <a:r>
              <a:rPr lang="ru-RU" i="1" dirty="0" smtClean="0"/>
              <a:t> </a:t>
            </a:r>
            <a:r>
              <a:rPr lang="en-US" i="1" dirty="0"/>
              <a:t>V</a:t>
            </a:r>
            <a:r>
              <a:rPr lang="el-GR" i="1" dirty="0"/>
              <a:t>Ι </a:t>
            </a:r>
            <a:r>
              <a:rPr lang="ru-RU" i="1" dirty="0" err="1"/>
              <a:t>Міжнародного</a:t>
            </a:r>
            <a:r>
              <a:rPr lang="ru-RU" i="1" dirty="0"/>
              <a:t> </a:t>
            </a:r>
            <a:r>
              <a:rPr lang="ru-RU" i="1" dirty="0" err="1"/>
              <a:t>конгресу</a:t>
            </a:r>
            <a:r>
              <a:rPr lang="ru-RU" i="1" dirty="0"/>
              <a:t> </a:t>
            </a:r>
            <a:r>
              <a:rPr lang="ru-RU" i="1" dirty="0" err="1"/>
              <a:t>україністів</a:t>
            </a:r>
            <a:r>
              <a:rPr lang="ru-RU" i="1" dirty="0"/>
              <a:t>. </a:t>
            </a:r>
            <a:r>
              <a:rPr lang="ru-RU" i="1" dirty="0" err="1"/>
              <a:t>Мовознавство</a:t>
            </a:r>
            <a:r>
              <a:rPr lang="ru-RU" i="1" dirty="0"/>
              <a:t>: </a:t>
            </a:r>
            <a:r>
              <a:rPr lang="ru-RU" i="1" dirty="0" err="1"/>
              <a:t>збірник</a:t>
            </a:r>
            <a:r>
              <a:rPr lang="ru-RU" i="1" dirty="0"/>
              <a:t> </a:t>
            </a:r>
            <a:r>
              <a:rPr lang="ru-RU" i="1" dirty="0" err="1"/>
              <a:t>наукових</a:t>
            </a:r>
            <a:r>
              <a:rPr lang="ru-RU" i="1" dirty="0"/>
              <a:t> </a:t>
            </a:r>
            <a:r>
              <a:rPr lang="ru-RU" i="1" dirty="0" smtClean="0"/>
              <a:t>статей. </a:t>
            </a:r>
            <a:r>
              <a:rPr lang="ru-RU" dirty="0" smtClean="0"/>
              <a:t>Кн</a:t>
            </a:r>
            <a:r>
              <a:rPr lang="ru-RU" dirty="0"/>
              <a:t>. 5. </a:t>
            </a:r>
            <a:r>
              <a:rPr lang="ru-RU" dirty="0" smtClean="0"/>
              <a:t>К</a:t>
            </a:r>
            <a:r>
              <a:rPr lang="ru-RU" dirty="0"/>
              <a:t>., 2007. </a:t>
            </a:r>
            <a:r>
              <a:rPr lang="ru-RU" dirty="0" smtClean="0"/>
              <a:t>С</a:t>
            </a:r>
            <a:r>
              <a:rPr lang="ru-RU" dirty="0"/>
              <a:t>. 41–47.</a:t>
            </a:r>
          </a:p>
          <a:p>
            <a:pPr algn="just"/>
            <a:r>
              <a:rPr lang="ru-RU" dirty="0" err="1" smtClean="0"/>
              <a:t>Селіванова</a:t>
            </a:r>
            <a:r>
              <a:rPr lang="ru-RU" dirty="0" smtClean="0"/>
              <a:t> </a:t>
            </a:r>
            <a:r>
              <a:rPr lang="ru-RU" dirty="0"/>
              <a:t>О. О. </a:t>
            </a:r>
            <a:r>
              <a:rPr lang="ru-RU" dirty="0" err="1"/>
              <a:t>Сучасна</a:t>
            </a:r>
            <a:r>
              <a:rPr lang="ru-RU" dirty="0"/>
              <a:t> </a:t>
            </a:r>
            <a:r>
              <a:rPr lang="ru-RU" dirty="0" err="1"/>
              <a:t>лінгвістика:напрямита</a:t>
            </a:r>
            <a:r>
              <a:rPr lang="ru-RU" dirty="0"/>
              <a:t> </a:t>
            </a:r>
            <a:r>
              <a:rPr lang="ru-RU" dirty="0" err="1" smtClean="0"/>
              <a:t>проблеми</a:t>
            </a:r>
            <a:r>
              <a:rPr lang="ru-RU" dirty="0" smtClean="0"/>
              <a:t>. Полтава </a:t>
            </a:r>
            <a:r>
              <a:rPr lang="ru-RU" dirty="0"/>
              <a:t>: </a:t>
            </a:r>
            <a:r>
              <a:rPr lang="ru-RU" dirty="0" err="1"/>
              <a:t>Довкілля</a:t>
            </a:r>
            <a:r>
              <a:rPr lang="ru-RU" dirty="0"/>
              <a:t>-К, 2008. </a:t>
            </a:r>
            <a:r>
              <a:rPr lang="ru-RU" dirty="0" smtClean="0"/>
              <a:t>712 </a:t>
            </a:r>
            <a:r>
              <a:rPr lang="en-US" dirty="0"/>
              <a:t>c.</a:t>
            </a:r>
          </a:p>
          <a:p>
            <a:pPr algn="just"/>
            <a:r>
              <a:rPr lang="ru-RU" dirty="0" err="1" smtClean="0"/>
              <a:t>Юр’єва</a:t>
            </a:r>
            <a:r>
              <a:rPr lang="ru-RU" dirty="0" smtClean="0"/>
              <a:t> </a:t>
            </a:r>
            <a:r>
              <a:rPr lang="ru-RU" dirty="0"/>
              <a:t>О. В. </a:t>
            </a:r>
            <a:r>
              <a:rPr lang="ru-RU" dirty="0" err="1"/>
              <a:t>Сучасний</a:t>
            </a:r>
            <a:r>
              <a:rPr lang="ru-RU" dirty="0"/>
              <a:t> стан </a:t>
            </a:r>
            <a:r>
              <a:rPr lang="ru-RU" dirty="0" err="1"/>
              <a:t>вивчення</a:t>
            </a:r>
            <a:r>
              <a:rPr lang="ru-RU" dirty="0"/>
              <a:t> </a:t>
            </a:r>
            <a:r>
              <a:rPr lang="ru-RU" dirty="0" err="1"/>
              <a:t>проблеми</a:t>
            </a:r>
            <a:r>
              <a:rPr lang="ru-RU" dirty="0"/>
              <a:t> </a:t>
            </a:r>
            <a:r>
              <a:rPr lang="ru-RU" dirty="0" err="1"/>
              <a:t>мовленнєвих</a:t>
            </a:r>
            <a:r>
              <a:rPr lang="ru-RU" dirty="0"/>
              <a:t> </a:t>
            </a:r>
            <a:r>
              <a:rPr lang="ru-RU" dirty="0" err="1" smtClean="0"/>
              <a:t>жанрів</a:t>
            </a:r>
            <a:r>
              <a:rPr lang="ru-RU" dirty="0" smtClean="0"/>
              <a:t>. </a:t>
            </a:r>
            <a:r>
              <a:rPr lang="ru-RU" dirty="0" err="1" smtClean="0"/>
              <a:t>Мова</a:t>
            </a:r>
            <a:r>
              <a:rPr lang="ru-RU" dirty="0" smtClean="0"/>
              <a:t> </a:t>
            </a:r>
            <a:r>
              <a:rPr lang="ru-RU" dirty="0"/>
              <a:t>і культура. </a:t>
            </a:r>
            <a:r>
              <a:rPr lang="ru-RU" dirty="0" smtClean="0"/>
              <a:t>2012</a:t>
            </a:r>
            <a:r>
              <a:rPr lang="ru-RU" dirty="0"/>
              <a:t>. </a:t>
            </a:r>
            <a:r>
              <a:rPr lang="ru-RU" dirty="0" err="1" smtClean="0"/>
              <a:t>Вип</a:t>
            </a:r>
            <a:r>
              <a:rPr lang="ru-RU" dirty="0"/>
              <a:t>. 15. </a:t>
            </a:r>
            <a:r>
              <a:rPr lang="ru-RU" dirty="0" smtClean="0"/>
              <a:t>Т.1</a:t>
            </a:r>
            <a:r>
              <a:rPr lang="ru-RU" dirty="0"/>
              <a:t>. </a:t>
            </a:r>
            <a:r>
              <a:rPr lang="ru-RU" dirty="0" smtClean="0"/>
              <a:t>С</a:t>
            </a:r>
            <a:r>
              <a:rPr lang="ru-RU" dirty="0"/>
              <a:t>. 138–143</a:t>
            </a:r>
            <a:r>
              <a:rPr lang="ru-RU" dirty="0" smtClean="0"/>
              <a:t>.</a:t>
            </a:r>
          </a:p>
          <a:p>
            <a:pPr algn="just"/>
            <a:r>
              <a:rPr lang="en-US" dirty="0" err="1" smtClean="0"/>
              <a:t>Maingueneau</a:t>
            </a:r>
            <a:r>
              <a:rPr lang="en-US" dirty="0" smtClean="0"/>
              <a:t> D. </a:t>
            </a:r>
            <a:r>
              <a:rPr lang="fr-FR" dirty="0"/>
              <a:t>Genres de discours et modes de </a:t>
            </a:r>
            <a:r>
              <a:rPr lang="fr-FR" dirty="0" smtClean="0"/>
              <a:t>généricité</a:t>
            </a:r>
            <a:r>
              <a:rPr lang="fr-FR" dirty="0"/>
              <a:t>. </a:t>
            </a:r>
            <a:r>
              <a:rPr lang="fr-FR" i="1" dirty="0"/>
              <a:t>Le français </a:t>
            </a:r>
            <a:r>
              <a:rPr lang="fr-FR" i="1" dirty="0" smtClean="0"/>
              <a:t>aujourd'hui. </a:t>
            </a:r>
            <a:r>
              <a:rPr lang="fr-FR" dirty="0" smtClean="0"/>
              <a:t>2007/4. </a:t>
            </a:r>
            <a:r>
              <a:rPr lang="uk-UA" dirty="0" smtClean="0"/>
              <a:t>№</a:t>
            </a:r>
            <a:r>
              <a:rPr lang="fr-FR" dirty="0" smtClean="0"/>
              <a:t>159</a:t>
            </a:r>
            <a:r>
              <a:rPr lang="uk-UA" dirty="0" smtClean="0"/>
              <a:t>. Р. </a:t>
            </a:r>
            <a:r>
              <a:rPr lang="fr-FR" dirty="0" smtClean="0"/>
              <a:t>29</a:t>
            </a:r>
            <a:r>
              <a:rPr lang="uk-UA" dirty="0" smtClean="0"/>
              <a:t>-</a:t>
            </a:r>
            <a:r>
              <a:rPr lang="fr-FR" dirty="0" smtClean="0"/>
              <a:t>35</a:t>
            </a:r>
            <a:r>
              <a:rPr lang="uk-UA" dirty="0" smtClean="0"/>
              <a:t>.</a:t>
            </a:r>
          </a:p>
          <a:p>
            <a:endParaRPr lang="ru-RU" dirty="0"/>
          </a:p>
        </p:txBody>
      </p:sp>
    </p:spTree>
    <p:extLst>
      <p:ext uri="{BB962C8B-B14F-4D97-AF65-F5344CB8AC3E}">
        <p14:creationId xmlns:p14="http://schemas.microsoft.com/office/powerpoint/2010/main" val="29832017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fr-FR" b="1" dirty="0" smtClean="0"/>
              <a:t>Les </a:t>
            </a:r>
            <a:r>
              <a:rPr lang="fr-FR" b="1" dirty="0"/>
              <a:t>genres du </a:t>
            </a:r>
            <a:r>
              <a:rPr lang="fr-FR" b="1" dirty="0" smtClean="0"/>
              <a:t>discours</a:t>
            </a:r>
            <a:r>
              <a:rPr lang="fr-FR" b="1" dirty="0"/>
              <a:t> de Mikhail Bakhtine </a:t>
            </a:r>
            <a:endParaRPr lang="ru-RU" b="1" dirty="0"/>
          </a:p>
        </p:txBody>
      </p:sp>
      <p:sp>
        <p:nvSpPr>
          <p:cNvPr id="3" name="Объект 2"/>
          <p:cNvSpPr>
            <a:spLocks noGrp="1"/>
          </p:cNvSpPr>
          <p:nvPr>
            <p:ph idx="1"/>
          </p:nvPr>
        </p:nvSpPr>
        <p:spPr>
          <a:xfrm>
            <a:off x="277091" y="1825625"/>
            <a:ext cx="11076709" cy="4351338"/>
          </a:xfrm>
        </p:spPr>
        <p:txBody>
          <a:bodyPr/>
          <a:lstStyle/>
          <a:p>
            <a:pPr algn="just"/>
            <a:r>
              <a:rPr lang="fr-FR" dirty="0"/>
              <a:t>Les travaux contemporains sur les genres du discours sont presque </a:t>
            </a:r>
            <a:r>
              <a:rPr lang="fr-FR" dirty="0" smtClean="0"/>
              <a:t>tous tributaires </a:t>
            </a:r>
            <a:r>
              <a:rPr lang="fr-FR" dirty="0"/>
              <a:t>de l’approche du cercle de Mikhail </a:t>
            </a:r>
            <a:r>
              <a:rPr lang="fr-FR" dirty="0" smtClean="0"/>
              <a:t>Bakhtine (1895-1975):</a:t>
            </a:r>
          </a:p>
          <a:p>
            <a:pPr marL="0" indent="0" algn="just">
              <a:buNone/>
            </a:pPr>
            <a:r>
              <a:rPr lang="fr-FR" dirty="0"/>
              <a:t>l</a:t>
            </a:r>
            <a:r>
              <a:rPr lang="fr-FR" dirty="0" smtClean="0"/>
              <a:t>e genre de discours est une unité </a:t>
            </a:r>
            <a:r>
              <a:rPr lang="fr-FR" dirty="0"/>
              <a:t>sémantico-thématique, compositionnelle, </a:t>
            </a:r>
            <a:r>
              <a:rPr lang="fr-FR" dirty="0" smtClean="0"/>
              <a:t>stylistique.</a:t>
            </a:r>
          </a:p>
          <a:p>
            <a:pPr algn="just"/>
            <a:r>
              <a:rPr lang="fr-FR" dirty="0" smtClean="0"/>
              <a:t>Le texte «Les </a:t>
            </a:r>
            <a:r>
              <a:rPr lang="fr-FR" dirty="0"/>
              <a:t>genres du </a:t>
            </a:r>
            <a:r>
              <a:rPr lang="fr-FR" dirty="0" smtClean="0"/>
              <a:t>discours» a </a:t>
            </a:r>
            <a:r>
              <a:rPr lang="fr-FR" dirty="0"/>
              <a:t>influencé les </a:t>
            </a:r>
            <a:r>
              <a:rPr lang="fr-FR" dirty="0" smtClean="0"/>
              <a:t>développements contemporains </a:t>
            </a:r>
            <a:r>
              <a:rPr lang="fr-FR" dirty="0"/>
              <a:t>des diverses approches du texte et du discours dans les </a:t>
            </a:r>
            <a:r>
              <a:rPr lang="fr-FR" dirty="0" smtClean="0"/>
              <a:t>pays francophones.</a:t>
            </a:r>
            <a:endParaRPr lang="ru-RU" dirty="0"/>
          </a:p>
        </p:txBody>
      </p:sp>
    </p:spTree>
    <p:extLst>
      <p:ext uri="{BB962C8B-B14F-4D97-AF65-F5344CB8AC3E}">
        <p14:creationId xmlns:p14="http://schemas.microsoft.com/office/powerpoint/2010/main" val="201418986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650875"/>
          </a:xfrm>
        </p:spPr>
        <p:txBody>
          <a:bodyPr>
            <a:normAutofit/>
          </a:bodyPr>
          <a:lstStyle/>
          <a:p>
            <a:pPr algn="ctr"/>
            <a:r>
              <a:rPr lang="fr-FR" sz="3600" b="1" dirty="0" smtClean="0"/>
              <a:t>Le genre de discours</a:t>
            </a:r>
            <a:endParaRPr lang="ru-RU" sz="3600" b="1" dirty="0"/>
          </a:p>
        </p:txBody>
      </p:sp>
      <p:sp>
        <p:nvSpPr>
          <p:cNvPr id="3" name="Объект 2"/>
          <p:cNvSpPr>
            <a:spLocks noGrp="1"/>
          </p:cNvSpPr>
          <p:nvPr>
            <p:ph idx="1"/>
          </p:nvPr>
        </p:nvSpPr>
        <p:spPr>
          <a:xfrm>
            <a:off x="447040" y="1016000"/>
            <a:ext cx="11379200" cy="5548086"/>
          </a:xfrm>
        </p:spPr>
        <p:txBody>
          <a:bodyPr/>
          <a:lstStyle/>
          <a:p>
            <a:pPr marL="0" indent="0" algn="just">
              <a:buNone/>
            </a:pPr>
            <a:r>
              <a:rPr lang="fr-FR" dirty="0"/>
              <a:t>c</a:t>
            </a:r>
            <a:r>
              <a:rPr lang="fr-FR" dirty="0" smtClean="0"/>
              <a:t>e sont les manières typiques de construction de la parole acceptées dans des situations spécifiques et conçues pour transmettre certains contenus.</a:t>
            </a:r>
          </a:p>
          <a:p>
            <a:pPr marL="0" indent="0" algn="just">
              <a:buNone/>
            </a:pPr>
            <a:r>
              <a:rPr lang="fr-FR" dirty="0" smtClean="0"/>
              <a:t>Un genre de discours se compose de plusieurs actes de langage dont la force illocutoire est réglée par la stratégie </a:t>
            </a:r>
            <a:r>
              <a:rPr lang="en-US" dirty="0" smtClean="0"/>
              <a:t>du </a:t>
            </a:r>
            <a:r>
              <a:rPr lang="en-US" dirty="0" err="1" smtClean="0"/>
              <a:t>sujet</a:t>
            </a:r>
            <a:r>
              <a:rPr lang="en-US" dirty="0" smtClean="0"/>
              <a:t> </a:t>
            </a:r>
            <a:r>
              <a:rPr lang="en-US" dirty="0" err="1" smtClean="0"/>
              <a:t>parlant</a:t>
            </a:r>
            <a:r>
              <a:rPr lang="en-US" dirty="0" smtClean="0"/>
              <a:t>.</a:t>
            </a:r>
          </a:p>
          <a:p>
            <a:pPr marL="0" indent="0" algn="just">
              <a:buNone/>
            </a:pPr>
            <a:r>
              <a:rPr lang="fr-FR" dirty="0" smtClean="0"/>
              <a:t>Les genres de discours </a:t>
            </a:r>
            <a:r>
              <a:rPr lang="fr-FR" dirty="0"/>
              <a:t>sont communément caractérisés par </a:t>
            </a:r>
            <a:r>
              <a:rPr lang="fr-FR" dirty="0" smtClean="0"/>
              <a:t>de tels </a:t>
            </a:r>
            <a:r>
              <a:rPr lang="fr-FR" b="1" dirty="0" smtClean="0"/>
              <a:t>paramètres</a:t>
            </a:r>
            <a:r>
              <a:rPr lang="fr-FR" dirty="0" smtClean="0"/>
              <a:t>: les </a:t>
            </a:r>
            <a:r>
              <a:rPr lang="fr-FR" dirty="0"/>
              <a:t>rôles des participants, </a:t>
            </a:r>
            <a:r>
              <a:rPr lang="fr-FR" dirty="0" smtClean="0"/>
              <a:t>leurs </a:t>
            </a:r>
            <a:r>
              <a:rPr lang="fr-FR" dirty="0"/>
              <a:t>finalités, leur médium, leur cadre spatiotemporel, le type d’organisation textuelle qu’ils impliquent, etc. </a:t>
            </a:r>
            <a:endParaRPr lang="fr-FR" dirty="0" smtClean="0"/>
          </a:p>
          <a:p>
            <a:pPr marL="0" indent="0" algn="just">
              <a:buNone/>
            </a:pPr>
            <a:r>
              <a:rPr lang="fr-FR" dirty="0"/>
              <a:t>Par nature, </a:t>
            </a:r>
            <a:r>
              <a:rPr lang="fr-FR" b="1" dirty="0"/>
              <a:t>les genres évoluent sans cesse avec les sociétés </a:t>
            </a:r>
            <a:r>
              <a:rPr lang="fr-FR" dirty="0"/>
              <a:t>dont ils sont partie </a:t>
            </a:r>
            <a:r>
              <a:rPr lang="fr-FR" dirty="0" smtClean="0"/>
              <a:t>prenante: </a:t>
            </a:r>
            <a:r>
              <a:rPr lang="fr-FR" dirty="0"/>
              <a:t>la Révolution française, par exemple, peut être analysée comme une vaste opération de transformation des modes d’exercice de la parole publique et l’irruption d’Internet se manifeste par le développement de nouveaux genres de discours et l’affaiblissement d’autres genres.</a:t>
            </a:r>
            <a:endParaRPr lang="ru-RU" dirty="0"/>
          </a:p>
        </p:txBody>
      </p:sp>
    </p:spTree>
    <p:extLst>
      <p:ext uri="{BB962C8B-B14F-4D97-AF65-F5344CB8AC3E}">
        <p14:creationId xmlns:p14="http://schemas.microsoft.com/office/powerpoint/2010/main" val="122097525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650875"/>
          </a:xfrm>
        </p:spPr>
        <p:txBody>
          <a:bodyPr>
            <a:normAutofit/>
          </a:bodyPr>
          <a:lstStyle/>
          <a:p>
            <a:pPr algn="ctr"/>
            <a:r>
              <a:rPr lang="en-US" sz="3600" b="1" dirty="0" err="1" smtClean="0"/>
              <a:t>Selon</a:t>
            </a:r>
            <a:r>
              <a:rPr lang="en-US" sz="3600" b="1" dirty="0" smtClean="0"/>
              <a:t> Dominique </a:t>
            </a:r>
            <a:r>
              <a:rPr lang="en-US" sz="3600" b="1" dirty="0" err="1" smtClean="0"/>
              <a:t>Maingueneau</a:t>
            </a:r>
            <a:r>
              <a:rPr lang="en-US" sz="3600" b="1" dirty="0" smtClean="0"/>
              <a:t>,</a:t>
            </a:r>
            <a:endParaRPr lang="ru-RU" sz="3600" b="1" dirty="0"/>
          </a:p>
        </p:txBody>
      </p:sp>
      <p:sp>
        <p:nvSpPr>
          <p:cNvPr id="3" name="Объект 2"/>
          <p:cNvSpPr>
            <a:spLocks noGrp="1"/>
          </p:cNvSpPr>
          <p:nvPr>
            <p:ph idx="1"/>
          </p:nvPr>
        </p:nvSpPr>
        <p:spPr>
          <a:xfrm>
            <a:off x="838200" y="1198880"/>
            <a:ext cx="10805160" cy="4978083"/>
          </a:xfrm>
        </p:spPr>
        <p:txBody>
          <a:bodyPr>
            <a:normAutofit/>
          </a:bodyPr>
          <a:lstStyle/>
          <a:p>
            <a:pPr marL="0" indent="0">
              <a:buNone/>
            </a:pPr>
            <a:r>
              <a:rPr lang="fr-FR" dirty="0"/>
              <a:t>o</a:t>
            </a:r>
            <a:r>
              <a:rPr lang="fr-FR" dirty="0" smtClean="0"/>
              <a:t>n </a:t>
            </a:r>
            <a:r>
              <a:rPr lang="fr-FR" dirty="0"/>
              <a:t>peut distinguer deux grands régimes du discours </a:t>
            </a:r>
            <a:r>
              <a:rPr lang="fr-FR" dirty="0" smtClean="0"/>
              <a:t>:</a:t>
            </a:r>
          </a:p>
          <a:p>
            <a:pPr marL="514350" indent="-514350" algn="just">
              <a:buAutoNum type="arabicParenR"/>
            </a:pPr>
            <a:r>
              <a:rPr lang="fr-FR" b="1" dirty="0" smtClean="0"/>
              <a:t>les genres conversationnel</a:t>
            </a:r>
            <a:r>
              <a:rPr lang="fr-FR" dirty="0" smtClean="0"/>
              <a:t>s;</a:t>
            </a:r>
          </a:p>
          <a:p>
            <a:pPr marL="514350" indent="-514350">
              <a:buAutoNum type="arabicParenR"/>
            </a:pPr>
            <a:r>
              <a:rPr lang="fr-FR" b="1" dirty="0" smtClean="0"/>
              <a:t>les genres </a:t>
            </a:r>
            <a:r>
              <a:rPr lang="fr-FR" b="1" dirty="0"/>
              <a:t>institués </a:t>
            </a:r>
            <a:r>
              <a:rPr lang="fr-FR" dirty="0" smtClean="0"/>
              <a:t>qui regroupent </a:t>
            </a:r>
            <a:r>
              <a:rPr lang="fr-FR" dirty="0"/>
              <a:t>les </a:t>
            </a:r>
            <a:r>
              <a:rPr lang="fr-FR" dirty="0" smtClean="0"/>
              <a:t>«genres auctoriaux», </a:t>
            </a:r>
            <a:r>
              <a:rPr lang="fr-FR" dirty="0"/>
              <a:t>familiers aux littéraires, et les </a:t>
            </a:r>
            <a:r>
              <a:rPr lang="fr-FR" dirty="0" smtClean="0"/>
              <a:t>«genres routiniers», </a:t>
            </a:r>
            <a:r>
              <a:rPr lang="fr-FR" dirty="0"/>
              <a:t>familiers aux analystes du discours.</a:t>
            </a:r>
            <a:endParaRPr lang="ru-RU" dirty="0"/>
          </a:p>
        </p:txBody>
      </p:sp>
    </p:spTree>
    <p:extLst>
      <p:ext uri="{BB962C8B-B14F-4D97-AF65-F5344CB8AC3E}">
        <p14:creationId xmlns:p14="http://schemas.microsoft.com/office/powerpoint/2010/main" val="190349150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407035"/>
          </a:xfrm>
        </p:spPr>
        <p:txBody>
          <a:bodyPr>
            <a:normAutofit fontScale="90000"/>
          </a:bodyPr>
          <a:lstStyle/>
          <a:p>
            <a:pPr algn="ctr"/>
            <a:r>
              <a:rPr lang="fr-FR" sz="3600" b="1" dirty="0" smtClean="0"/>
              <a:t>Les </a:t>
            </a:r>
            <a:r>
              <a:rPr lang="fr-FR" sz="3600" b="1" dirty="0"/>
              <a:t>genres conversationnels</a:t>
            </a:r>
            <a:endParaRPr lang="ru-RU" sz="3600" b="1" dirty="0"/>
          </a:p>
        </p:txBody>
      </p:sp>
      <p:sp>
        <p:nvSpPr>
          <p:cNvPr id="3" name="Объект 2"/>
          <p:cNvSpPr>
            <a:spLocks noGrp="1"/>
          </p:cNvSpPr>
          <p:nvPr>
            <p:ph idx="1"/>
          </p:nvPr>
        </p:nvSpPr>
        <p:spPr>
          <a:xfrm>
            <a:off x="467360" y="772160"/>
            <a:ext cx="11419840" cy="6085840"/>
          </a:xfrm>
        </p:spPr>
        <p:txBody>
          <a:bodyPr>
            <a:normAutofit/>
          </a:bodyPr>
          <a:lstStyle/>
          <a:p>
            <a:pPr algn="just"/>
            <a:r>
              <a:rPr lang="fr-FR" b="1" dirty="0" smtClean="0"/>
              <a:t>ne </a:t>
            </a:r>
            <a:r>
              <a:rPr lang="fr-FR" b="1" dirty="0"/>
              <a:t>sont pas </a:t>
            </a:r>
            <a:r>
              <a:rPr lang="fr-FR" dirty="0"/>
              <a:t>étroitement liés à des lieux institutionnels, à des rôles, à des scripts relativement stables. </a:t>
            </a:r>
            <a:endParaRPr lang="fr-FR" dirty="0" smtClean="0"/>
          </a:p>
          <a:p>
            <a:pPr algn="just"/>
            <a:r>
              <a:rPr lang="fr-FR" dirty="0" smtClean="0"/>
              <a:t>Leur </a:t>
            </a:r>
            <a:r>
              <a:rPr lang="fr-FR" dirty="0"/>
              <a:t>composition et leur thématique sont en général </a:t>
            </a:r>
            <a:r>
              <a:rPr lang="fr-FR" b="1" dirty="0"/>
              <a:t>très instables </a:t>
            </a:r>
            <a:r>
              <a:rPr lang="fr-FR" dirty="0"/>
              <a:t>et </a:t>
            </a:r>
            <a:r>
              <a:rPr lang="fr-FR" b="1" dirty="0"/>
              <a:t>leur cadre se transforme sans </a:t>
            </a:r>
            <a:r>
              <a:rPr lang="fr-FR" b="1" dirty="0" smtClean="0"/>
              <a:t>cesse</a:t>
            </a:r>
            <a:r>
              <a:rPr lang="fr-FR" dirty="0" smtClean="0"/>
              <a:t>: </a:t>
            </a:r>
            <a:r>
              <a:rPr lang="fr-FR" dirty="0"/>
              <a:t>ce sont les contraintes locales et </a:t>
            </a:r>
            <a:r>
              <a:rPr lang="fr-FR" dirty="0" smtClean="0"/>
              <a:t>«horizontales», </a:t>
            </a:r>
            <a:r>
              <a:rPr lang="fr-FR" dirty="0"/>
              <a:t>c'est-à-dire les stratégies d'ajustement et de négociation entre les interlocuteurs, qui l'emportent. </a:t>
            </a:r>
            <a:endParaRPr lang="fr-FR" dirty="0" smtClean="0"/>
          </a:p>
          <a:p>
            <a:pPr algn="just"/>
            <a:r>
              <a:rPr lang="fr-FR" dirty="0" smtClean="0"/>
              <a:t>En </a:t>
            </a:r>
            <a:r>
              <a:rPr lang="fr-FR" dirty="0"/>
              <a:t>fait, les interactions conversationnelles </a:t>
            </a:r>
            <a:r>
              <a:rPr lang="fr-FR" b="1" dirty="0"/>
              <a:t>sont difficilement divisibles en genres bien </a:t>
            </a:r>
            <a:r>
              <a:rPr lang="fr-FR" b="1" dirty="0" smtClean="0"/>
              <a:t>distincts</a:t>
            </a:r>
            <a:r>
              <a:rPr lang="fr-FR" dirty="0" smtClean="0"/>
              <a:t>; </a:t>
            </a:r>
            <a:r>
              <a:rPr lang="fr-FR" dirty="0"/>
              <a:t>se demander si une conversation entre collègues dans leur lieu de travail relève du même </a:t>
            </a:r>
            <a:r>
              <a:rPr lang="fr-FR" dirty="0" smtClean="0"/>
              <a:t>«genre» </a:t>
            </a:r>
            <a:r>
              <a:rPr lang="fr-FR" dirty="0"/>
              <a:t>que la conversation des mêmes individus s'ils se rencontrent dans la rue, c'est bien autre chose que se demander si un conseil d'administration et un cours d'université sont deux genres distincts.</a:t>
            </a:r>
          </a:p>
          <a:p>
            <a:endParaRPr lang="ru-RU" dirty="0"/>
          </a:p>
        </p:txBody>
      </p:sp>
    </p:spTree>
    <p:extLst>
      <p:ext uri="{BB962C8B-B14F-4D97-AF65-F5344CB8AC3E}">
        <p14:creationId xmlns:p14="http://schemas.microsoft.com/office/powerpoint/2010/main" val="77039333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1"/>
            <a:ext cx="10515600" cy="881742"/>
          </a:xfrm>
        </p:spPr>
        <p:txBody>
          <a:bodyPr>
            <a:normAutofit/>
          </a:bodyPr>
          <a:lstStyle/>
          <a:p>
            <a:pPr algn="ctr"/>
            <a:r>
              <a:rPr lang="fr-FR" sz="3600" b="1" dirty="0">
                <a:latin typeface="Times New Roman" panose="02020603050405020304" pitchFamily="18" charset="0"/>
                <a:cs typeface="Times New Roman" panose="02020603050405020304" pitchFamily="18" charset="0"/>
              </a:rPr>
              <a:t>L</a:t>
            </a:r>
            <a:r>
              <a:rPr lang="fr-FR" sz="3600" b="1" dirty="0" smtClean="0">
                <a:latin typeface="Times New Roman" panose="02020603050405020304" pitchFamily="18" charset="0"/>
                <a:cs typeface="Times New Roman" panose="02020603050405020304" pitchFamily="18" charset="0"/>
              </a:rPr>
              <a:t>es genres </a:t>
            </a:r>
            <a:r>
              <a:rPr lang="fr-FR" sz="3600" b="1" dirty="0">
                <a:latin typeface="Times New Roman" panose="02020603050405020304" pitchFamily="18" charset="0"/>
                <a:cs typeface="Times New Roman" panose="02020603050405020304" pitchFamily="18" charset="0"/>
              </a:rPr>
              <a:t>institués </a:t>
            </a:r>
            <a:r>
              <a:rPr lang="fr-FR" sz="3600" b="1" dirty="0" smtClean="0">
                <a:latin typeface="Times New Roman" panose="02020603050405020304" pitchFamily="18" charset="0"/>
                <a:cs typeface="Times New Roman" panose="02020603050405020304" pitchFamily="18" charset="0"/>
              </a:rPr>
              <a:t>«auctoriaux</a:t>
            </a:r>
            <a:r>
              <a:rPr lang="fr-FR" sz="3600" b="1" dirty="0">
                <a:latin typeface="Times New Roman" panose="02020603050405020304" pitchFamily="18" charset="0"/>
                <a:cs typeface="Times New Roman" panose="02020603050405020304" pitchFamily="18" charset="0"/>
              </a:rPr>
              <a:t>»</a:t>
            </a:r>
            <a:endParaRPr lang="ru-RU" sz="3600" b="1"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487680" y="881743"/>
            <a:ext cx="11257280" cy="5976257"/>
          </a:xfrm>
        </p:spPr>
        <p:txBody>
          <a:bodyPr>
            <a:normAutofit/>
          </a:bodyPr>
          <a:lstStyle/>
          <a:p>
            <a:pPr marL="0" indent="0">
              <a:buNone/>
            </a:pPr>
            <a:r>
              <a:rPr lang="fr-FR" dirty="0" smtClean="0"/>
              <a:t>sont </a:t>
            </a:r>
            <a:r>
              <a:rPr lang="fr-FR" dirty="0"/>
              <a:t>le fait de l'auteur lui-même, éventuellement d'un éditeur. </a:t>
            </a:r>
            <a:endParaRPr lang="fr-FR" dirty="0" smtClean="0"/>
          </a:p>
          <a:p>
            <a:pPr marL="0" indent="0" algn="just">
              <a:buNone/>
            </a:pPr>
            <a:r>
              <a:rPr lang="fr-FR" dirty="0" smtClean="0"/>
              <a:t>En </a:t>
            </a:r>
            <a:r>
              <a:rPr lang="fr-FR" dirty="0"/>
              <a:t>général, leur caractère auctorial se manifeste par une indication paratextuelle, dans le titre ou le </a:t>
            </a:r>
            <a:r>
              <a:rPr lang="fr-FR" dirty="0" smtClean="0"/>
              <a:t>sous-titre: </a:t>
            </a:r>
            <a:r>
              <a:rPr lang="fr-FR" dirty="0"/>
              <a:t>«méditation», «essai», «dissertation», «aphorismes», «traité»... </a:t>
            </a:r>
          </a:p>
          <a:p>
            <a:pPr marL="0" indent="0" algn="just">
              <a:buNone/>
            </a:pPr>
            <a:r>
              <a:rPr lang="fr-FR" dirty="0" smtClean="0"/>
              <a:t>Ils sont </a:t>
            </a:r>
            <a:r>
              <a:rPr lang="fr-FR" dirty="0"/>
              <a:t>particulièrement présents dans certains types de </a:t>
            </a:r>
            <a:r>
              <a:rPr lang="fr-FR" dirty="0" smtClean="0"/>
              <a:t>discours: </a:t>
            </a:r>
            <a:r>
              <a:rPr lang="fr-FR" dirty="0"/>
              <a:t>littéraire, bien sûr, mais aussi philosophique, religieux, politique, journalistique...</a:t>
            </a:r>
          </a:p>
          <a:p>
            <a:pPr marL="0" indent="0" algn="just">
              <a:buNone/>
            </a:pPr>
            <a:r>
              <a:rPr lang="fr-FR" dirty="0"/>
              <a:t>En attribuant telle étiquette à telle œuvre, on indique comment on prétend que son texte soit reçu, on instaure de manière non négociée un cadre pour son activité discursive. </a:t>
            </a:r>
            <a:endParaRPr lang="ru-RU" dirty="0"/>
          </a:p>
          <a:p>
            <a:endParaRPr lang="ru-RU" dirty="0"/>
          </a:p>
        </p:txBody>
      </p:sp>
    </p:spTree>
    <p:extLst>
      <p:ext uri="{BB962C8B-B14F-4D97-AF65-F5344CB8AC3E}">
        <p14:creationId xmlns:p14="http://schemas.microsoft.com/office/powerpoint/2010/main" val="240788249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610235"/>
          </a:xfrm>
        </p:spPr>
        <p:txBody>
          <a:bodyPr>
            <a:normAutofit fontScale="90000"/>
          </a:bodyPr>
          <a:lstStyle/>
          <a:p>
            <a:pPr algn="ctr"/>
            <a:r>
              <a:rPr lang="fr-FR" dirty="0" smtClean="0"/>
              <a:t/>
            </a:r>
            <a:br>
              <a:rPr lang="fr-FR" dirty="0" smtClean="0"/>
            </a:br>
            <a:r>
              <a:rPr lang="fr-FR" b="1" dirty="0" smtClean="0">
                <a:latin typeface="Times New Roman" panose="02020603050405020304" pitchFamily="18" charset="0"/>
                <a:cs typeface="Times New Roman" panose="02020603050405020304" pitchFamily="18" charset="0"/>
              </a:rPr>
              <a:t>Les </a:t>
            </a:r>
            <a:r>
              <a:rPr lang="fr-FR" b="1" dirty="0">
                <a:latin typeface="Times New Roman" panose="02020603050405020304" pitchFamily="18" charset="0"/>
                <a:cs typeface="Times New Roman" panose="02020603050405020304" pitchFamily="18" charset="0"/>
              </a:rPr>
              <a:t>genres </a:t>
            </a:r>
            <a:r>
              <a:rPr lang="fr-FR" b="1" dirty="0" smtClean="0">
                <a:latin typeface="Times New Roman" panose="02020603050405020304" pitchFamily="18" charset="0"/>
                <a:cs typeface="Times New Roman" panose="02020603050405020304" pitchFamily="18" charset="0"/>
              </a:rPr>
              <a:t>institués «routiniers</a:t>
            </a:r>
            <a:r>
              <a:rPr lang="fr-FR" b="1" dirty="0">
                <a:latin typeface="Times New Roman" panose="02020603050405020304" pitchFamily="18" charset="0"/>
                <a:cs typeface="Times New Roman" panose="02020603050405020304" pitchFamily="18" charset="0"/>
              </a:rPr>
              <a:t>» </a:t>
            </a:r>
            <a:br>
              <a:rPr lang="fr-FR" b="1" dirty="0">
                <a:latin typeface="Times New Roman" panose="02020603050405020304" pitchFamily="18" charset="0"/>
                <a:cs typeface="Times New Roman" panose="02020603050405020304" pitchFamily="18" charset="0"/>
              </a:rPr>
            </a:br>
            <a:endParaRPr lang="ru-RU" b="1"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406400" y="975360"/>
            <a:ext cx="11506200" cy="5648643"/>
          </a:xfrm>
        </p:spPr>
        <p:txBody>
          <a:bodyPr>
            <a:normAutofit fontScale="85000" lnSpcReduction="20000"/>
          </a:bodyPr>
          <a:lstStyle/>
          <a:p>
            <a:pPr algn="just"/>
            <a:r>
              <a:rPr lang="fr-FR" dirty="0"/>
              <a:t>sont les </a:t>
            </a:r>
            <a:r>
              <a:rPr lang="fr-FR" dirty="0" smtClean="0"/>
              <a:t>genres: le </a:t>
            </a:r>
            <a:r>
              <a:rPr lang="fr-FR" dirty="0"/>
              <a:t>magazine, le boniment de camelot, l'interview radiophonique, la dissertation littéraire, </a:t>
            </a:r>
            <a:r>
              <a:rPr lang="fr-FR" dirty="0" smtClean="0"/>
              <a:t>le débat </a:t>
            </a:r>
            <a:r>
              <a:rPr lang="fr-FR" dirty="0"/>
              <a:t>télévisé, la consultation médicale, le journal quotidien, etc. </a:t>
            </a:r>
            <a:endParaRPr lang="fr-FR" dirty="0" smtClean="0"/>
          </a:p>
          <a:p>
            <a:pPr marL="0" indent="0" algn="just">
              <a:buNone/>
            </a:pPr>
            <a:r>
              <a:rPr lang="fr-FR" b="1" dirty="0" smtClean="0"/>
              <a:t>Les </a:t>
            </a:r>
            <a:r>
              <a:rPr lang="fr-FR" b="1" dirty="0"/>
              <a:t>rôles joués </a:t>
            </a:r>
            <a:r>
              <a:rPr lang="fr-FR" dirty="0"/>
              <a:t>par </a:t>
            </a:r>
            <a:r>
              <a:rPr lang="fr-FR" dirty="0" smtClean="0"/>
              <a:t>leurs partenaires </a:t>
            </a:r>
            <a:r>
              <a:rPr lang="fr-FR" dirty="0"/>
              <a:t>sont </a:t>
            </a:r>
            <a:r>
              <a:rPr lang="fr-FR" b="1" dirty="0"/>
              <a:t>fixés</a:t>
            </a:r>
            <a:r>
              <a:rPr lang="fr-FR" dirty="0"/>
              <a:t> a priori et </a:t>
            </a:r>
            <a:r>
              <a:rPr lang="fr-FR" b="1" dirty="0"/>
              <a:t>restent normalement inchangés </a:t>
            </a:r>
            <a:r>
              <a:rPr lang="fr-FR" dirty="0"/>
              <a:t>pendant l'acte </a:t>
            </a:r>
            <a:r>
              <a:rPr lang="fr-FR" dirty="0" smtClean="0"/>
              <a:t>de communication</a:t>
            </a:r>
            <a:r>
              <a:rPr lang="fr-FR" dirty="0"/>
              <a:t>. </a:t>
            </a:r>
            <a:endParaRPr lang="fr-FR" dirty="0" smtClean="0"/>
          </a:p>
          <a:p>
            <a:pPr marL="0" indent="0" algn="just">
              <a:buNone/>
            </a:pPr>
            <a:r>
              <a:rPr lang="fr-FR" dirty="0" smtClean="0"/>
              <a:t>Ce </a:t>
            </a:r>
            <a:r>
              <a:rPr lang="fr-FR" dirty="0"/>
              <a:t>sont ceux qui correspondent le mieux à la définition du genre de </a:t>
            </a:r>
            <a:r>
              <a:rPr lang="fr-FR" dirty="0" smtClean="0"/>
              <a:t>discours comme </a:t>
            </a:r>
            <a:r>
              <a:rPr lang="fr-FR" dirty="0"/>
              <a:t>dispositif de communication défini socio-historiquement</a:t>
            </a:r>
            <a:r>
              <a:rPr lang="fr-FR" dirty="0" smtClean="0"/>
              <a:t>.</a:t>
            </a:r>
          </a:p>
          <a:p>
            <a:pPr marL="0" indent="0" algn="just">
              <a:buNone/>
            </a:pPr>
            <a:r>
              <a:rPr lang="fr-FR" dirty="0" smtClean="0"/>
              <a:t>Pour </a:t>
            </a:r>
            <a:r>
              <a:rPr lang="fr-FR" dirty="0"/>
              <a:t>de tels genres, cela </a:t>
            </a:r>
            <a:r>
              <a:rPr lang="fr-FR" dirty="0" smtClean="0"/>
              <a:t>n'a pas </a:t>
            </a:r>
            <a:r>
              <a:rPr lang="fr-FR" dirty="0"/>
              <a:t>grand sens de se demander qui les a inventés, où et quand ; un érudit - à supposer que </a:t>
            </a:r>
            <a:r>
              <a:rPr lang="fr-FR" dirty="0" smtClean="0"/>
              <a:t>ce soit </a:t>
            </a:r>
            <a:r>
              <a:rPr lang="fr-FR" dirty="0"/>
              <a:t>possible - peut toujours retrouver qui a publié le premier journal quotidien, qui a fait </a:t>
            </a:r>
            <a:r>
              <a:rPr lang="fr-FR" dirty="0" smtClean="0"/>
              <a:t>le premier «talk-show» </a:t>
            </a:r>
            <a:r>
              <a:rPr lang="fr-FR" dirty="0"/>
              <a:t>à la télévision ou la première ordonnance médicale, mais ici </a:t>
            </a:r>
            <a:r>
              <a:rPr lang="fr-FR" b="1" dirty="0"/>
              <a:t>la </a:t>
            </a:r>
            <a:r>
              <a:rPr lang="fr-FR" b="1" dirty="0" smtClean="0"/>
              <a:t>question de </a:t>
            </a:r>
            <a:r>
              <a:rPr lang="fr-FR" b="1" dirty="0"/>
              <a:t>la source n'est pas pertinente pour les usagers</a:t>
            </a:r>
            <a:r>
              <a:rPr lang="fr-FR" dirty="0"/>
              <a:t>. </a:t>
            </a:r>
            <a:endParaRPr lang="fr-FR" dirty="0" smtClean="0"/>
          </a:p>
          <a:p>
            <a:pPr marL="0" indent="0" algn="just">
              <a:buNone/>
            </a:pPr>
            <a:r>
              <a:rPr lang="fr-FR" dirty="0" smtClean="0"/>
              <a:t>Les </a:t>
            </a:r>
            <a:r>
              <a:rPr lang="fr-FR" dirty="0"/>
              <a:t>paramètres qui les constituent </a:t>
            </a:r>
            <a:r>
              <a:rPr lang="fr-FR" dirty="0" smtClean="0"/>
              <a:t>résultent en </a:t>
            </a:r>
            <a:r>
              <a:rPr lang="fr-FR" dirty="0"/>
              <a:t>effet de </a:t>
            </a:r>
            <a:r>
              <a:rPr lang="fr-FR" b="1" dirty="0"/>
              <a:t>la stabilisation de contraintes liées à une activité verbale qui s'exerce dans </a:t>
            </a:r>
            <a:r>
              <a:rPr lang="fr-FR" b="1" dirty="0" smtClean="0"/>
              <a:t>une situation </a:t>
            </a:r>
            <a:r>
              <a:rPr lang="fr-FR" b="1" dirty="0"/>
              <a:t>sociale déterminée. </a:t>
            </a:r>
            <a:endParaRPr lang="fr-FR" b="1" dirty="0" smtClean="0"/>
          </a:p>
          <a:p>
            <a:pPr marL="0" indent="0" algn="just">
              <a:buNone/>
            </a:pPr>
            <a:r>
              <a:rPr lang="fr-FR" dirty="0" smtClean="0"/>
              <a:t>A </a:t>
            </a:r>
            <a:r>
              <a:rPr lang="fr-FR" dirty="0"/>
              <a:t>l'intérieur de ces genres routiniers on peut définir </a:t>
            </a:r>
            <a:r>
              <a:rPr lang="fr-FR" b="1" dirty="0"/>
              <a:t>une échelle </a:t>
            </a:r>
            <a:r>
              <a:rPr lang="fr-FR" dirty="0" smtClean="0"/>
              <a:t>: d'un </a:t>
            </a:r>
            <a:r>
              <a:rPr lang="fr-FR" dirty="0"/>
              <a:t>côté les genres totalement ritualisés, qui laissent une marge de variation minime (</a:t>
            </a:r>
            <a:r>
              <a:rPr lang="fr-FR" dirty="0" smtClean="0"/>
              <a:t>actes juridiques</a:t>
            </a:r>
            <a:r>
              <a:rPr lang="fr-FR" dirty="0"/>
              <a:t>, par exemple), de l'autre ceux qui, à l'intérieur d'un script peu contraignant, </a:t>
            </a:r>
            <a:r>
              <a:rPr lang="fr-FR" dirty="0" smtClean="0"/>
              <a:t>laissent une </a:t>
            </a:r>
            <a:r>
              <a:rPr lang="fr-FR" dirty="0"/>
              <a:t>grande part aux variations personnelles.</a:t>
            </a:r>
            <a:endParaRPr lang="ru-RU" dirty="0"/>
          </a:p>
        </p:txBody>
      </p:sp>
    </p:spTree>
    <p:extLst>
      <p:ext uri="{BB962C8B-B14F-4D97-AF65-F5344CB8AC3E}">
        <p14:creationId xmlns:p14="http://schemas.microsoft.com/office/powerpoint/2010/main" val="327690944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en-US" b="1" dirty="0" smtClean="0"/>
              <a:t>NB!</a:t>
            </a:r>
            <a:endParaRPr lang="ru-RU" b="1" dirty="0"/>
          </a:p>
        </p:txBody>
      </p:sp>
      <p:sp>
        <p:nvSpPr>
          <p:cNvPr id="3" name="Объект 2"/>
          <p:cNvSpPr>
            <a:spLocks noGrp="1"/>
          </p:cNvSpPr>
          <p:nvPr>
            <p:ph idx="1"/>
          </p:nvPr>
        </p:nvSpPr>
        <p:spPr/>
        <p:txBody>
          <a:bodyPr/>
          <a:lstStyle/>
          <a:p>
            <a:pPr algn="just"/>
            <a:r>
              <a:rPr lang="fr-FR" dirty="0"/>
              <a:t>Quand on étudie les discours littéraire, philosophique, politique, etc. on n'a affaire qu'à </a:t>
            </a:r>
            <a:r>
              <a:rPr lang="fr-FR" dirty="0" smtClean="0"/>
              <a:t>des genres </a:t>
            </a:r>
            <a:r>
              <a:rPr lang="fr-FR" dirty="0"/>
              <a:t>« institués ». Même si une œuvre littéraire se présente comme la mimésis </a:t>
            </a:r>
            <a:r>
              <a:rPr lang="fr-FR" dirty="0" smtClean="0"/>
              <a:t>d'une conversation </a:t>
            </a:r>
            <a:r>
              <a:rPr lang="fr-FR" dirty="0"/>
              <a:t>(dans une comédie par exemple), il ne peut évidemment s'agir d'un </a:t>
            </a:r>
            <a:r>
              <a:rPr lang="fr-FR" dirty="0" smtClean="0"/>
              <a:t>genre conversationnel</a:t>
            </a:r>
            <a:r>
              <a:rPr lang="fr-FR" dirty="0"/>
              <a:t>, puisqu'il existe un auteur qui a agencé de manière non négociée </a:t>
            </a:r>
            <a:r>
              <a:rPr lang="fr-FR" dirty="0" smtClean="0"/>
              <a:t>l'ensemble des </a:t>
            </a:r>
            <a:r>
              <a:rPr lang="fr-FR" dirty="0"/>
              <a:t>répliques. </a:t>
            </a:r>
            <a:endParaRPr lang="ru-RU" dirty="0"/>
          </a:p>
        </p:txBody>
      </p:sp>
    </p:spTree>
    <p:extLst>
      <p:ext uri="{BB962C8B-B14F-4D97-AF65-F5344CB8AC3E}">
        <p14:creationId xmlns:p14="http://schemas.microsoft.com/office/powerpoint/2010/main" val="341218291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728889"/>
          </a:xfrm>
        </p:spPr>
        <p:txBody>
          <a:bodyPr/>
          <a:lstStyle/>
          <a:p>
            <a:pPr algn="ctr"/>
            <a:r>
              <a:rPr lang="fr-FR" b="1" dirty="0" smtClean="0"/>
              <a:t>Trois scènes </a:t>
            </a:r>
            <a:r>
              <a:rPr lang="fr-FR" b="1" dirty="0"/>
              <a:t>d’énonciation</a:t>
            </a:r>
            <a:endParaRPr lang="ru-RU" b="1" dirty="0"/>
          </a:p>
        </p:txBody>
      </p:sp>
      <p:sp>
        <p:nvSpPr>
          <p:cNvPr id="3" name="Объект 2"/>
          <p:cNvSpPr>
            <a:spLocks noGrp="1"/>
          </p:cNvSpPr>
          <p:nvPr>
            <p:ph idx="1"/>
          </p:nvPr>
        </p:nvSpPr>
        <p:spPr>
          <a:xfrm>
            <a:off x="419100" y="1094014"/>
            <a:ext cx="10934700" cy="5082949"/>
          </a:xfrm>
        </p:spPr>
        <p:txBody>
          <a:bodyPr/>
          <a:lstStyle/>
          <a:p>
            <a:pPr marL="0" indent="0" algn="just">
              <a:buNone/>
            </a:pPr>
            <a:r>
              <a:rPr lang="fr-FR" dirty="0" smtClean="0"/>
              <a:t>Dans </a:t>
            </a:r>
            <a:r>
              <a:rPr lang="fr-FR" dirty="0"/>
              <a:t>la « scène d’énonciation »  </a:t>
            </a:r>
            <a:r>
              <a:rPr lang="fr-FR" dirty="0" smtClean="0"/>
              <a:t>D. Maingueneau distingue </a:t>
            </a:r>
            <a:r>
              <a:rPr lang="fr-FR" dirty="0"/>
              <a:t>trois scènes, qui jouent sur des plans </a:t>
            </a:r>
            <a:r>
              <a:rPr lang="fr-FR" dirty="0" smtClean="0"/>
              <a:t>complémentaires: </a:t>
            </a:r>
          </a:p>
          <a:p>
            <a:pPr algn="just"/>
            <a:r>
              <a:rPr lang="fr-FR" dirty="0" smtClean="0"/>
              <a:t>la</a:t>
            </a:r>
            <a:r>
              <a:rPr lang="fr-FR" dirty="0"/>
              <a:t> </a:t>
            </a:r>
            <a:r>
              <a:rPr lang="fr-FR" i="1" dirty="0"/>
              <a:t>scène englobante</a:t>
            </a:r>
            <a:r>
              <a:rPr lang="fr-FR" dirty="0"/>
              <a:t>, </a:t>
            </a:r>
            <a:endParaRPr lang="fr-FR" dirty="0" smtClean="0"/>
          </a:p>
          <a:p>
            <a:pPr algn="just"/>
            <a:r>
              <a:rPr lang="fr-FR" dirty="0" smtClean="0"/>
              <a:t>la</a:t>
            </a:r>
            <a:r>
              <a:rPr lang="fr-FR" dirty="0"/>
              <a:t> </a:t>
            </a:r>
            <a:r>
              <a:rPr lang="fr-FR" i="1" dirty="0"/>
              <a:t>scène générique</a:t>
            </a:r>
            <a:r>
              <a:rPr lang="fr-FR" dirty="0"/>
              <a:t>, </a:t>
            </a:r>
            <a:endParaRPr lang="fr-FR" dirty="0" smtClean="0"/>
          </a:p>
          <a:p>
            <a:pPr algn="just"/>
            <a:r>
              <a:rPr lang="fr-FR" dirty="0" smtClean="0"/>
              <a:t>la</a:t>
            </a:r>
            <a:r>
              <a:rPr lang="fr-FR" dirty="0"/>
              <a:t> </a:t>
            </a:r>
            <a:r>
              <a:rPr lang="fr-FR" i="1" dirty="0"/>
              <a:t>scénographie</a:t>
            </a:r>
            <a:r>
              <a:rPr lang="fr-FR" dirty="0"/>
              <a:t>.</a:t>
            </a:r>
            <a:endParaRPr lang="ru-RU" dirty="0"/>
          </a:p>
        </p:txBody>
      </p:sp>
    </p:spTree>
    <p:extLst>
      <p:ext uri="{BB962C8B-B14F-4D97-AF65-F5344CB8AC3E}">
        <p14:creationId xmlns:p14="http://schemas.microsoft.com/office/powerpoint/2010/main" val="3629716455"/>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213</TotalTime>
  <Words>2010</Words>
  <Application>Microsoft Office PowerPoint</Application>
  <PresentationFormat>Широкоэкранный</PresentationFormat>
  <Paragraphs>90</Paragraphs>
  <Slides>18</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18</vt:i4>
      </vt:variant>
    </vt:vector>
  </HeadingPairs>
  <TitlesOfParts>
    <vt:vector size="23" baseType="lpstr">
      <vt:lpstr>Arial</vt:lpstr>
      <vt:lpstr>Calibri</vt:lpstr>
      <vt:lpstr>Calibri Light</vt:lpstr>
      <vt:lpstr>Times New Roman</vt:lpstr>
      <vt:lpstr>Тема Office</vt:lpstr>
      <vt:lpstr>Сours 3: Les genres de discours</vt:lpstr>
      <vt:lpstr>Les genres du discours de Mikhail Bakhtine </vt:lpstr>
      <vt:lpstr>Le genre de discours</vt:lpstr>
      <vt:lpstr>Selon Dominique Maingueneau,</vt:lpstr>
      <vt:lpstr>Les genres conversationnels</vt:lpstr>
      <vt:lpstr>Les genres institués «auctoriaux»</vt:lpstr>
      <vt:lpstr> Les genres institués «routiniers»  </vt:lpstr>
      <vt:lpstr>NB!</vt:lpstr>
      <vt:lpstr>Trois scènes d’énonciation</vt:lpstr>
      <vt:lpstr>La scène «englobante» / la scène générique</vt:lpstr>
      <vt:lpstr>La scénographie</vt:lpstr>
      <vt:lpstr>Les modes des genres institués</vt:lpstr>
      <vt:lpstr>Genres institués de mode (2) :</vt:lpstr>
      <vt:lpstr> Genres institués de mode (3) :</vt:lpstr>
      <vt:lpstr>Genres institués de mode (4) :</vt:lpstr>
      <vt:lpstr>Conclusion</vt:lpstr>
      <vt:lpstr>Exemple: les traits définitoires de l’interview</vt:lpstr>
      <vt:lpstr>Sources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Сours 3: Les genres de discours</dc:title>
  <dc:creator>User</dc:creator>
  <cp:lastModifiedBy>User</cp:lastModifiedBy>
  <cp:revision>23</cp:revision>
  <dcterms:created xsi:type="dcterms:W3CDTF">2022-05-09T11:57:31Z</dcterms:created>
  <dcterms:modified xsi:type="dcterms:W3CDTF">2022-05-10T11:22:49Z</dcterms:modified>
</cp:coreProperties>
</file>