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88" r:id="rId3"/>
    <p:sldId id="295" r:id="rId4"/>
    <p:sldId id="296" r:id="rId5"/>
    <p:sldId id="314" r:id="rId6"/>
    <p:sldId id="293" r:id="rId7"/>
    <p:sldId id="324" r:id="rId8"/>
    <p:sldId id="299" r:id="rId9"/>
    <p:sldId id="315" r:id="rId10"/>
    <p:sldId id="316" r:id="rId11"/>
    <p:sldId id="317" r:id="rId12"/>
    <p:sldId id="319" r:id="rId13"/>
    <p:sldId id="318" r:id="rId14"/>
    <p:sldId id="320" r:id="rId15"/>
    <p:sldId id="321" r:id="rId16"/>
    <p:sldId id="322" r:id="rId17"/>
    <p:sldId id="323" r:id="rId18"/>
    <p:sldId id="325" r:id="rId19"/>
    <p:sldId id="326"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89" autoAdjust="0"/>
  </p:normalViewPr>
  <p:slideViewPr>
    <p:cSldViewPr>
      <p:cViewPr varScale="1">
        <p:scale>
          <a:sx n="106" d="100"/>
          <a:sy n="106" d="100"/>
        </p:scale>
        <p:origin x="130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p>
            <a:fld id="{900726EA-1033-43AD-B9C8-975B9C51E371}" type="datetimeFigureOut">
              <a:rPr lang="ru-RU" smtClean="0"/>
              <a:pPr/>
              <a:t>23.09.2022</a:t>
            </a:fld>
            <a:endParaRPr lang="ru-RU"/>
          </a:p>
        </p:txBody>
      </p:sp>
      <p:sp>
        <p:nvSpPr>
          <p:cNvPr id="20" name="Нижний колонтитул 19"/>
          <p:cNvSpPr>
            <a:spLocks noGrp="1"/>
          </p:cNvSpPr>
          <p:nvPr>
            <p:ph type="ftr" sz="quarter" idx="11"/>
          </p:nvPr>
        </p:nvSpPr>
        <p:spPr/>
        <p:txBody>
          <a:bodyPr/>
          <a:lstStyle/>
          <a:p>
            <a:endParaRPr lang="ru-RU"/>
          </a:p>
        </p:txBody>
      </p:sp>
      <p:sp>
        <p:nvSpPr>
          <p:cNvPr id="10" name="Номер слайда 9"/>
          <p:cNvSpPr>
            <a:spLocks noGrp="1"/>
          </p:cNvSpPr>
          <p:nvPr>
            <p:ph type="sldNum" sz="quarter" idx="12"/>
          </p:nvPr>
        </p:nvSpPr>
        <p:spPr/>
        <p:txBody>
          <a:bodyPr/>
          <a:lstStyle/>
          <a:p>
            <a:fld id="{E6E552DB-3BFB-4DB8-BCA7-BD5160928C6A}"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00726EA-1033-43AD-B9C8-975B9C51E371}" type="datetimeFigureOut">
              <a:rPr lang="ru-RU" smtClean="0"/>
              <a:pPr/>
              <a:t>23.09.2022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6E552DB-3BFB-4DB8-BCA7-BD5160928C6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40"/>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1"/>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00726EA-1033-43AD-B9C8-975B9C51E371}" type="datetimeFigureOut">
              <a:rPr lang="ru-RU" smtClean="0"/>
              <a:pPr/>
              <a:t>23.09.2022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6E552DB-3BFB-4DB8-BCA7-BD5160928C6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00726EA-1033-43AD-B9C8-975B9C51E371}" type="datetimeFigureOut">
              <a:rPr lang="ru-RU" smtClean="0"/>
              <a:pPr/>
              <a:t>23.09.2022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6E552DB-3BFB-4DB8-BCA7-BD5160928C6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1"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900726EA-1033-43AD-B9C8-975B9C51E371}" type="datetimeFigureOut">
              <a:rPr lang="ru-RU" smtClean="0"/>
              <a:pPr/>
              <a:t>23.09.2022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6E552DB-3BFB-4DB8-BCA7-BD5160928C6A}"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00726EA-1033-43AD-B9C8-975B9C51E371}" type="datetimeFigureOut">
              <a:rPr lang="ru-RU" smtClean="0"/>
              <a:pPr/>
              <a:t>23.09.2022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6E552DB-3BFB-4DB8-BCA7-BD5160928C6A}"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900726EA-1033-43AD-B9C8-975B9C51E371}" type="datetimeFigureOut">
              <a:rPr lang="ru-RU" smtClean="0"/>
              <a:pPr/>
              <a:t>23.09.2022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6E552DB-3BFB-4DB8-BCA7-BD5160928C6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900726EA-1033-43AD-B9C8-975B9C51E371}" type="datetimeFigureOut">
              <a:rPr lang="ru-RU" smtClean="0"/>
              <a:pPr/>
              <a:t>23.09.2022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6E552DB-3BFB-4DB8-BCA7-BD5160928C6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Дата 1"/>
          <p:cNvSpPr>
            <a:spLocks noGrp="1"/>
          </p:cNvSpPr>
          <p:nvPr>
            <p:ph type="dt" sz="half" idx="10"/>
          </p:nvPr>
        </p:nvSpPr>
        <p:spPr/>
        <p:txBody>
          <a:bodyPr/>
          <a:lstStyle/>
          <a:p>
            <a:fld id="{900726EA-1033-43AD-B9C8-975B9C51E371}" type="datetimeFigureOut">
              <a:rPr lang="ru-RU" smtClean="0"/>
              <a:pPr/>
              <a:t>23.09.2022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6E552DB-3BFB-4DB8-BCA7-BD5160928C6A}"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1"/>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00726EA-1033-43AD-B9C8-975B9C51E371}" type="datetimeFigureOut">
              <a:rPr lang="ru-RU" smtClean="0"/>
              <a:pPr/>
              <a:t>23.09.2022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6E552DB-3BFB-4DB8-BCA7-BD5160928C6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900726EA-1033-43AD-B9C8-975B9C51E371}" type="datetimeFigureOut">
              <a:rPr lang="ru-RU" smtClean="0"/>
              <a:pPr/>
              <a:t>23.09.2022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6E552DB-3BFB-4DB8-BCA7-BD5160928C6A}"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4"/>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2"/>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6"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168818" y="21103"/>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Кольцо 10"/>
          <p:cNvSpPr/>
          <p:nvPr/>
        </p:nvSpPr>
        <p:spPr>
          <a:xfrm rot="2315675">
            <a:off x="182882" y="1055078"/>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1012874"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00726EA-1033-43AD-B9C8-975B9C51E371}" type="datetimeFigureOut">
              <a:rPr lang="ru-RU" smtClean="0"/>
              <a:pPr/>
              <a:t>23.09.2022</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6E552DB-3BFB-4DB8-BCA7-BD5160928C6A}"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36235" y="1916832"/>
            <a:ext cx="6707765" cy="2286000"/>
          </a:xfrm>
        </p:spPr>
        <p:txBody>
          <a:bodyPr>
            <a:noAutofit/>
          </a:bodyPr>
          <a:lstStyle/>
          <a:p>
            <a:r>
              <a:rPr lang="uk-UA" sz="2400" dirty="0" smtClean="0">
                <a:solidFill>
                  <a:srgbClr val="C00000"/>
                </a:solidFill>
                <a:effectLst/>
              </a:rPr>
              <a:t/>
            </a:r>
            <a:br>
              <a:rPr lang="uk-UA" sz="2400" dirty="0" smtClean="0">
                <a:solidFill>
                  <a:srgbClr val="C00000"/>
                </a:solidFill>
                <a:effectLst/>
              </a:rPr>
            </a:br>
            <a:r>
              <a:rPr lang="uk-UA" sz="2400" dirty="0" smtClean="0">
                <a:solidFill>
                  <a:srgbClr val="C00000"/>
                </a:solidFill>
                <a:effectLst/>
              </a:rPr>
              <a:t>ПРАВОВІ ЗАСАДИ Органічного ЗЕМЛЕРОБСТВА В Україні та єс</a:t>
            </a:r>
            <a:endParaRPr lang="uk-UA" sz="2400" dirty="0">
              <a:solidFill>
                <a:srgbClr val="C00000"/>
              </a:solidFill>
              <a:effectLst/>
            </a:endParaRPr>
          </a:p>
        </p:txBody>
      </p:sp>
      <p:sp>
        <p:nvSpPr>
          <p:cNvPr id="3" name="Подзаголовок 2"/>
          <p:cNvSpPr>
            <a:spLocks noGrp="1"/>
          </p:cNvSpPr>
          <p:nvPr>
            <p:ph type="body" idx="1"/>
          </p:nvPr>
        </p:nvSpPr>
        <p:spPr>
          <a:xfrm>
            <a:off x="2578392" y="1066800"/>
            <a:ext cx="6400800" cy="738198"/>
          </a:xfrm>
        </p:spPr>
        <p:txBody>
          <a:bodyPr>
            <a:normAutofit/>
          </a:bodyPr>
          <a:lstStyle/>
          <a:p>
            <a:r>
              <a:rPr lang="uk-UA" sz="3200" dirty="0" smtClean="0"/>
              <a:t>Тема 4</a:t>
            </a:r>
            <a:endParaRPr lang="ru-RU" sz="3200" dirty="0"/>
          </a:p>
        </p:txBody>
      </p:sp>
      <p:sp>
        <p:nvSpPr>
          <p:cNvPr id="4" name="Прямоугольник 3"/>
          <p:cNvSpPr/>
          <p:nvPr/>
        </p:nvSpPr>
        <p:spPr>
          <a:xfrm>
            <a:off x="2436235" y="5867980"/>
            <a:ext cx="3143877" cy="369332"/>
          </a:xfrm>
          <a:prstGeom prst="rect">
            <a:avLst/>
          </a:prstGeom>
        </p:spPr>
        <p:txBody>
          <a:bodyPr wrap="square">
            <a:spAutoFit/>
          </a:bodyPr>
          <a:lstStyle/>
          <a:p>
            <a:r>
              <a:rPr lang="ru-RU" dirty="0"/>
              <a:t>©  </a:t>
            </a:r>
            <a:r>
              <a:rPr lang="uk-UA" dirty="0"/>
              <a:t>Олександр Бондар, </a:t>
            </a:r>
            <a:r>
              <a:rPr lang="en-US" dirty="0" smtClean="0"/>
              <a:t>2022</a:t>
            </a:r>
            <a:endParaRPr lang="uk-UA"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202580"/>
            <a:ext cx="1697236" cy="1602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864096"/>
          </a:xfrm>
        </p:spPr>
        <p:txBody>
          <a:bodyPr>
            <a:noAutofit/>
          </a:bodyPr>
          <a:lstStyle/>
          <a:p>
            <a:r>
              <a:rPr lang="ru-RU" sz="2200" b="1" dirty="0" smtClean="0">
                <a:solidFill>
                  <a:srgbClr val="C00000"/>
                </a:solidFill>
              </a:rPr>
              <a:t>Закон </a:t>
            </a:r>
            <a:r>
              <a:rPr lang="ru-RU" sz="2200" b="1" dirty="0" err="1" smtClean="0">
                <a:solidFill>
                  <a:srgbClr val="C00000"/>
                </a:solidFill>
              </a:rPr>
              <a:t>України</a:t>
            </a:r>
            <a:r>
              <a:rPr lang="ru-RU" sz="2200" b="1" dirty="0" smtClean="0">
                <a:solidFill>
                  <a:srgbClr val="C00000"/>
                </a:solidFill>
              </a:rPr>
              <a:t> «Про </a:t>
            </a:r>
            <a:r>
              <a:rPr lang="ru-RU" sz="2200" b="1" dirty="0" err="1">
                <a:solidFill>
                  <a:srgbClr val="C00000"/>
                </a:solidFill>
              </a:rPr>
              <a:t>основні</a:t>
            </a:r>
            <a:r>
              <a:rPr lang="ru-RU" sz="2200" b="1" dirty="0">
                <a:solidFill>
                  <a:srgbClr val="C00000"/>
                </a:solidFill>
              </a:rPr>
              <a:t> </a:t>
            </a:r>
            <a:r>
              <a:rPr lang="ru-RU" sz="2200" b="1" dirty="0" err="1">
                <a:solidFill>
                  <a:srgbClr val="C00000"/>
                </a:solidFill>
              </a:rPr>
              <a:t>принципи</a:t>
            </a:r>
            <a:r>
              <a:rPr lang="ru-RU" sz="2200" b="1" dirty="0">
                <a:solidFill>
                  <a:srgbClr val="C00000"/>
                </a:solidFill>
              </a:rPr>
              <a:t> та </a:t>
            </a:r>
            <a:r>
              <a:rPr lang="ru-RU" sz="2200" b="1" dirty="0" err="1">
                <a:solidFill>
                  <a:srgbClr val="C00000"/>
                </a:solidFill>
              </a:rPr>
              <a:t>вимоги</a:t>
            </a:r>
            <a:r>
              <a:rPr lang="ru-RU" sz="2200" b="1" dirty="0">
                <a:solidFill>
                  <a:srgbClr val="C00000"/>
                </a:solidFill>
              </a:rPr>
              <a:t> до </a:t>
            </a:r>
            <a:r>
              <a:rPr lang="ru-RU" sz="2200" b="1" dirty="0" err="1">
                <a:solidFill>
                  <a:srgbClr val="C00000"/>
                </a:solidFill>
              </a:rPr>
              <a:t>органічного</a:t>
            </a:r>
            <a:r>
              <a:rPr lang="ru-RU" sz="2200" b="1" dirty="0">
                <a:solidFill>
                  <a:srgbClr val="C00000"/>
                </a:solidFill>
              </a:rPr>
              <a:t> </a:t>
            </a:r>
            <a:r>
              <a:rPr lang="ru-RU" sz="2200" b="1" dirty="0" err="1">
                <a:solidFill>
                  <a:srgbClr val="C00000"/>
                </a:solidFill>
              </a:rPr>
              <a:t>виробництва</a:t>
            </a:r>
            <a:r>
              <a:rPr lang="ru-RU" sz="2200" b="1" dirty="0">
                <a:solidFill>
                  <a:srgbClr val="C00000"/>
                </a:solidFill>
              </a:rPr>
              <a:t>, </a:t>
            </a:r>
            <a:r>
              <a:rPr lang="ru-RU" sz="2200" b="1" dirty="0" err="1">
                <a:solidFill>
                  <a:srgbClr val="C00000"/>
                </a:solidFill>
              </a:rPr>
              <a:t>обігу</a:t>
            </a:r>
            <a:r>
              <a:rPr lang="ru-RU" sz="2200" b="1" dirty="0">
                <a:solidFill>
                  <a:srgbClr val="C00000"/>
                </a:solidFill>
              </a:rPr>
              <a:t> та </a:t>
            </a:r>
            <a:r>
              <a:rPr lang="ru-RU" sz="2200" b="1" dirty="0" err="1">
                <a:solidFill>
                  <a:srgbClr val="C00000"/>
                </a:solidFill>
              </a:rPr>
              <a:t>маркування</a:t>
            </a:r>
            <a:r>
              <a:rPr lang="ru-RU" sz="2200" b="1" dirty="0">
                <a:solidFill>
                  <a:srgbClr val="C00000"/>
                </a:solidFill>
              </a:rPr>
              <a:t> </a:t>
            </a:r>
            <a:r>
              <a:rPr lang="ru-RU" sz="2200" b="1" dirty="0" err="1">
                <a:solidFill>
                  <a:srgbClr val="C00000"/>
                </a:solidFill>
              </a:rPr>
              <a:t>органічної</a:t>
            </a:r>
            <a:r>
              <a:rPr lang="ru-RU" sz="2200" b="1" dirty="0">
                <a:solidFill>
                  <a:srgbClr val="C00000"/>
                </a:solidFill>
              </a:rPr>
              <a:t> </a:t>
            </a:r>
            <a:r>
              <a:rPr lang="ru-RU" sz="2200" b="1" dirty="0" err="1" smtClean="0">
                <a:solidFill>
                  <a:srgbClr val="C00000"/>
                </a:solidFill>
              </a:rPr>
              <a:t>продукції</a:t>
            </a:r>
            <a:r>
              <a:rPr lang="ru-RU" sz="2200" b="1" dirty="0" smtClean="0">
                <a:solidFill>
                  <a:srgbClr val="C00000"/>
                </a:solidFill>
              </a:rPr>
              <a:t>»</a:t>
            </a:r>
            <a:endParaRPr lang="ru-RU" sz="2200" b="1" dirty="0">
              <a:solidFill>
                <a:srgbClr val="C00000"/>
              </a:solidFill>
            </a:endParaRPr>
          </a:p>
        </p:txBody>
      </p:sp>
      <p:sp>
        <p:nvSpPr>
          <p:cNvPr id="3" name="Содержимое 2"/>
          <p:cNvSpPr>
            <a:spLocks noGrp="1"/>
          </p:cNvSpPr>
          <p:nvPr>
            <p:ph idx="1"/>
          </p:nvPr>
        </p:nvSpPr>
        <p:spPr>
          <a:xfrm>
            <a:off x="1260212" y="1196752"/>
            <a:ext cx="7776284" cy="5112568"/>
          </a:xfrm>
        </p:spPr>
        <p:txBody>
          <a:bodyPr>
            <a:normAutofit fontScale="92500" lnSpcReduction="10000"/>
          </a:bodyPr>
          <a:lstStyle/>
          <a:p>
            <a:pPr marL="0" indent="0" algn="just">
              <a:buNone/>
            </a:pPr>
            <a:r>
              <a:rPr lang="uk-UA" sz="2000" dirty="0"/>
              <a:t>Державний реєстр операторів, що здійснюють виробництво продукції відповідно до вимог законодавства у сфері органічного виробництва, обігу та маркування органічної продукції (далі - Реєстр операторів), - офіційний перелік операторів, які здійснюють органічне виробництво та/або обіг органічної продукції відповідно до вимог законодавства у сфері органічного виробництва, обігу та маркування органічної продукції, що міститься в інформаційній базі </a:t>
            </a:r>
            <a:r>
              <a:rPr lang="uk-UA" sz="2000" dirty="0" smtClean="0"/>
              <a:t>даних.</a:t>
            </a:r>
          </a:p>
          <a:p>
            <a:pPr marL="0" indent="0" algn="just">
              <a:buNone/>
            </a:pPr>
            <a:endParaRPr lang="uk-UA" sz="2000" dirty="0"/>
          </a:p>
          <a:p>
            <a:pPr marL="0" indent="0" algn="just">
              <a:buNone/>
            </a:pPr>
            <a:r>
              <a:rPr lang="uk-UA" sz="2000" dirty="0" smtClean="0"/>
              <a:t>Сертифікація </a:t>
            </a:r>
            <a:r>
              <a:rPr lang="uk-UA" sz="2000" dirty="0"/>
              <a:t>органічного виробництва та/або обігу органічної продукції - перевірка та встановлення відповідності виробництва та/або обігу продукції вимогам законодавства у сфері органічного виробництва, обігу та маркування органічної </a:t>
            </a:r>
            <a:r>
              <a:rPr lang="uk-UA" sz="2000" dirty="0" smtClean="0"/>
              <a:t>продукції.</a:t>
            </a:r>
            <a:endParaRPr lang="uk-UA" sz="2000" dirty="0"/>
          </a:p>
          <a:p>
            <a:pPr marL="0" indent="0" algn="just">
              <a:buNone/>
            </a:pPr>
            <a:endParaRPr lang="uk-UA" sz="2000" dirty="0"/>
          </a:p>
          <a:p>
            <a:pPr marL="0" indent="0" algn="just">
              <a:buNone/>
            </a:pPr>
            <a:r>
              <a:rPr lang="uk-UA" sz="2000" dirty="0"/>
              <a:t>Державний реєстр органів сертифікації у сфері органічного виробництва та обігу органічної продукції (далі - Реєстр органів сертифікації) - офіційний перелік органів сертифікації, що мають право на проведення сертифікації органічного виробництва та/або обігу органічної продукції, що міститься в інформаційній базі </a:t>
            </a:r>
            <a:r>
              <a:rPr lang="uk-UA" sz="2000" dirty="0" smtClean="0"/>
              <a:t>даних.</a:t>
            </a:r>
            <a:endParaRPr lang="uk-UA" sz="2000" dirty="0"/>
          </a:p>
        </p:txBody>
      </p:sp>
    </p:spTree>
    <p:extLst>
      <p:ext uri="{BB962C8B-B14F-4D97-AF65-F5344CB8AC3E}">
        <p14:creationId xmlns:p14="http://schemas.microsoft.com/office/powerpoint/2010/main" val="41112912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864096"/>
          </a:xfrm>
        </p:spPr>
        <p:txBody>
          <a:bodyPr>
            <a:noAutofit/>
          </a:bodyPr>
          <a:lstStyle/>
          <a:p>
            <a:r>
              <a:rPr lang="ru-RU" sz="2200" b="1" dirty="0" smtClean="0">
                <a:solidFill>
                  <a:srgbClr val="C00000"/>
                </a:solidFill>
              </a:rPr>
              <a:t>Закон </a:t>
            </a:r>
            <a:r>
              <a:rPr lang="ru-RU" sz="2200" b="1" dirty="0" err="1" smtClean="0">
                <a:solidFill>
                  <a:srgbClr val="C00000"/>
                </a:solidFill>
              </a:rPr>
              <a:t>України</a:t>
            </a:r>
            <a:r>
              <a:rPr lang="ru-RU" sz="2200" b="1" dirty="0" smtClean="0">
                <a:solidFill>
                  <a:srgbClr val="C00000"/>
                </a:solidFill>
              </a:rPr>
              <a:t> «Про </a:t>
            </a:r>
            <a:r>
              <a:rPr lang="ru-RU" sz="2200" b="1" dirty="0" err="1">
                <a:solidFill>
                  <a:srgbClr val="C00000"/>
                </a:solidFill>
              </a:rPr>
              <a:t>основні</a:t>
            </a:r>
            <a:r>
              <a:rPr lang="ru-RU" sz="2200" b="1" dirty="0">
                <a:solidFill>
                  <a:srgbClr val="C00000"/>
                </a:solidFill>
              </a:rPr>
              <a:t> </a:t>
            </a:r>
            <a:r>
              <a:rPr lang="ru-RU" sz="2200" b="1" dirty="0" err="1">
                <a:solidFill>
                  <a:srgbClr val="C00000"/>
                </a:solidFill>
              </a:rPr>
              <a:t>принципи</a:t>
            </a:r>
            <a:r>
              <a:rPr lang="ru-RU" sz="2200" b="1" dirty="0">
                <a:solidFill>
                  <a:srgbClr val="C00000"/>
                </a:solidFill>
              </a:rPr>
              <a:t> та </a:t>
            </a:r>
            <a:r>
              <a:rPr lang="ru-RU" sz="2200" b="1" dirty="0" err="1">
                <a:solidFill>
                  <a:srgbClr val="C00000"/>
                </a:solidFill>
              </a:rPr>
              <a:t>вимоги</a:t>
            </a:r>
            <a:r>
              <a:rPr lang="ru-RU" sz="2200" b="1" dirty="0">
                <a:solidFill>
                  <a:srgbClr val="C00000"/>
                </a:solidFill>
              </a:rPr>
              <a:t> до </a:t>
            </a:r>
            <a:r>
              <a:rPr lang="ru-RU" sz="2200" b="1" dirty="0" err="1">
                <a:solidFill>
                  <a:srgbClr val="C00000"/>
                </a:solidFill>
              </a:rPr>
              <a:t>органічного</a:t>
            </a:r>
            <a:r>
              <a:rPr lang="ru-RU" sz="2200" b="1" dirty="0">
                <a:solidFill>
                  <a:srgbClr val="C00000"/>
                </a:solidFill>
              </a:rPr>
              <a:t> </a:t>
            </a:r>
            <a:r>
              <a:rPr lang="ru-RU" sz="2200" b="1" dirty="0" err="1">
                <a:solidFill>
                  <a:srgbClr val="C00000"/>
                </a:solidFill>
              </a:rPr>
              <a:t>виробництва</a:t>
            </a:r>
            <a:r>
              <a:rPr lang="ru-RU" sz="2200" b="1" dirty="0">
                <a:solidFill>
                  <a:srgbClr val="C00000"/>
                </a:solidFill>
              </a:rPr>
              <a:t>, </a:t>
            </a:r>
            <a:r>
              <a:rPr lang="ru-RU" sz="2200" b="1" dirty="0" err="1">
                <a:solidFill>
                  <a:srgbClr val="C00000"/>
                </a:solidFill>
              </a:rPr>
              <a:t>обігу</a:t>
            </a:r>
            <a:r>
              <a:rPr lang="ru-RU" sz="2200" b="1" dirty="0">
                <a:solidFill>
                  <a:srgbClr val="C00000"/>
                </a:solidFill>
              </a:rPr>
              <a:t> та </a:t>
            </a:r>
            <a:r>
              <a:rPr lang="ru-RU" sz="2200" b="1" dirty="0" err="1">
                <a:solidFill>
                  <a:srgbClr val="C00000"/>
                </a:solidFill>
              </a:rPr>
              <a:t>маркування</a:t>
            </a:r>
            <a:r>
              <a:rPr lang="ru-RU" sz="2200" b="1" dirty="0">
                <a:solidFill>
                  <a:srgbClr val="C00000"/>
                </a:solidFill>
              </a:rPr>
              <a:t> </a:t>
            </a:r>
            <a:r>
              <a:rPr lang="ru-RU" sz="2200" b="1" dirty="0" err="1">
                <a:solidFill>
                  <a:srgbClr val="C00000"/>
                </a:solidFill>
              </a:rPr>
              <a:t>органічної</a:t>
            </a:r>
            <a:r>
              <a:rPr lang="ru-RU" sz="2200" b="1" dirty="0">
                <a:solidFill>
                  <a:srgbClr val="C00000"/>
                </a:solidFill>
              </a:rPr>
              <a:t> </a:t>
            </a:r>
            <a:r>
              <a:rPr lang="ru-RU" sz="2200" b="1" dirty="0" err="1" smtClean="0">
                <a:solidFill>
                  <a:srgbClr val="C00000"/>
                </a:solidFill>
              </a:rPr>
              <a:t>продукції</a:t>
            </a:r>
            <a:r>
              <a:rPr lang="ru-RU" sz="2200" b="1" dirty="0" smtClean="0">
                <a:solidFill>
                  <a:srgbClr val="C00000"/>
                </a:solidFill>
              </a:rPr>
              <a:t>»</a:t>
            </a:r>
            <a:endParaRPr lang="ru-RU" sz="2200" b="1" dirty="0">
              <a:solidFill>
                <a:srgbClr val="C00000"/>
              </a:solidFill>
            </a:endParaRPr>
          </a:p>
        </p:txBody>
      </p:sp>
      <p:sp>
        <p:nvSpPr>
          <p:cNvPr id="3" name="Содержимое 2"/>
          <p:cNvSpPr>
            <a:spLocks noGrp="1"/>
          </p:cNvSpPr>
          <p:nvPr>
            <p:ph idx="1"/>
          </p:nvPr>
        </p:nvSpPr>
        <p:spPr>
          <a:xfrm>
            <a:off x="1260212" y="1412776"/>
            <a:ext cx="7776284" cy="4896544"/>
          </a:xfrm>
        </p:spPr>
        <p:txBody>
          <a:bodyPr>
            <a:normAutofit/>
          </a:bodyPr>
          <a:lstStyle/>
          <a:p>
            <a:pPr marL="0" indent="0" algn="just">
              <a:buNone/>
            </a:pPr>
            <a:r>
              <a:rPr lang="ru-RU" sz="2000" dirty="0" err="1"/>
              <a:t>Відносини</a:t>
            </a:r>
            <a:r>
              <a:rPr lang="ru-RU" sz="2000" dirty="0"/>
              <a:t> у </a:t>
            </a:r>
            <a:r>
              <a:rPr lang="ru-RU" sz="2000" dirty="0" err="1"/>
              <a:t>сфері</a:t>
            </a:r>
            <a:r>
              <a:rPr lang="ru-RU" sz="2000" dirty="0"/>
              <a:t> </a:t>
            </a:r>
            <a:r>
              <a:rPr lang="ru-RU" sz="2000" dirty="0" err="1"/>
              <a:t>органічного</a:t>
            </a:r>
            <a:r>
              <a:rPr lang="ru-RU" sz="2000" dirty="0"/>
              <a:t> </a:t>
            </a:r>
            <a:r>
              <a:rPr lang="ru-RU" sz="2000" dirty="0" err="1"/>
              <a:t>виробництва</a:t>
            </a:r>
            <a:r>
              <a:rPr lang="ru-RU" sz="2000" dirty="0"/>
              <a:t>, </a:t>
            </a:r>
            <a:r>
              <a:rPr lang="ru-RU" sz="2000" dirty="0" err="1"/>
              <a:t>обігу</a:t>
            </a:r>
            <a:r>
              <a:rPr lang="ru-RU" sz="2000" dirty="0"/>
              <a:t> та </a:t>
            </a:r>
            <a:r>
              <a:rPr lang="ru-RU" sz="2000" dirty="0" err="1"/>
              <a:t>маркування</a:t>
            </a:r>
            <a:r>
              <a:rPr lang="ru-RU" sz="2000" dirty="0"/>
              <a:t> </a:t>
            </a:r>
            <a:r>
              <a:rPr lang="ru-RU" sz="2000" dirty="0" err="1"/>
              <a:t>органічної</a:t>
            </a:r>
            <a:r>
              <a:rPr lang="ru-RU" sz="2000" dirty="0"/>
              <a:t> </a:t>
            </a:r>
            <a:r>
              <a:rPr lang="ru-RU" sz="2000" dirty="0" err="1"/>
              <a:t>продукції</a:t>
            </a:r>
            <a:r>
              <a:rPr lang="ru-RU" sz="2000" dirty="0"/>
              <a:t> в </a:t>
            </a:r>
            <a:r>
              <a:rPr lang="ru-RU" sz="2000" dirty="0" err="1"/>
              <a:t>Україні</a:t>
            </a:r>
            <a:r>
              <a:rPr lang="ru-RU" sz="2000" dirty="0"/>
              <a:t> </a:t>
            </a:r>
            <a:r>
              <a:rPr lang="ru-RU" sz="2000" dirty="0" err="1"/>
              <a:t>регулюються</a:t>
            </a:r>
            <a:r>
              <a:rPr lang="ru-RU" sz="2000" dirty="0"/>
              <a:t> </a:t>
            </a:r>
            <a:r>
              <a:rPr lang="ru-RU" sz="2000" dirty="0" err="1"/>
              <a:t>цим</a:t>
            </a:r>
            <a:r>
              <a:rPr lang="ru-RU" sz="2000" dirty="0"/>
              <a:t> Законом та </a:t>
            </a:r>
            <a:r>
              <a:rPr lang="ru-RU" sz="2000" dirty="0" err="1"/>
              <a:t>виданими</a:t>
            </a:r>
            <a:r>
              <a:rPr lang="ru-RU" sz="2000" dirty="0"/>
              <a:t> </a:t>
            </a:r>
            <a:r>
              <a:rPr lang="ru-RU" sz="2000" dirty="0" err="1"/>
              <a:t>відповідно</a:t>
            </a:r>
            <a:r>
              <a:rPr lang="ru-RU" sz="2000" dirty="0"/>
              <a:t> до </a:t>
            </a:r>
            <a:r>
              <a:rPr lang="ru-RU" sz="2000" dirty="0" err="1"/>
              <a:t>нього</a:t>
            </a:r>
            <a:r>
              <a:rPr lang="ru-RU" sz="2000" dirty="0"/>
              <a:t> нормативно-</a:t>
            </a:r>
            <a:r>
              <a:rPr lang="ru-RU" sz="2000" dirty="0" err="1"/>
              <a:t>правовими</a:t>
            </a:r>
            <a:r>
              <a:rPr lang="ru-RU" sz="2000" dirty="0"/>
              <a:t> актами, </a:t>
            </a:r>
            <a:r>
              <a:rPr lang="ru-RU" sz="2000" dirty="0" err="1"/>
              <a:t>законодавством</a:t>
            </a:r>
            <a:r>
              <a:rPr lang="ru-RU" sz="2000" dirty="0"/>
              <a:t> про </a:t>
            </a:r>
            <a:r>
              <a:rPr lang="ru-RU" sz="2000" dirty="0" err="1"/>
              <a:t>безпечність</a:t>
            </a:r>
            <a:r>
              <a:rPr lang="ru-RU" sz="2000" dirty="0"/>
              <a:t> та </a:t>
            </a:r>
            <a:r>
              <a:rPr lang="ru-RU" sz="2000" dirty="0" err="1"/>
              <a:t>окремі</a:t>
            </a:r>
            <a:r>
              <a:rPr lang="ru-RU" sz="2000" dirty="0"/>
              <a:t> </a:t>
            </a:r>
            <a:r>
              <a:rPr lang="ru-RU" sz="2000" dirty="0" err="1"/>
              <a:t>показники</a:t>
            </a:r>
            <a:r>
              <a:rPr lang="ru-RU" sz="2000" dirty="0"/>
              <a:t> </a:t>
            </a:r>
            <a:r>
              <a:rPr lang="ru-RU" sz="2000" dirty="0" err="1"/>
              <a:t>якості</a:t>
            </a:r>
            <a:r>
              <a:rPr lang="ru-RU" sz="2000" dirty="0"/>
              <a:t> </a:t>
            </a:r>
            <a:r>
              <a:rPr lang="ru-RU" sz="2000" dirty="0" err="1"/>
              <a:t>харчових</a:t>
            </a:r>
            <a:r>
              <a:rPr lang="ru-RU" sz="2000" dirty="0"/>
              <a:t> </a:t>
            </a:r>
            <a:r>
              <a:rPr lang="ru-RU" sz="2000" dirty="0" err="1"/>
              <a:t>продуктів</a:t>
            </a:r>
            <a:r>
              <a:rPr lang="ru-RU" sz="2000" dirty="0"/>
              <a:t>, про </a:t>
            </a:r>
            <a:r>
              <a:rPr lang="ru-RU" sz="2000" dirty="0" err="1"/>
              <a:t>державний</a:t>
            </a:r>
            <a:r>
              <a:rPr lang="ru-RU" sz="2000" dirty="0"/>
              <a:t> контроль за </a:t>
            </a:r>
            <a:r>
              <a:rPr lang="ru-RU" sz="2000" dirty="0" err="1"/>
              <a:t>дотриманням</a:t>
            </a:r>
            <a:r>
              <a:rPr lang="ru-RU" sz="2000" dirty="0"/>
              <a:t> </a:t>
            </a:r>
            <a:r>
              <a:rPr lang="ru-RU" sz="2000" dirty="0" err="1"/>
              <a:t>законодавства</a:t>
            </a:r>
            <a:r>
              <a:rPr lang="ru-RU" sz="2000" dirty="0"/>
              <a:t> про </a:t>
            </a:r>
            <a:r>
              <a:rPr lang="ru-RU" sz="2000" dirty="0" err="1"/>
              <a:t>харчові</a:t>
            </a:r>
            <a:r>
              <a:rPr lang="ru-RU" sz="2000" dirty="0"/>
              <a:t> </a:t>
            </a:r>
            <a:r>
              <a:rPr lang="ru-RU" sz="2000" dirty="0" err="1"/>
              <a:t>продукти</a:t>
            </a:r>
            <a:r>
              <a:rPr lang="ru-RU" sz="2000" dirty="0"/>
              <a:t>, корми, </a:t>
            </a:r>
            <a:r>
              <a:rPr lang="ru-RU" sz="2000" dirty="0" err="1"/>
              <a:t>побічні</a:t>
            </a:r>
            <a:r>
              <a:rPr lang="ru-RU" sz="2000" dirty="0"/>
              <a:t> </a:t>
            </a:r>
            <a:r>
              <a:rPr lang="ru-RU" sz="2000" dirty="0" err="1"/>
              <a:t>продукти</a:t>
            </a:r>
            <a:r>
              <a:rPr lang="ru-RU" sz="2000" dirty="0"/>
              <a:t> </a:t>
            </a:r>
            <a:r>
              <a:rPr lang="ru-RU" sz="2000" dirty="0" err="1"/>
              <a:t>тваринного</a:t>
            </a:r>
            <a:r>
              <a:rPr lang="ru-RU" sz="2000" dirty="0"/>
              <a:t> </a:t>
            </a:r>
            <a:r>
              <a:rPr lang="ru-RU" sz="2000" dirty="0" err="1"/>
              <a:t>походження</a:t>
            </a:r>
            <a:r>
              <a:rPr lang="ru-RU" sz="2000" dirty="0"/>
              <a:t>, </a:t>
            </a:r>
            <a:r>
              <a:rPr lang="ru-RU" sz="2000" dirty="0" err="1"/>
              <a:t>здоров’я</a:t>
            </a:r>
            <a:r>
              <a:rPr lang="ru-RU" sz="2000" dirty="0"/>
              <a:t> та </a:t>
            </a:r>
            <a:r>
              <a:rPr lang="ru-RU" sz="2000" dirty="0" err="1"/>
              <a:t>благополуччя</a:t>
            </a:r>
            <a:r>
              <a:rPr lang="ru-RU" sz="2000" dirty="0"/>
              <a:t> </a:t>
            </a:r>
            <a:r>
              <a:rPr lang="ru-RU" sz="2000" dirty="0" err="1"/>
              <a:t>тварин</a:t>
            </a:r>
            <a:r>
              <a:rPr lang="ru-RU" sz="2000" dirty="0"/>
              <a:t>, про карантин </a:t>
            </a:r>
            <a:r>
              <a:rPr lang="ru-RU" sz="2000" dirty="0" err="1"/>
              <a:t>рослин</a:t>
            </a:r>
            <a:r>
              <a:rPr lang="ru-RU" sz="2000" dirty="0"/>
              <a:t>, про </a:t>
            </a:r>
            <a:r>
              <a:rPr lang="ru-RU" sz="2000" dirty="0" err="1"/>
              <a:t>захист</a:t>
            </a:r>
            <a:r>
              <a:rPr lang="ru-RU" sz="2000" dirty="0"/>
              <a:t> </a:t>
            </a:r>
            <a:r>
              <a:rPr lang="ru-RU" sz="2000" dirty="0" err="1"/>
              <a:t>рослин</a:t>
            </a:r>
            <a:r>
              <a:rPr lang="ru-RU" sz="2000" dirty="0"/>
              <a:t>, про </a:t>
            </a:r>
            <a:r>
              <a:rPr lang="ru-RU" sz="2000" dirty="0" err="1"/>
              <a:t>насінництво</a:t>
            </a:r>
            <a:r>
              <a:rPr lang="ru-RU" sz="2000" dirty="0"/>
              <a:t> та </a:t>
            </a:r>
            <a:r>
              <a:rPr lang="ru-RU" sz="2000" dirty="0" err="1"/>
              <a:t>розсадництво</a:t>
            </a:r>
            <a:r>
              <a:rPr lang="ru-RU" sz="2000" dirty="0"/>
              <a:t>, про </a:t>
            </a:r>
            <a:r>
              <a:rPr lang="ru-RU" sz="2000" dirty="0" err="1"/>
              <a:t>ветеринарну</a:t>
            </a:r>
            <a:r>
              <a:rPr lang="ru-RU" sz="2000" dirty="0"/>
              <a:t> медицину, про </a:t>
            </a:r>
            <a:r>
              <a:rPr lang="ru-RU" sz="2000" dirty="0" err="1"/>
              <a:t>бджільництво</a:t>
            </a:r>
            <a:r>
              <a:rPr lang="ru-RU" sz="2000" dirty="0"/>
              <a:t>, про </a:t>
            </a:r>
            <a:r>
              <a:rPr lang="ru-RU" sz="2000" dirty="0" err="1"/>
              <a:t>аквакультуру</a:t>
            </a:r>
            <a:r>
              <a:rPr lang="ru-RU" sz="2000" dirty="0"/>
              <a:t>, про виноградарство та </a:t>
            </a:r>
            <a:r>
              <a:rPr lang="ru-RU" sz="2000" dirty="0" err="1"/>
              <a:t>виноробство</a:t>
            </a:r>
            <a:r>
              <a:rPr lang="ru-RU" sz="2000" dirty="0"/>
              <a:t>, про </a:t>
            </a:r>
            <a:r>
              <a:rPr lang="ru-RU" sz="2000" dirty="0" err="1"/>
              <a:t>охорону</a:t>
            </a:r>
            <a:r>
              <a:rPr lang="ru-RU" sz="2000" dirty="0"/>
              <a:t> і </a:t>
            </a:r>
            <a:r>
              <a:rPr lang="ru-RU" sz="2000" dirty="0" err="1"/>
              <a:t>використання</a:t>
            </a:r>
            <a:r>
              <a:rPr lang="ru-RU" sz="2000" dirty="0"/>
              <a:t> </a:t>
            </a:r>
            <a:r>
              <a:rPr lang="ru-RU" sz="2000" dirty="0" err="1"/>
              <a:t>рослинного</a:t>
            </a:r>
            <a:r>
              <a:rPr lang="ru-RU" sz="2000" dirty="0"/>
              <a:t> і </a:t>
            </a:r>
            <a:r>
              <a:rPr lang="ru-RU" sz="2000" dirty="0" err="1"/>
              <a:t>тваринного</a:t>
            </a:r>
            <a:r>
              <a:rPr lang="ru-RU" sz="2000" dirty="0"/>
              <a:t> </a:t>
            </a:r>
            <a:r>
              <a:rPr lang="ru-RU" sz="2000" dirty="0" err="1"/>
              <a:t>світу</a:t>
            </a:r>
            <a:r>
              <a:rPr lang="ru-RU" sz="2000" dirty="0"/>
              <a:t>, а </a:t>
            </a:r>
            <a:r>
              <a:rPr lang="ru-RU" sz="2000" dirty="0" err="1"/>
              <a:t>також</a:t>
            </a:r>
            <a:r>
              <a:rPr lang="ru-RU" sz="2000" dirty="0"/>
              <a:t> </a:t>
            </a:r>
            <a:r>
              <a:rPr lang="ru-RU" sz="2000" dirty="0" err="1"/>
              <a:t>земельним</a:t>
            </a:r>
            <a:r>
              <a:rPr lang="ru-RU" sz="2000" dirty="0"/>
              <a:t>, </a:t>
            </a:r>
            <a:r>
              <a:rPr lang="ru-RU" sz="2000" dirty="0" err="1"/>
              <a:t>лісовим</a:t>
            </a:r>
            <a:r>
              <a:rPr lang="ru-RU" sz="2000" dirty="0"/>
              <a:t>, </a:t>
            </a:r>
            <a:r>
              <a:rPr lang="ru-RU" sz="2000" dirty="0" err="1"/>
              <a:t>екологічним</a:t>
            </a:r>
            <a:r>
              <a:rPr lang="ru-RU" sz="2000" dirty="0"/>
              <a:t> та </a:t>
            </a:r>
            <a:r>
              <a:rPr lang="ru-RU" sz="2000" dirty="0" err="1"/>
              <a:t>іншим</a:t>
            </a:r>
            <a:r>
              <a:rPr lang="ru-RU" sz="2000" dirty="0"/>
              <a:t> </a:t>
            </a:r>
            <a:r>
              <a:rPr lang="ru-RU" sz="2000" dirty="0" err="1"/>
              <a:t>спеціальним</a:t>
            </a:r>
            <a:r>
              <a:rPr lang="ru-RU" sz="2000" dirty="0"/>
              <a:t> </a:t>
            </a:r>
            <a:r>
              <a:rPr lang="ru-RU" sz="2000" dirty="0" err="1"/>
              <a:t>законодавством</a:t>
            </a:r>
            <a:r>
              <a:rPr lang="ru-RU" sz="2000" dirty="0"/>
              <a:t>, </a:t>
            </a:r>
            <a:r>
              <a:rPr lang="ru-RU" sz="2000" dirty="0" err="1"/>
              <a:t>що</a:t>
            </a:r>
            <a:r>
              <a:rPr lang="ru-RU" sz="2000" dirty="0"/>
              <a:t> </a:t>
            </a:r>
            <a:r>
              <a:rPr lang="ru-RU" sz="2000" dirty="0" err="1"/>
              <a:t>регулює</a:t>
            </a:r>
            <a:r>
              <a:rPr lang="ru-RU" sz="2000" dirty="0"/>
              <a:t> </a:t>
            </a:r>
            <a:r>
              <a:rPr lang="ru-RU" sz="2000" dirty="0" err="1"/>
              <a:t>відносини</a:t>
            </a:r>
            <a:r>
              <a:rPr lang="ru-RU" sz="2000" dirty="0"/>
              <a:t> у </a:t>
            </a:r>
            <a:r>
              <a:rPr lang="ru-RU" sz="2000" dirty="0" err="1"/>
              <a:t>цій</a:t>
            </a:r>
            <a:r>
              <a:rPr lang="ru-RU" sz="2000" dirty="0"/>
              <a:t> </a:t>
            </a:r>
            <a:r>
              <a:rPr lang="ru-RU" sz="2000" dirty="0" err="1"/>
              <a:t>сфері</a:t>
            </a:r>
            <a:r>
              <a:rPr lang="ru-RU" sz="2000" dirty="0"/>
              <a:t>.</a:t>
            </a:r>
            <a:endParaRPr lang="uk-UA" sz="2000" dirty="0"/>
          </a:p>
        </p:txBody>
      </p:sp>
    </p:spTree>
    <p:extLst>
      <p:ext uri="{BB962C8B-B14F-4D97-AF65-F5344CB8AC3E}">
        <p14:creationId xmlns:p14="http://schemas.microsoft.com/office/powerpoint/2010/main" val="19305124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864096"/>
          </a:xfrm>
        </p:spPr>
        <p:txBody>
          <a:bodyPr>
            <a:noAutofit/>
          </a:bodyPr>
          <a:lstStyle/>
          <a:p>
            <a:r>
              <a:rPr lang="ru-RU" sz="2200" b="1" dirty="0" smtClean="0">
                <a:solidFill>
                  <a:srgbClr val="C00000"/>
                </a:solidFill>
              </a:rPr>
              <a:t>Закон </a:t>
            </a:r>
            <a:r>
              <a:rPr lang="ru-RU" sz="2200" b="1" dirty="0" err="1" smtClean="0">
                <a:solidFill>
                  <a:srgbClr val="C00000"/>
                </a:solidFill>
              </a:rPr>
              <a:t>України</a:t>
            </a:r>
            <a:r>
              <a:rPr lang="ru-RU" sz="2200" b="1" dirty="0" smtClean="0">
                <a:solidFill>
                  <a:srgbClr val="C00000"/>
                </a:solidFill>
              </a:rPr>
              <a:t> «Про </a:t>
            </a:r>
            <a:r>
              <a:rPr lang="ru-RU" sz="2200" b="1" dirty="0" err="1">
                <a:solidFill>
                  <a:srgbClr val="C00000"/>
                </a:solidFill>
              </a:rPr>
              <a:t>основні</a:t>
            </a:r>
            <a:r>
              <a:rPr lang="ru-RU" sz="2200" b="1" dirty="0">
                <a:solidFill>
                  <a:srgbClr val="C00000"/>
                </a:solidFill>
              </a:rPr>
              <a:t> </a:t>
            </a:r>
            <a:r>
              <a:rPr lang="ru-RU" sz="2200" b="1" dirty="0" err="1">
                <a:solidFill>
                  <a:srgbClr val="C00000"/>
                </a:solidFill>
              </a:rPr>
              <a:t>принципи</a:t>
            </a:r>
            <a:r>
              <a:rPr lang="ru-RU" sz="2200" b="1" dirty="0">
                <a:solidFill>
                  <a:srgbClr val="C00000"/>
                </a:solidFill>
              </a:rPr>
              <a:t> та </a:t>
            </a:r>
            <a:r>
              <a:rPr lang="ru-RU" sz="2200" b="1" dirty="0" err="1">
                <a:solidFill>
                  <a:srgbClr val="C00000"/>
                </a:solidFill>
              </a:rPr>
              <a:t>вимоги</a:t>
            </a:r>
            <a:r>
              <a:rPr lang="ru-RU" sz="2200" b="1" dirty="0">
                <a:solidFill>
                  <a:srgbClr val="C00000"/>
                </a:solidFill>
              </a:rPr>
              <a:t> до </a:t>
            </a:r>
            <a:r>
              <a:rPr lang="ru-RU" sz="2200" b="1" dirty="0" err="1">
                <a:solidFill>
                  <a:srgbClr val="C00000"/>
                </a:solidFill>
              </a:rPr>
              <a:t>органічного</a:t>
            </a:r>
            <a:r>
              <a:rPr lang="ru-RU" sz="2200" b="1" dirty="0">
                <a:solidFill>
                  <a:srgbClr val="C00000"/>
                </a:solidFill>
              </a:rPr>
              <a:t> </a:t>
            </a:r>
            <a:r>
              <a:rPr lang="ru-RU" sz="2200" b="1" dirty="0" err="1">
                <a:solidFill>
                  <a:srgbClr val="C00000"/>
                </a:solidFill>
              </a:rPr>
              <a:t>виробництва</a:t>
            </a:r>
            <a:r>
              <a:rPr lang="ru-RU" sz="2200" b="1" dirty="0">
                <a:solidFill>
                  <a:srgbClr val="C00000"/>
                </a:solidFill>
              </a:rPr>
              <a:t>, </a:t>
            </a:r>
            <a:r>
              <a:rPr lang="ru-RU" sz="2200" b="1" dirty="0" err="1">
                <a:solidFill>
                  <a:srgbClr val="C00000"/>
                </a:solidFill>
              </a:rPr>
              <a:t>обігу</a:t>
            </a:r>
            <a:r>
              <a:rPr lang="ru-RU" sz="2200" b="1" dirty="0">
                <a:solidFill>
                  <a:srgbClr val="C00000"/>
                </a:solidFill>
              </a:rPr>
              <a:t> та </a:t>
            </a:r>
            <a:r>
              <a:rPr lang="ru-RU" sz="2200" b="1" dirty="0" err="1">
                <a:solidFill>
                  <a:srgbClr val="C00000"/>
                </a:solidFill>
              </a:rPr>
              <a:t>маркування</a:t>
            </a:r>
            <a:r>
              <a:rPr lang="ru-RU" sz="2200" b="1" dirty="0">
                <a:solidFill>
                  <a:srgbClr val="C00000"/>
                </a:solidFill>
              </a:rPr>
              <a:t> </a:t>
            </a:r>
            <a:r>
              <a:rPr lang="ru-RU" sz="2200" b="1" dirty="0" err="1">
                <a:solidFill>
                  <a:srgbClr val="C00000"/>
                </a:solidFill>
              </a:rPr>
              <a:t>органічної</a:t>
            </a:r>
            <a:r>
              <a:rPr lang="ru-RU" sz="2200" b="1" dirty="0">
                <a:solidFill>
                  <a:srgbClr val="C00000"/>
                </a:solidFill>
              </a:rPr>
              <a:t> </a:t>
            </a:r>
            <a:r>
              <a:rPr lang="ru-RU" sz="2200" b="1" dirty="0" err="1" smtClean="0">
                <a:solidFill>
                  <a:srgbClr val="C00000"/>
                </a:solidFill>
              </a:rPr>
              <a:t>продукції</a:t>
            </a:r>
            <a:r>
              <a:rPr lang="ru-RU" sz="2200" b="1" dirty="0" smtClean="0">
                <a:solidFill>
                  <a:srgbClr val="C00000"/>
                </a:solidFill>
              </a:rPr>
              <a:t>»</a:t>
            </a:r>
            <a:endParaRPr lang="ru-RU" sz="2200" b="1" dirty="0">
              <a:solidFill>
                <a:srgbClr val="C00000"/>
              </a:solidFill>
            </a:endParaRPr>
          </a:p>
        </p:txBody>
      </p:sp>
      <p:sp>
        <p:nvSpPr>
          <p:cNvPr id="3" name="Содержимое 2"/>
          <p:cNvSpPr>
            <a:spLocks noGrp="1"/>
          </p:cNvSpPr>
          <p:nvPr>
            <p:ph idx="1"/>
          </p:nvPr>
        </p:nvSpPr>
        <p:spPr>
          <a:xfrm>
            <a:off x="1260212" y="1412776"/>
            <a:ext cx="7776284" cy="4896544"/>
          </a:xfrm>
        </p:spPr>
        <p:txBody>
          <a:bodyPr>
            <a:normAutofit fontScale="92500"/>
          </a:bodyPr>
          <a:lstStyle/>
          <a:p>
            <a:pPr marL="0" indent="0" algn="just">
              <a:buNone/>
            </a:pPr>
            <a:r>
              <a:rPr lang="uk-UA" sz="2000" dirty="0"/>
              <a:t>Державна політика у сфері органічного виробництва, обігу та маркування органічної продукції ґрунтується на принципах:</a:t>
            </a:r>
          </a:p>
          <a:p>
            <a:pPr marL="0" indent="0" algn="just">
              <a:buNone/>
            </a:pPr>
            <a:endParaRPr lang="uk-UA" sz="2000" dirty="0"/>
          </a:p>
          <a:p>
            <a:pPr marL="0" indent="0" algn="just">
              <a:buNone/>
            </a:pPr>
            <a:r>
              <a:rPr lang="uk-UA" sz="2000" dirty="0"/>
              <a:t>законності - відповідності Конституції та законам України, міжнародним зобов’язанням України;</a:t>
            </a:r>
          </a:p>
          <a:p>
            <a:pPr marL="0" indent="0" algn="just">
              <a:buNone/>
            </a:pPr>
            <a:endParaRPr lang="uk-UA" sz="2000" dirty="0"/>
          </a:p>
          <a:p>
            <a:pPr marL="0" indent="0" algn="just">
              <a:buNone/>
            </a:pPr>
            <a:r>
              <a:rPr lang="uk-UA" sz="2000" dirty="0"/>
              <a:t>паритетності та рівності - забезпечення рівних можливостей операторів;</a:t>
            </a:r>
          </a:p>
          <a:p>
            <a:pPr marL="0" indent="0" algn="just">
              <a:buNone/>
            </a:pPr>
            <a:endParaRPr lang="uk-UA" sz="2000" dirty="0"/>
          </a:p>
          <a:p>
            <a:pPr marL="0" indent="0" algn="just">
              <a:buNone/>
            </a:pPr>
            <a:r>
              <a:rPr lang="uk-UA" sz="2000" dirty="0"/>
              <a:t>відкритості - забезпечення вільного доступу до інформації про розвиток органічного виробництва та обіг органічної продукції в Україні;</a:t>
            </a:r>
          </a:p>
          <a:p>
            <a:pPr marL="0" indent="0" algn="just">
              <a:buNone/>
            </a:pPr>
            <a:endParaRPr lang="uk-UA" sz="2000" dirty="0"/>
          </a:p>
          <a:p>
            <a:pPr marL="0" indent="0" algn="just">
              <a:buNone/>
            </a:pPr>
            <a:r>
              <a:rPr lang="uk-UA" sz="2000" dirty="0"/>
              <a:t>координації - взаємозв’язку та узгодженості довгострокових стратегій, планів і програм розвитку органічного виробництва та ринку органічної продукції в Україні;</a:t>
            </a:r>
          </a:p>
          <a:p>
            <a:pPr marL="0" indent="0" algn="just">
              <a:buNone/>
            </a:pPr>
            <a:endParaRPr lang="uk-UA" sz="2000" dirty="0"/>
          </a:p>
        </p:txBody>
      </p:sp>
    </p:spTree>
    <p:extLst>
      <p:ext uri="{BB962C8B-B14F-4D97-AF65-F5344CB8AC3E}">
        <p14:creationId xmlns:p14="http://schemas.microsoft.com/office/powerpoint/2010/main" val="40527029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864096"/>
          </a:xfrm>
        </p:spPr>
        <p:txBody>
          <a:bodyPr>
            <a:noAutofit/>
          </a:bodyPr>
          <a:lstStyle/>
          <a:p>
            <a:r>
              <a:rPr lang="ru-RU" sz="2200" b="1" dirty="0" smtClean="0">
                <a:solidFill>
                  <a:srgbClr val="C00000"/>
                </a:solidFill>
              </a:rPr>
              <a:t>Закон </a:t>
            </a:r>
            <a:r>
              <a:rPr lang="ru-RU" sz="2200" b="1" dirty="0" err="1" smtClean="0">
                <a:solidFill>
                  <a:srgbClr val="C00000"/>
                </a:solidFill>
              </a:rPr>
              <a:t>України</a:t>
            </a:r>
            <a:r>
              <a:rPr lang="ru-RU" sz="2200" b="1" dirty="0" smtClean="0">
                <a:solidFill>
                  <a:srgbClr val="C00000"/>
                </a:solidFill>
              </a:rPr>
              <a:t> «Про </a:t>
            </a:r>
            <a:r>
              <a:rPr lang="ru-RU" sz="2200" b="1" dirty="0" err="1">
                <a:solidFill>
                  <a:srgbClr val="C00000"/>
                </a:solidFill>
              </a:rPr>
              <a:t>основні</a:t>
            </a:r>
            <a:r>
              <a:rPr lang="ru-RU" sz="2200" b="1" dirty="0">
                <a:solidFill>
                  <a:srgbClr val="C00000"/>
                </a:solidFill>
              </a:rPr>
              <a:t> </a:t>
            </a:r>
            <a:r>
              <a:rPr lang="ru-RU" sz="2200" b="1" dirty="0" err="1">
                <a:solidFill>
                  <a:srgbClr val="C00000"/>
                </a:solidFill>
              </a:rPr>
              <a:t>принципи</a:t>
            </a:r>
            <a:r>
              <a:rPr lang="ru-RU" sz="2200" b="1" dirty="0">
                <a:solidFill>
                  <a:srgbClr val="C00000"/>
                </a:solidFill>
              </a:rPr>
              <a:t> та </a:t>
            </a:r>
            <a:r>
              <a:rPr lang="ru-RU" sz="2200" b="1" dirty="0" err="1">
                <a:solidFill>
                  <a:srgbClr val="C00000"/>
                </a:solidFill>
              </a:rPr>
              <a:t>вимоги</a:t>
            </a:r>
            <a:r>
              <a:rPr lang="ru-RU" sz="2200" b="1" dirty="0">
                <a:solidFill>
                  <a:srgbClr val="C00000"/>
                </a:solidFill>
              </a:rPr>
              <a:t> до </a:t>
            </a:r>
            <a:r>
              <a:rPr lang="ru-RU" sz="2200" b="1" dirty="0" err="1">
                <a:solidFill>
                  <a:srgbClr val="C00000"/>
                </a:solidFill>
              </a:rPr>
              <a:t>органічного</a:t>
            </a:r>
            <a:r>
              <a:rPr lang="ru-RU" sz="2200" b="1" dirty="0">
                <a:solidFill>
                  <a:srgbClr val="C00000"/>
                </a:solidFill>
              </a:rPr>
              <a:t> </a:t>
            </a:r>
            <a:r>
              <a:rPr lang="ru-RU" sz="2200" b="1" dirty="0" err="1">
                <a:solidFill>
                  <a:srgbClr val="C00000"/>
                </a:solidFill>
              </a:rPr>
              <a:t>виробництва</a:t>
            </a:r>
            <a:r>
              <a:rPr lang="ru-RU" sz="2200" b="1" dirty="0">
                <a:solidFill>
                  <a:srgbClr val="C00000"/>
                </a:solidFill>
              </a:rPr>
              <a:t>, </a:t>
            </a:r>
            <a:r>
              <a:rPr lang="ru-RU" sz="2200" b="1" dirty="0" err="1">
                <a:solidFill>
                  <a:srgbClr val="C00000"/>
                </a:solidFill>
              </a:rPr>
              <a:t>обігу</a:t>
            </a:r>
            <a:r>
              <a:rPr lang="ru-RU" sz="2200" b="1" dirty="0">
                <a:solidFill>
                  <a:srgbClr val="C00000"/>
                </a:solidFill>
              </a:rPr>
              <a:t> та </a:t>
            </a:r>
            <a:r>
              <a:rPr lang="ru-RU" sz="2200" b="1" dirty="0" err="1">
                <a:solidFill>
                  <a:srgbClr val="C00000"/>
                </a:solidFill>
              </a:rPr>
              <a:t>маркування</a:t>
            </a:r>
            <a:r>
              <a:rPr lang="ru-RU" sz="2200" b="1" dirty="0">
                <a:solidFill>
                  <a:srgbClr val="C00000"/>
                </a:solidFill>
              </a:rPr>
              <a:t> </a:t>
            </a:r>
            <a:r>
              <a:rPr lang="ru-RU" sz="2200" b="1" dirty="0" err="1">
                <a:solidFill>
                  <a:srgbClr val="C00000"/>
                </a:solidFill>
              </a:rPr>
              <a:t>органічної</a:t>
            </a:r>
            <a:r>
              <a:rPr lang="ru-RU" sz="2200" b="1" dirty="0">
                <a:solidFill>
                  <a:srgbClr val="C00000"/>
                </a:solidFill>
              </a:rPr>
              <a:t> </a:t>
            </a:r>
            <a:r>
              <a:rPr lang="ru-RU" sz="2200" b="1" dirty="0" err="1" smtClean="0">
                <a:solidFill>
                  <a:srgbClr val="C00000"/>
                </a:solidFill>
              </a:rPr>
              <a:t>продукції</a:t>
            </a:r>
            <a:r>
              <a:rPr lang="ru-RU" sz="2200" b="1" dirty="0" smtClean="0">
                <a:solidFill>
                  <a:srgbClr val="C00000"/>
                </a:solidFill>
              </a:rPr>
              <a:t>»</a:t>
            </a:r>
            <a:endParaRPr lang="ru-RU" sz="2200" b="1" dirty="0">
              <a:solidFill>
                <a:srgbClr val="C00000"/>
              </a:solidFill>
            </a:endParaRPr>
          </a:p>
        </p:txBody>
      </p:sp>
      <p:sp>
        <p:nvSpPr>
          <p:cNvPr id="3" name="Содержимое 2"/>
          <p:cNvSpPr>
            <a:spLocks noGrp="1"/>
          </p:cNvSpPr>
          <p:nvPr>
            <p:ph idx="1"/>
          </p:nvPr>
        </p:nvSpPr>
        <p:spPr>
          <a:xfrm>
            <a:off x="1260212" y="1412776"/>
            <a:ext cx="7776284" cy="5256584"/>
          </a:xfrm>
        </p:spPr>
        <p:txBody>
          <a:bodyPr>
            <a:normAutofit fontScale="77500" lnSpcReduction="20000"/>
          </a:bodyPr>
          <a:lstStyle/>
          <a:p>
            <a:pPr marL="0" indent="0" algn="just">
              <a:buNone/>
            </a:pPr>
            <a:r>
              <a:rPr lang="uk-UA" sz="2000" dirty="0"/>
              <a:t>Державна політика у сфері органічного виробництва, обігу та маркування органічної продукції ґрунтується на принципах:</a:t>
            </a:r>
          </a:p>
          <a:p>
            <a:pPr marL="0" indent="0" algn="just">
              <a:buNone/>
            </a:pPr>
            <a:endParaRPr lang="uk-UA" sz="2000" dirty="0"/>
          </a:p>
          <a:p>
            <a:pPr marL="0" indent="0" algn="just">
              <a:buNone/>
            </a:pPr>
            <a:r>
              <a:rPr lang="uk-UA" sz="2000" dirty="0" smtClean="0"/>
              <a:t>сталого </a:t>
            </a:r>
            <a:r>
              <a:rPr lang="uk-UA" sz="2000" dirty="0"/>
              <a:t>розвитку - розвитку органічного виробництва та ринку органічної продукції для задоволення потреб нинішнього покоління з урахуванням інтересів майбутніх поколінь;</a:t>
            </a:r>
          </a:p>
          <a:p>
            <a:pPr marL="0" indent="0" algn="just">
              <a:buNone/>
            </a:pPr>
            <a:endParaRPr lang="uk-UA" sz="2000" dirty="0"/>
          </a:p>
          <a:p>
            <a:pPr marL="0" indent="0" algn="just">
              <a:buNone/>
            </a:pPr>
            <a:r>
              <a:rPr lang="uk-UA" sz="2000" dirty="0"/>
              <a:t>об’єктивності - розроблення всіх документів, що визначають державну політику у сфері органічного виробництва, обігу та маркування органічної продукції, на основі реальних показників, які можливо досягти та оцінити;</a:t>
            </a:r>
          </a:p>
          <a:p>
            <a:pPr marL="0" indent="0" algn="just">
              <a:buNone/>
            </a:pPr>
            <a:endParaRPr lang="uk-UA" sz="2000" dirty="0"/>
          </a:p>
          <a:p>
            <a:pPr marL="0" indent="0" algn="just">
              <a:buNone/>
            </a:pPr>
            <a:r>
              <a:rPr lang="uk-UA" sz="2000" dirty="0" err="1"/>
              <a:t>взаємоузгодженості</a:t>
            </a:r>
            <a:r>
              <a:rPr lang="uk-UA" sz="2000" dirty="0"/>
              <a:t> економічних інтересів операторів, суспільства і держави;</a:t>
            </a:r>
          </a:p>
          <a:p>
            <a:pPr marL="0" indent="0" algn="just">
              <a:buNone/>
            </a:pPr>
            <a:endParaRPr lang="uk-UA" sz="2000" dirty="0"/>
          </a:p>
          <a:p>
            <a:pPr marL="0" indent="0" algn="just">
              <a:buNone/>
            </a:pPr>
            <a:r>
              <a:rPr lang="uk-UA" sz="2000" dirty="0"/>
              <a:t>додержання вимог екологічної безпеки у сфері органічного виробництва та/або обігу органічної продукції;</a:t>
            </a:r>
          </a:p>
          <a:p>
            <a:pPr marL="0" indent="0" algn="just">
              <a:buNone/>
            </a:pPr>
            <a:endParaRPr lang="uk-UA" sz="2000" dirty="0"/>
          </a:p>
          <a:p>
            <a:pPr marL="0" indent="0" algn="just">
              <a:buNone/>
            </a:pPr>
            <a:r>
              <a:rPr lang="uk-UA" sz="2000" dirty="0"/>
              <a:t>визнання свободи господарської діяльності у сфері органічного виробництва та/або обігу органічної продукції;</a:t>
            </a:r>
          </a:p>
          <a:p>
            <a:pPr marL="0" indent="0" algn="just">
              <a:buNone/>
            </a:pPr>
            <a:endParaRPr lang="uk-UA" sz="2000" dirty="0"/>
          </a:p>
          <a:p>
            <a:pPr marL="0" indent="0" algn="just">
              <a:buNone/>
            </a:pPr>
            <a:r>
              <a:rPr lang="uk-UA" sz="2000" dirty="0"/>
              <a:t>свободи поширення інформації про органічне виробництво та обіг органічної продукції.</a:t>
            </a:r>
            <a:endParaRPr lang="uk-UA" sz="2000" dirty="0"/>
          </a:p>
        </p:txBody>
      </p:sp>
    </p:spTree>
    <p:extLst>
      <p:ext uri="{BB962C8B-B14F-4D97-AF65-F5344CB8AC3E}">
        <p14:creationId xmlns:p14="http://schemas.microsoft.com/office/powerpoint/2010/main" val="23845597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864096"/>
          </a:xfrm>
        </p:spPr>
        <p:txBody>
          <a:bodyPr>
            <a:noAutofit/>
          </a:bodyPr>
          <a:lstStyle/>
          <a:p>
            <a:r>
              <a:rPr lang="ru-RU" sz="2200" b="1" dirty="0" smtClean="0">
                <a:solidFill>
                  <a:srgbClr val="C00000"/>
                </a:solidFill>
              </a:rPr>
              <a:t>Закон </a:t>
            </a:r>
            <a:r>
              <a:rPr lang="ru-RU" sz="2200" b="1" dirty="0" err="1" smtClean="0">
                <a:solidFill>
                  <a:srgbClr val="C00000"/>
                </a:solidFill>
              </a:rPr>
              <a:t>України</a:t>
            </a:r>
            <a:r>
              <a:rPr lang="ru-RU" sz="2200" b="1" dirty="0" smtClean="0">
                <a:solidFill>
                  <a:srgbClr val="C00000"/>
                </a:solidFill>
              </a:rPr>
              <a:t> «Про </a:t>
            </a:r>
            <a:r>
              <a:rPr lang="ru-RU" sz="2200" b="1" dirty="0" err="1">
                <a:solidFill>
                  <a:srgbClr val="C00000"/>
                </a:solidFill>
              </a:rPr>
              <a:t>основні</a:t>
            </a:r>
            <a:r>
              <a:rPr lang="ru-RU" sz="2200" b="1" dirty="0">
                <a:solidFill>
                  <a:srgbClr val="C00000"/>
                </a:solidFill>
              </a:rPr>
              <a:t> </a:t>
            </a:r>
            <a:r>
              <a:rPr lang="ru-RU" sz="2200" b="1" dirty="0" err="1">
                <a:solidFill>
                  <a:srgbClr val="C00000"/>
                </a:solidFill>
              </a:rPr>
              <a:t>принципи</a:t>
            </a:r>
            <a:r>
              <a:rPr lang="ru-RU" sz="2200" b="1" dirty="0">
                <a:solidFill>
                  <a:srgbClr val="C00000"/>
                </a:solidFill>
              </a:rPr>
              <a:t> та </a:t>
            </a:r>
            <a:r>
              <a:rPr lang="ru-RU" sz="2200" b="1" dirty="0" err="1">
                <a:solidFill>
                  <a:srgbClr val="C00000"/>
                </a:solidFill>
              </a:rPr>
              <a:t>вимоги</a:t>
            </a:r>
            <a:r>
              <a:rPr lang="ru-RU" sz="2200" b="1" dirty="0">
                <a:solidFill>
                  <a:srgbClr val="C00000"/>
                </a:solidFill>
              </a:rPr>
              <a:t> до </a:t>
            </a:r>
            <a:r>
              <a:rPr lang="ru-RU" sz="2200" b="1" dirty="0" err="1">
                <a:solidFill>
                  <a:srgbClr val="C00000"/>
                </a:solidFill>
              </a:rPr>
              <a:t>органічного</a:t>
            </a:r>
            <a:r>
              <a:rPr lang="ru-RU" sz="2200" b="1" dirty="0">
                <a:solidFill>
                  <a:srgbClr val="C00000"/>
                </a:solidFill>
              </a:rPr>
              <a:t> </a:t>
            </a:r>
            <a:r>
              <a:rPr lang="ru-RU" sz="2200" b="1" dirty="0" err="1">
                <a:solidFill>
                  <a:srgbClr val="C00000"/>
                </a:solidFill>
              </a:rPr>
              <a:t>виробництва</a:t>
            </a:r>
            <a:r>
              <a:rPr lang="ru-RU" sz="2200" b="1" dirty="0">
                <a:solidFill>
                  <a:srgbClr val="C00000"/>
                </a:solidFill>
              </a:rPr>
              <a:t>, </a:t>
            </a:r>
            <a:r>
              <a:rPr lang="ru-RU" sz="2200" b="1" dirty="0" err="1">
                <a:solidFill>
                  <a:srgbClr val="C00000"/>
                </a:solidFill>
              </a:rPr>
              <a:t>обігу</a:t>
            </a:r>
            <a:r>
              <a:rPr lang="ru-RU" sz="2200" b="1" dirty="0">
                <a:solidFill>
                  <a:srgbClr val="C00000"/>
                </a:solidFill>
              </a:rPr>
              <a:t> та </a:t>
            </a:r>
            <a:r>
              <a:rPr lang="ru-RU" sz="2200" b="1" dirty="0" err="1">
                <a:solidFill>
                  <a:srgbClr val="C00000"/>
                </a:solidFill>
              </a:rPr>
              <a:t>маркування</a:t>
            </a:r>
            <a:r>
              <a:rPr lang="ru-RU" sz="2200" b="1" dirty="0">
                <a:solidFill>
                  <a:srgbClr val="C00000"/>
                </a:solidFill>
              </a:rPr>
              <a:t> </a:t>
            </a:r>
            <a:r>
              <a:rPr lang="ru-RU" sz="2200" b="1" dirty="0" err="1">
                <a:solidFill>
                  <a:srgbClr val="C00000"/>
                </a:solidFill>
              </a:rPr>
              <a:t>органічної</a:t>
            </a:r>
            <a:r>
              <a:rPr lang="ru-RU" sz="2200" b="1" dirty="0">
                <a:solidFill>
                  <a:srgbClr val="C00000"/>
                </a:solidFill>
              </a:rPr>
              <a:t> </a:t>
            </a:r>
            <a:r>
              <a:rPr lang="ru-RU" sz="2200" b="1" dirty="0" err="1" smtClean="0">
                <a:solidFill>
                  <a:srgbClr val="C00000"/>
                </a:solidFill>
              </a:rPr>
              <a:t>продукції</a:t>
            </a:r>
            <a:r>
              <a:rPr lang="ru-RU" sz="2200" b="1" dirty="0" smtClean="0">
                <a:solidFill>
                  <a:srgbClr val="C00000"/>
                </a:solidFill>
              </a:rPr>
              <a:t>»</a:t>
            </a:r>
            <a:endParaRPr lang="ru-RU" sz="2200" b="1" dirty="0">
              <a:solidFill>
                <a:srgbClr val="C00000"/>
              </a:solidFill>
            </a:endParaRPr>
          </a:p>
        </p:txBody>
      </p:sp>
      <p:sp>
        <p:nvSpPr>
          <p:cNvPr id="3" name="Содержимое 2"/>
          <p:cNvSpPr>
            <a:spLocks noGrp="1"/>
          </p:cNvSpPr>
          <p:nvPr>
            <p:ph idx="1"/>
          </p:nvPr>
        </p:nvSpPr>
        <p:spPr>
          <a:xfrm>
            <a:off x="1260212" y="1412776"/>
            <a:ext cx="7776284" cy="5256584"/>
          </a:xfrm>
        </p:spPr>
        <p:txBody>
          <a:bodyPr>
            <a:normAutofit fontScale="70000" lnSpcReduction="20000"/>
          </a:bodyPr>
          <a:lstStyle/>
          <a:p>
            <a:pPr marL="0" indent="0" algn="just">
              <a:buNone/>
            </a:pPr>
            <a:r>
              <a:rPr lang="uk-UA" sz="2000" dirty="0"/>
              <a:t>До галузей органічного виробництва належать:</a:t>
            </a:r>
          </a:p>
          <a:p>
            <a:pPr marL="0" indent="0" algn="just">
              <a:buNone/>
            </a:pPr>
            <a:endParaRPr lang="uk-UA" sz="2000" dirty="0"/>
          </a:p>
          <a:p>
            <a:pPr marL="0" indent="0" algn="just">
              <a:buNone/>
            </a:pPr>
            <a:r>
              <a:rPr lang="uk-UA" sz="2000" dirty="0"/>
              <a:t>органічне рослинництво (у тому числі насінництво та </a:t>
            </a:r>
            <a:r>
              <a:rPr lang="uk-UA" sz="2000" dirty="0" err="1"/>
              <a:t>розсадництво</a:t>
            </a:r>
            <a:r>
              <a:rPr lang="uk-UA" sz="2000" dirty="0"/>
              <a:t>);</a:t>
            </a:r>
          </a:p>
          <a:p>
            <a:pPr marL="0" indent="0" algn="just">
              <a:buNone/>
            </a:pPr>
            <a:endParaRPr lang="uk-UA" sz="2000" dirty="0"/>
          </a:p>
          <a:p>
            <a:pPr marL="0" indent="0" algn="just">
              <a:buNone/>
            </a:pPr>
            <a:r>
              <a:rPr lang="uk-UA" sz="2000" dirty="0"/>
              <a:t>органічне тваринництво (у тому числі птахівництво, бджільництво);</a:t>
            </a:r>
          </a:p>
          <a:p>
            <a:pPr marL="0" indent="0" algn="just">
              <a:buNone/>
            </a:pPr>
            <a:endParaRPr lang="uk-UA" sz="2000" dirty="0"/>
          </a:p>
          <a:p>
            <a:pPr marL="0" indent="0" algn="just">
              <a:buNone/>
            </a:pPr>
            <a:r>
              <a:rPr lang="uk-UA" sz="2000" dirty="0"/>
              <a:t>органічне грибівництво (у тому числі вирощування органічних дріжджів);</a:t>
            </a:r>
          </a:p>
          <a:p>
            <a:pPr marL="0" indent="0" algn="just">
              <a:buNone/>
            </a:pPr>
            <a:endParaRPr lang="uk-UA" sz="2000" dirty="0"/>
          </a:p>
          <a:p>
            <a:pPr marL="0" indent="0" algn="just">
              <a:buNone/>
            </a:pPr>
            <a:r>
              <a:rPr lang="uk-UA" sz="2000" dirty="0"/>
              <a:t>органічна аквакультура;</a:t>
            </a:r>
          </a:p>
          <a:p>
            <a:pPr marL="0" indent="0" algn="just">
              <a:buNone/>
            </a:pPr>
            <a:endParaRPr lang="uk-UA" sz="2000" dirty="0"/>
          </a:p>
          <a:p>
            <a:pPr marL="0" indent="0" algn="just">
              <a:buNone/>
            </a:pPr>
            <a:r>
              <a:rPr lang="uk-UA" sz="2000" dirty="0"/>
              <a:t>виробництво органічних морських водоростей;</a:t>
            </a:r>
          </a:p>
          <a:p>
            <a:pPr marL="0" indent="0" algn="just">
              <a:buNone/>
            </a:pPr>
            <a:endParaRPr lang="uk-UA" sz="2000" dirty="0"/>
          </a:p>
          <a:p>
            <a:pPr marL="0" indent="0" algn="just">
              <a:buNone/>
            </a:pPr>
            <a:r>
              <a:rPr lang="uk-UA" sz="2000" dirty="0"/>
              <a:t>виробництво органічних харчових продуктів (у тому числі органічне виноробство);</a:t>
            </a:r>
          </a:p>
          <a:p>
            <a:pPr marL="0" indent="0" algn="just">
              <a:buNone/>
            </a:pPr>
            <a:endParaRPr lang="uk-UA" sz="2000" dirty="0"/>
          </a:p>
          <a:p>
            <a:pPr marL="0" indent="0" algn="just">
              <a:buNone/>
            </a:pPr>
            <a:r>
              <a:rPr lang="uk-UA" sz="2000" dirty="0"/>
              <a:t>виробництво органічних кормів;</a:t>
            </a:r>
          </a:p>
          <a:p>
            <a:pPr marL="0" indent="0" algn="just">
              <a:buNone/>
            </a:pPr>
            <a:endParaRPr lang="uk-UA" sz="2000" dirty="0"/>
          </a:p>
          <a:p>
            <a:pPr marL="0" indent="0" algn="just">
              <a:buNone/>
            </a:pPr>
            <a:r>
              <a:rPr lang="uk-UA" sz="2000" dirty="0"/>
              <a:t>заготівля органічних об’єктів рослинного світу.</a:t>
            </a:r>
          </a:p>
          <a:p>
            <a:pPr marL="0" indent="0" algn="just">
              <a:buNone/>
            </a:pPr>
            <a:endParaRPr lang="uk-UA" sz="2000" dirty="0"/>
          </a:p>
          <a:p>
            <a:pPr marL="0" indent="0" algn="just">
              <a:buNone/>
            </a:pPr>
            <a:r>
              <a:rPr lang="uk-UA" sz="2000" dirty="0"/>
              <a:t>2. Порядок (детальні правила) органічного виробництва та обігу органічної продукції затверджується Кабінетом Міністрів України.</a:t>
            </a:r>
            <a:endParaRPr lang="uk-UA" sz="2000" dirty="0"/>
          </a:p>
        </p:txBody>
      </p:sp>
    </p:spTree>
    <p:extLst>
      <p:ext uri="{BB962C8B-B14F-4D97-AF65-F5344CB8AC3E}">
        <p14:creationId xmlns:p14="http://schemas.microsoft.com/office/powerpoint/2010/main" val="19782527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864096"/>
          </a:xfrm>
        </p:spPr>
        <p:txBody>
          <a:bodyPr>
            <a:noAutofit/>
          </a:bodyPr>
          <a:lstStyle/>
          <a:p>
            <a:r>
              <a:rPr lang="ru-RU" sz="2200" b="1" dirty="0" smtClean="0">
                <a:solidFill>
                  <a:srgbClr val="C00000"/>
                </a:solidFill>
              </a:rPr>
              <a:t>Закон </a:t>
            </a:r>
            <a:r>
              <a:rPr lang="ru-RU" sz="2200" b="1" dirty="0" err="1" smtClean="0">
                <a:solidFill>
                  <a:srgbClr val="C00000"/>
                </a:solidFill>
              </a:rPr>
              <a:t>України</a:t>
            </a:r>
            <a:r>
              <a:rPr lang="ru-RU" sz="2200" b="1" dirty="0" smtClean="0">
                <a:solidFill>
                  <a:srgbClr val="C00000"/>
                </a:solidFill>
              </a:rPr>
              <a:t> «Про </a:t>
            </a:r>
            <a:r>
              <a:rPr lang="ru-RU" sz="2200" b="1" dirty="0" err="1">
                <a:solidFill>
                  <a:srgbClr val="C00000"/>
                </a:solidFill>
              </a:rPr>
              <a:t>основні</a:t>
            </a:r>
            <a:r>
              <a:rPr lang="ru-RU" sz="2200" b="1" dirty="0">
                <a:solidFill>
                  <a:srgbClr val="C00000"/>
                </a:solidFill>
              </a:rPr>
              <a:t> </a:t>
            </a:r>
            <a:r>
              <a:rPr lang="ru-RU" sz="2200" b="1" dirty="0" err="1">
                <a:solidFill>
                  <a:srgbClr val="C00000"/>
                </a:solidFill>
              </a:rPr>
              <a:t>принципи</a:t>
            </a:r>
            <a:r>
              <a:rPr lang="ru-RU" sz="2200" b="1" dirty="0">
                <a:solidFill>
                  <a:srgbClr val="C00000"/>
                </a:solidFill>
              </a:rPr>
              <a:t> та </a:t>
            </a:r>
            <a:r>
              <a:rPr lang="ru-RU" sz="2200" b="1" dirty="0" err="1">
                <a:solidFill>
                  <a:srgbClr val="C00000"/>
                </a:solidFill>
              </a:rPr>
              <a:t>вимоги</a:t>
            </a:r>
            <a:r>
              <a:rPr lang="ru-RU" sz="2200" b="1" dirty="0">
                <a:solidFill>
                  <a:srgbClr val="C00000"/>
                </a:solidFill>
              </a:rPr>
              <a:t> до </a:t>
            </a:r>
            <a:r>
              <a:rPr lang="ru-RU" sz="2200" b="1" dirty="0" err="1">
                <a:solidFill>
                  <a:srgbClr val="C00000"/>
                </a:solidFill>
              </a:rPr>
              <a:t>органічного</a:t>
            </a:r>
            <a:r>
              <a:rPr lang="ru-RU" sz="2200" b="1" dirty="0">
                <a:solidFill>
                  <a:srgbClr val="C00000"/>
                </a:solidFill>
              </a:rPr>
              <a:t> </a:t>
            </a:r>
            <a:r>
              <a:rPr lang="ru-RU" sz="2200" b="1" dirty="0" err="1">
                <a:solidFill>
                  <a:srgbClr val="C00000"/>
                </a:solidFill>
              </a:rPr>
              <a:t>виробництва</a:t>
            </a:r>
            <a:r>
              <a:rPr lang="ru-RU" sz="2200" b="1" dirty="0">
                <a:solidFill>
                  <a:srgbClr val="C00000"/>
                </a:solidFill>
              </a:rPr>
              <a:t>, </a:t>
            </a:r>
            <a:r>
              <a:rPr lang="ru-RU" sz="2200" b="1" dirty="0" err="1">
                <a:solidFill>
                  <a:srgbClr val="C00000"/>
                </a:solidFill>
              </a:rPr>
              <a:t>обігу</a:t>
            </a:r>
            <a:r>
              <a:rPr lang="ru-RU" sz="2200" b="1" dirty="0">
                <a:solidFill>
                  <a:srgbClr val="C00000"/>
                </a:solidFill>
              </a:rPr>
              <a:t> та </a:t>
            </a:r>
            <a:r>
              <a:rPr lang="ru-RU" sz="2200" b="1" dirty="0" err="1">
                <a:solidFill>
                  <a:srgbClr val="C00000"/>
                </a:solidFill>
              </a:rPr>
              <a:t>маркування</a:t>
            </a:r>
            <a:r>
              <a:rPr lang="ru-RU" sz="2200" b="1" dirty="0">
                <a:solidFill>
                  <a:srgbClr val="C00000"/>
                </a:solidFill>
              </a:rPr>
              <a:t> </a:t>
            </a:r>
            <a:r>
              <a:rPr lang="ru-RU" sz="2200" b="1" dirty="0" err="1">
                <a:solidFill>
                  <a:srgbClr val="C00000"/>
                </a:solidFill>
              </a:rPr>
              <a:t>органічної</a:t>
            </a:r>
            <a:r>
              <a:rPr lang="ru-RU" sz="2200" b="1" dirty="0">
                <a:solidFill>
                  <a:srgbClr val="C00000"/>
                </a:solidFill>
              </a:rPr>
              <a:t> </a:t>
            </a:r>
            <a:r>
              <a:rPr lang="ru-RU" sz="2200" b="1" dirty="0" err="1" smtClean="0">
                <a:solidFill>
                  <a:srgbClr val="C00000"/>
                </a:solidFill>
              </a:rPr>
              <a:t>продукції</a:t>
            </a:r>
            <a:r>
              <a:rPr lang="ru-RU" sz="2200" b="1" dirty="0" smtClean="0">
                <a:solidFill>
                  <a:srgbClr val="C00000"/>
                </a:solidFill>
              </a:rPr>
              <a:t>»</a:t>
            </a:r>
            <a:endParaRPr lang="ru-RU" sz="2200" b="1" dirty="0">
              <a:solidFill>
                <a:srgbClr val="C00000"/>
              </a:solidFill>
            </a:endParaRPr>
          </a:p>
        </p:txBody>
      </p:sp>
      <p:sp>
        <p:nvSpPr>
          <p:cNvPr id="3" name="Содержимое 2"/>
          <p:cNvSpPr>
            <a:spLocks noGrp="1"/>
          </p:cNvSpPr>
          <p:nvPr>
            <p:ph idx="1"/>
          </p:nvPr>
        </p:nvSpPr>
        <p:spPr>
          <a:xfrm>
            <a:off x="1260212" y="1412776"/>
            <a:ext cx="7776284" cy="5256584"/>
          </a:xfrm>
        </p:spPr>
        <p:txBody>
          <a:bodyPr>
            <a:normAutofit fontScale="92500" lnSpcReduction="10000"/>
          </a:bodyPr>
          <a:lstStyle/>
          <a:p>
            <a:pPr marL="0" indent="0" algn="just">
              <a:buNone/>
            </a:pPr>
            <a:r>
              <a:rPr lang="uk-UA" sz="2000" dirty="0"/>
              <a:t>Стаття 18. Вимоги до органічного рослинництва</a:t>
            </a:r>
          </a:p>
          <a:p>
            <a:pPr marL="0" indent="0" algn="just">
              <a:buNone/>
            </a:pPr>
            <a:endParaRPr lang="uk-UA" sz="2000" dirty="0"/>
          </a:p>
          <a:p>
            <a:pPr marL="0" indent="0" algn="just">
              <a:buNone/>
            </a:pPr>
            <a:r>
              <a:rPr lang="uk-UA" sz="2000" dirty="0"/>
              <a:t>1. Вимогами до органічного рослинництва є:</a:t>
            </a:r>
          </a:p>
          <a:p>
            <a:pPr marL="0" indent="0" algn="just">
              <a:buNone/>
            </a:pPr>
            <a:endParaRPr lang="uk-UA" sz="2000" dirty="0"/>
          </a:p>
          <a:p>
            <a:pPr marL="0" indent="0" algn="just">
              <a:buNone/>
            </a:pPr>
            <a:r>
              <a:rPr lang="uk-UA" sz="2000" dirty="0"/>
              <a:t>застосування для захисту рослин переважно агротехнічних, біологічних, механічних і фізичних методів з урахуванням відповідних сівозмін, а також шляхом вибору відповідних видів та сортів, стійких до шкідників і </a:t>
            </a:r>
            <a:r>
              <a:rPr lang="uk-UA" sz="2000" dirty="0" err="1"/>
              <a:t>хвороб</a:t>
            </a:r>
            <a:r>
              <a:rPr lang="uk-UA" sz="2000" dirty="0"/>
              <a:t>;</a:t>
            </a:r>
          </a:p>
          <a:p>
            <a:pPr marL="0" indent="0" algn="just">
              <a:buNone/>
            </a:pPr>
            <a:endParaRPr lang="uk-UA" sz="2000" dirty="0"/>
          </a:p>
          <a:p>
            <a:pPr marL="0" indent="0" algn="just">
              <a:buNone/>
            </a:pPr>
            <a:r>
              <a:rPr lang="uk-UA" sz="2000" dirty="0"/>
              <a:t>використання під час вирощування та обробки рослин методів, що оптимізують біологічну активність ґрунтів, забезпечують збалансоване постачання поживних речовин рослинам, у тому числі використання живих мікроорганізмів;</a:t>
            </a:r>
          </a:p>
          <a:p>
            <a:pPr marL="0" indent="0" algn="just">
              <a:buNone/>
            </a:pPr>
            <a:endParaRPr lang="uk-UA" sz="2000" dirty="0"/>
          </a:p>
          <a:p>
            <a:pPr marL="0" indent="0" algn="just">
              <a:buNone/>
            </a:pPr>
            <a:r>
              <a:rPr lang="uk-UA" sz="2000" dirty="0"/>
              <a:t>використання ґрунтозахисних технологій вирощування рослин, що запобігають виникненню у ґрунті ерозійних чи інших </a:t>
            </a:r>
            <a:r>
              <a:rPr lang="uk-UA" sz="2000" dirty="0" err="1"/>
              <a:t>деградаційних</a:t>
            </a:r>
            <a:r>
              <a:rPr lang="uk-UA" sz="2000" dirty="0"/>
              <a:t> процесів;</a:t>
            </a:r>
          </a:p>
          <a:p>
            <a:pPr marL="0" indent="0" algn="just">
              <a:buNone/>
            </a:pPr>
            <a:endParaRPr lang="uk-UA" sz="2000" dirty="0"/>
          </a:p>
        </p:txBody>
      </p:sp>
    </p:spTree>
    <p:extLst>
      <p:ext uri="{BB962C8B-B14F-4D97-AF65-F5344CB8AC3E}">
        <p14:creationId xmlns:p14="http://schemas.microsoft.com/office/powerpoint/2010/main" val="3449840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864096"/>
          </a:xfrm>
        </p:spPr>
        <p:txBody>
          <a:bodyPr>
            <a:noAutofit/>
          </a:bodyPr>
          <a:lstStyle/>
          <a:p>
            <a:r>
              <a:rPr lang="ru-RU" sz="2200" b="1" dirty="0" smtClean="0">
                <a:solidFill>
                  <a:srgbClr val="C00000"/>
                </a:solidFill>
              </a:rPr>
              <a:t>Закон </a:t>
            </a:r>
            <a:r>
              <a:rPr lang="ru-RU" sz="2200" b="1" dirty="0" err="1" smtClean="0">
                <a:solidFill>
                  <a:srgbClr val="C00000"/>
                </a:solidFill>
              </a:rPr>
              <a:t>України</a:t>
            </a:r>
            <a:r>
              <a:rPr lang="ru-RU" sz="2200" b="1" dirty="0" smtClean="0">
                <a:solidFill>
                  <a:srgbClr val="C00000"/>
                </a:solidFill>
              </a:rPr>
              <a:t> «Про </a:t>
            </a:r>
            <a:r>
              <a:rPr lang="ru-RU" sz="2200" b="1" dirty="0" err="1">
                <a:solidFill>
                  <a:srgbClr val="C00000"/>
                </a:solidFill>
              </a:rPr>
              <a:t>основні</a:t>
            </a:r>
            <a:r>
              <a:rPr lang="ru-RU" sz="2200" b="1" dirty="0">
                <a:solidFill>
                  <a:srgbClr val="C00000"/>
                </a:solidFill>
              </a:rPr>
              <a:t> </a:t>
            </a:r>
            <a:r>
              <a:rPr lang="ru-RU" sz="2200" b="1" dirty="0" err="1">
                <a:solidFill>
                  <a:srgbClr val="C00000"/>
                </a:solidFill>
              </a:rPr>
              <a:t>принципи</a:t>
            </a:r>
            <a:r>
              <a:rPr lang="ru-RU" sz="2200" b="1" dirty="0">
                <a:solidFill>
                  <a:srgbClr val="C00000"/>
                </a:solidFill>
              </a:rPr>
              <a:t> та </a:t>
            </a:r>
            <a:r>
              <a:rPr lang="ru-RU" sz="2200" b="1" dirty="0" err="1">
                <a:solidFill>
                  <a:srgbClr val="C00000"/>
                </a:solidFill>
              </a:rPr>
              <a:t>вимоги</a:t>
            </a:r>
            <a:r>
              <a:rPr lang="ru-RU" sz="2200" b="1" dirty="0">
                <a:solidFill>
                  <a:srgbClr val="C00000"/>
                </a:solidFill>
              </a:rPr>
              <a:t> до </a:t>
            </a:r>
            <a:r>
              <a:rPr lang="ru-RU" sz="2200" b="1" dirty="0" err="1">
                <a:solidFill>
                  <a:srgbClr val="C00000"/>
                </a:solidFill>
              </a:rPr>
              <a:t>органічного</a:t>
            </a:r>
            <a:r>
              <a:rPr lang="ru-RU" sz="2200" b="1" dirty="0">
                <a:solidFill>
                  <a:srgbClr val="C00000"/>
                </a:solidFill>
              </a:rPr>
              <a:t> </a:t>
            </a:r>
            <a:r>
              <a:rPr lang="ru-RU" sz="2200" b="1" dirty="0" err="1">
                <a:solidFill>
                  <a:srgbClr val="C00000"/>
                </a:solidFill>
              </a:rPr>
              <a:t>виробництва</a:t>
            </a:r>
            <a:r>
              <a:rPr lang="ru-RU" sz="2200" b="1" dirty="0">
                <a:solidFill>
                  <a:srgbClr val="C00000"/>
                </a:solidFill>
              </a:rPr>
              <a:t>, </a:t>
            </a:r>
            <a:r>
              <a:rPr lang="ru-RU" sz="2200" b="1" dirty="0" err="1">
                <a:solidFill>
                  <a:srgbClr val="C00000"/>
                </a:solidFill>
              </a:rPr>
              <a:t>обігу</a:t>
            </a:r>
            <a:r>
              <a:rPr lang="ru-RU" sz="2200" b="1" dirty="0">
                <a:solidFill>
                  <a:srgbClr val="C00000"/>
                </a:solidFill>
              </a:rPr>
              <a:t> та </a:t>
            </a:r>
            <a:r>
              <a:rPr lang="ru-RU" sz="2200" b="1" dirty="0" err="1">
                <a:solidFill>
                  <a:srgbClr val="C00000"/>
                </a:solidFill>
              </a:rPr>
              <a:t>маркування</a:t>
            </a:r>
            <a:r>
              <a:rPr lang="ru-RU" sz="2200" b="1" dirty="0">
                <a:solidFill>
                  <a:srgbClr val="C00000"/>
                </a:solidFill>
              </a:rPr>
              <a:t> </a:t>
            </a:r>
            <a:r>
              <a:rPr lang="ru-RU" sz="2200" b="1" dirty="0" err="1">
                <a:solidFill>
                  <a:srgbClr val="C00000"/>
                </a:solidFill>
              </a:rPr>
              <a:t>органічної</a:t>
            </a:r>
            <a:r>
              <a:rPr lang="ru-RU" sz="2200" b="1" dirty="0">
                <a:solidFill>
                  <a:srgbClr val="C00000"/>
                </a:solidFill>
              </a:rPr>
              <a:t> </a:t>
            </a:r>
            <a:r>
              <a:rPr lang="ru-RU" sz="2200" b="1" dirty="0" err="1" smtClean="0">
                <a:solidFill>
                  <a:srgbClr val="C00000"/>
                </a:solidFill>
              </a:rPr>
              <a:t>продукції</a:t>
            </a:r>
            <a:r>
              <a:rPr lang="ru-RU" sz="2200" b="1" dirty="0" smtClean="0">
                <a:solidFill>
                  <a:srgbClr val="C00000"/>
                </a:solidFill>
              </a:rPr>
              <a:t>»</a:t>
            </a:r>
            <a:endParaRPr lang="ru-RU" sz="2200" b="1" dirty="0">
              <a:solidFill>
                <a:srgbClr val="C00000"/>
              </a:solidFill>
            </a:endParaRPr>
          </a:p>
        </p:txBody>
      </p:sp>
      <p:sp>
        <p:nvSpPr>
          <p:cNvPr id="3" name="Содержимое 2"/>
          <p:cNvSpPr>
            <a:spLocks noGrp="1"/>
          </p:cNvSpPr>
          <p:nvPr>
            <p:ph idx="1"/>
          </p:nvPr>
        </p:nvSpPr>
        <p:spPr>
          <a:xfrm>
            <a:off x="1260212" y="1412776"/>
            <a:ext cx="7776284" cy="5256584"/>
          </a:xfrm>
        </p:spPr>
        <p:txBody>
          <a:bodyPr>
            <a:normAutofit fontScale="85000" lnSpcReduction="20000"/>
          </a:bodyPr>
          <a:lstStyle/>
          <a:p>
            <a:pPr marL="0" indent="0" algn="just">
              <a:buNone/>
            </a:pPr>
            <a:r>
              <a:rPr lang="uk-UA" sz="2000" dirty="0"/>
              <a:t>Стаття 18. Вимоги до органічного рослинництва</a:t>
            </a:r>
          </a:p>
          <a:p>
            <a:pPr marL="0" indent="0" algn="just">
              <a:buNone/>
            </a:pPr>
            <a:endParaRPr lang="uk-UA" sz="2000" dirty="0"/>
          </a:p>
          <a:p>
            <a:pPr marL="0" indent="0" algn="just">
              <a:buNone/>
            </a:pPr>
            <a:r>
              <a:rPr lang="uk-UA" sz="2000" dirty="0"/>
              <a:t>1. Вимогами до органічного рослинництва є:</a:t>
            </a:r>
          </a:p>
          <a:p>
            <a:pPr marL="0" indent="0" algn="just">
              <a:buNone/>
            </a:pPr>
            <a:endParaRPr lang="uk-UA" sz="2000" dirty="0"/>
          </a:p>
          <a:p>
            <a:pPr marL="0" indent="0" algn="just">
              <a:buNone/>
            </a:pPr>
            <a:r>
              <a:rPr lang="uk-UA" sz="2000" dirty="0" smtClean="0"/>
              <a:t>використання </a:t>
            </a:r>
            <a:r>
              <a:rPr lang="uk-UA" sz="2000" dirty="0"/>
              <a:t>добрив, </a:t>
            </a:r>
            <a:r>
              <a:rPr lang="uk-UA" sz="2000" dirty="0" err="1"/>
              <a:t>меліорантів</a:t>
            </a:r>
            <a:r>
              <a:rPr lang="uk-UA" sz="2000" dirty="0"/>
              <a:t>, матеріалів мікробіологічного, рослинного чи тваринного походження та інших речовин, що застосовуються для підвищення родючості ґрунтів та урожайності сільськогосподарських культур, для поліпшення якості рослинницької продукції, які розщеплюються біологічно, за умови що вони внесені до Переліку речовин (інгредієнтів, компонентів), що дозволяється використовувати у процесі органічного виробництва та які дозволені до використання у гранично допустимих кількостях;</a:t>
            </a:r>
          </a:p>
          <a:p>
            <a:pPr marL="0" indent="0" algn="just">
              <a:buNone/>
            </a:pPr>
            <a:endParaRPr lang="uk-UA" sz="2000" dirty="0"/>
          </a:p>
          <a:p>
            <a:pPr marL="0" indent="0" algn="just">
              <a:buNone/>
            </a:pPr>
            <a:r>
              <a:rPr lang="uk-UA" sz="2000" dirty="0"/>
              <a:t>використання неорганічних засобів захисту рослин, </a:t>
            </a:r>
            <a:r>
              <a:rPr lang="uk-UA" sz="2000" dirty="0" err="1"/>
              <a:t>меліорантів</a:t>
            </a:r>
            <a:r>
              <a:rPr lang="uk-UA" sz="2000" dirty="0"/>
              <a:t>, регуляторів росту рослин лише у порядку та обсягах, визначених законодавством у сфері органічного виробництва, обігу та маркування органічної продукції, за умови що вони внесені до Переліку речовин (інгредієнтів, компонентів), що дозволяється використовувати у процесі органічного виробництва та які дозволені до використання у гранично допустимих кількостях;</a:t>
            </a:r>
          </a:p>
          <a:p>
            <a:pPr marL="0" indent="0" algn="just">
              <a:buNone/>
            </a:pPr>
            <a:endParaRPr lang="uk-UA" sz="2000" dirty="0"/>
          </a:p>
          <a:p>
            <a:pPr marL="0" indent="0" algn="just">
              <a:buNone/>
            </a:pPr>
            <a:r>
              <a:rPr lang="uk-UA" sz="2000" dirty="0"/>
              <a:t>заборона використання мінеральних азотних добрив;</a:t>
            </a:r>
          </a:p>
          <a:p>
            <a:pPr marL="0" indent="0" algn="just">
              <a:buNone/>
            </a:pPr>
            <a:endParaRPr lang="uk-UA" sz="2000" dirty="0"/>
          </a:p>
        </p:txBody>
      </p:sp>
    </p:spTree>
    <p:extLst>
      <p:ext uri="{BB962C8B-B14F-4D97-AF65-F5344CB8AC3E}">
        <p14:creationId xmlns:p14="http://schemas.microsoft.com/office/powerpoint/2010/main" val="13580770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864096"/>
          </a:xfrm>
        </p:spPr>
        <p:txBody>
          <a:bodyPr>
            <a:noAutofit/>
          </a:bodyPr>
          <a:lstStyle/>
          <a:p>
            <a:r>
              <a:rPr lang="ru-RU" sz="2200" b="1" dirty="0" smtClean="0">
                <a:solidFill>
                  <a:srgbClr val="C00000"/>
                </a:solidFill>
              </a:rPr>
              <a:t>Закон </a:t>
            </a:r>
            <a:r>
              <a:rPr lang="ru-RU" sz="2200" b="1" dirty="0" err="1" smtClean="0">
                <a:solidFill>
                  <a:srgbClr val="C00000"/>
                </a:solidFill>
              </a:rPr>
              <a:t>України</a:t>
            </a:r>
            <a:r>
              <a:rPr lang="ru-RU" sz="2200" b="1" dirty="0" smtClean="0">
                <a:solidFill>
                  <a:srgbClr val="C00000"/>
                </a:solidFill>
              </a:rPr>
              <a:t> «Про </a:t>
            </a:r>
            <a:r>
              <a:rPr lang="ru-RU" sz="2200" b="1" dirty="0" err="1">
                <a:solidFill>
                  <a:srgbClr val="C00000"/>
                </a:solidFill>
              </a:rPr>
              <a:t>основні</a:t>
            </a:r>
            <a:r>
              <a:rPr lang="ru-RU" sz="2200" b="1" dirty="0">
                <a:solidFill>
                  <a:srgbClr val="C00000"/>
                </a:solidFill>
              </a:rPr>
              <a:t> </a:t>
            </a:r>
            <a:r>
              <a:rPr lang="ru-RU" sz="2200" b="1" dirty="0" err="1">
                <a:solidFill>
                  <a:srgbClr val="C00000"/>
                </a:solidFill>
              </a:rPr>
              <a:t>принципи</a:t>
            </a:r>
            <a:r>
              <a:rPr lang="ru-RU" sz="2200" b="1" dirty="0">
                <a:solidFill>
                  <a:srgbClr val="C00000"/>
                </a:solidFill>
              </a:rPr>
              <a:t> та </a:t>
            </a:r>
            <a:r>
              <a:rPr lang="ru-RU" sz="2200" b="1" dirty="0" err="1">
                <a:solidFill>
                  <a:srgbClr val="C00000"/>
                </a:solidFill>
              </a:rPr>
              <a:t>вимоги</a:t>
            </a:r>
            <a:r>
              <a:rPr lang="ru-RU" sz="2200" b="1" dirty="0">
                <a:solidFill>
                  <a:srgbClr val="C00000"/>
                </a:solidFill>
              </a:rPr>
              <a:t> до </a:t>
            </a:r>
            <a:r>
              <a:rPr lang="ru-RU" sz="2200" b="1" dirty="0" err="1">
                <a:solidFill>
                  <a:srgbClr val="C00000"/>
                </a:solidFill>
              </a:rPr>
              <a:t>органічного</a:t>
            </a:r>
            <a:r>
              <a:rPr lang="ru-RU" sz="2200" b="1" dirty="0">
                <a:solidFill>
                  <a:srgbClr val="C00000"/>
                </a:solidFill>
              </a:rPr>
              <a:t> </a:t>
            </a:r>
            <a:r>
              <a:rPr lang="ru-RU" sz="2200" b="1" dirty="0" err="1">
                <a:solidFill>
                  <a:srgbClr val="C00000"/>
                </a:solidFill>
              </a:rPr>
              <a:t>виробництва</a:t>
            </a:r>
            <a:r>
              <a:rPr lang="ru-RU" sz="2200" b="1" dirty="0">
                <a:solidFill>
                  <a:srgbClr val="C00000"/>
                </a:solidFill>
              </a:rPr>
              <a:t>, </a:t>
            </a:r>
            <a:r>
              <a:rPr lang="ru-RU" sz="2200" b="1" dirty="0" err="1">
                <a:solidFill>
                  <a:srgbClr val="C00000"/>
                </a:solidFill>
              </a:rPr>
              <a:t>обігу</a:t>
            </a:r>
            <a:r>
              <a:rPr lang="ru-RU" sz="2200" b="1" dirty="0">
                <a:solidFill>
                  <a:srgbClr val="C00000"/>
                </a:solidFill>
              </a:rPr>
              <a:t> та </a:t>
            </a:r>
            <a:r>
              <a:rPr lang="ru-RU" sz="2200" b="1" dirty="0" err="1">
                <a:solidFill>
                  <a:srgbClr val="C00000"/>
                </a:solidFill>
              </a:rPr>
              <a:t>маркування</a:t>
            </a:r>
            <a:r>
              <a:rPr lang="ru-RU" sz="2200" b="1" dirty="0">
                <a:solidFill>
                  <a:srgbClr val="C00000"/>
                </a:solidFill>
              </a:rPr>
              <a:t> </a:t>
            </a:r>
            <a:r>
              <a:rPr lang="ru-RU" sz="2200" b="1" dirty="0" err="1">
                <a:solidFill>
                  <a:srgbClr val="C00000"/>
                </a:solidFill>
              </a:rPr>
              <a:t>органічної</a:t>
            </a:r>
            <a:r>
              <a:rPr lang="ru-RU" sz="2200" b="1" dirty="0">
                <a:solidFill>
                  <a:srgbClr val="C00000"/>
                </a:solidFill>
              </a:rPr>
              <a:t> </a:t>
            </a:r>
            <a:r>
              <a:rPr lang="ru-RU" sz="2200" b="1" dirty="0" err="1" smtClean="0">
                <a:solidFill>
                  <a:srgbClr val="C00000"/>
                </a:solidFill>
              </a:rPr>
              <a:t>продукції</a:t>
            </a:r>
            <a:r>
              <a:rPr lang="ru-RU" sz="2200" b="1" dirty="0" smtClean="0">
                <a:solidFill>
                  <a:srgbClr val="C00000"/>
                </a:solidFill>
              </a:rPr>
              <a:t>»</a:t>
            </a:r>
            <a:endParaRPr lang="ru-RU" sz="2200" b="1" dirty="0">
              <a:solidFill>
                <a:srgbClr val="C00000"/>
              </a:solidFill>
            </a:endParaRPr>
          </a:p>
        </p:txBody>
      </p:sp>
      <p:sp>
        <p:nvSpPr>
          <p:cNvPr id="3" name="Содержимое 2"/>
          <p:cNvSpPr>
            <a:spLocks noGrp="1"/>
          </p:cNvSpPr>
          <p:nvPr>
            <p:ph idx="1"/>
          </p:nvPr>
        </p:nvSpPr>
        <p:spPr>
          <a:xfrm>
            <a:off x="1260212" y="1412776"/>
            <a:ext cx="7776284" cy="5256584"/>
          </a:xfrm>
        </p:spPr>
        <p:txBody>
          <a:bodyPr>
            <a:normAutofit fontScale="92500" lnSpcReduction="20000"/>
          </a:bodyPr>
          <a:lstStyle/>
          <a:p>
            <a:pPr marL="0" indent="0" algn="just">
              <a:buNone/>
            </a:pPr>
            <a:r>
              <a:rPr lang="uk-UA" sz="2000" dirty="0"/>
              <a:t>Стаття 18. Вимоги до органічного рослинництва</a:t>
            </a:r>
          </a:p>
          <a:p>
            <a:pPr marL="0" indent="0" algn="just">
              <a:buNone/>
            </a:pPr>
            <a:endParaRPr lang="uk-UA" sz="2000" dirty="0"/>
          </a:p>
          <a:p>
            <a:pPr marL="0" indent="0" algn="just">
              <a:buNone/>
            </a:pPr>
            <a:r>
              <a:rPr lang="uk-UA" sz="2000" dirty="0"/>
              <a:t>1. Вимогами до органічного рослинництва є:</a:t>
            </a:r>
          </a:p>
          <a:p>
            <a:pPr marL="0" indent="0" algn="just">
              <a:buNone/>
            </a:pPr>
            <a:endParaRPr lang="uk-UA" sz="2000" dirty="0"/>
          </a:p>
          <a:p>
            <a:pPr marL="0" indent="0" algn="just">
              <a:buNone/>
            </a:pPr>
            <a:r>
              <a:rPr lang="uk-UA" sz="2000" dirty="0" smtClean="0"/>
              <a:t>регулярне </a:t>
            </a:r>
            <a:r>
              <a:rPr lang="uk-UA" sz="2000" dirty="0"/>
              <a:t>очищення та дезінфекція приміщень та споруд, що використовуються для органічного рослинництва речовинами, що дозволяється використовувати у процесі органічного виробництва та які дозволені до використання у гранично допустимих кількостях;</a:t>
            </a:r>
          </a:p>
          <a:p>
            <a:pPr marL="0" indent="0" algn="just">
              <a:buNone/>
            </a:pPr>
            <a:endParaRPr lang="uk-UA" sz="2000" dirty="0"/>
          </a:p>
          <a:p>
            <a:pPr marL="0" indent="0" algn="just">
              <a:buNone/>
            </a:pPr>
            <a:r>
              <a:rPr lang="uk-UA" sz="2000" dirty="0"/>
              <a:t>використання для сівби органічного насіння та використання для посадки органічного садивного матеріалу, крім випадків, встановлених цим Законом;</a:t>
            </a:r>
          </a:p>
          <a:p>
            <a:pPr marL="0" indent="0" algn="just">
              <a:buNone/>
            </a:pPr>
            <a:endParaRPr lang="uk-UA" sz="2000" dirty="0"/>
          </a:p>
          <a:p>
            <a:pPr marL="0" indent="0" algn="just">
              <a:buNone/>
            </a:pPr>
            <a:r>
              <a:rPr lang="uk-UA" sz="2000" dirty="0"/>
              <a:t>здійснення біологічного контролю за шкідниками та хворобами рослин.</a:t>
            </a:r>
          </a:p>
          <a:p>
            <a:pPr marL="0" indent="0" algn="just">
              <a:buNone/>
            </a:pPr>
            <a:endParaRPr lang="uk-UA" sz="2000" dirty="0"/>
          </a:p>
          <a:p>
            <a:pPr marL="0" indent="0" algn="just">
              <a:buNone/>
            </a:pPr>
            <a:r>
              <a:rPr lang="uk-UA" sz="2000" dirty="0"/>
              <a:t>2. В органічному рослинництві дозволяється використання біодинамічних препаратів.</a:t>
            </a:r>
            <a:endParaRPr lang="uk-UA" sz="2000" dirty="0"/>
          </a:p>
        </p:txBody>
      </p:sp>
    </p:spTree>
    <p:extLst>
      <p:ext uri="{BB962C8B-B14F-4D97-AF65-F5344CB8AC3E}">
        <p14:creationId xmlns:p14="http://schemas.microsoft.com/office/powerpoint/2010/main" val="6727010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1259632" y="111978"/>
            <a:ext cx="7632848" cy="5447645"/>
          </a:xfrm>
          <a:prstGeom prst="rect">
            <a:avLst/>
          </a:prstGeom>
        </p:spPr>
        <p:txBody>
          <a:bodyPr wrap="square">
            <a:spAutoFit/>
          </a:bodyPr>
          <a:lstStyle/>
          <a:p>
            <a:r>
              <a:rPr lang="uk-UA" sz="2000" b="1" dirty="0" smtClean="0">
                <a:solidFill>
                  <a:srgbClr val="002060"/>
                </a:solidFill>
              </a:rPr>
              <a:t>ПОСТАНОВА КАБІНЕТУ </a:t>
            </a:r>
            <a:r>
              <a:rPr lang="uk-UA" sz="2000" b="1" dirty="0">
                <a:solidFill>
                  <a:srgbClr val="002060"/>
                </a:solidFill>
              </a:rPr>
              <a:t>МІНІСТРІВ УКРАЇНИ</a:t>
            </a:r>
          </a:p>
          <a:p>
            <a:r>
              <a:rPr lang="uk-UA" sz="2000" b="1" dirty="0" smtClean="0">
                <a:solidFill>
                  <a:srgbClr val="002060"/>
                </a:solidFill>
              </a:rPr>
              <a:t>від </a:t>
            </a:r>
            <a:r>
              <a:rPr lang="uk-UA" sz="2000" b="1" dirty="0">
                <a:solidFill>
                  <a:srgbClr val="002060"/>
                </a:solidFill>
              </a:rPr>
              <a:t>23 жовтня 2019 р. № 970</a:t>
            </a:r>
          </a:p>
          <a:p>
            <a:r>
              <a:rPr lang="uk-UA" sz="2000" b="1" dirty="0" smtClean="0">
                <a:solidFill>
                  <a:srgbClr val="C00000"/>
                </a:solidFill>
              </a:rPr>
              <a:t>«Про </a:t>
            </a:r>
            <a:r>
              <a:rPr lang="uk-UA" sz="2000" b="1" dirty="0">
                <a:solidFill>
                  <a:srgbClr val="C00000"/>
                </a:solidFill>
              </a:rPr>
              <a:t>затвердження Порядку (детальних правил) органічного виробництва та обігу органічної </a:t>
            </a:r>
            <a:r>
              <a:rPr lang="uk-UA" sz="2000" b="1" dirty="0" smtClean="0">
                <a:solidFill>
                  <a:srgbClr val="C00000"/>
                </a:solidFill>
              </a:rPr>
              <a:t>продукції»</a:t>
            </a:r>
            <a:endParaRPr lang="uk-UA" sz="2000" b="1" dirty="0">
              <a:solidFill>
                <a:srgbClr val="C00000"/>
              </a:solidFill>
            </a:endParaRPr>
          </a:p>
          <a:p>
            <a:endParaRPr lang="uk-UA" dirty="0"/>
          </a:p>
          <a:p>
            <a:r>
              <a:rPr lang="uk-UA" dirty="0" smtClean="0"/>
              <a:t>(Із </a:t>
            </a:r>
            <a:r>
              <a:rPr lang="uk-UA" dirty="0"/>
              <a:t>змінами, внесеними згідно з Постановами КМ</a:t>
            </a:r>
          </a:p>
          <a:p>
            <a:r>
              <a:rPr lang="uk-UA" dirty="0"/>
              <a:t>№ 826 від 09.09.2020</a:t>
            </a:r>
          </a:p>
          <a:p>
            <a:r>
              <a:rPr lang="uk-UA" dirty="0"/>
              <a:t>№ 1032 від 21.10.2020</a:t>
            </a:r>
          </a:p>
          <a:p>
            <a:r>
              <a:rPr lang="uk-UA" dirty="0"/>
              <a:t>№ 749 від </a:t>
            </a:r>
            <a:r>
              <a:rPr lang="uk-UA" dirty="0" smtClean="0"/>
              <a:t>01.07.2022)</a:t>
            </a:r>
            <a:endParaRPr lang="uk-UA" dirty="0"/>
          </a:p>
          <a:p>
            <a:endParaRPr lang="uk-UA" dirty="0"/>
          </a:p>
          <a:p>
            <a:pPr algn="just"/>
            <a:r>
              <a:rPr lang="uk-UA" sz="2000" dirty="0"/>
              <a:t>Відповідно до частини другої статті 13 Закону України “Про основні принципи та вимоги до органічного виробництва, обігу та маркування органічної продукції” Кабінет Міністрів України постановляє:</a:t>
            </a:r>
          </a:p>
          <a:p>
            <a:pPr algn="just"/>
            <a:endParaRPr lang="uk-UA" sz="2000" dirty="0"/>
          </a:p>
          <a:p>
            <a:pPr algn="just"/>
            <a:r>
              <a:rPr lang="uk-UA" sz="2000" dirty="0"/>
              <a:t>1. Затвердити </a:t>
            </a:r>
            <a:r>
              <a:rPr lang="uk-UA" sz="2000" b="1" dirty="0"/>
              <a:t>Порядок (детальні правила) органічного виробництва та обігу органічної продукції</a:t>
            </a:r>
            <a:r>
              <a:rPr lang="uk-UA" sz="2000" dirty="0"/>
              <a:t>, що додається.</a:t>
            </a:r>
          </a:p>
          <a:p>
            <a:endParaRPr lang="uk-UA" sz="2000" dirty="0"/>
          </a:p>
        </p:txBody>
      </p:sp>
    </p:spTree>
    <p:extLst>
      <p:ext uri="{BB962C8B-B14F-4D97-AF65-F5344CB8AC3E}">
        <p14:creationId xmlns:p14="http://schemas.microsoft.com/office/powerpoint/2010/main" val="3909421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187624" y="261218"/>
            <a:ext cx="7704856" cy="6463308"/>
          </a:xfrm>
          <a:prstGeom prst="rect">
            <a:avLst/>
          </a:prstGeom>
        </p:spPr>
        <p:txBody>
          <a:bodyPr wrap="square">
            <a:spAutoFit/>
          </a:bodyPr>
          <a:lstStyle/>
          <a:p>
            <a:pPr algn="ctr"/>
            <a:r>
              <a:rPr lang="uk-UA" b="1" dirty="0" smtClean="0">
                <a:solidFill>
                  <a:srgbClr val="C00000"/>
                </a:solidFill>
              </a:rPr>
              <a:t>ПОРЯДОК</a:t>
            </a:r>
            <a:endParaRPr lang="uk-UA" b="1" dirty="0">
              <a:solidFill>
                <a:srgbClr val="C00000"/>
              </a:solidFill>
            </a:endParaRPr>
          </a:p>
          <a:p>
            <a:pPr algn="ctr"/>
            <a:r>
              <a:rPr lang="uk-UA" b="1" dirty="0">
                <a:solidFill>
                  <a:srgbClr val="C00000"/>
                </a:solidFill>
              </a:rPr>
              <a:t>(детальні правила) органічного виробництва та обігу органічної продукції</a:t>
            </a:r>
          </a:p>
          <a:p>
            <a:endParaRPr lang="uk-UA" dirty="0"/>
          </a:p>
          <a:p>
            <a:r>
              <a:rPr lang="uk-UA" dirty="0" smtClean="0"/>
              <a:t>Цей </a:t>
            </a:r>
            <a:r>
              <a:rPr lang="uk-UA" dirty="0"/>
              <a:t>Порядок визначає детальні правила органічного виробництва та обігу органічної продукції таких </a:t>
            </a:r>
            <a:r>
              <a:rPr lang="uk-UA" b="1" dirty="0">
                <a:solidFill>
                  <a:srgbClr val="002060"/>
                </a:solidFill>
              </a:rPr>
              <a:t>галузей органічного виробництва</a:t>
            </a:r>
            <a:r>
              <a:rPr lang="uk-UA" dirty="0"/>
              <a:t>:</a:t>
            </a:r>
          </a:p>
          <a:p>
            <a:endParaRPr lang="uk-UA" dirty="0"/>
          </a:p>
          <a:p>
            <a:pPr marL="442913" indent="-261938">
              <a:buFont typeface="+mj-lt"/>
              <a:buAutoNum type="arabicPeriod"/>
            </a:pPr>
            <a:r>
              <a:rPr lang="uk-UA" dirty="0"/>
              <a:t>органічне рослинництво (зокрема насінництво та </a:t>
            </a:r>
            <a:r>
              <a:rPr lang="uk-UA" dirty="0" err="1"/>
              <a:t>розсадництво</a:t>
            </a:r>
            <a:r>
              <a:rPr lang="uk-UA" dirty="0"/>
              <a:t>);</a:t>
            </a:r>
          </a:p>
          <a:p>
            <a:pPr marL="442913" indent="-261938">
              <a:buFont typeface="+mj-lt"/>
              <a:buAutoNum type="arabicPeriod"/>
            </a:pPr>
            <a:endParaRPr lang="uk-UA" dirty="0"/>
          </a:p>
          <a:p>
            <a:pPr marL="442913" indent="-261938">
              <a:buFont typeface="+mj-lt"/>
              <a:buAutoNum type="arabicPeriod"/>
            </a:pPr>
            <a:r>
              <a:rPr lang="uk-UA" dirty="0"/>
              <a:t>органічне тваринництво (зокрема птахівництво, бджільництво);</a:t>
            </a:r>
          </a:p>
          <a:p>
            <a:pPr marL="442913" indent="-261938">
              <a:buFont typeface="+mj-lt"/>
              <a:buAutoNum type="arabicPeriod"/>
            </a:pPr>
            <a:endParaRPr lang="uk-UA" dirty="0"/>
          </a:p>
          <a:p>
            <a:pPr marL="442913" indent="-261938">
              <a:buFont typeface="+mj-lt"/>
              <a:buAutoNum type="arabicPeriod"/>
            </a:pPr>
            <a:r>
              <a:rPr lang="uk-UA" dirty="0"/>
              <a:t>органічне грибівництво (зокрема вирощування органічних дріжджів);</a:t>
            </a:r>
          </a:p>
          <a:p>
            <a:pPr marL="442913" indent="-261938">
              <a:buFont typeface="+mj-lt"/>
              <a:buAutoNum type="arabicPeriod"/>
            </a:pPr>
            <a:endParaRPr lang="uk-UA" dirty="0"/>
          </a:p>
          <a:p>
            <a:pPr marL="442913" indent="-261938">
              <a:buFont typeface="+mj-lt"/>
              <a:buAutoNum type="arabicPeriod"/>
            </a:pPr>
            <a:r>
              <a:rPr lang="uk-UA" dirty="0"/>
              <a:t>органічна аквакультура;</a:t>
            </a:r>
          </a:p>
          <a:p>
            <a:pPr marL="442913" indent="-261938">
              <a:buFont typeface="+mj-lt"/>
              <a:buAutoNum type="arabicPeriod"/>
            </a:pPr>
            <a:endParaRPr lang="uk-UA" dirty="0"/>
          </a:p>
          <a:p>
            <a:pPr marL="442913" indent="-261938">
              <a:buFont typeface="+mj-lt"/>
              <a:buAutoNum type="arabicPeriod"/>
            </a:pPr>
            <a:r>
              <a:rPr lang="uk-UA" dirty="0"/>
              <a:t>виробництво органічних морських водоростей;</a:t>
            </a:r>
          </a:p>
          <a:p>
            <a:pPr marL="442913" indent="-261938">
              <a:buFont typeface="+mj-lt"/>
              <a:buAutoNum type="arabicPeriod"/>
            </a:pPr>
            <a:endParaRPr lang="uk-UA" dirty="0"/>
          </a:p>
          <a:p>
            <a:pPr marL="442913" indent="-261938">
              <a:buFont typeface="+mj-lt"/>
              <a:buAutoNum type="arabicPeriod"/>
            </a:pPr>
            <a:r>
              <a:rPr lang="uk-UA" dirty="0"/>
              <a:t>виробництво органічних харчових продуктів (зокрема органічне виноробство);</a:t>
            </a:r>
          </a:p>
          <a:p>
            <a:pPr marL="442913" indent="-261938">
              <a:buFont typeface="+mj-lt"/>
              <a:buAutoNum type="arabicPeriod"/>
            </a:pPr>
            <a:endParaRPr lang="uk-UA" dirty="0"/>
          </a:p>
          <a:p>
            <a:pPr marL="442913" indent="-261938">
              <a:buFont typeface="+mj-lt"/>
              <a:buAutoNum type="arabicPeriod"/>
            </a:pPr>
            <a:r>
              <a:rPr lang="uk-UA" dirty="0"/>
              <a:t>виробництво органічних кормів;</a:t>
            </a:r>
          </a:p>
          <a:p>
            <a:pPr marL="442913" indent="-261938">
              <a:buFont typeface="+mj-lt"/>
              <a:buAutoNum type="arabicPeriod"/>
            </a:pPr>
            <a:endParaRPr lang="uk-UA" dirty="0"/>
          </a:p>
          <a:p>
            <a:pPr marL="442913" indent="-261938">
              <a:buFont typeface="+mj-lt"/>
              <a:buAutoNum type="arabicPeriod"/>
            </a:pPr>
            <a:r>
              <a:rPr lang="uk-UA" dirty="0"/>
              <a:t>заготівля органічних об’єктів рослинного світу.</a:t>
            </a:r>
          </a:p>
        </p:txBody>
      </p:sp>
    </p:spTree>
    <p:extLst>
      <p:ext uri="{BB962C8B-B14F-4D97-AF65-F5344CB8AC3E}">
        <p14:creationId xmlns:p14="http://schemas.microsoft.com/office/powerpoint/2010/main" val="979581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1043608" y="188640"/>
            <a:ext cx="7920880" cy="5847755"/>
          </a:xfrm>
          <a:prstGeom prst="rect">
            <a:avLst/>
          </a:prstGeom>
        </p:spPr>
        <p:txBody>
          <a:bodyPr wrap="square">
            <a:spAutoFit/>
          </a:bodyPr>
          <a:lstStyle/>
          <a:p>
            <a:pPr algn="ctr"/>
            <a:r>
              <a:rPr lang="uk-UA" dirty="0">
                <a:solidFill>
                  <a:srgbClr val="C00000"/>
                </a:solidFill>
              </a:rPr>
              <a:t> </a:t>
            </a:r>
            <a:r>
              <a:rPr lang="uk-UA" sz="2200" b="1" dirty="0" smtClean="0">
                <a:solidFill>
                  <a:srgbClr val="C00000"/>
                </a:solidFill>
              </a:rPr>
              <a:t>УГОДА </a:t>
            </a:r>
            <a:r>
              <a:rPr lang="uk-UA" sz="2200" b="1" dirty="0">
                <a:solidFill>
                  <a:srgbClr val="C00000"/>
                </a:solidFill>
              </a:rPr>
              <a:t>ПРО АСОЦІАЦІЮ</a:t>
            </a:r>
          </a:p>
          <a:p>
            <a:pPr algn="ctr"/>
            <a:r>
              <a:rPr lang="uk-UA" sz="2200" b="1" dirty="0">
                <a:solidFill>
                  <a:srgbClr val="C00000"/>
                </a:solidFill>
              </a:rPr>
              <a:t>між Україною, з однієї сторони, та Європейським Союзом, Європейським співтовариством з атомної енергії і їхніми державами-членами, з іншої сторони</a:t>
            </a:r>
          </a:p>
          <a:p>
            <a:pPr algn="just"/>
            <a:endParaRPr lang="uk-UA" sz="2200" b="1" dirty="0">
              <a:solidFill>
                <a:srgbClr val="C00000"/>
              </a:solidFill>
            </a:endParaRPr>
          </a:p>
          <a:p>
            <a:pPr algn="just"/>
            <a:r>
              <a:rPr lang="uk-UA" sz="2000" dirty="0" smtClean="0"/>
              <a:t>(</a:t>
            </a:r>
            <a:r>
              <a:rPr lang="ru-RU" sz="2200" dirty="0" smtClean="0"/>
              <a:t>Угоду </a:t>
            </a:r>
            <a:r>
              <a:rPr lang="ru-RU" sz="2200" dirty="0" err="1"/>
              <a:t>ратифіковано</a:t>
            </a:r>
            <a:r>
              <a:rPr lang="ru-RU" sz="2200" dirty="0"/>
              <a:t> </a:t>
            </a:r>
            <a:r>
              <a:rPr lang="ru-RU" sz="2200" dirty="0" smtClean="0"/>
              <a:t>Законом </a:t>
            </a:r>
            <a:r>
              <a:rPr lang="ru-RU" sz="2200" dirty="0" err="1" smtClean="0"/>
              <a:t>України</a:t>
            </a:r>
            <a:r>
              <a:rPr lang="ru-RU" sz="2200" dirty="0" smtClean="0"/>
              <a:t> № </a:t>
            </a:r>
            <a:r>
              <a:rPr lang="ru-RU" sz="2200" dirty="0"/>
              <a:t>1678-VII </a:t>
            </a:r>
            <a:r>
              <a:rPr lang="ru-RU" sz="2200" dirty="0" err="1"/>
              <a:t>від</a:t>
            </a:r>
            <a:r>
              <a:rPr lang="ru-RU" sz="2200" dirty="0"/>
              <a:t> </a:t>
            </a:r>
            <a:r>
              <a:rPr lang="ru-RU" sz="2200" dirty="0" smtClean="0"/>
              <a:t>16.09.2014)</a:t>
            </a:r>
            <a:endParaRPr lang="en-US" sz="2200" dirty="0" smtClean="0"/>
          </a:p>
          <a:p>
            <a:pPr algn="just"/>
            <a:endParaRPr lang="en-US" sz="2200" dirty="0"/>
          </a:p>
          <a:p>
            <a:pPr algn="just"/>
            <a:r>
              <a:rPr lang="uk-UA" sz="2200" b="1" dirty="0">
                <a:solidFill>
                  <a:srgbClr val="002060"/>
                </a:solidFill>
              </a:rPr>
              <a:t>ЗАКОН УКРАЇНИ</a:t>
            </a:r>
          </a:p>
          <a:p>
            <a:pPr algn="just"/>
            <a:r>
              <a:rPr lang="uk-UA" sz="2200" dirty="0" smtClean="0">
                <a:solidFill>
                  <a:srgbClr val="002060"/>
                </a:solidFill>
              </a:rPr>
              <a:t>Про </a:t>
            </a:r>
            <a:r>
              <a:rPr lang="uk-UA" sz="2200" dirty="0">
                <a:solidFill>
                  <a:srgbClr val="002060"/>
                </a:solidFill>
              </a:rPr>
              <a:t>ратифікацію Угоди про асоціацію між Україною, з однієї сторони, та Європейським Союзом, Європейським співтовариством з атомної енергії і їхніми державами-членами, з іншої сторони</a:t>
            </a:r>
          </a:p>
          <a:p>
            <a:pPr algn="just"/>
            <a:endParaRPr lang="en-US" sz="2200" dirty="0" smtClean="0"/>
          </a:p>
          <a:p>
            <a:pPr algn="just"/>
            <a:r>
              <a:rPr lang="uk-UA" sz="2200" dirty="0" smtClean="0"/>
              <a:t>(</a:t>
            </a:r>
            <a:r>
              <a:rPr lang="uk-UA" sz="2200" dirty="0"/>
              <a:t>Відомості Верховної </a:t>
            </a:r>
            <a:r>
              <a:rPr lang="uk-UA" sz="2200" dirty="0" smtClean="0"/>
              <a:t>Ради</a:t>
            </a:r>
            <a:r>
              <a:rPr lang="en-US" sz="2200" dirty="0" smtClean="0"/>
              <a:t> </a:t>
            </a:r>
            <a:r>
              <a:rPr lang="uk-UA" sz="2200" dirty="0" smtClean="0"/>
              <a:t>України, </a:t>
            </a:r>
            <a:r>
              <a:rPr lang="uk-UA" sz="2200" dirty="0"/>
              <a:t>2014, № 40, ст.2021)</a:t>
            </a:r>
            <a:endParaRPr lang="en-US" sz="2200" dirty="0" smtClean="0"/>
          </a:p>
          <a:p>
            <a:pPr algn="just"/>
            <a:endParaRPr lang="en-US" sz="2200" dirty="0"/>
          </a:p>
          <a:p>
            <a:pPr algn="just"/>
            <a:endParaRPr lang="en-US" sz="2200" dirty="0" smtClean="0"/>
          </a:p>
          <a:p>
            <a:pPr algn="just"/>
            <a:endParaRPr lang="uk-UA" sz="2200" dirty="0"/>
          </a:p>
        </p:txBody>
      </p:sp>
    </p:spTree>
    <p:extLst>
      <p:ext uri="{BB962C8B-B14F-4D97-AF65-F5344CB8AC3E}">
        <p14:creationId xmlns:p14="http://schemas.microsoft.com/office/powerpoint/2010/main" val="768205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1043608" y="188640"/>
            <a:ext cx="7920880" cy="6001643"/>
          </a:xfrm>
          <a:prstGeom prst="rect">
            <a:avLst/>
          </a:prstGeom>
        </p:spPr>
        <p:txBody>
          <a:bodyPr wrap="square">
            <a:spAutoFit/>
          </a:bodyPr>
          <a:lstStyle/>
          <a:p>
            <a:pPr algn="ctr"/>
            <a:r>
              <a:rPr lang="uk-UA" sz="2200" b="1" dirty="0" smtClean="0">
                <a:solidFill>
                  <a:srgbClr val="C00000"/>
                </a:solidFill>
              </a:rPr>
              <a:t>УГОДА </a:t>
            </a:r>
            <a:r>
              <a:rPr lang="uk-UA" sz="2200" b="1" dirty="0">
                <a:solidFill>
                  <a:srgbClr val="C00000"/>
                </a:solidFill>
              </a:rPr>
              <a:t>ПРО </a:t>
            </a:r>
            <a:r>
              <a:rPr lang="uk-UA" sz="2200" b="1" dirty="0" smtClean="0">
                <a:solidFill>
                  <a:srgbClr val="C00000"/>
                </a:solidFill>
              </a:rPr>
              <a:t>АСОЦІАЦІЮ</a:t>
            </a:r>
          </a:p>
          <a:p>
            <a:endParaRPr lang="uk-UA" sz="2200" b="1" dirty="0" smtClean="0">
              <a:solidFill>
                <a:srgbClr val="C00000"/>
              </a:solidFill>
            </a:endParaRPr>
          </a:p>
          <a:p>
            <a:r>
              <a:rPr lang="uk-UA" sz="2200" b="1" dirty="0" smtClean="0">
                <a:solidFill>
                  <a:srgbClr val="002060"/>
                </a:solidFill>
              </a:rPr>
              <a:t>Розділ </a:t>
            </a:r>
            <a:r>
              <a:rPr lang="en-US" sz="2200" b="1" dirty="0" smtClean="0">
                <a:solidFill>
                  <a:srgbClr val="002060"/>
                </a:solidFill>
              </a:rPr>
              <a:t>V</a:t>
            </a:r>
            <a:r>
              <a:rPr lang="uk-UA" sz="2200" b="1" dirty="0" smtClean="0">
                <a:solidFill>
                  <a:srgbClr val="002060"/>
                </a:solidFill>
              </a:rPr>
              <a:t> Економічне та галузеве співробітництво</a:t>
            </a:r>
          </a:p>
          <a:p>
            <a:r>
              <a:rPr lang="uk-UA" sz="2200" b="1" dirty="0" smtClean="0">
                <a:solidFill>
                  <a:srgbClr val="002060"/>
                </a:solidFill>
              </a:rPr>
              <a:t>Глава 6 Навколишнє середовище</a:t>
            </a:r>
            <a:r>
              <a:rPr lang="uk-UA" sz="3200" b="1" dirty="0" smtClean="0">
                <a:solidFill>
                  <a:srgbClr val="002060"/>
                </a:solidFill>
              </a:rPr>
              <a:t> </a:t>
            </a:r>
          </a:p>
          <a:p>
            <a:endParaRPr lang="uk-UA" sz="2200" dirty="0" smtClean="0"/>
          </a:p>
          <a:p>
            <a:r>
              <a:rPr lang="uk-UA" sz="2200" b="1" dirty="0" smtClean="0">
                <a:solidFill>
                  <a:srgbClr val="00B050"/>
                </a:solidFill>
              </a:rPr>
              <a:t>Стаття 360.</a:t>
            </a:r>
            <a:endParaRPr lang="uk-UA" sz="2200" b="1" dirty="0">
              <a:solidFill>
                <a:srgbClr val="00B050"/>
              </a:solidFill>
            </a:endParaRPr>
          </a:p>
          <a:p>
            <a:pPr algn="just"/>
            <a:r>
              <a:rPr lang="uk-UA" sz="2200" dirty="0" smtClean="0"/>
              <a:t>Сторони </a:t>
            </a:r>
            <a:r>
              <a:rPr lang="uk-UA" sz="2200" dirty="0"/>
              <a:t>розвивають і зміцнюють співробітництво з питань охорони навколишнього середовища й таким чином сприяють реалізації довгострокових </a:t>
            </a:r>
            <a:r>
              <a:rPr lang="uk-UA" sz="2200" b="1" dirty="0"/>
              <a:t>цілей сталого розвитку </a:t>
            </a:r>
            <a:r>
              <a:rPr lang="uk-UA" sz="2200" dirty="0"/>
              <a:t>і </a:t>
            </a:r>
            <a:r>
              <a:rPr lang="uk-UA" sz="2200" b="1" dirty="0"/>
              <a:t>зеленої економіки</a:t>
            </a:r>
            <a:r>
              <a:rPr lang="uk-UA" sz="2200" dirty="0"/>
              <a:t>. Передбачається, що посилення природоохоронної діяльності матиме позитивні наслідки для громадян і підприємств в Україні та ЄС, зокрема, через покращення системи охорони здоров’я, </a:t>
            </a:r>
            <a:r>
              <a:rPr lang="uk-UA" sz="2200" b="1" dirty="0"/>
              <a:t>збереження природних ресурсів</a:t>
            </a:r>
            <a:r>
              <a:rPr lang="uk-UA" sz="2200" dirty="0"/>
              <a:t>, підвищення економічної та природоохоронної ефективності, </a:t>
            </a:r>
            <a:r>
              <a:rPr lang="uk-UA" sz="2200" b="1" dirty="0"/>
              <a:t>інтеграції екологічної політики в інші сфери політики держави</a:t>
            </a:r>
            <a:r>
              <a:rPr lang="uk-UA" sz="2200" dirty="0"/>
              <a:t>, а також підвищення рівня виробництва завдяки сучасним технологіям. </a:t>
            </a:r>
          </a:p>
        </p:txBody>
      </p:sp>
    </p:spTree>
    <p:extLst>
      <p:ext uri="{BB962C8B-B14F-4D97-AF65-F5344CB8AC3E}">
        <p14:creationId xmlns:p14="http://schemas.microsoft.com/office/powerpoint/2010/main" val="2196247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1043608" y="188640"/>
            <a:ext cx="7920880" cy="3970318"/>
          </a:xfrm>
          <a:prstGeom prst="rect">
            <a:avLst/>
          </a:prstGeom>
        </p:spPr>
        <p:txBody>
          <a:bodyPr wrap="square">
            <a:spAutoFit/>
          </a:bodyPr>
          <a:lstStyle/>
          <a:p>
            <a:pPr algn="ctr"/>
            <a:r>
              <a:rPr lang="uk-UA" sz="2200" b="1" dirty="0" smtClean="0">
                <a:solidFill>
                  <a:srgbClr val="C00000"/>
                </a:solidFill>
              </a:rPr>
              <a:t>УГОДА </a:t>
            </a:r>
            <a:r>
              <a:rPr lang="uk-UA" sz="2200" b="1" dirty="0">
                <a:solidFill>
                  <a:srgbClr val="C00000"/>
                </a:solidFill>
              </a:rPr>
              <a:t>ПРО </a:t>
            </a:r>
            <a:r>
              <a:rPr lang="uk-UA" sz="2200" b="1" dirty="0" smtClean="0">
                <a:solidFill>
                  <a:srgbClr val="C00000"/>
                </a:solidFill>
              </a:rPr>
              <a:t>АСОЦІАЦІЮ</a:t>
            </a:r>
          </a:p>
          <a:p>
            <a:endParaRPr lang="uk-UA" sz="2200" b="1" dirty="0" smtClean="0">
              <a:solidFill>
                <a:srgbClr val="C00000"/>
              </a:solidFill>
            </a:endParaRPr>
          </a:p>
          <a:p>
            <a:r>
              <a:rPr lang="uk-UA" sz="2200" b="1" dirty="0" smtClean="0">
                <a:solidFill>
                  <a:srgbClr val="002060"/>
                </a:solidFill>
              </a:rPr>
              <a:t>Розділ </a:t>
            </a:r>
            <a:r>
              <a:rPr lang="en-US" sz="2200" b="1" dirty="0" smtClean="0">
                <a:solidFill>
                  <a:srgbClr val="002060"/>
                </a:solidFill>
              </a:rPr>
              <a:t>V</a:t>
            </a:r>
            <a:r>
              <a:rPr lang="uk-UA" sz="2200" b="1" dirty="0" smtClean="0">
                <a:solidFill>
                  <a:srgbClr val="002060"/>
                </a:solidFill>
              </a:rPr>
              <a:t> Економічне та галузеве співробітництво</a:t>
            </a:r>
          </a:p>
          <a:p>
            <a:r>
              <a:rPr lang="uk-UA" sz="2200" b="1" dirty="0" smtClean="0">
                <a:solidFill>
                  <a:srgbClr val="002060"/>
                </a:solidFill>
              </a:rPr>
              <a:t>Глава 6 Навколишнє середовище</a:t>
            </a:r>
            <a:r>
              <a:rPr lang="uk-UA" sz="3200" b="1" dirty="0" smtClean="0">
                <a:solidFill>
                  <a:srgbClr val="002060"/>
                </a:solidFill>
              </a:rPr>
              <a:t> </a:t>
            </a:r>
          </a:p>
          <a:p>
            <a:endParaRPr lang="uk-UA" sz="2200" dirty="0" smtClean="0"/>
          </a:p>
          <a:p>
            <a:r>
              <a:rPr lang="uk-UA" sz="2200" b="1" dirty="0" smtClean="0">
                <a:solidFill>
                  <a:srgbClr val="00B050"/>
                </a:solidFill>
              </a:rPr>
              <a:t>Стаття 363.</a:t>
            </a:r>
          </a:p>
          <a:p>
            <a:endParaRPr lang="uk-UA" sz="2200" b="1" dirty="0" smtClean="0">
              <a:solidFill>
                <a:srgbClr val="00B050"/>
              </a:solidFill>
            </a:endParaRPr>
          </a:p>
          <a:p>
            <a:pPr algn="just"/>
            <a:r>
              <a:rPr lang="ru-RU" sz="2200" dirty="0" err="1"/>
              <a:t>Поступове</a:t>
            </a:r>
            <a:r>
              <a:rPr lang="ru-RU" sz="2200" dirty="0"/>
              <a:t> </a:t>
            </a:r>
            <a:r>
              <a:rPr lang="ru-RU" sz="2200" dirty="0" err="1"/>
              <a:t>наближення</a:t>
            </a:r>
            <a:r>
              <a:rPr lang="ru-RU" sz="2200" dirty="0"/>
              <a:t> </a:t>
            </a:r>
            <a:r>
              <a:rPr lang="ru-RU" sz="2200" dirty="0" err="1"/>
              <a:t>законодавства</a:t>
            </a:r>
            <a:r>
              <a:rPr lang="ru-RU" sz="2200" dirty="0"/>
              <a:t> </a:t>
            </a:r>
            <a:r>
              <a:rPr lang="ru-RU" sz="2200" dirty="0" err="1"/>
              <a:t>України</a:t>
            </a:r>
            <a:r>
              <a:rPr lang="ru-RU" sz="2200" dirty="0"/>
              <a:t> до права та </a:t>
            </a:r>
            <a:r>
              <a:rPr lang="ru-RU" sz="2200" dirty="0" err="1"/>
              <a:t>політики</a:t>
            </a:r>
            <a:r>
              <a:rPr lang="ru-RU" sz="2200" dirty="0"/>
              <a:t> ЄС у </a:t>
            </a:r>
            <a:r>
              <a:rPr lang="ru-RU" sz="2200" dirty="0" err="1"/>
              <a:t>сфері</a:t>
            </a:r>
            <a:r>
              <a:rPr lang="ru-RU" sz="2200" dirty="0"/>
              <a:t> </a:t>
            </a:r>
            <a:r>
              <a:rPr lang="ru-RU" sz="2200" dirty="0" err="1"/>
              <a:t>охорони</a:t>
            </a:r>
            <a:r>
              <a:rPr lang="ru-RU" sz="2200" dirty="0"/>
              <a:t> </a:t>
            </a:r>
            <a:r>
              <a:rPr lang="ru-RU" sz="2200" dirty="0" err="1"/>
              <a:t>навколишнього</a:t>
            </a:r>
            <a:r>
              <a:rPr lang="ru-RU" sz="2200" dirty="0"/>
              <a:t> природного </a:t>
            </a:r>
            <a:r>
              <a:rPr lang="ru-RU" sz="2200" dirty="0" err="1"/>
              <a:t>середовища</a:t>
            </a:r>
            <a:r>
              <a:rPr lang="ru-RU" sz="2200" dirty="0"/>
              <a:t> </a:t>
            </a:r>
            <a:r>
              <a:rPr lang="ru-RU" sz="2200" dirty="0" err="1"/>
              <a:t>здійснюється</a:t>
            </a:r>
            <a:r>
              <a:rPr lang="ru-RU" sz="2200" dirty="0"/>
              <a:t> </a:t>
            </a:r>
            <a:r>
              <a:rPr lang="ru-RU" sz="2200" dirty="0" err="1"/>
              <a:t>відповідно</a:t>
            </a:r>
            <a:r>
              <a:rPr lang="ru-RU" sz="2200" dirty="0"/>
              <a:t> до </a:t>
            </a:r>
            <a:r>
              <a:rPr lang="ru-RU" sz="2200" b="1" dirty="0" err="1"/>
              <a:t>Додатка</a:t>
            </a:r>
            <a:r>
              <a:rPr lang="ru-RU" sz="2200" b="1" dirty="0"/>
              <a:t> ХХХ </a:t>
            </a:r>
            <a:r>
              <a:rPr lang="ru-RU" sz="2200" dirty="0"/>
              <a:t>до </a:t>
            </a:r>
            <a:r>
              <a:rPr lang="ru-RU" sz="2200" dirty="0" err="1"/>
              <a:t>цієї</a:t>
            </a:r>
            <a:r>
              <a:rPr lang="ru-RU" sz="2200" dirty="0"/>
              <a:t> Угоди.</a:t>
            </a:r>
            <a:endParaRPr lang="uk-UA" sz="2200" dirty="0"/>
          </a:p>
        </p:txBody>
      </p:sp>
    </p:spTree>
    <p:extLst>
      <p:ext uri="{BB962C8B-B14F-4D97-AF65-F5344CB8AC3E}">
        <p14:creationId xmlns:p14="http://schemas.microsoft.com/office/powerpoint/2010/main" val="3681115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1043608" y="188640"/>
            <a:ext cx="7920880" cy="5755422"/>
          </a:xfrm>
          <a:prstGeom prst="rect">
            <a:avLst/>
          </a:prstGeom>
        </p:spPr>
        <p:txBody>
          <a:bodyPr wrap="square">
            <a:spAutoFit/>
          </a:bodyPr>
          <a:lstStyle/>
          <a:p>
            <a:pPr algn="ctr"/>
            <a:r>
              <a:rPr lang="uk-UA" sz="2200" b="1" dirty="0" smtClean="0">
                <a:solidFill>
                  <a:srgbClr val="C00000"/>
                </a:solidFill>
              </a:rPr>
              <a:t>УГОДА </a:t>
            </a:r>
            <a:r>
              <a:rPr lang="uk-UA" sz="2200" b="1" dirty="0">
                <a:solidFill>
                  <a:srgbClr val="C00000"/>
                </a:solidFill>
              </a:rPr>
              <a:t>ПРО </a:t>
            </a:r>
            <a:r>
              <a:rPr lang="uk-UA" sz="2200" b="1" dirty="0" smtClean="0">
                <a:solidFill>
                  <a:srgbClr val="C00000"/>
                </a:solidFill>
              </a:rPr>
              <a:t>АСОЦІАЦІЮ</a:t>
            </a:r>
          </a:p>
          <a:p>
            <a:r>
              <a:rPr lang="uk-UA" sz="2200" b="1" dirty="0" smtClean="0">
                <a:solidFill>
                  <a:srgbClr val="002060"/>
                </a:solidFill>
              </a:rPr>
              <a:t>Розділ </a:t>
            </a:r>
            <a:r>
              <a:rPr lang="en-US" sz="2200" b="1" dirty="0" smtClean="0">
                <a:solidFill>
                  <a:srgbClr val="002060"/>
                </a:solidFill>
              </a:rPr>
              <a:t>V</a:t>
            </a:r>
            <a:r>
              <a:rPr lang="uk-UA" sz="2200" b="1" dirty="0" smtClean="0">
                <a:solidFill>
                  <a:srgbClr val="002060"/>
                </a:solidFill>
              </a:rPr>
              <a:t> Економічне та галузеве співробітництво</a:t>
            </a:r>
          </a:p>
          <a:p>
            <a:r>
              <a:rPr lang="uk-UA" sz="2200" b="1" dirty="0" smtClean="0">
                <a:solidFill>
                  <a:srgbClr val="002060"/>
                </a:solidFill>
              </a:rPr>
              <a:t>Глава 17  Сільське господарство та розвиток сільських територій</a:t>
            </a:r>
            <a:endParaRPr lang="uk-UA" sz="2200" dirty="0" smtClean="0"/>
          </a:p>
          <a:p>
            <a:endParaRPr lang="uk-UA" sz="2000" b="1" dirty="0" smtClean="0">
              <a:solidFill>
                <a:srgbClr val="00B050"/>
              </a:solidFill>
            </a:endParaRPr>
          </a:p>
          <a:p>
            <a:r>
              <a:rPr lang="uk-UA" sz="2000" b="1" dirty="0" smtClean="0">
                <a:solidFill>
                  <a:srgbClr val="00B050"/>
                </a:solidFill>
              </a:rPr>
              <a:t>Стаття 403.</a:t>
            </a:r>
          </a:p>
          <a:p>
            <a:pPr algn="just"/>
            <a:r>
              <a:rPr lang="uk-UA" sz="2000" dirty="0" smtClean="0"/>
              <a:t>Сторони </a:t>
            </a:r>
            <a:r>
              <a:rPr lang="uk-UA" sz="2000" dirty="0"/>
              <a:t>співробітничають з метою сприяння розвитку сільського господарства та сільських територій, зокрема шляхом поступового зближення політик та законодавства.</a:t>
            </a:r>
          </a:p>
          <a:p>
            <a:pPr algn="just"/>
            <a:endParaRPr lang="uk-UA" sz="2000" b="1" dirty="0" smtClean="0">
              <a:solidFill>
                <a:srgbClr val="00B050"/>
              </a:solidFill>
            </a:endParaRPr>
          </a:p>
          <a:p>
            <a:pPr algn="just"/>
            <a:r>
              <a:rPr lang="uk-UA" sz="2000" b="1" dirty="0" smtClean="0">
                <a:solidFill>
                  <a:srgbClr val="00B050"/>
                </a:solidFill>
              </a:rPr>
              <a:t>Стаття </a:t>
            </a:r>
            <a:r>
              <a:rPr lang="uk-UA" sz="2000" b="1" dirty="0">
                <a:solidFill>
                  <a:srgbClr val="00B050"/>
                </a:solidFill>
              </a:rPr>
              <a:t>404</a:t>
            </a:r>
          </a:p>
          <a:p>
            <a:pPr algn="just"/>
            <a:r>
              <a:rPr lang="uk-UA" sz="2000" dirty="0" smtClean="0"/>
              <a:t>Співробітництво </a:t>
            </a:r>
            <a:r>
              <a:rPr lang="uk-UA" sz="2000" dirty="0"/>
              <a:t>між Сторонами у сфері сільського господарства та розвитку сільських територій охоплює, </a:t>
            </a:r>
            <a:r>
              <a:rPr lang="en-US" sz="2000" dirty="0"/>
              <a:t>inter alia, </a:t>
            </a:r>
            <a:r>
              <a:rPr lang="uk-UA" sz="2000" dirty="0"/>
              <a:t>такі сфери:</a:t>
            </a:r>
          </a:p>
          <a:p>
            <a:pPr algn="just"/>
            <a:r>
              <a:rPr lang="en-US" sz="2000" dirty="0" smtClean="0"/>
              <a:t>c</a:t>
            </a:r>
            <a:r>
              <a:rPr lang="en-US" sz="2000" dirty="0"/>
              <a:t>) </a:t>
            </a:r>
            <a:r>
              <a:rPr lang="uk-UA" sz="2000" dirty="0"/>
              <a:t>заохочення сучасного та сталого сільськогосподарського виробництва, з урахуванням необхідності захисту навколишнього середовища і тварин, зокрема </a:t>
            </a:r>
            <a:r>
              <a:rPr lang="uk-UA" sz="2000" b="1" dirty="0"/>
              <a:t>поширення застосування методів органічного виробництва й використання біотехнологій</a:t>
            </a:r>
            <a:r>
              <a:rPr lang="uk-UA" sz="2000" dirty="0"/>
              <a:t>, </a:t>
            </a:r>
            <a:r>
              <a:rPr lang="en-US" sz="2000" dirty="0"/>
              <a:t>inter alia </a:t>
            </a:r>
            <a:r>
              <a:rPr lang="uk-UA" sz="2000" dirty="0"/>
              <a:t>шляхом впровадження найкращих практик у цих </a:t>
            </a:r>
            <a:r>
              <a:rPr lang="uk-UA" sz="2000" dirty="0" smtClean="0"/>
              <a:t>сферах.</a:t>
            </a:r>
            <a:endParaRPr lang="uk-UA" sz="2000" dirty="0"/>
          </a:p>
        </p:txBody>
      </p:sp>
    </p:spTree>
    <p:extLst>
      <p:ext uri="{BB962C8B-B14F-4D97-AF65-F5344CB8AC3E}">
        <p14:creationId xmlns:p14="http://schemas.microsoft.com/office/powerpoint/2010/main" val="686378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360040"/>
          </a:xfrm>
        </p:spPr>
        <p:txBody>
          <a:bodyPr>
            <a:noAutofit/>
          </a:bodyPr>
          <a:lstStyle/>
          <a:p>
            <a:pPr algn="ctr"/>
            <a:r>
              <a:rPr lang="ru-RU" sz="2200" b="1" dirty="0" err="1" smtClean="0">
                <a:solidFill>
                  <a:srgbClr val="FF0000"/>
                </a:solidFill>
              </a:rPr>
              <a:t>Органічне</a:t>
            </a:r>
            <a:r>
              <a:rPr lang="ru-RU" sz="2200" b="1" dirty="0" smtClean="0">
                <a:solidFill>
                  <a:srgbClr val="FF0000"/>
                </a:solidFill>
              </a:rPr>
              <a:t> </a:t>
            </a:r>
            <a:r>
              <a:rPr lang="ru-RU" sz="2200" b="1" dirty="0" err="1" smtClean="0">
                <a:solidFill>
                  <a:srgbClr val="FF0000"/>
                </a:solidFill>
              </a:rPr>
              <a:t>виробництво</a:t>
            </a:r>
            <a:r>
              <a:rPr lang="ru-RU" sz="2200" b="1" dirty="0" smtClean="0">
                <a:solidFill>
                  <a:srgbClr val="FF0000"/>
                </a:solidFill>
              </a:rPr>
              <a:t> в ЄС</a:t>
            </a:r>
            <a:endParaRPr lang="ru-RU" sz="2200" b="1" dirty="0">
              <a:solidFill>
                <a:srgbClr val="002060"/>
              </a:solidFill>
            </a:endParaRPr>
          </a:p>
        </p:txBody>
      </p:sp>
      <p:sp>
        <p:nvSpPr>
          <p:cNvPr id="3" name="Содержимое 2"/>
          <p:cNvSpPr>
            <a:spLocks noGrp="1"/>
          </p:cNvSpPr>
          <p:nvPr>
            <p:ph idx="1"/>
          </p:nvPr>
        </p:nvSpPr>
        <p:spPr>
          <a:xfrm>
            <a:off x="1187624" y="692696"/>
            <a:ext cx="7848872" cy="5832648"/>
          </a:xfrm>
        </p:spPr>
        <p:txBody>
          <a:bodyPr>
            <a:normAutofit lnSpcReduction="10000"/>
          </a:bodyPr>
          <a:lstStyle/>
          <a:p>
            <a:pPr marL="0" indent="0" algn="just">
              <a:buNone/>
            </a:pPr>
            <a:r>
              <a:rPr lang="uk-UA" sz="2000" dirty="0" smtClean="0"/>
              <a:t>Значення ринку органічної продукції для економіки країн ЄС постійно підвищується. Сьогодні </a:t>
            </a:r>
            <a:r>
              <a:rPr lang="uk-UA" sz="2000" dirty="0"/>
              <a:t>ЄС є другим найбільшим споживачем цієї продукції у світі. Так, у 2017 р. обсяг роздрібного продажу співтовариства склав 34,3 млрд євро. </a:t>
            </a:r>
            <a:endParaRPr lang="uk-UA" sz="2000" dirty="0" smtClean="0"/>
          </a:p>
          <a:p>
            <a:pPr marL="0" indent="0" algn="just">
              <a:buNone/>
            </a:pPr>
            <a:endParaRPr lang="uk-UA" sz="2000" dirty="0" smtClean="0"/>
          </a:p>
          <a:p>
            <a:pPr marL="0" indent="0" algn="just">
              <a:buNone/>
            </a:pPr>
            <a:r>
              <a:rPr lang="uk-UA" sz="2000" dirty="0" smtClean="0"/>
              <a:t>При </a:t>
            </a:r>
            <a:r>
              <a:rPr lang="uk-UA" sz="2000" dirty="0"/>
              <a:t>цьому, ринок споживання зростає швидше, ніж </a:t>
            </a:r>
            <a:r>
              <a:rPr lang="uk-UA" sz="2000" dirty="0" smtClean="0"/>
              <a:t>виробництво</a:t>
            </a:r>
            <a:r>
              <a:rPr lang="uk-UA" sz="2000" dirty="0"/>
              <a:t>: у 2018 р. в ЄС було імпортовано 3,3 млн. тон органічної сільськогосподарської </a:t>
            </a:r>
            <a:r>
              <a:rPr lang="uk-UA" sz="2000" dirty="0" smtClean="0"/>
              <a:t>продукції. </a:t>
            </a:r>
          </a:p>
          <a:p>
            <a:pPr marL="0" indent="0" algn="just">
              <a:buNone/>
            </a:pPr>
            <a:endParaRPr lang="uk-UA" sz="2000" dirty="0" smtClean="0"/>
          </a:p>
          <a:p>
            <a:pPr marL="0" indent="0" algn="just">
              <a:buNone/>
            </a:pPr>
            <a:r>
              <a:rPr lang="uk-UA" sz="2000" dirty="0" smtClean="0"/>
              <a:t>У </a:t>
            </a:r>
            <a:r>
              <a:rPr lang="uk-UA" sz="2000" dirty="0"/>
              <a:t>2017 р. площа земель </a:t>
            </a:r>
            <a:r>
              <a:rPr lang="uk-UA" sz="2000" dirty="0" smtClean="0"/>
              <a:t>сільськогосподарського </a:t>
            </a:r>
            <a:r>
              <a:rPr lang="uk-UA" sz="2000" dirty="0"/>
              <a:t>призначення, на яких здійснюється </a:t>
            </a:r>
            <a:r>
              <a:rPr lang="uk-UA" sz="2000" dirty="0" smtClean="0"/>
              <a:t>вирощування органічної продукції, досягла </a:t>
            </a:r>
            <a:r>
              <a:rPr lang="uk-UA" sz="2000" dirty="0"/>
              <a:t>12,6 млн. га, що становить 18 % світової </a:t>
            </a:r>
            <a:r>
              <a:rPr lang="uk-UA" sz="2000" dirty="0" smtClean="0"/>
              <a:t>площі таких </a:t>
            </a:r>
            <a:r>
              <a:rPr lang="uk-UA" sz="2000" dirty="0"/>
              <a:t>земель і 7 % всіх земель, що знаходяться в обробітку в ЄС , кількість її виробників складала практично 250 тис. (станом на 2016 р</a:t>
            </a:r>
            <a:r>
              <a:rPr lang="uk-UA" sz="2000" dirty="0" smtClean="0"/>
              <a:t>.). </a:t>
            </a:r>
          </a:p>
          <a:p>
            <a:pPr marL="0" indent="0" algn="just">
              <a:buNone/>
            </a:pPr>
            <a:endParaRPr lang="uk-UA" sz="2000" dirty="0"/>
          </a:p>
          <a:p>
            <a:pPr marL="0" indent="0" algn="just">
              <a:buNone/>
            </a:pPr>
            <a:r>
              <a:rPr lang="uk-UA" sz="2000" dirty="0" smtClean="0"/>
              <a:t>Враховуючи </a:t>
            </a:r>
            <a:r>
              <a:rPr lang="uk-UA" sz="2000" dirty="0"/>
              <a:t>зростаючий попит на органічну продукцію, законодавець ЄС не тільки чітко регламентує порядок здійснення діяльності в зазначеній сфері, а й всіляко підтримує виробників такої продукції.</a:t>
            </a:r>
            <a:endParaRPr lang="uk-UA" sz="2000" dirty="0"/>
          </a:p>
        </p:txBody>
      </p:sp>
    </p:spTree>
    <p:extLst>
      <p:ext uri="{BB962C8B-B14F-4D97-AF65-F5344CB8AC3E}">
        <p14:creationId xmlns:p14="http://schemas.microsoft.com/office/powerpoint/2010/main" val="17189406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1152128"/>
          </a:xfrm>
        </p:spPr>
        <p:txBody>
          <a:bodyPr>
            <a:noAutofit/>
          </a:bodyPr>
          <a:lstStyle/>
          <a:p>
            <a:r>
              <a:rPr lang="ru-RU" sz="2200" b="1" dirty="0" smtClean="0">
                <a:solidFill>
                  <a:srgbClr val="FF0000"/>
                </a:solidFill>
              </a:rPr>
              <a:t>Закон </a:t>
            </a:r>
            <a:r>
              <a:rPr lang="ru-RU" sz="2200" b="1" dirty="0" err="1" smtClean="0">
                <a:solidFill>
                  <a:srgbClr val="FF0000"/>
                </a:solidFill>
              </a:rPr>
              <a:t>України</a:t>
            </a:r>
            <a:r>
              <a:rPr lang="ru-RU" sz="2200" b="1" dirty="0" smtClean="0">
                <a:solidFill>
                  <a:srgbClr val="FF0000"/>
                </a:solidFill>
              </a:rPr>
              <a:t> «Про </a:t>
            </a:r>
            <a:r>
              <a:rPr lang="ru-RU" sz="2200" b="1" dirty="0" err="1">
                <a:solidFill>
                  <a:srgbClr val="FF0000"/>
                </a:solidFill>
              </a:rPr>
              <a:t>основні</a:t>
            </a:r>
            <a:r>
              <a:rPr lang="ru-RU" sz="2200" b="1" dirty="0">
                <a:solidFill>
                  <a:srgbClr val="FF0000"/>
                </a:solidFill>
              </a:rPr>
              <a:t> </a:t>
            </a:r>
            <a:r>
              <a:rPr lang="ru-RU" sz="2200" b="1" dirty="0" err="1">
                <a:solidFill>
                  <a:srgbClr val="FF0000"/>
                </a:solidFill>
              </a:rPr>
              <a:t>принципи</a:t>
            </a:r>
            <a:r>
              <a:rPr lang="ru-RU" sz="2200" b="1" dirty="0">
                <a:solidFill>
                  <a:srgbClr val="FF0000"/>
                </a:solidFill>
              </a:rPr>
              <a:t> та </a:t>
            </a:r>
            <a:r>
              <a:rPr lang="ru-RU" sz="2200" b="1" dirty="0" err="1">
                <a:solidFill>
                  <a:srgbClr val="FF0000"/>
                </a:solidFill>
              </a:rPr>
              <a:t>вимоги</a:t>
            </a:r>
            <a:r>
              <a:rPr lang="ru-RU" sz="2200" b="1" dirty="0">
                <a:solidFill>
                  <a:srgbClr val="FF0000"/>
                </a:solidFill>
              </a:rPr>
              <a:t> до </a:t>
            </a:r>
            <a:r>
              <a:rPr lang="ru-RU" sz="2200" b="1" dirty="0" err="1">
                <a:solidFill>
                  <a:srgbClr val="FF0000"/>
                </a:solidFill>
              </a:rPr>
              <a:t>органічного</a:t>
            </a:r>
            <a:r>
              <a:rPr lang="ru-RU" sz="2200" b="1" dirty="0">
                <a:solidFill>
                  <a:srgbClr val="FF0000"/>
                </a:solidFill>
              </a:rPr>
              <a:t> </a:t>
            </a:r>
            <a:r>
              <a:rPr lang="ru-RU" sz="2200" b="1" dirty="0" err="1">
                <a:solidFill>
                  <a:srgbClr val="FF0000"/>
                </a:solidFill>
              </a:rPr>
              <a:t>виробництва</a:t>
            </a:r>
            <a:r>
              <a:rPr lang="ru-RU" sz="2200" b="1" dirty="0">
                <a:solidFill>
                  <a:srgbClr val="FF0000"/>
                </a:solidFill>
              </a:rPr>
              <a:t>, </a:t>
            </a:r>
            <a:r>
              <a:rPr lang="ru-RU" sz="2200" b="1" dirty="0" err="1">
                <a:solidFill>
                  <a:srgbClr val="FF0000"/>
                </a:solidFill>
              </a:rPr>
              <a:t>обігу</a:t>
            </a:r>
            <a:r>
              <a:rPr lang="ru-RU" sz="2200" b="1" dirty="0">
                <a:solidFill>
                  <a:srgbClr val="FF0000"/>
                </a:solidFill>
              </a:rPr>
              <a:t> та </a:t>
            </a:r>
            <a:r>
              <a:rPr lang="ru-RU" sz="2200" b="1" dirty="0" err="1">
                <a:solidFill>
                  <a:srgbClr val="FF0000"/>
                </a:solidFill>
              </a:rPr>
              <a:t>маркування</a:t>
            </a:r>
            <a:r>
              <a:rPr lang="ru-RU" sz="2200" b="1" dirty="0">
                <a:solidFill>
                  <a:srgbClr val="FF0000"/>
                </a:solidFill>
              </a:rPr>
              <a:t> </a:t>
            </a:r>
            <a:r>
              <a:rPr lang="ru-RU" sz="2200" b="1" dirty="0" err="1">
                <a:solidFill>
                  <a:srgbClr val="FF0000"/>
                </a:solidFill>
              </a:rPr>
              <a:t>органічної</a:t>
            </a:r>
            <a:r>
              <a:rPr lang="ru-RU" sz="2200" b="1" dirty="0">
                <a:solidFill>
                  <a:srgbClr val="FF0000"/>
                </a:solidFill>
              </a:rPr>
              <a:t> </a:t>
            </a:r>
            <a:r>
              <a:rPr lang="ru-RU" sz="2200" b="1" dirty="0" err="1" smtClean="0">
                <a:solidFill>
                  <a:srgbClr val="FF0000"/>
                </a:solidFill>
              </a:rPr>
              <a:t>продукції</a:t>
            </a:r>
            <a:r>
              <a:rPr lang="ru-RU" sz="2200" b="1" dirty="0" smtClean="0">
                <a:solidFill>
                  <a:srgbClr val="FF0000"/>
                </a:solidFill>
              </a:rPr>
              <a:t>»</a:t>
            </a:r>
            <a:r>
              <a:rPr lang="ru-RU" sz="2200" b="1" dirty="0">
                <a:solidFill>
                  <a:srgbClr val="FF0000"/>
                </a:solidFill>
              </a:rPr>
              <a:t/>
            </a:r>
            <a:br>
              <a:rPr lang="ru-RU" sz="2200" b="1" dirty="0">
                <a:solidFill>
                  <a:srgbClr val="FF0000"/>
                </a:solidFill>
              </a:rPr>
            </a:br>
            <a:r>
              <a:rPr lang="ru-RU" sz="2200" b="1" dirty="0" err="1" smtClean="0">
                <a:solidFill>
                  <a:srgbClr val="002060"/>
                </a:solidFill>
              </a:rPr>
              <a:t>від</a:t>
            </a:r>
            <a:r>
              <a:rPr lang="ru-RU" sz="2200" b="1" dirty="0">
                <a:solidFill>
                  <a:srgbClr val="002060"/>
                </a:solidFill>
              </a:rPr>
              <a:t> </a:t>
            </a:r>
            <a:r>
              <a:rPr lang="ru-RU" sz="2200" b="1" dirty="0" smtClean="0">
                <a:solidFill>
                  <a:srgbClr val="002060"/>
                </a:solidFill>
              </a:rPr>
              <a:t>10 </a:t>
            </a:r>
            <a:r>
              <a:rPr lang="ru-RU" sz="2200" b="1" dirty="0" err="1">
                <a:solidFill>
                  <a:srgbClr val="002060"/>
                </a:solidFill>
              </a:rPr>
              <a:t>липня</a:t>
            </a:r>
            <a:r>
              <a:rPr lang="ru-RU" sz="2200" b="1" dirty="0">
                <a:solidFill>
                  <a:srgbClr val="002060"/>
                </a:solidFill>
              </a:rPr>
              <a:t> 2018 </a:t>
            </a:r>
            <a:r>
              <a:rPr lang="ru-RU" sz="2200" b="1" dirty="0" smtClean="0">
                <a:solidFill>
                  <a:srgbClr val="002060"/>
                </a:solidFill>
              </a:rPr>
              <a:t>р. № 2496-VIII</a:t>
            </a:r>
            <a:endParaRPr lang="ru-RU" sz="2200" b="1" dirty="0">
              <a:solidFill>
                <a:srgbClr val="002060"/>
              </a:solidFill>
            </a:endParaRPr>
          </a:p>
        </p:txBody>
      </p:sp>
      <p:sp>
        <p:nvSpPr>
          <p:cNvPr id="3" name="Содержимое 2"/>
          <p:cNvSpPr>
            <a:spLocks noGrp="1"/>
          </p:cNvSpPr>
          <p:nvPr>
            <p:ph idx="1"/>
          </p:nvPr>
        </p:nvSpPr>
        <p:spPr>
          <a:xfrm>
            <a:off x="1187624" y="1916832"/>
            <a:ext cx="7848872" cy="4608512"/>
          </a:xfrm>
        </p:spPr>
        <p:txBody>
          <a:bodyPr>
            <a:normAutofit/>
          </a:bodyPr>
          <a:lstStyle/>
          <a:p>
            <a:pPr marL="0" indent="0" algn="just">
              <a:buNone/>
            </a:pPr>
            <a:r>
              <a:rPr lang="uk-UA" sz="2000" dirty="0" smtClean="0"/>
              <a:t>Базисним для органічного напряму вітчизняного сільського господарства з 2 серпня 2019 р. є </a:t>
            </a:r>
            <a:r>
              <a:rPr lang="uk-UA" sz="2000" b="1" dirty="0" smtClean="0">
                <a:solidFill>
                  <a:srgbClr val="00B050"/>
                </a:solidFill>
              </a:rPr>
              <a:t>Закон</a:t>
            </a:r>
            <a:r>
              <a:rPr lang="en-US" sz="2000" b="1" dirty="0" smtClean="0">
                <a:solidFill>
                  <a:srgbClr val="00B050"/>
                </a:solidFill>
              </a:rPr>
              <a:t> </a:t>
            </a:r>
            <a:r>
              <a:rPr lang="uk-UA" sz="2000" b="1" dirty="0" smtClean="0">
                <a:solidFill>
                  <a:srgbClr val="00B050"/>
                </a:solidFill>
              </a:rPr>
              <a:t>України </a:t>
            </a:r>
            <a:r>
              <a:rPr lang="ru-RU" sz="2000" b="1" dirty="0">
                <a:solidFill>
                  <a:srgbClr val="00B050"/>
                </a:solidFill>
              </a:rPr>
              <a:t>«Про </a:t>
            </a:r>
            <a:r>
              <a:rPr lang="ru-RU" sz="2000" b="1" dirty="0" err="1">
                <a:solidFill>
                  <a:srgbClr val="00B050"/>
                </a:solidFill>
              </a:rPr>
              <a:t>основні</a:t>
            </a:r>
            <a:r>
              <a:rPr lang="ru-RU" sz="2000" b="1" dirty="0">
                <a:solidFill>
                  <a:srgbClr val="00B050"/>
                </a:solidFill>
              </a:rPr>
              <a:t> </a:t>
            </a:r>
            <a:r>
              <a:rPr lang="ru-RU" sz="2000" b="1" dirty="0" err="1">
                <a:solidFill>
                  <a:srgbClr val="00B050"/>
                </a:solidFill>
              </a:rPr>
              <a:t>принципи</a:t>
            </a:r>
            <a:r>
              <a:rPr lang="ru-RU" sz="2000" b="1" dirty="0">
                <a:solidFill>
                  <a:srgbClr val="00B050"/>
                </a:solidFill>
              </a:rPr>
              <a:t> та </a:t>
            </a:r>
            <a:r>
              <a:rPr lang="ru-RU" sz="2000" b="1" dirty="0" err="1">
                <a:solidFill>
                  <a:srgbClr val="00B050"/>
                </a:solidFill>
              </a:rPr>
              <a:t>вимоги</a:t>
            </a:r>
            <a:r>
              <a:rPr lang="ru-RU" sz="2000" b="1" dirty="0">
                <a:solidFill>
                  <a:srgbClr val="00B050"/>
                </a:solidFill>
              </a:rPr>
              <a:t> до </a:t>
            </a:r>
            <a:r>
              <a:rPr lang="ru-RU" sz="2000" b="1" dirty="0" err="1">
                <a:solidFill>
                  <a:srgbClr val="00B050"/>
                </a:solidFill>
              </a:rPr>
              <a:t>органічного</a:t>
            </a:r>
            <a:r>
              <a:rPr lang="ru-RU" sz="2000" b="1" dirty="0">
                <a:solidFill>
                  <a:srgbClr val="00B050"/>
                </a:solidFill>
              </a:rPr>
              <a:t> </a:t>
            </a:r>
            <a:r>
              <a:rPr lang="ru-RU" sz="2000" b="1" dirty="0" err="1">
                <a:solidFill>
                  <a:srgbClr val="00B050"/>
                </a:solidFill>
              </a:rPr>
              <a:t>виробництва</a:t>
            </a:r>
            <a:r>
              <a:rPr lang="ru-RU" sz="2000" b="1" dirty="0">
                <a:solidFill>
                  <a:srgbClr val="00B050"/>
                </a:solidFill>
              </a:rPr>
              <a:t>, </a:t>
            </a:r>
            <a:r>
              <a:rPr lang="ru-RU" sz="2000" b="1" dirty="0" err="1">
                <a:solidFill>
                  <a:srgbClr val="00B050"/>
                </a:solidFill>
              </a:rPr>
              <a:t>обігу</a:t>
            </a:r>
            <a:r>
              <a:rPr lang="ru-RU" sz="2000" b="1" dirty="0">
                <a:solidFill>
                  <a:srgbClr val="00B050"/>
                </a:solidFill>
              </a:rPr>
              <a:t> та </a:t>
            </a:r>
            <a:r>
              <a:rPr lang="ru-RU" sz="2000" b="1" dirty="0" err="1">
                <a:solidFill>
                  <a:srgbClr val="00B050"/>
                </a:solidFill>
              </a:rPr>
              <a:t>маркування</a:t>
            </a:r>
            <a:r>
              <a:rPr lang="ru-RU" sz="2000" b="1" dirty="0">
                <a:solidFill>
                  <a:srgbClr val="00B050"/>
                </a:solidFill>
              </a:rPr>
              <a:t> </a:t>
            </a:r>
            <a:r>
              <a:rPr lang="ru-RU" sz="2000" b="1" dirty="0" err="1">
                <a:solidFill>
                  <a:srgbClr val="00B050"/>
                </a:solidFill>
              </a:rPr>
              <a:t>органічної</a:t>
            </a:r>
            <a:r>
              <a:rPr lang="ru-RU" sz="2000" b="1" dirty="0">
                <a:solidFill>
                  <a:srgbClr val="00B050"/>
                </a:solidFill>
              </a:rPr>
              <a:t> </a:t>
            </a:r>
            <a:r>
              <a:rPr lang="ru-RU" sz="2000" b="1" dirty="0" err="1">
                <a:solidFill>
                  <a:srgbClr val="00B050"/>
                </a:solidFill>
              </a:rPr>
              <a:t>продукції</a:t>
            </a:r>
            <a:r>
              <a:rPr lang="ru-RU" sz="2000" b="1" dirty="0" smtClean="0">
                <a:solidFill>
                  <a:srgbClr val="00B050"/>
                </a:solidFill>
              </a:rPr>
              <a:t>»</a:t>
            </a:r>
            <a:r>
              <a:rPr lang="uk-UA" sz="2000" dirty="0" smtClean="0"/>
              <a:t>, який, своєю чергою, змінив Закон України від 3 вересня 2013 р. «Про виробництво та обіг органічної сільськогосподарської продукції та сировини». </a:t>
            </a:r>
            <a:endParaRPr lang="en-US" sz="2000" dirty="0" smtClean="0"/>
          </a:p>
          <a:p>
            <a:pPr marL="0" indent="0" algn="just">
              <a:buNone/>
            </a:pPr>
            <a:endParaRPr lang="en-US" sz="2000" dirty="0"/>
          </a:p>
          <a:p>
            <a:pPr marL="0" indent="0" algn="just">
              <a:buNone/>
            </a:pPr>
            <a:r>
              <a:rPr lang="uk-UA" sz="2000" dirty="0" smtClean="0"/>
              <a:t>В Пояснювальній записці до проекту Закону України «Про основні принципи та вимоги до органічного виробництва, обігу та маркування органічної продукції» зазначалось, що «суттєвим недоліком чинного закону також є його </a:t>
            </a:r>
            <a:r>
              <a:rPr lang="uk-UA" sz="2000" b="1" dirty="0" smtClean="0"/>
              <a:t>невідповідність законодавству Європейського Союзу</a:t>
            </a:r>
            <a:r>
              <a:rPr lang="uk-UA" sz="2000" dirty="0" smtClean="0"/>
              <a:t>». </a:t>
            </a:r>
            <a:endParaRPr lang="uk-UA" sz="2000" dirty="0"/>
          </a:p>
        </p:txBody>
      </p:sp>
    </p:spTree>
    <p:extLst>
      <p:ext uri="{BB962C8B-B14F-4D97-AF65-F5344CB8AC3E}">
        <p14:creationId xmlns:p14="http://schemas.microsoft.com/office/powerpoint/2010/main" val="3873401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16632"/>
            <a:ext cx="7498080" cy="936104"/>
          </a:xfrm>
        </p:spPr>
        <p:txBody>
          <a:bodyPr>
            <a:normAutofit/>
          </a:bodyPr>
          <a:lstStyle/>
          <a:p>
            <a:pPr algn="ctr"/>
            <a:r>
              <a:rPr lang="ru-RU" sz="2400" b="1" dirty="0" err="1" smtClean="0">
                <a:solidFill>
                  <a:srgbClr val="FF0000"/>
                </a:solidFill>
              </a:rPr>
              <a:t>Законодавство</a:t>
            </a:r>
            <a:r>
              <a:rPr lang="ru-RU" sz="2400" b="1" dirty="0" smtClean="0">
                <a:solidFill>
                  <a:srgbClr val="FF0000"/>
                </a:solidFill>
              </a:rPr>
              <a:t> ЄС </a:t>
            </a:r>
            <a:r>
              <a:rPr lang="ru-RU" sz="2400" b="1" dirty="0" err="1" smtClean="0">
                <a:solidFill>
                  <a:srgbClr val="FF0000"/>
                </a:solidFill>
              </a:rPr>
              <a:t>щодо</a:t>
            </a:r>
            <a:r>
              <a:rPr lang="ru-RU" sz="2400" b="1" dirty="0" smtClean="0">
                <a:solidFill>
                  <a:srgbClr val="FF0000"/>
                </a:solidFill>
              </a:rPr>
              <a:t> </a:t>
            </a:r>
            <a:r>
              <a:rPr lang="ru-RU" sz="2400" b="1" dirty="0" err="1" smtClean="0">
                <a:solidFill>
                  <a:srgbClr val="FF0000"/>
                </a:solidFill>
              </a:rPr>
              <a:t>органічного</a:t>
            </a:r>
            <a:r>
              <a:rPr lang="ru-RU" sz="2400" b="1" dirty="0" smtClean="0">
                <a:solidFill>
                  <a:srgbClr val="FF0000"/>
                </a:solidFill>
              </a:rPr>
              <a:t> </a:t>
            </a:r>
            <a:r>
              <a:rPr lang="ru-RU" sz="2400" b="1" dirty="0" err="1" smtClean="0">
                <a:solidFill>
                  <a:srgbClr val="FF0000"/>
                </a:solidFill>
              </a:rPr>
              <a:t>виробництва</a:t>
            </a:r>
            <a:endParaRPr lang="ru-RU" sz="2400" b="1" dirty="0">
              <a:solidFill>
                <a:srgbClr val="002060"/>
              </a:solidFill>
            </a:endParaRPr>
          </a:p>
        </p:txBody>
      </p:sp>
      <p:sp>
        <p:nvSpPr>
          <p:cNvPr id="3" name="Содержимое 2"/>
          <p:cNvSpPr>
            <a:spLocks noGrp="1"/>
          </p:cNvSpPr>
          <p:nvPr>
            <p:ph idx="1"/>
          </p:nvPr>
        </p:nvSpPr>
        <p:spPr>
          <a:xfrm>
            <a:off x="1187624" y="1124744"/>
            <a:ext cx="7848872" cy="5400600"/>
          </a:xfrm>
        </p:spPr>
        <p:txBody>
          <a:bodyPr>
            <a:normAutofit/>
          </a:bodyPr>
          <a:lstStyle/>
          <a:p>
            <a:pPr marL="514350" indent="-514350" algn="just">
              <a:buFont typeface="+mj-lt"/>
              <a:buAutoNum type="arabicPeriod"/>
            </a:pPr>
            <a:r>
              <a:rPr lang="uk-UA" sz="2200" dirty="0" smtClean="0"/>
              <a:t>Постанова </a:t>
            </a:r>
            <a:r>
              <a:rPr lang="uk-UA" sz="2200" dirty="0"/>
              <a:t>Ради (ЄС) № 834/2007 від 28 червня 2007 р. стосовно органічного виробництва і маркування органічних продуктів, та скасування Постанови (ЄЕС) № </a:t>
            </a:r>
            <a:r>
              <a:rPr lang="uk-UA" sz="2200" dirty="0" smtClean="0"/>
              <a:t>2092/91. </a:t>
            </a:r>
          </a:p>
          <a:p>
            <a:pPr marL="514350" indent="-514350" algn="just">
              <a:buFont typeface="+mj-lt"/>
              <a:buAutoNum type="arabicPeriod"/>
            </a:pPr>
            <a:r>
              <a:rPr lang="uk-UA" sz="2200" dirty="0" smtClean="0"/>
              <a:t>Постанова </a:t>
            </a:r>
            <a:r>
              <a:rPr lang="uk-UA" sz="2200" dirty="0"/>
              <a:t>Комісії (ЄС) №889/2008 від 5 вересня 2008 р. «Детальні правила щодо органічного виробництва, маркування і контролю для впровадження Постанови Ради (ЄС) №834/2007 стосовно органічного виробництва і маркування органічних продуктів</a:t>
            </a:r>
            <a:r>
              <a:rPr lang="uk-UA" sz="2200" dirty="0" smtClean="0"/>
              <a:t>». </a:t>
            </a:r>
          </a:p>
          <a:p>
            <a:pPr marL="514350" indent="-514350" algn="just">
              <a:buFont typeface="+mj-lt"/>
              <a:buAutoNum type="arabicPeriod"/>
            </a:pPr>
            <a:r>
              <a:rPr lang="uk-UA" sz="2200" dirty="0" smtClean="0"/>
              <a:t>Постанова </a:t>
            </a:r>
            <a:r>
              <a:rPr lang="uk-UA" sz="2200" dirty="0"/>
              <a:t>(ЄС) № 882/2004 Європейського парламенту та Ради від 29 квітня 2004 </a:t>
            </a:r>
            <a:r>
              <a:rPr lang="uk-UA" sz="2200" dirty="0" smtClean="0"/>
              <a:t>р. </a:t>
            </a:r>
            <a:r>
              <a:rPr lang="uk-UA" sz="2200" dirty="0"/>
              <a:t>щодо здійснення офіційного контролю для забезпечення відповідності законам стосовно кормів та харчових продуктів, правил щодо здоров’я та належного утримання </a:t>
            </a:r>
            <a:r>
              <a:rPr lang="uk-UA" sz="2200" dirty="0" smtClean="0"/>
              <a:t>тварин.</a:t>
            </a:r>
            <a:endParaRPr lang="uk-UA" sz="2200" dirty="0"/>
          </a:p>
        </p:txBody>
      </p:sp>
    </p:spTree>
    <p:extLst>
      <p:ext uri="{BB962C8B-B14F-4D97-AF65-F5344CB8AC3E}">
        <p14:creationId xmlns:p14="http://schemas.microsoft.com/office/powerpoint/2010/main" val="21702517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1152128"/>
          </a:xfrm>
        </p:spPr>
        <p:txBody>
          <a:bodyPr>
            <a:noAutofit/>
          </a:bodyPr>
          <a:lstStyle/>
          <a:p>
            <a:r>
              <a:rPr lang="ru-RU" sz="2200" b="1" dirty="0" smtClean="0">
                <a:solidFill>
                  <a:srgbClr val="C00000"/>
                </a:solidFill>
              </a:rPr>
              <a:t>Закон </a:t>
            </a:r>
            <a:r>
              <a:rPr lang="ru-RU" sz="2200" b="1" dirty="0" err="1" smtClean="0">
                <a:solidFill>
                  <a:srgbClr val="C00000"/>
                </a:solidFill>
              </a:rPr>
              <a:t>України</a:t>
            </a:r>
            <a:r>
              <a:rPr lang="ru-RU" sz="2200" b="1" dirty="0" smtClean="0">
                <a:solidFill>
                  <a:srgbClr val="C00000"/>
                </a:solidFill>
              </a:rPr>
              <a:t> «Про </a:t>
            </a:r>
            <a:r>
              <a:rPr lang="ru-RU" sz="2200" b="1" dirty="0" err="1">
                <a:solidFill>
                  <a:srgbClr val="C00000"/>
                </a:solidFill>
              </a:rPr>
              <a:t>основні</a:t>
            </a:r>
            <a:r>
              <a:rPr lang="ru-RU" sz="2200" b="1" dirty="0">
                <a:solidFill>
                  <a:srgbClr val="C00000"/>
                </a:solidFill>
              </a:rPr>
              <a:t> </a:t>
            </a:r>
            <a:r>
              <a:rPr lang="ru-RU" sz="2200" b="1" dirty="0" err="1">
                <a:solidFill>
                  <a:srgbClr val="C00000"/>
                </a:solidFill>
              </a:rPr>
              <a:t>принципи</a:t>
            </a:r>
            <a:r>
              <a:rPr lang="ru-RU" sz="2200" b="1" dirty="0">
                <a:solidFill>
                  <a:srgbClr val="C00000"/>
                </a:solidFill>
              </a:rPr>
              <a:t> та </a:t>
            </a:r>
            <a:r>
              <a:rPr lang="ru-RU" sz="2200" b="1" dirty="0" err="1">
                <a:solidFill>
                  <a:srgbClr val="C00000"/>
                </a:solidFill>
              </a:rPr>
              <a:t>вимоги</a:t>
            </a:r>
            <a:r>
              <a:rPr lang="ru-RU" sz="2200" b="1" dirty="0">
                <a:solidFill>
                  <a:srgbClr val="C00000"/>
                </a:solidFill>
              </a:rPr>
              <a:t> до </a:t>
            </a:r>
            <a:r>
              <a:rPr lang="ru-RU" sz="2200" b="1" dirty="0" err="1">
                <a:solidFill>
                  <a:srgbClr val="C00000"/>
                </a:solidFill>
              </a:rPr>
              <a:t>органічного</a:t>
            </a:r>
            <a:r>
              <a:rPr lang="ru-RU" sz="2200" b="1" dirty="0">
                <a:solidFill>
                  <a:srgbClr val="C00000"/>
                </a:solidFill>
              </a:rPr>
              <a:t> </a:t>
            </a:r>
            <a:r>
              <a:rPr lang="ru-RU" sz="2200" b="1" dirty="0" err="1">
                <a:solidFill>
                  <a:srgbClr val="C00000"/>
                </a:solidFill>
              </a:rPr>
              <a:t>виробництва</a:t>
            </a:r>
            <a:r>
              <a:rPr lang="ru-RU" sz="2200" b="1" dirty="0">
                <a:solidFill>
                  <a:srgbClr val="C00000"/>
                </a:solidFill>
              </a:rPr>
              <a:t>, </a:t>
            </a:r>
            <a:r>
              <a:rPr lang="ru-RU" sz="2200" b="1" dirty="0" err="1">
                <a:solidFill>
                  <a:srgbClr val="C00000"/>
                </a:solidFill>
              </a:rPr>
              <a:t>обігу</a:t>
            </a:r>
            <a:r>
              <a:rPr lang="ru-RU" sz="2200" b="1" dirty="0">
                <a:solidFill>
                  <a:srgbClr val="C00000"/>
                </a:solidFill>
              </a:rPr>
              <a:t> та </a:t>
            </a:r>
            <a:r>
              <a:rPr lang="ru-RU" sz="2200" b="1" dirty="0" err="1">
                <a:solidFill>
                  <a:srgbClr val="C00000"/>
                </a:solidFill>
              </a:rPr>
              <a:t>маркування</a:t>
            </a:r>
            <a:r>
              <a:rPr lang="ru-RU" sz="2200" b="1" dirty="0">
                <a:solidFill>
                  <a:srgbClr val="C00000"/>
                </a:solidFill>
              </a:rPr>
              <a:t> </a:t>
            </a:r>
            <a:r>
              <a:rPr lang="ru-RU" sz="2200" b="1" dirty="0" err="1">
                <a:solidFill>
                  <a:srgbClr val="C00000"/>
                </a:solidFill>
              </a:rPr>
              <a:t>органічної</a:t>
            </a:r>
            <a:r>
              <a:rPr lang="ru-RU" sz="2200" b="1" dirty="0">
                <a:solidFill>
                  <a:srgbClr val="C00000"/>
                </a:solidFill>
              </a:rPr>
              <a:t> </a:t>
            </a:r>
            <a:r>
              <a:rPr lang="ru-RU" sz="2200" b="1" dirty="0" err="1" smtClean="0">
                <a:solidFill>
                  <a:srgbClr val="C00000"/>
                </a:solidFill>
              </a:rPr>
              <a:t>продукції</a:t>
            </a:r>
            <a:r>
              <a:rPr lang="ru-RU" sz="2200" b="1" dirty="0" smtClean="0">
                <a:solidFill>
                  <a:srgbClr val="C00000"/>
                </a:solidFill>
              </a:rPr>
              <a:t>»</a:t>
            </a:r>
            <a:endParaRPr lang="ru-RU" sz="2200" b="1" dirty="0">
              <a:solidFill>
                <a:srgbClr val="C00000"/>
              </a:solidFill>
            </a:endParaRPr>
          </a:p>
        </p:txBody>
      </p:sp>
      <p:sp>
        <p:nvSpPr>
          <p:cNvPr id="3" name="Содержимое 2"/>
          <p:cNvSpPr>
            <a:spLocks noGrp="1"/>
          </p:cNvSpPr>
          <p:nvPr>
            <p:ph idx="1"/>
          </p:nvPr>
        </p:nvSpPr>
        <p:spPr>
          <a:xfrm>
            <a:off x="1187624" y="1412776"/>
            <a:ext cx="7848872" cy="5112568"/>
          </a:xfrm>
        </p:spPr>
        <p:txBody>
          <a:bodyPr>
            <a:normAutofit lnSpcReduction="10000"/>
          </a:bodyPr>
          <a:lstStyle/>
          <a:p>
            <a:pPr marL="0" indent="0" algn="just">
              <a:buNone/>
            </a:pPr>
            <a:r>
              <a:rPr lang="uk-UA" sz="2000" dirty="0"/>
              <a:t>органічне виробництво - сертифікована діяльність, пов’язана з виробництвом сільськогосподарської продукції (у тому числі всі стадії технологічного процесу, а саме первинне виробництво (включаючи збирання), підготовка, обробка, змішування та пов’язані з цим процедури, наповнення, пакування, переробка, відновлення та інші зміни стану продукції), що провадиться із дотриманням вимог законодавства у сфері органічного виробництва, обігу та маркування органічної </a:t>
            </a:r>
            <a:r>
              <a:rPr lang="uk-UA" sz="2000" dirty="0" smtClean="0"/>
              <a:t>продукції.</a:t>
            </a:r>
          </a:p>
          <a:p>
            <a:pPr marL="0" indent="0" algn="just">
              <a:buNone/>
            </a:pPr>
            <a:endParaRPr lang="uk-UA" sz="2000" dirty="0"/>
          </a:p>
          <a:p>
            <a:pPr marL="0" indent="0" algn="just">
              <a:buNone/>
            </a:pPr>
            <a:r>
              <a:rPr lang="ru-RU" sz="2000" dirty="0" err="1"/>
              <a:t>органічна</a:t>
            </a:r>
            <a:r>
              <a:rPr lang="ru-RU" sz="2000" dirty="0"/>
              <a:t> </a:t>
            </a:r>
            <a:r>
              <a:rPr lang="ru-RU" sz="2000" dirty="0" err="1"/>
              <a:t>продукція</a:t>
            </a:r>
            <a:r>
              <a:rPr lang="ru-RU" sz="2000" dirty="0"/>
              <a:t> - </a:t>
            </a:r>
            <a:r>
              <a:rPr lang="ru-RU" sz="2000" dirty="0" err="1"/>
              <a:t>сільськогосподарська</a:t>
            </a:r>
            <a:r>
              <a:rPr lang="ru-RU" sz="2000" dirty="0"/>
              <a:t> </a:t>
            </a:r>
            <a:r>
              <a:rPr lang="ru-RU" sz="2000" dirty="0" err="1"/>
              <a:t>продукція</a:t>
            </a:r>
            <a:r>
              <a:rPr lang="ru-RU" sz="2000" dirty="0"/>
              <a:t>, у тому </a:t>
            </a:r>
            <a:r>
              <a:rPr lang="ru-RU" sz="2000" dirty="0" err="1"/>
              <a:t>числі</a:t>
            </a:r>
            <a:r>
              <a:rPr lang="ru-RU" sz="2000" dirty="0"/>
              <a:t> </a:t>
            </a:r>
            <a:r>
              <a:rPr lang="ru-RU" sz="2000" dirty="0" err="1"/>
              <a:t>харчові</a:t>
            </a:r>
            <a:r>
              <a:rPr lang="ru-RU" sz="2000" dirty="0"/>
              <a:t> </a:t>
            </a:r>
            <a:r>
              <a:rPr lang="ru-RU" sz="2000" dirty="0" err="1"/>
              <a:t>продукти</a:t>
            </a:r>
            <a:r>
              <a:rPr lang="ru-RU" sz="2000" dirty="0"/>
              <a:t> та корми, </a:t>
            </a:r>
            <a:r>
              <a:rPr lang="ru-RU" sz="2000" dirty="0" err="1"/>
              <a:t>отримані</a:t>
            </a:r>
            <a:r>
              <a:rPr lang="ru-RU" sz="2000" dirty="0"/>
              <a:t> в </a:t>
            </a:r>
            <a:r>
              <a:rPr lang="ru-RU" sz="2000" dirty="0" err="1"/>
              <a:t>результаті</a:t>
            </a:r>
            <a:r>
              <a:rPr lang="ru-RU" sz="2000" dirty="0"/>
              <a:t> </a:t>
            </a:r>
            <a:r>
              <a:rPr lang="ru-RU" sz="2000" dirty="0" err="1"/>
              <a:t>органічного</a:t>
            </a:r>
            <a:r>
              <a:rPr lang="ru-RU" sz="2000" dirty="0"/>
              <a:t> </a:t>
            </a:r>
            <a:r>
              <a:rPr lang="ru-RU" sz="2000" dirty="0" err="1" smtClean="0"/>
              <a:t>виробництва</a:t>
            </a:r>
            <a:r>
              <a:rPr lang="ru-RU" sz="2000" dirty="0" smtClean="0"/>
              <a:t>.</a:t>
            </a:r>
          </a:p>
          <a:p>
            <a:pPr marL="0" indent="0" algn="just">
              <a:buNone/>
            </a:pPr>
            <a:endParaRPr lang="ru-RU" sz="2000" dirty="0" smtClean="0"/>
          </a:p>
          <a:p>
            <a:pPr marL="0" indent="0" algn="just">
              <a:buNone/>
            </a:pPr>
            <a:r>
              <a:rPr lang="uk-UA" sz="2000" dirty="0"/>
              <a:t>оператор - юридична особа чи фізична особа - підприємець, яка займається виробництвом та/або обігом продукції відповідно до вимог законодавства у сфері органічного виробництва, обігу та маркування </a:t>
            </a:r>
            <a:r>
              <a:rPr lang="uk-UA" sz="2000"/>
              <a:t>органічної </a:t>
            </a:r>
            <a:r>
              <a:rPr lang="uk-UA" sz="2000" smtClean="0"/>
              <a:t>продукції.</a:t>
            </a:r>
            <a:endParaRPr lang="uk-UA" sz="2000" dirty="0"/>
          </a:p>
        </p:txBody>
      </p:sp>
    </p:spTree>
    <p:extLst>
      <p:ext uri="{BB962C8B-B14F-4D97-AF65-F5344CB8AC3E}">
        <p14:creationId xmlns:p14="http://schemas.microsoft.com/office/powerpoint/2010/main" val="24170970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1942</TotalTime>
  <Words>2007</Words>
  <Application>Microsoft Office PowerPoint</Application>
  <PresentationFormat>Екран (4:3)</PresentationFormat>
  <Paragraphs>176</Paragraphs>
  <Slides>19</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19</vt:i4>
      </vt:variant>
    </vt:vector>
  </HeadingPairs>
  <TitlesOfParts>
    <vt:vector size="24" baseType="lpstr">
      <vt:lpstr>Corbel</vt:lpstr>
      <vt:lpstr>Gill Sans MT</vt:lpstr>
      <vt:lpstr>Verdana</vt:lpstr>
      <vt:lpstr>Wingdings 2</vt:lpstr>
      <vt:lpstr>Солнцестояние</vt:lpstr>
      <vt:lpstr> ПРАВОВІ ЗАСАДИ Органічного ЗЕМЛЕРОБСТВА В Україні та єс</vt:lpstr>
      <vt:lpstr>Презентація PowerPoint</vt:lpstr>
      <vt:lpstr>Презентація PowerPoint</vt:lpstr>
      <vt:lpstr>Презентація PowerPoint</vt:lpstr>
      <vt:lpstr>Презентація PowerPoint</vt:lpstr>
      <vt:lpstr>Органічне виробництво в ЄС</vt:lpstr>
      <vt:lpstr>Закон України «Про основні принципи та вимоги до органічного виробництва, обігу та маркування органічної продукції» від 10 липня 2018 р. № 2496-VIII</vt:lpstr>
      <vt:lpstr>Законодавство ЄС щодо органічного виробництва</vt:lpstr>
      <vt:lpstr>Закон України «Про основні принципи та вимоги до органічного виробництва, обігу та маркування органічної продукції»</vt:lpstr>
      <vt:lpstr>Закон України «Про основні принципи та вимоги до органічного виробництва, обігу та маркування органічної продукції»</vt:lpstr>
      <vt:lpstr>Закон України «Про основні принципи та вимоги до органічного виробництва, обігу та маркування органічної продукції»</vt:lpstr>
      <vt:lpstr>Закон України «Про основні принципи та вимоги до органічного виробництва, обігу та маркування органічної продукції»</vt:lpstr>
      <vt:lpstr>Закон України «Про основні принципи та вимоги до органічного виробництва, обігу та маркування органічної продукції»</vt:lpstr>
      <vt:lpstr>Закон України «Про основні принципи та вимоги до органічного виробництва, обігу та маркування органічної продукції»</vt:lpstr>
      <vt:lpstr>Закон України «Про основні принципи та вимоги до органічного виробництва, обігу та маркування органічної продукції»</vt:lpstr>
      <vt:lpstr>Закон України «Про основні принципи та вимоги до органічного виробництва, обігу та маркування органічної продукції»</vt:lpstr>
      <vt:lpstr>Закон України «Про основні принципи та вимоги до органічного виробництва, обігу та маркування органічної продукції»</vt:lpstr>
      <vt:lpstr>Презентація PowerPoint</vt:lpstr>
      <vt:lpstr>Презентація PowerPoint</vt:lpstr>
    </vt:vector>
  </TitlesOfParts>
  <Company>Deftones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Поняття, предмет та система земельного права України</dc:title>
  <dc:creator>Customer</dc:creator>
  <cp:lastModifiedBy>vice-rector</cp:lastModifiedBy>
  <cp:revision>214</cp:revision>
  <dcterms:created xsi:type="dcterms:W3CDTF">2010-09-03T10:03:27Z</dcterms:created>
  <dcterms:modified xsi:type="dcterms:W3CDTF">2022-09-23T15:07:21Z</dcterms:modified>
</cp:coreProperties>
</file>