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80" r:id="rId4"/>
    <p:sldId id="279" r:id="rId5"/>
    <p:sldId id="282" r:id="rId6"/>
    <p:sldId id="283" r:id="rId7"/>
    <p:sldId id="284" r:id="rId8"/>
    <p:sldId id="345" r:id="rId9"/>
    <p:sldId id="25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2" id="{98DEE49D-7A59-4F6B-92AB-88E441E439C7}">
          <p14:sldIdLst>
            <p14:sldId id="256"/>
            <p14:sldId id="281"/>
            <p14:sldId id="280"/>
            <p14:sldId id="279"/>
            <p14:sldId id="282"/>
            <p14:sldId id="283"/>
            <p14:sldId id="284"/>
            <p14:sldId id="345"/>
          </p14:sldIdLst>
        </p14:section>
        <p14:section name="2" id="{F0CABFB0-B3BC-4D0E-B50A-F8738ACE2B50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7EF495D1-1066-452B-90B9-D503A2ADD6F1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0BC30587-2F52-49B2-B010-7DD8FA451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825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95D1-1066-452B-90B9-D503A2ADD6F1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30587-2F52-49B2-B010-7DD8FA451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639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EF495D1-1066-452B-90B9-D503A2ADD6F1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BC30587-2F52-49B2-B010-7DD8FA451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59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EF495D1-1066-452B-90B9-D503A2ADD6F1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BC30587-2F52-49B2-B010-7DD8FA45153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7921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EF495D1-1066-452B-90B9-D503A2ADD6F1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BC30587-2F52-49B2-B010-7DD8FA451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505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95D1-1066-452B-90B9-D503A2ADD6F1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30587-2F52-49B2-B010-7DD8FA451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7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95D1-1066-452B-90B9-D503A2ADD6F1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30587-2F52-49B2-B010-7DD8FA451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407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95D1-1066-452B-90B9-D503A2ADD6F1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30587-2F52-49B2-B010-7DD8FA451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141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EF495D1-1066-452B-90B9-D503A2ADD6F1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BC30587-2F52-49B2-B010-7DD8FA451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172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95D1-1066-452B-90B9-D503A2ADD6F1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30587-2F52-49B2-B010-7DD8FA451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042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EF495D1-1066-452B-90B9-D503A2ADD6F1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BC30587-2F52-49B2-B010-7DD8FA451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804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95D1-1066-452B-90B9-D503A2ADD6F1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30587-2F52-49B2-B010-7DD8FA451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137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95D1-1066-452B-90B9-D503A2ADD6F1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30587-2F52-49B2-B010-7DD8FA451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400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95D1-1066-452B-90B9-D503A2ADD6F1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30587-2F52-49B2-B010-7DD8FA451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244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95D1-1066-452B-90B9-D503A2ADD6F1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30587-2F52-49B2-B010-7DD8FA451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735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95D1-1066-452B-90B9-D503A2ADD6F1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30587-2F52-49B2-B010-7DD8FA451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6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495D1-1066-452B-90B9-D503A2ADD6F1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30587-2F52-49B2-B010-7DD8FA451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898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495D1-1066-452B-90B9-D503A2ADD6F1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30587-2F52-49B2-B010-7DD8FA4515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2860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F0152-A4A5-455A-6154-7C886FE8A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641600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00B0F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Лекція 1.</a:t>
            </a:r>
            <a:br>
              <a:rPr lang="en-US" b="1" dirty="0">
                <a:solidFill>
                  <a:srgbClr val="00B0F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b="1" dirty="0">
                <a:solidFill>
                  <a:srgbClr val="00B0F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rgbClr val="00B0F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800" b="1" dirty="0">
                <a:solidFill>
                  <a:srgbClr val="00B0F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Прелюдія «європейської ідеї»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F38B3F-1084-679E-1A5B-9D6AEB925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6727" y="2854036"/>
            <a:ext cx="9975273" cy="4003964"/>
          </a:xfrm>
        </p:spPr>
        <p:txBody>
          <a:bodyPr>
            <a:normAutofit fontScale="25000" lnSpcReduction="20000"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</a:t>
            </a:r>
            <a:r>
              <a:rPr kumimoji="0" lang="uk-UA" sz="15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0000FF"/>
                </a:highligh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Схід знав і знає тільки, що один вільний,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5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0000FF"/>
                </a:highligh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грецький та римський світ знає, що деякі вільні, германський світ знає, що вільні всі</a:t>
            </a:r>
            <a:r>
              <a:rPr kumimoji="0" lang="uk-UA" sz="15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5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Георг Вільгельм Фрідріх Гегель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5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Філософ </a:t>
            </a:r>
            <a:r>
              <a:rPr kumimoji="0" lang="en-US" sz="15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XIX </a:t>
            </a:r>
            <a:r>
              <a:rPr kumimoji="0" lang="uk-UA" sz="15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9C7C18-F3CB-C83F-D53A-11034DDF1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7" y="2984200"/>
            <a:ext cx="2171180" cy="274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7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F0152-A4A5-455A-6154-7C886FE8A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051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00B0F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</a:t>
            </a:r>
            <a:endParaRPr lang="uk-UA" sz="4800" b="1" dirty="0">
              <a:solidFill>
                <a:srgbClr val="00B0F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F38B3F-1084-679E-1A5B-9D6AEB925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285772"/>
            <a:ext cx="12192000" cy="5572227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2A5BED-EC22-F957-1432-60621BA7B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8728"/>
            <a:ext cx="4137891" cy="56872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504ECD-04BB-5B21-843D-E287CF5D9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952" y="986330"/>
            <a:ext cx="3967047" cy="56796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2B6CDB-F013-B937-0D05-4D4099C6C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455" y="986330"/>
            <a:ext cx="3977008" cy="567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58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F0152-A4A5-455A-6154-7C886FE8A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9708" y="1"/>
            <a:ext cx="7592291" cy="9051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00B0F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</a:t>
            </a:r>
            <a:endParaRPr lang="uk-UA" sz="4800" b="1" dirty="0">
              <a:solidFill>
                <a:srgbClr val="00B0F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C7BE61-C211-AF7C-544A-00846D834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53"/>
            <a:ext cx="4515792" cy="6735193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F38B3F-1084-679E-1A5B-9D6AEB925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9708" y="1016000"/>
            <a:ext cx="7592292" cy="5842000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/>
              <a:t>1.	</a:t>
            </a:r>
            <a:r>
              <a:rPr lang="uk-UA" sz="3200" b="1" dirty="0" err="1"/>
              <a:t>Вандич</a:t>
            </a:r>
            <a:r>
              <a:rPr lang="uk-UA" sz="3200" b="1" dirty="0"/>
              <a:t> П. Ціна свободи: Історія Центрально-Східної Європи від Середньовіччя до сьогодення. К. : Критика, 2004. 463 с.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616D82-E1A8-4BDA-9D02-EBB7D75F1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101" y="3297382"/>
            <a:ext cx="49625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7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F0152-A4A5-455A-6154-7C886FE8A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051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00B0F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</a:t>
            </a:r>
            <a:endParaRPr lang="uk-UA" sz="4800" b="1" dirty="0">
              <a:solidFill>
                <a:srgbClr val="00B0F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F38B3F-1084-679E-1A5B-9D6AEB925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671782"/>
            <a:ext cx="12192000" cy="518621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A5B4C2-4B4C-1BA9-69AA-598BC834C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8" y="1356180"/>
            <a:ext cx="12040644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F0152-A4A5-455A-6154-7C886FE8A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051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00B0F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</a:t>
            </a:r>
            <a:endParaRPr lang="uk-UA" sz="4800" b="1" dirty="0">
              <a:solidFill>
                <a:srgbClr val="00B0F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7B6BAB-D7A5-4D9B-89A9-27C1CF10E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2" y="1398856"/>
            <a:ext cx="12089416" cy="4060288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F38B3F-1084-679E-1A5B-9D6AEB925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570182"/>
            <a:ext cx="12192000" cy="528781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036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F0152-A4A5-455A-6154-7C886FE8A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051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00B0F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</a:t>
            </a:r>
            <a:endParaRPr lang="uk-UA" sz="4800" b="1" dirty="0">
              <a:solidFill>
                <a:srgbClr val="00B0F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2D6099-0356-6814-C090-6FFC79E9A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43" y="911134"/>
            <a:ext cx="11918713" cy="5035732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F38B3F-1084-679E-1A5B-9D6AEB925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01599" y="1256145"/>
            <a:ext cx="12293600" cy="560185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75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F0152-A4A5-455A-6154-7C886FE8A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9051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00B0F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</a:t>
            </a:r>
            <a:endParaRPr lang="uk-UA" sz="4800" b="1" dirty="0">
              <a:solidFill>
                <a:srgbClr val="00B0F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EF1543-7FBB-2ADC-7C7D-AF1282B0C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66" y="2466109"/>
            <a:ext cx="2737341" cy="45053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71C99E-C636-3712-F051-FC2FD7C6B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95" y="905164"/>
            <a:ext cx="2743438" cy="45053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5D7B22-3A89-7B9A-4441-324461AF6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995" y="2352666"/>
            <a:ext cx="2737341" cy="4505334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F38B3F-1084-679E-1A5B-9D6AEB925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2466109"/>
            <a:ext cx="12192000" cy="4391891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2B8926-4428-6DF0-0792-26FD4B1F7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712" y="0"/>
            <a:ext cx="3444539" cy="45114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F1ECC7-89B8-C054-13C3-B4560F260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0880" y="21194"/>
            <a:ext cx="3211119" cy="467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28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F0152-A4A5-455A-6154-7C886FE8A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4474" y="61130"/>
            <a:ext cx="4443621" cy="9051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00B0F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</a:t>
            </a:r>
            <a:endParaRPr lang="uk-UA" sz="4800" b="1" dirty="0">
              <a:solidFill>
                <a:srgbClr val="00B0F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F38B3F-1084-679E-1A5B-9D6AEB925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905164"/>
            <a:ext cx="12192000" cy="595283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0D11DE-7E99-A84A-3EA3-EE9917D06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653"/>
            <a:ext cx="3844474" cy="5334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E27F91-2157-DB88-2183-3FE970A1C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095" y="383653"/>
            <a:ext cx="3873671" cy="452048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C77AD8-3E2B-0A9C-3E52-17682BC35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854" y="1081286"/>
            <a:ext cx="3581769" cy="571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04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04B224-43ED-177D-04F9-5826FB51E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39315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FFFF00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до обговорення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409BDE-7234-B61E-6F65-1A70308DC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39315"/>
            <a:ext cx="12191999" cy="6218685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3000" b="1" dirty="0">
                <a:solidFill>
                  <a:schemeClr val="bg1"/>
                </a:solidFill>
                <a:highlight>
                  <a:srgbClr val="FFFF00"/>
                </a:highlight>
              </a:rPr>
              <a:t>1</a:t>
            </a:r>
            <a:r>
              <a:rPr lang="uk-UA" sz="3000" b="1" dirty="0">
                <a:solidFill>
                  <a:schemeClr val="bg1"/>
                </a:solidFill>
                <a:highlight>
                  <a:srgbClr val="FFFF00"/>
                </a:highlight>
              </a:rPr>
              <a:t>.	Генеза «європейської ідеї». Давньогрецькі уявлення про Європу. «Гімн до Аполлона </a:t>
            </a:r>
            <a:r>
              <a:rPr lang="uk-UA" sz="3000" b="1" dirty="0" err="1">
                <a:solidFill>
                  <a:schemeClr val="bg1"/>
                </a:solidFill>
                <a:highlight>
                  <a:srgbClr val="FFFF00"/>
                </a:highlight>
              </a:rPr>
              <a:t>Піфійського</a:t>
            </a:r>
            <a:r>
              <a:rPr lang="uk-UA" sz="3000" b="1" dirty="0">
                <a:solidFill>
                  <a:schemeClr val="bg1"/>
                </a:solidFill>
                <a:highlight>
                  <a:srgbClr val="FFFF00"/>
                </a:highlight>
              </a:rPr>
              <a:t>» і Європа. </a:t>
            </a:r>
          </a:p>
          <a:p>
            <a:pPr algn="just"/>
            <a:r>
              <a:rPr lang="uk-UA" sz="3000" b="1" dirty="0">
                <a:solidFill>
                  <a:schemeClr val="bg1"/>
                </a:solidFill>
                <a:highlight>
                  <a:srgbClr val="FFFF00"/>
                </a:highlight>
              </a:rPr>
              <a:t>2.	Географ </a:t>
            </a:r>
            <a:r>
              <a:rPr lang="uk-UA" sz="3000" b="1" dirty="0" err="1">
                <a:solidFill>
                  <a:schemeClr val="bg1"/>
                </a:solidFill>
                <a:highlight>
                  <a:srgbClr val="FFFF00"/>
                </a:highlight>
              </a:rPr>
              <a:t>Гекатей</a:t>
            </a:r>
            <a:r>
              <a:rPr lang="uk-UA" sz="3000" b="1" dirty="0">
                <a:solidFill>
                  <a:schemeClr val="bg1"/>
                </a:solidFill>
                <a:highlight>
                  <a:srgbClr val="FFFF00"/>
                </a:highlight>
              </a:rPr>
              <a:t> </a:t>
            </a:r>
            <a:r>
              <a:rPr lang="uk-UA" sz="3000" b="1" dirty="0" err="1">
                <a:solidFill>
                  <a:schemeClr val="bg1"/>
                </a:solidFill>
                <a:highlight>
                  <a:srgbClr val="FFFF00"/>
                </a:highlight>
              </a:rPr>
              <a:t>Мілетський</a:t>
            </a:r>
            <a:r>
              <a:rPr lang="uk-UA" sz="3000" b="1" dirty="0">
                <a:solidFill>
                  <a:schemeClr val="bg1"/>
                </a:solidFill>
                <a:highlight>
                  <a:srgbClr val="FFFF00"/>
                </a:highlight>
              </a:rPr>
              <a:t> і його праця «</a:t>
            </a:r>
            <a:r>
              <a:rPr lang="uk-UA" sz="3000" b="1" dirty="0" err="1">
                <a:solidFill>
                  <a:schemeClr val="bg1"/>
                </a:solidFill>
                <a:highlight>
                  <a:srgbClr val="FFFF00"/>
                </a:highlight>
              </a:rPr>
              <a:t>Землеопис</a:t>
            </a:r>
            <a:r>
              <a:rPr lang="uk-UA" sz="3000" b="1" dirty="0">
                <a:solidFill>
                  <a:schemeClr val="bg1"/>
                </a:solidFill>
                <a:highlight>
                  <a:srgbClr val="FFFF00"/>
                </a:highlight>
              </a:rPr>
              <a:t>». «</a:t>
            </a:r>
            <a:r>
              <a:rPr lang="uk-UA" sz="3000" b="1" dirty="0" err="1">
                <a:solidFill>
                  <a:schemeClr val="bg1"/>
                </a:solidFill>
                <a:highlight>
                  <a:srgbClr val="FFFF00"/>
                </a:highlight>
              </a:rPr>
              <a:t>Немейські</a:t>
            </a:r>
            <a:r>
              <a:rPr lang="uk-UA" sz="3000" b="1" dirty="0">
                <a:solidFill>
                  <a:schemeClr val="bg1"/>
                </a:solidFill>
                <a:highlight>
                  <a:srgbClr val="FFFF00"/>
                </a:highlight>
              </a:rPr>
              <a:t> пісні» поета Піндара. </a:t>
            </a:r>
          </a:p>
          <a:p>
            <a:pPr algn="just"/>
            <a:r>
              <a:rPr lang="uk-UA" sz="3000" b="1" dirty="0">
                <a:solidFill>
                  <a:schemeClr val="bg1"/>
                </a:solidFill>
                <a:highlight>
                  <a:srgbClr val="FFFF00"/>
                </a:highlight>
              </a:rPr>
              <a:t>3.	Праця Геродота «Історії в дев’яти книгах». Давньогрецькі історики Фукідід і Гіппократ про Європу. </a:t>
            </a:r>
          </a:p>
          <a:p>
            <a:pPr algn="just"/>
            <a:r>
              <a:rPr lang="uk-UA" sz="3000" b="1" dirty="0">
                <a:solidFill>
                  <a:schemeClr val="bg1"/>
                </a:solidFill>
                <a:highlight>
                  <a:srgbClr val="FFFF00"/>
                </a:highlight>
              </a:rPr>
              <a:t>4.	Політико-правового забарвлення поняття «Європа» під час греко-перських війн (500–449 рр. до н. е.). </a:t>
            </a:r>
          </a:p>
          <a:p>
            <a:pPr algn="just"/>
            <a:r>
              <a:rPr lang="uk-UA" sz="3000" b="1" dirty="0">
                <a:solidFill>
                  <a:schemeClr val="bg1"/>
                </a:solidFill>
                <a:highlight>
                  <a:srgbClr val="FFFF00"/>
                </a:highlight>
              </a:rPr>
              <a:t>5.	Ідея </a:t>
            </a:r>
            <a:r>
              <a:rPr lang="uk-UA" sz="3000" b="1" dirty="0" err="1">
                <a:solidFill>
                  <a:schemeClr val="bg1"/>
                </a:solidFill>
                <a:highlight>
                  <a:srgbClr val="FFFF00"/>
                </a:highlight>
              </a:rPr>
              <a:t>панеллінізму</a:t>
            </a:r>
            <a:r>
              <a:rPr lang="uk-UA" sz="3000" b="1" dirty="0">
                <a:solidFill>
                  <a:schemeClr val="bg1"/>
                </a:solidFill>
                <a:highlight>
                  <a:srgbClr val="FFFF00"/>
                </a:highlight>
              </a:rPr>
              <a:t> як об’єднання греко-македонського світу у IV ст. до н. е. Александр Македонський і ідея «світової імперії». </a:t>
            </a:r>
          </a:p>
          <a:p>
            <a:pPr algn="just"/>
            <a:r>
              <a:rPr lang="uk-UA" sz="3000" b="1" dirty="0">
                <a:solidFill>
                  <a:schemeClr val="bg1"/>
                </a:solidFill>
                <a:highlight>
                  <a:srgbClr val="FFFF00"/>
                </a:highlight>
              </a:rPr>
              <a:t>6.	Діоген і його термін «космополіт» як «громадянин світу».</a:t>
            </a:r>
          </a:p>
          <a:p>
            <a:pPr algn="just"/>
            <a:r>
              <a:rPr lang="uk-UA" sz="3000" b="1" dirty="0">
                <a:solidFill>
                  <a:schemeClr val="bg1"/>
                </a:solidFill>
                <a:highlight>
                  <a:srgbClr val="FFFF00"/>
                </a:highlight>
              </a:rPr>
              <a:t>7.	Роль Стародавнього Риму у формуванні ідеї об’єднаної Європи.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2588851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452</TotalTime>
  <Words>220</Words>
  <Application>Microsoft Office PowerPoint</Application>
  <PresentationFormat>Широкоэкранный</PresentationFormat>
  <Paragraphs>21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Century Gothic</vt:lpstr>
      <vt:lpstr>Times New Roman</vt:lpstr>
      <vt:lpstr>Wingdings 3</vt:lpstr>
      <vt:lpstr>След самолета</vt:lpstr>
      <vt:lpstr>Лекція 1.   Прелюдія «європейської ідеї»</vt:lpstr>
      <vt:lpstr>Література</vt:lpstr>
      <vt:lpstr>Література</vt:lpstr>
      <vt:lpstr>Література</vt:lpstr>
      <vt:lpstr>Література</vt:lpstr>
      <vt:lpstr>Література</vt:lpstr>
      <vt:lpstr>Література</vt:lpstr>
      <vt:lpstr>Література</vt:lpstr>
      <vt:lpstr>Питання до обговорення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1.   Прелюдія «європейської ідеї»</dc:title>
  <dc:creator>admin</dc:creator>
  <cp:lastModifiedBy>admin</cp:lastModifiedBy>
  <cp:revision>25</cp:revision>
  <dcterms:created xsi:type="dcterms:W3CDTF">2024-01-15T19:56:50Z</dcterms:created>
  <dcterms:modified xsi:type="dcterms:W3CDTF">2024-02-20T13:56:08Z</dcterms:modified>
</cp:coreProperties>
</file>