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60"/>
  </p:normalViewPr>
  <p:slideViewPr>
    <p:cSldViewPr>
      <p:cViewPr varScale="1">
        <p:scale>
          <a:sx n="74" d="100"/>
          <a:sy n="74" d="100"/>
        </p:scale>
        <p:origin x="-126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24.04.2020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24.04.2020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24.04.2020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24.04.2020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24.04.2020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5.png"/><Relationship Id="rId5" Type="http://schemas.microsoft.com/office/2007/relationships/media" Target="../media/media3.mp3"/><Relationship Id="rId10" Type="http://schemas.openxmlformats.org/officeDocument/2006/relationships/image" Target="../media/image24.jpeg"/><Relationship Id="rId4" Type="http://schemas.openxmlformats.org/officeDocument/2006/relationships/audio" Target="../media/media2.mp3"/><Relationship Id="rId9" Type="http://schemas.openxmlformats.org/officeDocument/2006/relationships/slideLayout" Target="../slideLayouts/slideLayout4.xml"/><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image" Target="../media/image31.png"/><Relationship Id="rId3" Type="http://schemas.microsoft.com/office/2007/relationships/media" Target="../media/media6.mp3"/><Relationship Id="rId7" Type="http://schemas.microsoft.com/office/2007/relationships/media" Target="../media/media8.m4a"/><Relationship Id="rId12"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0.png"/><Relationship Id="rId5" Type="http://schemas.microsoft.com/office/2007/relationships/media" Target="../media/media7.mp3"/><Relationship Id="rId10"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slideLayout" Target="../slideLayouts/slideLayout4.xml"/><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1700808"/>
          </a:xfrm>
        </p:spPr>
        <p:txBody>
          <a:bodyPr>
            <a:noAutofit/>
          </a:bodyPr>
          <a:lstStyle/>
          <a:p>
            <a:r>
              <a:rPr lang="uk-UA" sz="9600" b="1" dirty="0" err="1" smtClean="0">
                <a:latin typeface="Franklin Gothic Medium" panose="020B0603020102020204" pitchFamily="34" charset="0"/>
              </a:rPr>
              <a:t>Нейротехнології</a:t>
            </a:r>
            <a:endParaRPr lang="uk-UA" sz="9600" b="1" dirty="0">
              <a:latin typeface="Franklin Gothic Medium" panose="020B0603020102020204" pitchFamily="34" charset="0"/>
            </a:endParaRPr>
          </a:p>
        </p:txBody>
      </p:sp>
      <p:sp>
        <p:nvSpPr>
          <p:cNvPr id="3" name="Подзаголовок 2"/>
          <p:cNvSpPr>
            <a:spLocks noGrp="1"/>
          </p:cNvSpPr>
          <p:nvPr>
            <p:ph type="subTitle" idx="1"/>
          </p:nvPr>
        </p:nvSpPr>
        <p:spPr>
          <a:xfrm>
            <a:off x="0" y="1484784"/>
            <a:ext cx="9144000" cy="720080"/>
          </a:xfrm>
        </p:spPr>
        <p:txBody>
          <a:bodyPr/>
          <a:lstStyle/>
          <a:p>
            <a:r>
              <a:rPr lang="uk-UA" dirty="0" smtClean="0">
                <a:solidFill>
                  <a:schemeClr val="tx1"/>
                </a:solidFill>
                <a:latin typeface="Franklin Gothic Medium" panose="020B0603020102020204" pitchFamily="34" charset="0"/>
              </a:rPr>
              <a:t>Сутність та приклади в рекламних кампаніях</a:t>
            </a:r>
            <a:endParaRPr lang="uk-UA" dirty="0">
              <a:solidFill>
                <a:schemeClr val="tx1"/>
              </a:solidFill>
              <a:latin typeface="Franklin Gothic Medium" panose="020B0603020102020204" pitchFamily="34"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34" y="2340765"/>
            <a:ext cx="5987042" cy="440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0945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60862" y="130324"/>
            <a:ext cx="5558811" cy="3140968"/>
          </a:xfrm>
        </p:spPr>
        <p:txBody>
          <a:bodyPr>
            <a:normAutofit/>
          </a:bodyPr>
          <a:lstStyle/>
          <a:p>
            <a:pPr marL="0" indent="0" algn="just">
              <a:buNone/>
            </a:pPr>
            <a:r>
              <a:rPr lang="uk-UA" sz="3200" dirty="0" smtClean="0">
                <a:latin typeface="Franklin Gothic Medium" panose="020B0603020102020204" pitchFamily="34" charset="0"/>
              </a:rPr>
              <a:t>На основі таких досліджень створюються теплові карти уваги. Ці карти відображають всі точки, на яких було сфокусовано увагу та стрибки погляду. </a:t>
            </a:r>
            <a:endParaRPr lang="uk-UA" sz="3200" dirty="0">
              <a:latin typeface="Franklin Gothic Medium" panose="020B0603020102020204" pitchFamily="34"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06" b="4520"/>
          <a:stretch/>
        </p:blipFill>
        <p:spPr bwMode="auto">
          <a:xfrm>
            <a:off x="-1" y="3212976"/>
            <a:ext cx="5595677" cy="361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557" y="0"/>
            <a:ext cx="3529443" cy="464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55238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620688"/>
            <a:ext cx="9144000" cy="5760640"/>
          </a:xfrm>
        </p:spPr>
        <p:txBody>
          <a:bodyPr>
            <a:normAutofit/>
          </a:bodyPr>
          <a:lstStyle/>
          <a:p>
            <a:pPr marL="0" indent="0" algn="just">
              <a:buNone/>
            </a:pPr>
            <a:r>
              <a:rPr lang="uk-UA" sz="3200" b="1" dirty="0" err="1">
                <a:latin typeface="Franklin Gothic Medium" panose="020B0603020102020204" pitchFamily="34" charset="0"/>
              </a:rPr>
              <a:t>Аромамаркетинг</a:t>
            </a:r>
            <a:r>
              <a:rPr lang="uk-UA" sz="3200" dirty="0">
                <a:latin typeface="Franklin Gothic Medium" panose="020B0603020102020204" pitchFamily="34" charset="0"/>
              </a:rPr>
              <a:t> – вид </a:t>
            </a:r>
            <a:r>
              <a:rPr lang="uk-UA" sz="3200" dirty="0" err="1">
                <a:latin typeface="Franklin Gothic Medium" panose="020B0603020102020204" pitchFamily="34" charset="0"/>
              </a:rPr>
              <a:t>нейромаркетингу</a:t>
            </a:r>
            <a:r>
              <a:rPr lang="uk-UA" sz="3200" dirty="0">
                <a:latin typeface="Franklin Gothic Medium" panose="020B0603020102020204" pitchFamily="34" charset="0"/>
              </a:rPr>
              <a:t>, який вивчає вплив запаху на поведінку </a:t>
            </a:r>
            <a:r>
              <a:rPr lang="uk-UA" sz="3200" dirty="0" smtClean="0">
                <a:latin typeface="Franklin Gothic Medium" panose="020B0603020102020204" pitchFamily="34" charset="0"/>
              </a:rPr>
              <a:t>споживачів.</a:t>
            </a:r>
          </a:p>
          <a:p>
            <a:pPr marL="0" indent="0" algn="just">
              <a:buNone/>
            </a:pPr>
            <a:r>
              <a:rPr lang="uk-UA" sz="3200" dirty="0" smtClean="0">
                <a:latin typeface="Franklin Gothic Medium" panose="020B0603020102020204" pitchFamily="34" charset="0"/>
              </a:rPr>
              <a:t>Доведено </a:t>
            </a:r>
            <a:r>
              <a:rPr lang="uk-UA" sz="3200" dirty="0">
                <a:latin typeface="Franklin Gothic Medium" panose="020B0603020102020204" pitchFamily="34" charset="0"/>
              </a:rPr>
              <a:t>зв’язок між запахом і пам’яттю, адже аромат породжує асоціації, що важливо при формуванні ланцюжку «запах–рекламний образ</a:t>
            </a:r>
            <a:r>
              <a:rPr lang="uk-UA" sz="3200" dirty="0" smtClean="0">
                <a:latin typeface="Franklin Gothic Medium" panose="020B0603020102020204" pitchFamily="34" charset="0"/>
              </a:rPr>
              <a:t>».</a:t>
            </a:r>
          </a:p>
          <a:p>
            <a:pPr marL="0" indent="0" algn="just">
              <a:buNone/>
            </a:pPr>
            <a:r>
              <a:rPr lang="uk-UA" sz="3200" dirty="0" smtClean="0">
                <a:latin typeface="Franklin Gothic Medium" panose="020B0603020102020204" pitchFamily="34" charset="0"/>
              </a:rPr>
              <a:t>Запахи </a:t>
            </a:r>
            <a:r>
              <a:rPr lang="uk-UA" sz="3200" dirty="0">
                <a:latin typeface="Franklin Gothic Medium" panose="020B0603020102020204" pitchFamily="34" charset="0"/>
              </a:rPr>
              <a:t>викликають стан ейфорії та нейтралізують відчуття </a:t>
            </a:r>
            <a:r>
              <a:rPr lang="uk-UA" sz="3200" dirty="0" smtClean="0">
                <a:latin typeface="Franklin Gothic Medium" panose="020B0603020102020204" pitchFamily="34" charset="0"/>
              </a:rPr>
              <a:t>страху. </a:t>
            </a:r>
            <a:r>
              <a:rPr lang="uk-UA" sz="3200" dirty="0">
                <a:latin typeface="Franklin Gothic Medium" panose="020B0603020102020204" pitchFamily="34" charset="0"/>
              </a:rPr>
              <a:t>Так, у великих корпораціях під час криз використовували запах грошей, аби усунути паніку, підвищити ефективність та стимулювати працівників до </a:t>
            </a:r>
            <a:r>
              <a:rPr lang="uk-UA" sz="3200" dirty="0" smtClean="0">
                <a:latin typeface="Franklin Gothic Medium" panose="020B0603020102020204" pitchFamily="34" charset="0"/>
              </a:rPr>
              <a:t>роботи.</a:t>
            </a:r>
            <a:endParaRPr lang="uk-UA" sz="3200" dirty="0">
              <a:latin typeface="Franklin Gothic Medium" panose="020B0603020102020204" pitchFamily="34" charset="0"/>
            </a:endParaRPr>
          </a:p>
        </p:txBody>
      </p:sp>
    </p:spTree>
    <p:extLst>
      <p:ext uri="{BB962C8B-B14F-4D97-AF65-F5344CB8AC3E}">
        <p14:creationId xmlns:p14="http://schemas.microsoft.com/office/powerpoint/2010/main" val="207750948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504" y="3717032"/>
            <a:ext cx="5752703" cy="302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0" t="3209" r="4421" b="6952"/>
          <a:stretch/>
        </p:blipFill>
        <p:spPr bwMode="auto">
          <a:xfrm>
            <a:off x="4139952" y="116632"/>
            <a:ext cx="4971320" cy="354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3865" y="332656"/>
            <a:ext cx="3888432" cy="3046988"/>
          </a:xfrm>
          <a:prstGeom prst="rect">
            <a:avLst/>
          </a:prstGeom>
        </p:spPr>
        <p:txBody>
          <a:bodyPr wrap="square">
            <a:spAutoFit/>
          </a:bodyPr>
          <a:lstStyle/>
          <a:p>
            <a:pPr algn="ctr"/>
            <a:r>
              <a:rPr lang="ru-RU" sz="4800" dirty="0" err="1" smtClean="0">
                <a:latin typeface="Franklin Gothic Medium" panose="020B0603020102020204" pitchFamily="34" charset="0"/>
              </a:rPr>
              <a:t>Квіткові</a:t>
            </a:r>
            <a:r>
              <a:rPr lang="ru-RU" sz="4800" dirty="0" smtClean="0">
                <a:latin typeface="Franklin Gothic Medium" panose="020B0603020102020204" pitchFamily="34" charset="0"/>
              </a:rPr>
              <a:t> </a:t>
            </a:r>
            <a:r>
              <a:rPr lang="ru-RU" sz="4800" dirty="0" err="1">
                <a:latin typeface="Franklin Gothic Medium" panose="020B0603020102020204" pitchFamily="34" charset="0"/>
              </a:rPr>
              <a:t>аромати</a:t>
            </a:r>
            <a:r>
              <a:rPr lang="ru-RU" sz="4800" dirty="0">
                <a:latin typeface="Franklin Gothic Medium" panose="020B0603020102020204" pitchFamily="34" charset="0"/>
              </a:rPr>
              <a:t> у </a:t>
            </a:r>
            <a:r>
              <a:rPr lang="ru-RU" sz="4800" dirty="0" err="1">
                <a:latin typeface="Franklin Gothic Medium" panose="020B0603020102020204" pitchFamily="34" charset="0"/>
              </a:rPr>
              <a:t>жіночих</a:t>
            </a:r>
            <a:r>
              <a:rPr lang="ru-RU" sz="4800" dirty="0">
                <a:latin typeface="Franklin Gothic Medium" panose="020B0603020102020204" pitchFamily="34" charset="0"/>
              </a:rPr>
              <a:t> магазинах</a:t>
            </a:r>
            <a:endParaRPr lang="uk-UA" sz="4800" dirty="0">
              <a:latin typeface="Franklin Gothic Medium" panose="020B0603020102020204" pitchFamily="34" charset="0"/>
            </a:endParaRPr>
          </a:p>
        </p:txBody>
      </p:sp>
    </p:spTree>
    <p:extLst>
      <p:ext uri="{BB962C8B-B14F-4D97-AF65-F5344CB8AC3E}">
        <p14:creationId xmlns:p14="http://schemas.microsoft.com/office/powerpoint/2010/main" val="7380670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540560"/>
            <a:ext cx="4837215" cy="3224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16632"/>
            <a:ext cx="4565237" cy="342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116632"/>
            <a:ext cx="4355976" cy="3416320"/>
          </a:xfrm>
          <a:prstGeom prst="rect">
            <a:avLst/>
          </a:prstGeom>
        </p:spPr>
        <p:txBody>
          <a:bodyPr wrap="square">
            <a:spAutoFit/>
          </a:bodyPr>
          <a:lstStyle/>
          <a:p>
            <a:pPr algn="ctr"/>
            <a:r>
              <a:rPr lang="uk-UA" sz="5400" dirty="0" smtClean="0">
                <a:latin typeface="Franklin Gothic Medium" panose="020B0603020102020204" pitchFamily="34" charset="0"/>
              </a:rPr>
              <a:t>Аромати шкіри в чоловічих магазинах</a:t>
            </a:r>
            <a:endParaRPr lang="uk-UA" sz="5400" dirty="0">
              <a:latin typeface="Franklin Gothic Medium" panose="020B0603020102020204" pitchFamily="34" charset="0"/>
            </a:endParaRPr>
          </a:p>
        </p:txBody>
      </p:sp>
    </p:spTree>
    <p:extLst>
      <p:ext uri="{BB962C8B-B14F-4D97-AF65-F5344CB8AC3E}">
        <p14:creationId xmlns:p14="http://schemas.microsoft.com/office/powerpoint/2010/main" val="90867364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766" y="3372261"/>
            <a:ext cx="5125298" cy="340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55193"/>
            <a:ext cx="5004048" cy="3207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220073" y="3789040"/>
            <a:ext cx="3923928" cy="2708434"/>
          </a:xfrm>
          <a:prstGeom prst="rect">
            <a:avLst/>
          </a:prstGeom>
        </p:spPr>
        <p:txBody>
          <a:bodyPr wrap="square">
            <a:spAutoFit/>
          </a:bodyPr>
          <a:lstStyle/>
          <a:p>
            <a:pPr algn="ctr"/>
            <a:r>
              <a:rPr lang="uk-UA" sz="3400" dirty="0" smtClean="0">
                <a:latin typeface="Franklin Gothic Medium" panose="020B0603020102020204" pitchFamily="34" charset="0"/>
              </a:rPr>
              <a:t>Аромат молочного коктейлю, карамелі або солодощів в дитячих магазинах</a:t>
            </a:r>
            <a:endParaRPr lang="uk-UA" sz="3400" dirty="0">
              <a:latin typeface="Franklin Gothic Medium" panose="020B0603020102020204" pitchFamily="34" charset="0"/>
            </a:endParaRPr>
          </a:p>
        </p:txBody>
      </p:sp>
      <p:sp>
        <p:nvSpPr>
          <p:cNvPr id="4" name="Прямоугольник 3"/>
          <p:cNvSpPr/>
          <p:nvPr/>
        </p:nvSpPr>
        <p:spPr>
          <a:xfrm>
            <a:off x="-26549" y="188640"/>
            <a:ext cx="4023892" cy="2677656"/>
          </a:xfrm>
          <a:prstGeom prst="rect">
            <a:avLst/>
          </a:prstGeom>
        </p:spPr>
        <p:txBody>
          <a:bodyPr wrap="square">
            <a:spAutoFit/>
          </a:bodyPr>
          <a:lstStyle/>
          <a:p>
            <a:pPr algn="ctr"/>
            <a:r>
              <a:rPr lang="uk-UA" sz="4200" dirty="0" smtClean="0">
                <a:latin typeface="Franklin Gothic Medium" panose="020B0603020102020204" pitchFamily="34" charset="0"/>
              </a:rPr>
              <a:t>Свіжі</a:t>
            </a:r>
            <a:r>
              <a:rPr lang="uk-UA" sz="4200" dirty="0">
                <a:latin typeface="Franklin Gothic Medium" panose="020B0603020102020204" pitchFamily="34" charset="0"/>
              </a:rPr>
              <a:t>, цитрусові </a:t>
            </a:r>
            <a:r>
              <a:rPr lang="uk-UA" sz="4200" dirty="0" smtClean="0">
                <a:latin typeface="Franklin Gothic Medium" panose="020B0603020102020204" pitchFamily="34" charset="0"/>
              </a:rPr>
              <a:t>аромати у спортивних магазинах</a:t>
            </a:r>
            <a:endParaRPr lang="uk-UA" sz="4200" dirty="0">
              <a:latin typeface="Franklin Gothic Medium" panose="020B0603020102020204" pitchFamily="34" charset="0"/>
            </a:endParaRPr>
          </a:p>
        </p:txBody>
      </p:sp>
    </p:spTree>
    <p:extLst>
      <p:ext uri="{BB962C8B-B14F-4D97-AF65-F5344CB8AC3E}">
        <p14:creationId xmlns:p14="http://schemas.microsoft.com/office/powerpoint/2010/main" val="36935706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7073" r="7011"/>
          <a:stretch/>
        </p:blipFill>
        <p:spPr bwMode="auto">
          <a:xfrm>
            <a:off x="7539" y="3429000"/>
            <a:ext cx="5498141" cy="34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475" y="0"/>
            <a:ext cx="5486401"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508104" y="3573016"/>
            <a:ext cx="3613772" cy="3046988"/>
          </a:xfrm>
          <a:prstGeom prst="rect">
            <a:avLst/>
          </a:prstGeom>
        </p:spPr>
        <p:txBody>
          <a:bodyPr wrap="square">
            <a:spAutoFit/>
          </a:bodyPr>
          <a:lstStyle/>
          <a:p>
            <a:pPr algn="ctr"/>
            <a:r>
              <a:rPr lang="uk-UA" sz="4800" dirty="0" smtClean="0">
                <a:latin typeface="Franklin Gothic Medium" panose="020B0603020102020204" pitchFamily="34" charset="0"/>
              </a:rPr>
              <a:t>Свіжі</a:t>
            </a:r>
            <a:r>
              <a:rPr lang="uk-UA" sz="4800" dirty="0">
                <a:latin typeface="Franklin Gothic Medium" panose="020B0603020102020204" pitchFamily="34" charset="0"/>
              </a:rPr>
              <a:t>, водні </a:t>
            </a:r>
            <a:r>
              <a:rPr lang="uk-UA" sz="4800" dirty="0" smtClean="0">
                <a:latin typeface="Franklin Gothic Medium" panose="020B0603020102020204" pitchFamily="34" charset="0"/>
              </a:rPr>
              <a:t>аромати в магазинах техніки</a:t>
            </a:r>
            <a:endParaRPr lang="uk-UA" sz="4800" dirty="0">
              <a:latin typeface="Franklin Gothic Medium" panose="020B0603020102020204" pitchFamily="34" charset="0"/>
            </a:endParaRPr>
          </a:p>
        </p:txBody>
      </p:sp>
      <p:sp>
        <p:nvSpPr>
          <p:cNvPr id="4" name="Прямоугольник 3"/>
          <p:cNvSpPr/>
          <p:nvPr/>
        </p:nvSpPr>
        <p:spPr>
          <a:xfrm>
            <a:off x="15647" y="404664"/>
            <a:ext cx="3538773" cy="2862322"/>
          </a:xfrm>
          <a:prstGeom prst="rect">
            <a:avLst/>
          </a:prstGeom>
        </p:spPr>
        <p:txBody>
          <a:bodyPr wrap="square">
            <a:spAutoFit/>
          </a:bodyPr>
          <a:lstStyle/>
          <a:p>
            <a:pPr algn="ctr"/>
            <a:r>
              <a:rPr lang="uk-UA" sz="3600" dirty="0" smtClean="0">
                <a:latin typeface="Franklin Gothic Medium" panose="020B0603020102020204" pitchFamily="34" charset="0"/>
              </a:rPr>
              <a:t>Аромат </a:t>
            </a:r>
            <a:r>
              <a:rPr lang="uk-UA" sz="3600" dirty="0">
                <a:latin typeface="Franklin Gothic Medium" panose="020B0603020102020204" pitchFamily="34" charset="0"/>
              </a:rPr>
              <a:t>кориці, шоколаду, </a:t>
            </a:r>
            <a:r>
              <a:rPr lang="uk-UA" sz="3600" dirty="0" smtClean="0">
                <a:latin typeface="Franklin Gothic Medium" panose="020B0603020102020204" pitchFamily="34" charset="0"/>
              </a:rPr>
              <a:t>кави у </a:t>
            </a:r>
            <a:r>
              <a:rPr lang="uk-UA" sz="3600" smtClean="0">
                <a:latin typeface="Franklin Gothic Medium" panose="020B0603020102020204" pitchFamily="34" charset="0"/>
              </a:rPr>
              <a:t>магазинах </a:t>
            </a:r>
            <a:r>
              <a:rPr lang="uk-UA" sz="3600" smtClean="0">
                <a:latin typeface="Franklin Gothic Medium" panose="020B0603020102020204" pitchFamily="34" charset="0"/>
              </a:rPr>
              <a:t>напоїв, </a:t>
            </a:r>
            <a:r>
              <a:rPr lang="uk-UA" sz="3600" dirty="0" smtClean="0">
                <a:latin typeface="Franklin Gothic Medium" panose="020B0603020102020204" pitchFamily="34" charset="0"/>
              </a:rPr>
              <a:t>солодощів</a:t>
            </a:r>
            <a:endParaRPr lang="uk-UA" sz="3600" dirty="0">
              <a:latin typeface="Franklin Gothic Medium" panose="020B0603020102020204" pitchFamily="34" charset="0"/>
            </a:endParaRPr>
          </a:p>
        </p:txBody>
      </p:sp>
    </p:spTree>
    <p:extLst>
      <p:ext uri="{BB962C8B-B14F-4D97-AF65-F5344CB8AC3E}">
        <p14:creationId xmlns:p14="http://schemas.microsoft.com/office/powerpoint/2010/main" val="35494403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692696"/>
            <a:ext cx="9144000" cy="5760640"/>
          </a:xfrm>
        </p:spPr>
        <p:txBody>
          <a:bodyPr>
            <a:normAutofit/>
          </a:bodyPr>
          <a:lstStyle/>
          <a:p>
            <a:pPr marL="0" indent="0" algn="just">
              <a:buNone/>
            </a:pPr>
            <a:r>
              <a:rPr lang="uk-UA" sz="3600" b="1" dirty="0" err="1">
                <a:latin typeface="Franklin Gothic Medium" panose="020B0603020102020204" pitchFamily="34" charset="0"/>
              </a:rPr>
              <a:t>Аудіомаркетинг</a:t>
            </a:r>
            <a:r>
              <a:rPr lang="uk-UA" sz="3600" dirty="0">
                <a:latin typeface="Franklin Gothic Medium" panose="020B0603020102020204" pitchFamily="34" charset="0"/>
              </a:rPr>
              <a:t> – вид </a:t>
            </a:r>
            <a:r>
              <a:rPr lang="uk-UA" sz="3600" dirty="0" err="1">
                <a:latin typeface="Franklin Gothic Medium" panose="020B0603020102020204" pitchFamily="34" charset="0"/>
              </a:rPr>
              <a:t>нейромаркетингу</a:t>
            </a:r>
            <a:r>
              <a:rPr lang="uk-UA" sz="3600" dirty="0">
                <a:latin typeface="Franklin Gothic Medium" panose="020B0603020102020204" pitchFamily="34" charset="0"/>
              </a:rPr>
              <a:t>, який вивчає вплив звуку на поведінку </a:t>
            </a:r>
            <a:r>
              <a:rPr lang="uk-UA" sz="3600" dirty="0" smtClean="0">
                <a:latin typeface="Franklin Gothic Medium" panose="020B0603020102020204" pitchFamily="34" charset="0"/>
              </a:rPr>
              <a:t>споживачів.</a:t>
            </a:r>
          </a:p>
          <a:p>
            <a:pPr marL="0" indent="0" algn="just">
              <a:buNone/>
            </a:pPr>
            <a:r>
              <a:rPr lang="uk-UA" sz="3600" dirty="0" smtClean="0">
                <a:latin typeface="Franklin Gothic Medium" panose="020B0603020102020204" pitchFamily="34" charset="0"/>
              </a:rPr>
              <a:t>Доведено</a:t>
            </a:r>
            <a:r>
              <a:rPr lang="uk-UA" sz="3600" dirty="0">
                <a:latin typeface="Franklin Gothic Medium" panose="020B0603020102020204" pitchFamily="34" charset="0"/>
              </a:rPr>
              <a:t>, що звуки мають сильний вплив на несвідоме людини, що може ефективно використовуватися у рекламних </a:t>
            </a:r>
            <a:r>
              <a:rPr lang="uk-UA" sz="3600" dirty="0" smtClean="0">
                <a:latin typeface="Franklin Gothic Medium" panose="020B0603020102020204" pitchFamily="34" charset="0"/>
              </a:rPr>
              <a:t>цілях.</a:t>
            </a:r>
          </a:p>
          <a:p>
            <a:pPr marL="0" indent="0" algn="just">
              <a:buNone/>
            </a:pPr>
            <a:r>
              <a:rPr lang="uk-UA" sz="3600" dirty="0" smtClean="0">
                <a:latin typeface="Franklin Gothic Medium" panose="020B0603020102020204" pitchFamily="34" charset="0"/>
              </a:rPr>
              <a:t>Тому </a:t>
            </a:r>
            <a:r>
              <a:rPr lang="uk-UA" sz="3600" dirty="0">
                <a:latin typeface="Franklin Gothic Medium" panose="020B0603020102020204" pitchFamily="34" charset="0"/>
              </a:rPr>
              <a:t>в </a:t>
            </a:r>
            <a:r>
              <a:rPr lang="uk-UA" sz="3600" dirty="0" err="1">
                <a:latin typeface="Franklin Gothic Medium" panose="020B0603020102020204" pitchFamily="34" charset="0"/>
              </a:rPr>
              <a:t>аудіорекламі</a:t>
            </a:r>
            <a:r>
              <a:rPr lang="uk-UA" sz="3600" dirty="0">
                <a:latin typeface="Franklin Gothic Medium" panose="020B0603020102020204" pitchFamily="34" charset="0"/>
              </a:rPr>
              <a:t> емоційні аргументи краще озвучувати жіночим голосом, а раціональні – </a:t>
            </a:r>
            <a:r>
              <a:rPr lang="uk-UA" sz="3600" dirty="0" smtClean="0">
                <a:latin typeface="Franklin Gothic Medium" panose="020B0603020102020204" pitchFamily="34" charset="0"/>
              </a:rPr>
              <a:t>чоловічим.</a:t>
            </a:r>
            <a:endParaRPr lang="uk-UA" sz="3600" dirty="0">
              <a:latin typeface="Franklin Gothic Medium" panose="020B0603020102020204" pitchFamily="34" charset="0"/>
            </a:endParaRPr>
          </a:p>
        </p:txBody>
      </p:sp>
    </p:spTree>
    <p:extLst>
      <p:ext uri="{BB962C8B-B14F-4D97-AF65-F5344CB8AC3E}">
        <p14:creationId xmlns:p14="http://schemas.microsoft.com/office/powerpoint/2010/main" val="29607030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1"/>
          </p:nvPr>
        </p:nvPicPr>
        <p:blipFill>
          <a:blip r:embed="rId10" cstate="print">
            <a:extLst>
              <a:ext uri="{28A0092B-C50C-407E-A947-70E740481C1C}">
                <a14:useLocalDpi xmlns:a14="http://schemas.microsoft.com/office/drawing/2010/main" val="0"/>
              </a:ext>
            </a:extLst>
          </a:blip>
          <a:srcRect/>
          <a:stretch>
            <a:fillRect/>
          </a:stretch>
        </p:blipFill>
        <p:spPr bwMode="auto">
          <a:xfrm>
            <a:off x="40065" y="116632"/>
            <a:ext cx="437322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3988" y="116632"/>
            <a:ext cx="2216787" cy="295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12">
            <a:extLst>
              <a:ext uri="{28A0092B-C50C-407E-A947-70E740481C1C}">
                <a14:useLocalDpi xmlns:a14="http://schemas.microsoft.com/office/drawing/2010/main" val="0"/>
              </a:ext>
            </a:extLst>
          </a:blip>
          <a:srcRect l="19472" t="22536" r="17465" b="6667"/>
          <a:stretch/>
        </p:blipFill>
        <p:spPr bwMode="auto">
          <a:xfrm>
            <a:off x="151331" y="3645024"/>
            <a:ext cx="4261959"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413290" y="3072348"/>
            <a:ext cx="4730710" cy="3785652"/>
          </a:xfrm>
          <a:prstGeom prst="rect">
            <a:avLst/>
          </a:prstGeom>
        </p:spPr>
        <p:txBody>
          <a:bodyPr wrap="square">
            <a:spAutoFit/>
          </a:bodyPr>
          <a:lstStyle/>
          <a:p>
            <a:pPr algn="just"/>
            <a:r>
              <a:rPr lang="uk-UA" sz="2000" dirty="0">
                <a:latin typeface="Franklin Gothic Medium" panose="020B0603020102020204" pitchFamily="34" charset="0"/>
              </a:rPr>
              <a:t>Найпоширенішим є звуковий логотип – короткий звуковий мотив, що використовується, як правило, в кінці рекламного повідомлення. Прикладами може бути звукове оформлення «М-м-м…</a:t>
            </a:r>
            <a:r>
              <a:rPr lang="en-US" sz="2000" dirty="0" err="1">
                <a:latin typeface="Franklin Gothic Medium" panose="020B0603020102020204" pitchFamily="34" charset="0"/>
              </a:rPr>
              <a:t>Danon</a:t>
            </a:r>
            <a:r>
              <a:rPr lang="en-US" sz="2000" dirty="0">
                <a:latin typeface="Franklin Gothic Medium" panose="020B0603020102020204" pitchFamily="34" charset="0"/>
              </a:rPr>
              <a:t>» </a:t>
            </a:r>
            <a:r>
              <a:rPr lang="uk-UA" sz="2000" dirty="0">
                <a:latin typeface="Franklin Gothic Medium" panose="020B0603020102020204" pitchFamily="34" charset="0"/>
              </a:rPr>
              <a:t>та «Па-ра-па-парам … Я це люблю</a:t>
            </a:r>
            <a:r>
              <a:rPr lang="uk-UA" sz="2000" dirty="0" smtClean="0">
                <a:latin typeface="Franklin Gothic Medium" panose="020B0603020102020204" pitchFamily="34" charset="0"/>
              </a:rPr>
              <a:t>!».</a:t>
            </a:r>
          </a:p>
          <a:p>
            <a:pPr algn="just"/>
            <a:r>
              <a:rPr lang="uk-UA" sz="2000" dirty="0" smtClean="0">
                <a:latin typeface="Franklin Gothic Medium" panose="020B0603020102020204" pitchFamily="34" charset="0"/>
              </a:rPr>
              <a:t>Також </a:t>
            </a:r>
            <a:r>
              <a:rPr lang="uk-UA" sz="2000" dirty="0">
                <a:latin typeface="Franklin Gothic Medium" panose="020B0603020102020204" pitchFamily="34" charset="0"/>
              </a:rPr>
              <a:t>досить часто можна знайти приклади фірмових звуків в інформаційно-комунікаційних технологіях: впізнаванні звуки «</a:t>
            </a:r>
            <a:r>
              <a:rPr lang="en-US" sz="2000" dirty="0" smtClean="0">
                <a:latin typeface="Franklin Gothic Medium" panose="020B0603020102020204" pitchFamily="34" charset="0"/>
              </a:rPr>
              <a:t>Windows»</a:t>
            </a:r>
            <a:r>
              <a:rPr lang="uk-UA" sz="2000" dirty="0">
                <a:latin typeface="Franklin Gothic Medium" panose="020B0603020102020204" pitchFamily="34" charset="0"/>
              </a:rPr>
              <a:t> </a:t>
            </a:r>
            <a:r>
              <a:rPr lang="uk-UA" sz="2000" dirty="0" smtClean="0">
                <a:latin typeface="Franklin Gothic Medium" panose="020B0603020102020204" pitchFamily="34" charset="0"/>
              </a:rPr>
              <a:t>чи </a:t>
            </a:r>
            <a:r>
              <a:rPr lang="uk-UA" sz="2000" dirty="0" err="1" smtClean="0">
                <a:latin typeface="Franklin Gothic Medium" panose="020B0603020102020204" pitchFamily="34" charset="0"/>
              </a:rPr>
              <a:t>рингтону</a:t>
            </a:r>
            <a:r>
              <a:rPr lang="uk-UA" sz="2000" dirty="0" smtClean="0">
                <a:latin typeface="Franklin Gothic Medium" panose="020B0603020102020204" pitchFamily="34" charset="0"/>
              </a:rPr>
              <a:t> </a:t>
            </a:r>
            <a:r>
              <a:rPr lang="en-US" sz="2000" dirty="0" smtClean="0">
                <a:latin typeface="Franklin Gothic Medium" panose="020B0603020102020204" pitchFamily="34" charset="0"/>
              </a:rPr>
              <a:t>Nokia</a:t>
            </a:r>
            <a:r>
              <a:rPr lang="uk-UA" sz="2000" dirty="0" smtClean="0">
                <a:latin typeface="Franklin Gothic Medium" panose="020B0603020102020204" pitchFamily="34" charset="0"/>
              </a:rPr>
              <a:t>.</a:t>
            </a:r>
            <a:endParaRPr lang="uk-UA" sz="2000" dirty="0">
              <a:latin typeface="Franklin Gothic Medium" panose="020B0603020102020204" pitchFamily="34" charset="0"/>
            </a:endParaRPr>
          </a:p>
        </p:txBody>
      </p:sp>
      <p:pic>
        <p:nvPicPr>
          <p:cNvPr id="10245" name="Picture 5"/>
          <p:cNvPicPr>
            <a:picLocks noChangeAspect="1" noChangeArrowheads="1"/>
          </p:cNvPicPr>
          <p:nvPr/>
        </p:nvPicPr>
        <p:blipFill rotWithShape="1">
          <a:blip r:embed="rId13">
            <a:extLst>
              <a:ext uri="{28A0092B-C50C-407E-A947-70E740481C1C}">
                <a14:useLocalDpi xmlns:a14="http://schemas.microsoft.com/office/drawing/2010/main" val="0"/>
              </a:ext>
            </a:extLst>
          </a:blip>
          <a:srcRect l="13893" r="8396"/>
          <a:stretch/>
        </p:blipFill>
        <p:spPr bwMode="auto">
          <a:xfrm>
            <a:off x="6746083" y="116632"/>
            <a:ext cx="223834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Вімкнення комп'ютеру.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43136" y="3789040"/>
            <a:ext cx="512440" cy="512440"/>
          </a:xfrm>
          <a:prstGeom prst="rect">
            <a:avLst/>
          </a:prstGeom>
        </p:spPr>
      </p:pic>
      <p:pic>
        <p:nvPicPr>
          <p:cNvPr id="4" name="Ммм Данон.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68894" y="260648"/>
            <a:ext cx="609600" cy="609600"/>
          </a:xfrm>
          <a:prstGeom prst="rect">
            <a:avLst/>
          </a:prstGeom>
        </p:spPr>
      </p:pic>
      <p:pic>
        <p:nvPicPr>
          <p:cNvPr id="5" name="МакДоналдз - Я це люблю.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606473" y="190887"/>
            <a:ext cx="609600" cy="609600"/>
          </a:xfrm>
          <a:prstGeom prst="rect">
            <a:avLst/>
          </a:prstGeom>
        </p:spPr>
      </p:pic>
      <p:pic>
        <p:nvPicPr>
          <p:cNvPr id="6" name="Дзвінок нокіа.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858000" y="116632"/>
            <a:ext cx="609600" cy="609600"/>
          </a:xfrm>
          <a:prstGeom prst="rect">
            <a:avLst/>
          </a:prstGeom>
        </p:spPr>
      </p:pic>
    </p:spTree>
    <p:extLst>
      <p:ext uri="{BB962C8B-B14F-4D97-AF65-F5344CB8AC3E}">
        <p14:creationId xmlns:p14="http://schemas.microsoft.com/office/powerpoint/2010/main" val="58982003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3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25"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791"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10" cstate="print">
            <a:extLst>
              <a:ext uri="{28A0092B-C50C-407E-A947-70E740481C1C}">
                <a14:useLocalDpi xmlns:a14="http://schemas.microsoft.com/office/drawing/2010/main" val="0"/>
              </a:ext>
            </a:extLst>
          </a:blip>
          <a:srcRect/>
          <a:stretch>
            <a:fillRect/>
          </a:stretch>
        </p:blipFill>
        <p:spPr bwMode="auto">
          <a:xfrm>
            <a:off x="4319909" y="0"/>
            <a:ext cx="480053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17" y="3275968"/>
            <a:ext cx="4620533" cy="34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82240" y="33147"/>
            <a:ext cx="4004416" cy="3108543"/>
          </a:xfrm>
          <a:prstGeom prst="rect">
            <a:avLst/>
          </a:prstGeom>
        </p:spPr>
        <p:txBody>
          <a:bodyPr wrap="square">
            <a:spAutoFit/>
          </a:bodyPr>
          <a:lstStyle/>
          <a:p>
            <a:pPr algn="just"/>
            <a:r>
              <a:rPr lang="uk-UA" sz="2800" dirty="0" smtClean="0">
                <a:latin typeface="Franklin Gothic Medium" panose="020B0603020102020204" pitchFamily="34" charset="0"/>
              </a:rPr>
              <a:t>Найпоширенішим інструментом </a:t>
            </a:r>
            <a:r>
              <a:rPr lang="uk-UA" sz="2800" dirty="0" err="1" smtClean="0">
                <a:latin typeface="Franklin Gothic Medium" panose="020B0603020102020204" pitchFamily="34" charset="0"/>
              </a:rPr>
              <a:t>аудіомаркетингу</a:t>
            </a:r>
            <a:r>
              <a:rPr lang="uk-UA" sz="2800" dirty="0" smtClean="0">
                <a:latin typeface="Franklin Gothic Medium" panose="020B0603020102020204" pitchFamily="34" charset="0"/>
              </a:rPr>
              <a:t> в Україні є використання пісень та образів відомих артистів у рекламі. </a:t>
            </a:r>
            <a:endParaRPr lang="uk-UA" sz="2800" dirty="0">
              <a:latin typeface="Franklin Gothic Medium" panose="020B0603020102020204" pitchFamily="34" charset="0"/>
            </a:endParaRPr>
          </a:p>
        </p:txBody>
      </p:sp>
      <p:pic>
        <p:nvPicPr>
          <p:cNvPr id="4" name="Pianoboy - Кохання.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520" y="3284984"/>
            <a:ext cx="609600" cy="609600"/>
          </a:xfrm>
          <a:prstGeom prst="rect">
            <a:avLst/>
          </a:prstGeom>
        </p:spPr>
      </p:pic>
      <p:pic>
        <p:nvPicPr>
          <p:cNvPr id="5" name="The HARDKISS - Ston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529968" y="1916832"/>
            <a:ext cx="609600" cy="609600"/>
          </a:xfrm>
          <a:prstGeom prst="rect">
            <a:avLst/>
          </a:prstGeom>
        </p:spPr>
      </p:pic>
      <p:pic>
        <p:nvPicPr>
          <p:cNvPr id="6"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5443" y="2674727"/>
            <a:ext cx="3744416" cy="206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Моршинська Голос Води.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928897" y="2756066"/>
            <a:ext cx="609600" cy="609600"/>
          </a:xfrm>
          <a:prstGeom prst="rect">
            <a:avLst/>
          </a:prstGeom>
        </p:spPr>
      </p:pic>
      <p:pic>
        <p:nvPicPr>
          <p:cNvPr id="1028"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8066" t="12695" r="7193" b="21184"/>
          <a:stretch/>
        </p:blipFill>
        <p:spPr bwMode="auto">
          <a:xfrm>
            <a:off x="5724128" y="4791063"/>
            <a:ext cx="3279987" cy="2001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Злата Огевич Пристрасть.m4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868144" y="4999122"/>
            <a:ext cx="609600" cy="609600"/>
          </a:xfrm>
          <a:prstGeom prst="rect">
            <a:avLst/>
          </a:prstGeom>
        </p:spPr>
      </p:pic>
    </p:spTree>
    <p:extLst>
      <p:ext uri="{BB962C8B-B14F-4D97-AF65-F5344CB8AC3E}">
        <p14:creationId xmlns:p14="http://schemas.microsoft.com/office/powerpoint/2010/main" val="93835005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91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1432"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3831"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620688"/>
            <a:ext cx="9144000" cy="5616624"/>
          </a:xfrm>
        </p:spPr>
        <p:txBody>
          <a:bodyPr>
            <a:normAutofit lnSpcReduction="10000"/>
          </a:bodyPr>
          <a:lstStyle/>
          <a:p>
            <a:pPr marL="0" indent="0" algn="just">
              <a:buNone/>
            </a:pPr>
            <a:r>
              <a:rPr lang="uk-UA" b="1" dirty="0">
                <a:latin typeface="Franklin Gothic Medium" panose="020B0603020102020204" pitchFamily="34" charset="0"/>
              </a:rPr>
              <a:t>Психологія кольору </a:t>
            </a:r>
            <a:r>
              <a:rPr lang="uk-UA" dirty="0">
                <a:latin typeface="Franklin Gothic Medium" panose="020B0603020102020204" pitchFamily="34" charset="0"/>
              </a:rPr>
              <a:t>– вид </a:t>
            </a:r>
            <a:r>
              <a:rPr lang="uk-UA" dirty="0" err="1">
                <a:latin typeface="Franklin Gothic Medium" panose="020B0603020102020204" pitchFamily="34" charset="0"/>
              </a:rPr>
              <a:t>нейромаркетингу</a:t>
            </a:r>
            <a:r>
              <a:rPr lang="uk-UA" dirty="0">
                <a:latin typeface="Franklin Gothic Medium" panose="020B0603020102020204" pitchFamily="34" charset="0"/>
              </a:rPr>
              <a:t>, який ґрунтується на здійсненні впливу на поведінку споживачів через кольорові </a:t>
            </a:r>
            <a:r>
              <a:rPr lang="uk-UA" dirty="0" smtClean="0">
                <a:latin typeface="Franklin Gothic Medium" panose="020B0603020102020204" pitchFamily="34" charset="0"/>
              </a:rPr>
              <a:t>рішення.</a:t>
            </a:r>
          </a:p>
          <a:p>
            <a:pPr marL="0" indent="0" algn="just">
              <a:buNone/>
            </a:pPr>
            <a:r>
              <a:rPr lang="uk-UA" dirty="0" smtClean="0">
                <a:latin typeface="Franklin Gothic Medium" panose="020B0603020102020204" pitchFamily="34" charset="0"/>
              </a:rPr>
              <a:t>Знаючи </a:t>
            </a:r>
            <a:r>
              <a:rPr lang="uk-UA" dirty="0">
                <a:latin typeface="Franklin Gothic Medium" panose="020B0603020102020204" pitchFamily="34" charset="0"/>
              </a:rPr>
              <a:t>закономірності сприйняття кольору споживачами та цільові сегменти ринку, провідні світові компанії </a:t>
            </a:r>
            <a:r>
              <a:rPr lang="uk-UA" dirty="0" smtClean="0">
                <a:latin typeface="Franklin Gothic Medium" panose="020B0603020102020204" pitchFamily="34" charset="0"/>
              </a:rPr>
              <a:t>використовують </a:t>
            </a:r>
            <a:r>
              <a:rPr lang="uk-UA" dirty="0">
                <a:latin typeface="Franklin Gothic Medium" panose="020B0603020102020204" pitchFamily="34" charset="0"/>
              </a:rPr>
              <a:t>у корпоративних символах ідентифікацію за кольором. </a:t>
            </a:r>
            <a:endParaRPr lang="uk-UA" dirty="0" smtClean="0">
              <a:latin typeface="Franklin Gothic Medium" panose="020B0603020102020204" pitchFamily="34" charset="0"/>
            </a:endParaRPr>
          </a:p>
          <a:p>
            <a:pPr marL="0" indent="0" algn="just">
              <a:buNone/>
            </a:pPr>
            <a:r>
              <a:rPr lang="uk-UA" dirty="0" smtClean="0">
                <a:latin typeface="Franklin Gothic Medium" panose="020B0603020102020204" pitchFamily="34" charset="0"/>
              </a:rPr>
              <a:t>Вміле </a:t>
            </a:r>
            <a:r>
              <a:rPr lang="uk-UA" dirty="0">
                <a:latin typeface="Franklin Gothic Medium" panose="020B0603020102020204" pitchFamily="34" charset="0"/>
              </a:rPr>
              <a:t>використання та поєднання кольорів допомагає </a:t>
            </a:r>
            <a:r>
              <a:rPr lang="uk-UA" dirty="0" smtClean="0">
                <a:latin typeface="Franklin Gothic Medium" panose="020B0603020102020204" pitchFamily="34" charset="0"/>
              </a:rPr>
              <a:t>активізації </a:t>
            </a:r>
            <a:r>
              <a:rPr lang="uk-UA" dirty="0">
                <a:latin typeface="Franklin Gothic Medium" panose="020B0603020102020204" pitchFamily="34" charset="0"/>
              </a:rPr>
              <a:t>продажу та асоціації на несвідомому рівні кольору з відповідним </a:t>
            </a:r>
            <a:r>
              <a:rPr lang="uk-UA" dirty="0" smtClean="0">
                <a:latin typeface="Franklin Gothic Medium" panose="020B0603020102020204" pitchFamily="34" charset="0"/>
              </a:rPr>
              <a:t>товаром.</a:t>
            </a:r>
            <a:endParaRPr lang="uk-UA" dirty="0">
              <a:latin typeface="Franklin Gothic Medium" panose="020B0603020102020204" pitchFamily="34" charset="0"/>
            </a:endParaRPr>
          </a:p>
        </p:txBody>
      </p:sp>
    </p:spTree>
    <p:extLst>
      <p:ext uri="{BB962C8B-B14F-4D97-AF65-F5344CB8AC3E}">
        <p14:creationId xmlns:p14="http://schemas.microsoft.com/office/powerpoint/2010/main" val="20417100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32048"/>
            <a:ext cx="9144000" cy="3108920"/>
          </a:xfrm>
        </p:spPr>
        <p:txBody>
          <a:bodyPr>
            <a:normAutofit/>
          </a:bodyPr>
          <a:lstStyle/>
          <a:p>
            <a:pPr marL="0" indent="0" algn="just">
              <a:buNone/>
            </a:pPr>
            <a:r>
              <a:rPr lang="uk-UA" b="1" dirty="0" err="1">
                <a:latin typeface="Franklin Gothic Medium" panose="020B0603020102020204" pitchFamily="34" charset="0"/>
              </a:rPr>
              <a:t>Нейромаркетинг</a:t>
            </a:r>
            <a:r>
              <a:rPr lang="uk-UA" b="1" dirty="0">
                <a:latin typeface="Franklin Gothic Medium" panose="020B0603020102020204" pitchFamily="34" charset="0"/>
              </a:rPr>
              <a:t> </a:t>
            </a:r>
            <a:r>
              <a:rPr lang="uk-UA" dirty="0">
                <a:latin typeface="Franklin Gothic Medium" panose="020B0603020102020204" pitchFamily="34" charset="0"/>
              </a:rPr>
              <a:t>– це практичний розділ </a:t>
            </a:r>
            <a:r>
              <a:rPr lang="uk-UA" dirty="0" err="1">
                <a:latin typeface="Franklin Gothic Medium" panose="020B0603020102020204" pitchFamily="34" charset="0"/>
              </a:rPr>
              <a:t>нейроекономіки</a:t>
            </a:r>
            <a:r>
              <a:rPr lang="uk-UA" dirty="0">
                <a:latin typeface="Franklin Gothic Medium" panose="020B0603020102020204" pitchFamily="34" charset="0"/>
              </a:rPr>
              <a:t>, що дозволяє вивчати неусвідомлені реакції аудиторії на рекламні подразники за допомогою застосування комплексних методів вимірювання нейронних процесів та спонукати споживачів до потрібної дії за допомогою різних стимулів, що впливають на усі канали сприйняття інформації.</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109434"/>
            <a:ext cx="5256584" cy="3723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93702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5498" b="14420"/>
          <a:stretch/>
        </p:blipFill>
        <p:spPr bwMode="auto">
          <a:xfrm>
            <a:off x="15227" y="0"/>
            <a:ext cx="6356973" cy="274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372200" y="9053"/>
            <a:ext cx="2752482" cy="3139321"/>
          </a:xfrm>
          <a:prstGeom prst="rect">
            <a:avLst/>
          </a:prstGeom>
        </p:spPr>
        <p:txBody>
          <a:bodyPr wrap="square">
            <a:spAutoFit/>
          </a:bodyPr>
          <a:lstStyle/>
          <a:p>
            <a:pPr algn="just"/>
            <a:r>
              <a:rPr lang="uk-UA" dirty="0">
                <a:latin typeface="Franklin Gothic Medium" panose="020B0603020102020204" pitchFamily="34" charset="0"/>
              </a:rPr>
              <a:t>Значення: Довіра, консервативність, надійність, чесність, спокій, міцність, холод.</a:t>
            </a:r>
          </a:p>
          <a:p>
            <a:pPr algn="just"/>
            <a:r>
              <a:rPr lang="uk-UA" dirty="0">
                <a:latin typeface="Franklin Gothic Medium" panose="020B0603020102020204" pitchFamily="34" charset="0"/>
              </a:rPr>
              <a:t>Застосування: Найпопулярніший корпоративний колір. Часто використовується для інтернет-бізнесу і фінансових установ. Мужній колір.</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6188" b="14857"/>
          <a:stretch/>
        </p:blipFill>
        <p:spPr bwMode="auto">
          <a:xfrm>
            <a:off x="3173812" y="4199496"/>
            <a:ext cx="5970187" cy="264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0035" y="3146914"/>
            <a:ext cx="3203848" cy="3693319"/>
          </a:xfrm>
          <a:prstGeom prst="rect">
            <a:avLst/>
          </a:prstGeom>
        </p:spPr>
        <p:txBody>
          <a:bodyPr wrap="square">
            <a:spAutoFit/>
          </a:bodyPr>
          <a:lstStyle/>
          <a:p>
            <a:r>
              <a:rPr lang="uk-UA" dirty="0">
                <a:latin typeface="Franklin Gothic Medium" panose="020B0603020102020204" pitchFamily="34" charset="0"/>
              </a:rPr>
              <a:t>Значення: Витонченість, розкіш, формальність, стиль, елегантність, дорожнеча, авторитетність.</a:t>
            </a:r>
          </a:p>
          <a:p>
            <a:r>
              <a:rPr lang="uk-UA" dirty="0">
                <a:latin typeface="Franklin Gothic Medium" panose="020B0603020102020204" pitchFamily="34" charset="0"/>
              </a:rPr>
              <a:t>Застосування: Чорний використовується для брендів «високого класу», як основний або в парі з іншим кольором. Чорний похмурий, серйозний. Більшість логотипів були спочатку розроблені в чорно-білих кольорах.</a:t>
            </a:r>
          </a:p>
        </p:txBody>
      </p:sp>
    </p:spTree>
    <p:extLst>
      <p:ext uri="{BB962C8B-B14F-4D97-AF65-F5344CB8AC3E}">
        <p14:creationId xmlns:p14="http://schemas.microsoft.com/office/powerpoint/2010/main" val="251006008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025" t="36398" r="2330" b="16631"/>
          <a:stretch/>
        </p:blipFill>
        <p:spPr bwMode="auto">
          <a:xfrm>
            <a:off x="-1" y="0"/>
            <a:ext cx="6232527" cy="26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228184" y="-11427"/>
            <a:ext cx="2915816" cy="2862322"/>
          </a:xfrm>
          <a:prstGeom prst="rect">
            <a:avLst/>
          </a:prstGeom>
        </p:spPr>
        <p:txBody>
          <a:bodyPr wrap="square">
            <a:spAutoFit/>
          </a:bodyPr>
          <a:lstStyle/>
          <a:p>
            <a:r>
              <a:rPr lang="uk-UA" dirty="0">
                <a:latin typeface="Franklin Gothic Medium" panose="020B0603020102020204" pitchFamily="34" charset="0"/>
              </a:rPr>
              <a:t>Значення: Сміливість, пристрасть, сила, увага, любов, захоплення, дія, агресивність.</a:t>
            </a:r>
          </a:p>
          <a:p>
            <a:r>
              <a:rPr lang="uk-UA" dirty="0">
                <a:latin typeface="Franklin Gothic Medium" panose="020B0603020102020204" pitchFamily="34" charset="0"/>
              </a:rPr>
              <a:t>Застосування: Червоний працює однаково добре на чорному і білому тлі. Він може означати стоп, небезпека і гаряче. Колір-вигук. </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08" t="36265" r="1936" b="18664"/>
          <a:stretch/>
        </p:blipFill>
        <p:spPr bwMode="auto">
          <a:xfrm>
            <a:off x="3059832" y="4293096"/>
            <a:ext cx="6084168" cy="2548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439" y="3148694"/>
            <a:ext cx="3053393" cy="3693319"/>
          </a:xfrm>
          <a:prstGeom prst="rect">
            <a:avLst/>
          </a:prstGeom>
        </p:spPr>
        <p:txBody>
          <a:bodyPr wrap="square">
            <a:spAutoFit/>
          </a:bodyPr>
          <a:lstStyle/>
          <a:p>
            <a:r>
              <a:rPr lang="uk-UA" dirty="0">
                <a:latin typeface="Franklin Gothic Medium" panose="020B0603020102020204" pitchFamily="34" charset="0"/>
              </a:rPr>
              <a:t>Значення: Логічний, оптимістичний, прогресивний, впевнений, грайливий, творчий.</a:t>
            </a:r>
          </a:p>
          <a:p>
            <a:r>
              <a:rPr lang="uk-UA" dirty="0">
                <a:latin typeface="Franklin Gothic Medium" panose="020B0603020102020204" pitchFamily="34" charset="0"/>
              </a:rPr>
              <a:t>Застосування: Жовтий зазвичай занадто яскравий, щоб використовувати його окремо, і вимагає використання контуру, фону або кольору на межі. Це колір обережності. Презентує чіткість.</a:t>
            </a:r>
          </a:p>
        </p:txBody>
      </p:sp>
    </p:spTree>
    <p:extLst>
      <p:ext uri="{BB962C8B-B14F-4D97-AF65-F5344CB8AC3E}">
        <p14:creationId xmlns:p14="http://schemas.microsoft.com/office/powerpoint/2010/main" val="15707822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42" t="36067" r="2321" b="17834"/>
          <a:stretch/>
        </p:blipFill>
        <p:spPr bwMode="auto">
          <a:xfrm>
            <a:off x="0" y="0"/>
            <a:ext cx="6012160" cy="2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012160" y="0"/>
            <a:ext cx="3151158" cy="3416320"/>
          </a:xfrm>
          <a:prstGeom prst="rect">
            <a:avLst/>
          </a:prstGeom>
        </p:spPr>
        <p:txBody>
          <a:bodyPr wrap="square">
            <a:spAutoFit/>
          </a:bodyPr>
          <a:lstStyle/>
          <a:p>
            <a:r>
              <a:rPr lang="uk-UA" dirty="0" smtClean="0">
                <a:latin typeface="Franklin Gothic Medium" panose="020B0603020102020204" pitchFamily="34" charset="0"/>
              </a:rPr>
              <a:t>Значення: Щасливий, енергійний, товариський, доброзичливий, доступний, захоплений, сонячний.</a:t>
            </a:r>
          </a:p>
          <a:p>
            <a:r>
              <a:rPr lang="uk-UA" dirty="0" smtClean="0">
                <a:latin typeface="Franklin Gothic Medium" panose="020B0603020102020204" pitchFamily="34" charset="0"/>
              </a:rPr>
              <a:t>Застосування: Вважається, що помаранчевий викликає апетит. Помаранчевий колір використовується в деяких знаках застереження. Часто використовується в роздрібній торгівлі. Як правило, це заклик до дії.</a:t>
            </a:r>
            <a:endParaRPr lang="uk-UA" dirty="0">
              <a:latin typeface="Franklin Gothic Medium" panose="020B0603020102020204" pitchFamily="34" charset="0"/>
            </a:endParaRP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35" t="37273" r="3169" b="17580"/>
          <a:stretch/>
        </p:blipFill>
        <p:spPr bwMode="auto">
          <a:xfrm>
            <a:off x="2596817" y="4293096"/>
            <a:ext cx="6566501" cy="253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7194" y="2610683"/>
            <a:ext cx="2596817" cy="4247317"/>
          </a:xfrm>
          <a:prstGeom prst="rect">
            <a:avLst/>
          </a:prstGeom>
        </p:spPr>
        <p:txBody>
          <a:bodyPr wrap="square">
            <a:spAutoFit/>
          </a:bodyPr>
          <a:lstStyle/>
          <a:p>
            <a:r>
              <a:rPr lang="uk-UA" dirty="0" smtClean="0">
                <a:latin typeface="Franklin Gothic Medium" panose="020B0603020102020204" pitchFamily="34" charset="0"/>
              </a:rPr>
              <a:t>Значення: Природа, багатство, свіжість, життя, гармонія, навколишнє середовище, зростання, новизна.</a:t>
            </a:r>
          </a:p>
          <a:p>
            <a:r>
              <a:rPr lang="uk-UA" dirty="0" smtClean="0">
                <a:latin typeface="Franklin Gothic Medium" panose="020B0603020102020204" pitchFamily="34" charset="0"/>
              </a:rPr>
              <a:t>Застосування: Зелений означає «вперед». Часто використовується для представлення еко-компаній і продуктів. Вважається заспокійливим кольором.</a:t>
            </a:r>
            <a:endParaRPr lang="uk-UA" dirty="0">
              <a:latin typeface="Franklin Gothic Medium" panose="020B0603020102020204" pitchFamily="34" charset="0"/>
            </a:endParaRPr>
          </a:p>
        </p:txBody>
      </p:sp>
    </p:spTree>
    <p:extLst>
      <p:ext uri="{BB962C8B-B14F-4D97-AF65-F5344CB8AC3E}">
        <p14:creationId xmlns:p14="http://schemas.microsoft.com/office/powerpoint/2010/main" val="34401469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51" t="37206" r="2588" b="17265"/>
          <a:stretch/>
        </p:blipFill>
        <p:spPr bwMode="auto">
          <a:xfrm>
            <a:off x="-1" y="0"/>
            <a:ext cx="6084169" cy="263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012160" y="29546"/>
            <a:ext cx="3131840" cy="3970318"/>
          </a:xfrm>
          <a:prstGeom prst="rect">
            <a:avLst/>
          </a:prstGeom>
        </p:spPr>
        <p:txBody>
          <a:bodyPr wrap="square">
            <a:spAutoFit/>
          </a:bodyPr>
          <a:lstStyle/>
          <a:p>
            <a:r>
              <a:rPr lang="uk-UA" dirty="0">
                <a:latin typeface="Franklin Gothic Medium" panose="020B0603020102020204" pitchFamily="34" charset="0"/>
              </a:rPr>
              <a:t>Значення: Велич, таємниця, помпезність, церемоніальність, творчість, унікальність.</a:t>
            </a:r>
          </a:p>
          <a:p>
            <a:r>
              <a:rPr lang="uk-UA" dirty="0">
                <a:latin typeface="Franklin Gothic Medium" panose="020B0603020102020204" pitchFamily="34" charset="0"/>
              </a:rPr>
              <a:t>Застосування: Колись був найдорожчим кольором у виробництві, так як робився з рідкісної морської водорості. Часто розглядається як елітний. Подобається дітям, його часто використовують в упаковці солодощів та іграшок.</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936" y="3933056"/>
            <a:ext cx="5377191" cy="292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3907401"/>
            <a:ext cx="3735936" cy="1938992"/>
          </a:xfrm>
          <a:prstGeom prst="rect">
            <a:avLst/>
          </a:prstGeom>
        </p:spPr>
        <p:txBody>
          <a:bodyPr wrap="square">
            <a:spAutoFit/>
          </a:bodyPr>
          <a:lstStyle/>
          <a:p>
            <a:r>
              <a:rPr lang="uk-UA" sz="2000" dirty="0" smtClean="0">
                <a:latin typeface="Franklin Gothic Medium" panose="020B0603020102020204" pitchFamily="34" charset="0"/>
              </a:rPr>
              <a:t>Значення: Романтика, свіжість, витонченість, мрійливість, ніжність.</a:t>
            </a:r>
            <a:endParaRPr lang="uk-UA" sz="2000" dirty="0">
              <a:latin typeface="Franklin Gothic Medium" panose="020B0603020102020204" pitchFamily="34" charset="0"/>
            </a:endParaRPr>
          </a:p>
          <a:p>
            <a:r>
              <a:rPr lang="uk-UA" sz="2000" dirty="0" smtClean="0">
                <a:latin typeface="Franklin Gothic Medium" panose="020B0603020102020204" pitchFamily="34" charset="0"/>
              </a:rPr>
              <a:t>Застосування: Прийнято вважати жіночим кольором, подобається дівчатам.</a:t>
            </a:r>
            <a:endParaRPr lang="uk-UA" sz="2000" dirty="0">
              <a:latin typeface="Franklin Gothic Medium" panose="020B0603020102020204" pitchFamily="34" charset="0"/>
            </a:endParaRPr>
          </a:p>
        </p:txBody>
      </p:sp>
    </p:spTree>
    <p:extLst>
      <p:ext uri="{BB962C8B-B14F-4D97-AF65-F5344CB8AC3E}">
        <p14:creationId xmlns:p14="http://schemas.microsoft.com/office/powerpoint/2010/main" val="12671313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34636"/>
            <a:ext cx="4891336" cy="6892636"/>
          </a:xfrm>
        </p:spPr>
        <p:txBody>
          <a:bodyPr>
            <a:normAutofit/>
          </a:bodyPr>
          <a:lstStyle/>
          <a:p>
            <a:pPr marL="0" indent="0" algn="just">
              <a:buNone/>
            </a:pPr>
            <a:r>
              <a:rPr lang="uk-UA" b="1" dirty="0" err="1">
                <a:latin typeface="Franklin Gothic Medium" panose="020B0603020102020204" pitchFamily="34" charset="0"/>
              </a:rPr>
              <a:t>Нейромаркетинг</a:t>
            </a:r>
            <a:r>
              <a:rPr lang="uk-UA" b="1" dirty="0">
                <a:latin typeface="Franklin Gothic Medium" panose="020B0603020102020204" pitchFamily="34" charset="0"/>
              </a:rPr>
              <a:t> поділяють на два блоки: фундаментальний і інструментальний. </a:t>
            </a:r>
          </a:p>
          <a:p>
            <a:pPr marL="0" indent="0" algn="just">
              <a:buNone/>
            </a:pPr>
            <a:r>
              <a:rPr lang="uk-UA" dirty="0" smtClean="0">
                <a:latin typeface="Franklin Gothic Medium" panose="020B0603020102020204" pitchFamily="34" charset="0"/>
              </a:rPr>
              <a:t>Інструментальний </a:t>
            </a:r>
            <a:r>
              <a:rPr lang="uk-UA" dirty="0">
                <a:latin typeface="Franklin Gothic Medium" panose="020B0603020102020204" pitchFamily="34" charset="0"/>
              </a:rPr>
              <a:t>використовує такі </a:t>
            </a:r>
            <a:r>
              <a:rPr lang="uk-UA" dirty="0" smtClean="0">
                <a:latin typeface="Franklin Gothic Medium" panose="020B0603020102020204" pitchFamily="34" charset="0"/>
              </a:rPr>
              <a:t>дослідження: </a:t>
            </a:r>
            <a:endParaRPr lang="uk-UA" dirty="0">
              <a:latin typeface="Franklin Gothic Medium" panose="020B0603020102020204" pitchFamily="34" charset="0"/>
            </a:endParaRPr>
          </a:p>
          <a:p>
            <a:pPr algn="just"/>
            <a:r>
              <a:rPr lang="en-US" dirty="0" smtClean="0">
                <a:latin typeface="Franklin Gothic Medium" panose="020B0603020102020204" pitchFamily="34" charset="0"/>
              </a:rPr>
              <a:t>eye-tracking</a:t>
            </a:r>
            <a:r>
              <a:rPr lang="uk-UA" dirty="0" smtClean="0">
                <a:latin typeface="Franklin Gothic Medium" panose="020B0603020102020204" pitchFamily="34" charset="0"/>
              </a:rPr>
              <a:t>;</a:t>
            </a:r>
            <a:endParaRPr lang="uk-UA" dirty="0">
              <a:latin typeface="Franklin Gothic Medium" panose="020B0603020102020204" pitchFamily="34" charset="0"/>
            </a:endParaRPr>
          </a:p>
          <a:p>
            <a:pPr algn="just"/>
            <a:r>
              <a:rPr lang="uk-UA" dirty="0" smtClean="0">
                <a:latin typeface="Franklin Gothic Medium" panose="020B0603020102020204" pitchFamily="34" charset="0"/>
              </a:rPr>
              <a:t>біометрія, </a:t>
            </a:r>
            <a:r>
              <a:rPr lang="en-US" dirty="0" smtClean="0">
                <a:latin typeface="Franklin Gothic Medium" panose="020B0603020102020204" pitchFamily="34" charset="0"/>
              </a:rPr>
              <a:t>face-reading</a:t>
            </a:r>
            <a:r>
              <a:rPr lang="uk-UA" dirty="0" smtClean="0">
                <a:latin typeface="Franklin Gothic Medium" panose="020B0603020102020204" pitchFamily="34" charset="0"/>
              </a:rPr>
              <a:t>;</a:t>
            </a:r>
            <a:endParaRPr lang="uk-UA" dirty="0">
              <a:latin typeface="Franklin Gothic Medium" panose="020B0603020102020204" pitchFamily="34" charset="0"/>
            </a:endParaRPr>
          </a:p>
          <a:p>
            <a:pPr algn="just"/>
            <a:r>
              <a:rPr lang="uk-UA" dirty="0" smtClean="0">
                <a:latin typeface="Franklin Gothic Medium" panose="020B0603020102020204" pitchFamily="34" charset="0"/>
              </a:rPr>
              <a:t>ЕЕГ/МЕГ</a:t>
            </a:r>
            <a:r>
              <a:rPr lang="uk-UA" dirty="0">
                <a:latin typeface="Franklin Gothic Medium" panose="020B0603020102020204" pitchFamily="34" charset="0"/>
              </a:rPr>
              <a:t>, </a:t>
            </a:r>
            <a:r>
              <a:rPr lang="uk-UA" dirty="0" err="1">
                <a:latin typeface="Franklin Gothic Medium" panose="020B0603020102020204" pitchFamily="34" charset="0"/>
              </a:rPr>
              <a:t>фМРТ</a:t>
            </a:r>
            <a:r>
              <a:rPr lang="uk-UA" dirty="0">
                <a:latin typeface="Franklin Gothic Medium" panose="020B0603020102020204" pitchFamily="34" charset="0"/>
              </a:rPr>
              <a:t>, </a:t>
            </a:r>
            <a:r>
              <a:rPr lang="en-US" dirty="0">
                <a:latin typeface="Franklin Gothic Medium" panose="020B0603020102020204" pitchFamily="34" charset="0"/>
              </a:rPr>
              <a:t>speech </a:t>
            </a:r>
            <a:r>
              <a:rPr lang="en-US" dirty="0" smtClean="0">
                <a:latin typeface="Franklin Gothic Medium" panose="020B0603020102020204" pitchFamily="34" charset="0"/>
              </a:rPr>
              <a:t>analytics</a:t>
            </a:r>
            <a:r>
              <a:rPr lang="uk-UA" dirty="0" smtClean="0">
                <a:latin typeface="Franklin Gothic Medium" panose="020B0603020102020204" pitchFamily="34" charset="0"/>
              </a:rPr>
              <a:t>. </a:t>
            </a:r>
            <a:endParaRPr lang="uk-UA" dirty="0">
              <a:latin typeface="Franklin Gothic Medium" panose="020B0603020102020204" pitchFamily="34" charset="0"/>
            </a:endParaRPr>
          </a:p>
          <a:p>
            <a:pPr marL="0" indent="0" algn="just">
              <a:buNone/>
            </a:pPr>
            <a:r>
              <a:rPr lang="uk-UA" dirty="0" smtClean="0">
                <a:latin typeface="Franklin Gothic Medium" panose="020B0603020102020204" pitchFamily="34" charset="0"/>
              </a:rPr>
              <a:t>Фундаментальний </a:t>
            </a:r>
            <a:r>
              <a:rPr lang="uk-UA" dirty="0">
                <a:latin typeface="Franklin Gothic Medium" panose="020B0603020102020204" pitchFamily="34" charset="0"/>
              </a:rPr>
              <a:t>включає гіпотези, що спираються </a:t>
            </a:r>
            <a:r>
              <a:rPr lang="uk-UA" dirty="0" smtClean="0">
                <a:latin typeface="Franklin Gothic Medium" panose="020B0603020102020204" pitchFamily="34" charset="0"/>
              </a:rPr>
              <a:t>на проведені </a:t>
            </a:r>
            <a:r>
              <a:rPr lang="uk-UA" dirty="0">
                <a:latin typeface="Franklin Gothic Medium" panose="020B0603020102020204" pitchFamily="34" charset="0"/>
              </a:rPr>
              <a:t>дослідження</a:t>
            </a:r>
            <a:r>
              <a:rPr lang="uk-UA" dirty="0" smtClean="0">
                <a:latin typeface="Franklin Gothic Medium" panose="020B0603020102020204" pitchFamily="34" charset="0"/>
              </a:rPr>
              <a:t>.</a:t>
            </a:r>
            <a:endParaRPr lang="uk-UA" dirty="0">
              <a:latin typeface="Franklin Gothic Medium" panose="020B0603020102020204" pitchFamily="34"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91" r="7528"/>
          <a:stretch/>
        </p:blipFill>
        <p:spPr bwMode="auto">
          <a:xfrm>
            <a:off x="5132107" y="116632"/>
            <a:ext cx="3898144" cy="2698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107" y="2915479"/>
            <a:ext cx="3898144" cy="378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6930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85444"/>
            <a:ext cx="5626246" cy="3343556"/>
          </a:xfrm>
        </p:spPr>
        <p:txBody>
          <a:bodyPr>
            <a:normAutofit/>
          </a:bodyPr>
          <a:lstStyle/>
          <a:p>
            <a:pPr marL="0" indent="0" algn="just">
              <a:buNone/>
            </a:pPr>
            <a:r>
              <a:rPr lang="uk-UA" sz="3600" dirty="0" smtClean="0">
                <a:latin typeface="Franklin Gothic Medium" panose="020B0603020102020204" pitchFamily="34" charset="0"/>
              </a:rPr>
              <a:t>Е</a:t>
            </a:r>
            <a:r>
              <a:rPr lang="en-US" sz="3600" dirty="0" smtClean="0">
                <a:latin typeface="Franklin Gothic Medium" panose="020B0603020102020204" pitchFamily="34" charset="0"/>
              </a:rPr>
              <a:t>ye-tracking </a:t>
            </a:r>
            <a:r>
              <a:rPr lang="en-US" sz="3600" dirty="0">
                <a:latin typeface="Franklin Gothic Medium" panose="020B0603020102020204" pitchFamily="34" charset="0"/>
              </a:rPr>
              <a:t>(</a:t>
            </a:r>
            <a:r>
              <a:rPr lang="uk-UA" sz="3600" dirty="0">
                <a:latin typeface="Franklin Gothic Medium" panose="020B0603020102020204" pitchFamily="34" charset="0"/>
              </a:rPr>
              <a:t>стеження за напрямком погляду випробовуваних, за звуженням і розширенням зіниць</a:t>
            </a:r>
            <a:r>
              <a:rPr lang="uk-UA" sz="3600" dirty="0" smtClean="0">
                <a:latin typeface="Franklin Gothic Medium" panose="020B0603020102020204" pitchFamily="34" charset="0"/>
              </a:rPr>
              <a:t>)</a:t>
            </a:r>
            <a:endParaRPr lang="uk-UA" sz="3600" dirty="0">
              <a:latin typeface="Franklin Gothic Medium" panose="020B06030201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4" y="3429000"/>
            <a:ext cx="5772240" cy="339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894" y="85444"/>
            <a:ext cx="3333885" cy="467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2337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0"/>
            <a:ext cx="5560620" cy="3645024"/>
          </a:xfrm>
        </p:spPr>
        <p:txBody>
          <a:bodyPr>
            <a:normAutofit/>
          </a:bodyPr>
          <a:lstStyle/>
          <a:p>
            <a:pPr marL="0" indent="0" algn="just">
              <a:buNone/>
            </a:pPr>
            <a:r>
              <a:rPr lang="uk-UA" sz="4000" dirty="0" smtClean="0">
                <a:latin typeface="Franklin Gothic Medium" panose="020B0603020102020204" pitchFamily="34" charset="0"/>
              </a:rPr>
              <a:t>Біометрія (детектор брехні), </a:t>
            </a:r>
            <a:r>
              <a:rPr lang="uk-UA" sz="4000" dirty="0" err="1" smtClean="0">
                <a:latin typeface="Franklin Gothic Medium" panose="020B0603020102020204" pitchFamily="34" charset="0"/>
              </a:rPr>
              <a:t>face-reading</a:t>
            </a:r>
            <a:r>
              <a:rPr lang="uk-UA" sz="4000" dirty="0" smtClean="0">
                <a:latin typeface="Franklin Gothic Medium" panose="020B0603020102020204" pitchFamily="34" charset="0"/>
              </a:rPr>
              <a:t> (розпізнавання емоцій по обличчю респондента)</a:t>
            </a:r>
            <a:endParaRPr lang="uk-UA" sz="4000" dirty="0">
              <a:latin typeface="Franklin Gothic Medium" panose="020B06030201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7" y="3645024"/>
            <a:ext cx="5531843" cy="311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0314"/>
          <a:stretch/>
        </p:blipFill>
        <p:spPr bwMode="auto">
          <a:xfrm>
            <a:off x="5560620" y="116632"/>
            <a:ext cx="350789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5493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28956" y="0"/>
            <a:ext cx="5551156" cy="3014258"/>
          </a:xfrm>
        </p:spPr>
        <p:txBody>
          <a:bodyPr>
            <a:noAutofit/>
          </a:bodyPr>
          <a:lstStyle/>
          <a:p>
            <a:pPr marL="0" indent="0" algn="just">
              <a:buNone/>
            </a:pPr>
            <a:r>
              <a:rPr lang="uk-UA" sz="3200" dirty="0" smtClean="0">
                <a:latin typeface="Franklin Gothic Medium" panose="020B0603020102020204" pitchFamily="34" charset="0"/>
              </a:rPr>
              <a:t>ЕЕГ/МЕГ</a:t>
            </a:r>
            <a:r>
              <a:rPr lang="uk-UA" sz="3200" dirty="0">
                <a:latin typeface="Franklin Gothic Medium" panose="020B0603020102020204" pitchFamily="34" charset="0"/>
              </a:rPr>
              <a:t>, </a:t>
            </a:r>
            <a:r>
              <a:rPr lang="uk-UA" sz="3200" dirty="0" err="1">
                <a:latin typeface="Franklin Gothic Medium" panose="020B0603020102020204" pitchFamily="34" charset="0"/>
              </a:rPr>
              <a:t>фМРТ</a:t>
            </a:r>
            <a:r>
              <a:rPr lang="uk-UA" sz="3200" dirty="0">
                <a:latin typeface="Franklin Gothic Medium" panose="020B0603020102020204" pitchFamily="34" charset="0"/>
              </a:rPr>
              <a:t>, </a:t>
            </a:r>
            <a:r>
              <a:rPr lang="en-US" sz="3200" dirty="0">
                <a:latin typeface="Franklin Gothic Medium" panose="020B0603020102020204" pitchFamily="34" charset="0"/>
              </a:rPr>
              <a:t>speech analytics (</a:t>
            </a:r>
            <a:r>
              <a:rPr lang="uk-UA" sz="3200" dirty="0">
                <a:latin typeface="Franklin Gothic Medium" panose="020B0603020102020204" pitchFamily="34" charset="0"/>
              </a:rPr>
              <a:t>система розпізнавання психотипів клієнтів із метою вибудовування подальшої комунікації</a:t>
            </a:r>
            <a:r>
              <a:rPr lang="uk-UA" sz="3200" dirty="0" smtClean="0">
                <a:latin typeface="Franklin Gothic Medium" panose="020B0603020102020204" pitchFamily="34" charset="0"/>
              </a:rPr>
              <a:t>)</a:t>
            </a:r>
            <a:endParaRPr lang="uk-UA" sz="3200" dirty="0">
              <a:latin typeface="Franklin Gothic Medium" panose="020B06030201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3" y="3014259"/>
            <a:ext cx="5649932" cy="371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974" y="-1"/>
            <a:ext cx="3419025" cy="6059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99287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3560" y="8336"/>
            <a:ext cx="9144000" cy="3528392"/>
          </a:xfrm>
        </p:spPr>
        <p:txBody>
          <a:bodyPr>
            <a:noAutofit/>
          </a:bodyPr>
          <a:lstStyle/>
          <a:p>
            <a:pPr marL="0" indent="0" algn="just">
              <a:buNone/>
            </a:pPr>
            <a:r>
              <a:rPr lang="uk-UA" b="1" dirty="0">
                <a:latin typeface="Franklin Gothic Medium" panose="020B0603020102020204" pitchFamily="34" charset="0"/>
              </a:rPr>
              <a:t>Виділяють такі види </a:t>
            </a:r>
            <a:r>
              <a:rPr lang="uk-UA" b="1" dirty="0" err="1">
                <a:latin typeface="Franklin Gothic Medium" panose="020B0603020102020204" pitchFamily="34" charset="0"/>
              </a:rPr>
              <a:t>нейромаркетингу</a:t>
            </a:r>
            <a:r>
              <a:rPr lang="uk-UA" b="1" dirty="0">
                <a:latin typeface="Franklin Gothic Medium" panose="020B0603020102020204" pitchFamily="34" charset="0"/>
              </a:rPr>
              <a:t>: </a:t>
            </a:r>
          </a:p>
          <a:p>
            <a:pPr marL="0" indent="0" algn="just">
              <a:buNone/>
            </a:pPr>
            <a:r>
              <a:rPr lang="uk-UA" dirty="0" smtClean="0">
                <a:latin typeface="Franklin Gothic Medium" panose="020B0603020102020204" pitchFamily="34" charset="0"/>
              </a:rPr>
              <a:t>1) маркетингові </a:t>
            </a:r>
            <a:r>
              <a:rPr lang="uk-UA" dirty="0">
                <a:latin typeface="Franklin Gothic Medium" panose="020B0603020102020204" pitchFamily="34" charset="0"/>
              </a:rPr>
              <a:t>дослідження із визначенням реакцій мозку;</a:t>
            </a:r>
          </a:p>
          <a:p>
            <a:pPr marL="0" indent="0" algn="just">
              <a:buNone/>
            </a:pPr>
            <a:r>
              <a:rPr lang="uk-UA" dirty="0" smtClean="0">
                <a:latin typeface="Franklin Gothic Medium" panose="020B0603020102020204" pitchFamily="34" charset="0"/>
              </a:rPr>
              <a:t>2) </a:t>
            </a:r>
            <a:r>
              <a:rPr lang="uk-UA" dirty="0" err="1" smtClean="0">
                <a:latin typeface="Franklin Gothic Medium" panose="020B0603020102020204" pitchFamily="34" charset="0"/>
              </a:rPr>
              <a:t>аромамаркетинг</a:t>
            </a:r>
            <a:r>
              <a:rPr lang="uk-UA" dirty="0">
                <a:latin typeface="Franklin Gothic Medium" panose="020B0603020102020204" pitchFamily="34" charset="0"/>
              </a:rPr>
              <a:t>; </a:t>
            </a:r>
          </a:p>
          <a:p>
            <a:pPr marL="0" indent="0" algn="just">
              <a:buNone/>
            </a:pPr>
            <a:r>
              <a:rPr lang="uk-UA" dirty="0" smtClean="0">
                <a:latin typeface="Franklin Gothic Medium" panose="020B0603020102020204" pitchFamily="34" charset="0"/>
              </a:rPr>
              <a:t>3) </a:t>
            </a:r>
            <a:r>
              <a:rPr lang="uk-UA" dirty="0" err="1" smtClean="0">
                <a:latin typeface="Franklin Gothic Medium" panose="020B0603020102020204" pitchFamily="34" charset="0"/>
              </a:rPr>
              <a:t>аудіомаркетинг</a:t>
            </a:r>
            <a:r>
              <a:rPr lang="uk-UA" dirty="0">
                <a:latin typeface="Franklin Gothic Medium" panose="020B0603020102020204" pitchFamily="34" charset="0"/>
              </a:rPr>
              <a:t>; </a:t>
            </a:r>
          </a:p>
          <a:p>
            <a:pPr marL="0" indent="0" algn="just">
              <a:buNone/>
            </a:pPr>
            <a:r>
              <a:rPr lang="uk-UA" dirty="0" smtClean="0">
                <a:latin typeface="Franklin Gothic Medium" panose="020B0603020102020204" pitchFamily="34" charset="0"/>
              </a:rPr>
              <a:t>4) психологія </a:t>
            </a:r>
            <a:r>
              <a:rPr lang="uk-UA" dirty="0">
                <a:latin typeface="Franklin Gothic Medium" panose="020B0603020102020204" pitchFamily="34" charset="0"/>
              </a:rPr>
              <a:t>кольору.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130826"/>
            <a:ext cx="5184576" cy="356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173652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28778" y="476672"/>
            <a:ext cx="9144000" cy="5760640"/>
          </a:xfrm>
        </p:spPr>
        <p:txBody>
          <a:bodyPr>
            <a:normAutofit/>
          </a:bodyPr>
          <a:lstStyle/>
          <a:p>
            <a:pPr marL="0" indent="0" algn="just">
              <a:buNone/>
            </a:pPr>
            <a:r>
              <a:rPr lang="uk-UA" b="1" dirty="0">
                <a:latin typeface="Franklin Gothic Medium" panose="020B0603020102020204" pitchFamily="34" charset="0"/>
              </a:rPr>
              <a:t>Маркетингові дослідження із визначенням реакцій мозку </a:t>
            </a:r>
            <a:r>
              <a:rPr lang="uk-UA" dirty="0">
                <a:latin typeface="Franklin Gothic Medium" panose="020B0603020102020204" pitchFamily="34" charset="0"/>
              </a:rPr>
              <a:t>– вид </a:t>
            </a:r>
            <a:r>
              <a:rPr lang="uk-UA" dirty="0" err="1">
                <a:latin typeface="Franklin Gothic Medium" panose="020B0603020102020204" pitchFamily="34" charset="0"/>
              </a:rPr>
              <a:t>нейромаркетингу</a:t>
            </a:r>
            <a:r>
              <a:rPr lang="uk-UA" dirty="0">
                <a:latin typeface="Franklin Gothic Medium" panose="020B0603020102020204" pitchFamily="34" charset="0"/>
              </a:rPr>
              <a:t>, в якому вивчаються реакції мозку на вплив зовнішніх подразників. Фіксація несвідомих процесів сприйняття дає можливість виявити закономірності, причинно-наслідкові зв’язки між таким впливом і поведінкою споживача. Сучасні дослідження мозку з використанням МРТ, томографа, </a:t>
            </a:r>
            <a:r>
              <a:rPr lang="uk-UA" dirty="0" err="1">
                <a:latin typeface="Franklin Gothic Medium" panose="020B0603020102020204" pitchFamily="34" charset="0"/>
              </a:rPr>
              <a:t>айтрекера</a:t>
            </a:r>
            <a:r>
              <a:rPr lang="uk-UA" dirty="0">
                <a:latin typeface="Franklin Gothic Medium" panose="020B0603020102020204" pitchFamily="34" charset="0"/>
              </a:rPr>
              <a:t> дозволяють виявити несвідомі реакції споживача </a:t>
            </a:r>
            <a:r>
              <a:rPr lang="uk-UA" dirty="0" smtClean="0">
                <a:latin typeface="Franklin Gothic Medium" panose="020B0603020102020204" pitchFamily="34" charset="0"/>
              </a:rPr>
              <a:t>.</a:t>
            </a:r>
          </a:p>
          <a:p>
            <a:pPr marL="0" indent="0" algn="just">
              <a:buNone/>
            </a:pPr>
            <a:r>
              <a:rPr lang="uk-UA" dirty="0">
                <a:latin typeface="Franklin Gothic Medium" panose="020B0603020102020204" pitchFamily="34" charset="0"/>
              </a:rPr>
              <a:t>Однією із провідних технологій є </a:t>
            </a:r>
            <a:r>
              <a:rPr lang="uk-UA" b="1" dirty="0" err="1">
                <a:latin typeface="Franklin Gothic Medium" panose="020B0603020102020204" pitchFamily="34" charset="0"/>
              </a:rPr>
              <a:t>айтрекінг</a:t>
            </a:r>
            <a:r>
              <a:rPr lang="uk-UA" dirty="0">
                <a:latin typeface="Franklin Gothic Medium" panose="020B0603020102020204" pitchFamily="34" charset="0"/>
              </a:rPr>
              <a:t>, що дозволяє відслідковувати рух погляду споживачів, тобто визначити елементи та їх розташування, на яких зосередився погляд.</a:t>
            </a:r>
          </a:p>
        </p:txBody>
      </p:sp>
    </p:spTree>
    <p:extLst>
      <p:ext uri="{BB962C8B-B14F-4D97-AF65-F5344CB8AC3E}">
        <p14:creationId xmlns:p14="http://schemas.microsoft.com/office/powerpoint/2010/main" val="411561510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24817" y="24586"/>
            <a:ext cx="5239271" cy="3392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061" y="1052736"/>
            <a:ext cx="3672408" cy="578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7504" y="3613666"/>
            <a:ext cx="3888432" cy="369332"/>
          </a:xfrm>
          <a:prstGeom prst="rect">
            <a:avLst/>
          </a:prstGeom>
        </p:spPr>
        <p:txBody>
          <a:bodyPr wrap="square">
            <a:spAutoFit/>
          </a:bodyPr>
          <a:lstStyle/>
          <a:p>
            <a:pPr algn="just"/>
            <a:r>
              <a:rPr lang="uk-UA" dirty="0" smtClean="0">
                <a:latin typeface="Franklin Gothic Medium" panose="020B0603020102020204" pitchFamily="34" charset="0"/>
              </a:rPr>
              <a:t> </a:t>
            </a:r>
            <a:endParaRPr lang="uk-UA" dirty="0">
              <a:latin typeface="Franklin Gothic Medium" panose="020B0603020102020204" pitchFamily="34" charset="0"/>
            </a:endParaRPr>
          </a:p>
        </p:txBody>
      </p:sp>
      <p:sp>
        <p:nvSpPr>
          <p:cNvPr id="5" name="Прямоугольник 4"/>
          <p:cNvSpPr/>
          <p:nvPr/>
        </p:nvSpPr>
        <p:spPr>
          <a:xfrm>
            <a:off x="121536" y="3575378"/>
            <a:ext cx="4162431" cy="523220"/>
          </a:xfrm>
          <a:prstGeom prst="rect">
            <a:avLst/>
          </a:prstGeom>
        </p:spPr>
        <p:txBody>
          <a:bodyPr wrap="square">
            <a:spAutoFit/>
          </a:bodyPr>
          <a:lstStyle/>
          <a:p>
            <a:r>
              <a:rPr lang="en-US" sz="2800" dirty="0">
                <a:latin typeface="Franklin Gothic Medium" panose="020B0603020102020204" pitchFamily="34" charset="0"/>
              </a:rPr>
              <a:t>E</a:t>
            </a:r>
            <a:r>
              <a:rPr lang="en-US" sz="2800" dirty="0" smtClean="0">
                <a:latin typeface="Franklin Gothic Medium" panose="020B0603020102020204" pitchFamily="34" charset="0"/>
              </a:rPr>
              <a:t>ye </a:t>
            </a:r>
            <a:r>
              <a:rPr lang="en-US" sz="2800" dirty="0">
                <a:latin typeface="Franklin Gothic Medium" panose="020B0603020102020204" pitchFamily="34" charset="0"/>
              </a:rPr>
              <a:t>tracking</a:t>
            </a:r>
            <a:endParaRPr lang="uk-UA" sz="2800" dirty="0">
              <a:latin typeface="Franklin Gothic Medium" panose="020B0603020102020204" pitchFamily="34" charset="0"/>
            </a:endParaRPr>
          </a:p>
        </p:txBody>
      </p:sp>
      <p:sp>
        <p:nvSpPr>
          <p:cNvPr id="6" name="Прямоугольник 5"/>
          <p:cNvSpPr/>
          <p:nvPr/>
        </p:nvSpPr>
        <p:spPr>
          <a:xfrm>
            <a:off x="755576" y="5301208"/>
            <a:ext cx="4572000" cy="1384995"/>
          </a:xfrm>
          <a:prstGeom prst="rect">
            <a:avLst/>
          </a:prstGeom>
        </p:spPr>
        <p:txBody>
          <a:bodyPr>
            <a:spAutoFit/>
          </a:bodyPr>
          <a:lstStyle/>
          <a:p>
            <a:r>
              <a:rPr lang="ru-RU" sz="2800" dirty="0" err="1">
                <a:latin typeface="Franklin Gothic Medium" panose="020B0603020102020204" pitchFamily="34" charset="0"/>
              </a:rPr>
              <a:t>Маркетингові</a:t>
            </a:r>
            <a:r>
              <a:rPr lang="ru-RU" sz="2800" dirty="0">
                <a:latin typeface="Franklin Gothic Medium" panose="020B0603020102020204" pitchFamily="34" charset="0"/>
              </a:rPr>
              <a:t> </a:t>
            </a:r>
            <a:r>
              <a:rPr lang="ru-RU" sz="2800" dirty="0" err="1">
                <a:latin typeface="Franklin Gothic Medium" panose="020B0603020102020204" pitchFamily="34" charset="0"/>
              </a:rPr>
              <a:t>дослідження</a:t>
            </a:r>
            <a:r>
              <a:rPr lang="ru-RU" sz="2800" dirty="0">
                <a:latin typeface="Franklin Gothic Medium" panose="020B0603020102020204" pitchFamily="34" charset="0"/>
              </a:rPr>
              <a:t> </a:t>
            </a:r>
            <a:r>
              <a:rPr lang="ru-RU" sz="2800" dirty="0" err="1">
                <a:latin typeface="Franklin Gothic Medium" panose="020B0603020102020204" pitchFamily="34" charset="0"/>
              </a:rPr>
              <a:t>із</a:t>
            </a:r>
            <a:r>
              <a:rPr lang="ru-RU" sz="2800" dirty="0">
                <a:latin typeface="Franklin Gothic Medium" panose="020B0603020102020204" pitchFamily="34" charset="0"/>
              </a:rPr>
              <a:t> </a:t>
            </a:r>
            <a:r>
              <a:rPr lang="ru-RU" sz="2800" dirty="0" err="1">
                <a:latin typeface="Franklin Gothic Medium" panose="020B0603020102020204" pitchFamily="34" charset="0"/>
              </a:rPr>
              <a:t>визначенням</a:t>
            </a:r>
            <a:r>
              <a:rPr lang="ru-RU" sz="2800" dirty="0">
                <a:latin typeface="Franklin Gothic Medium" panose="020B0603020102020204" pitchFamily="34" charset="0"/>
              </a:rPr>
              <a:t> </a:t>
            </a:r>
            <a:r>
              <a:rPr lang="ru-RU" sz="2800" dirty="0" err="1">
                <a:latin typeface="Franklin Gothic Medium" panose="020B0603020102020204" pitchFamily="34" charset="0"/>
              </a:rPr>
              <a:t>реакцій</a:t>
            </a:r>
            <a:r>
              <a:rPr lang="ru-RU" sz="2800" dirty="0">
                <a:latin typeface="Franklin Gothic Medium" panose="020B0603020102020204" pitchFamily="34" charset="0"/>
              </a:rPr>
              <a:t> </a:t>
            </a:r>
            <a:r>
              <a:rPr lang="ru-RU" sz="2800" dirty="0" err="1">
                <a:latin typeface="Franklin Gothic Medium" panose="020B0603020102020204" pitchFamily="34" charset="0"/>
              </a:rPr>
              <a:t>мозку</a:t>
            </a:r>
            <a:r>
              <a:rPr lang="ru-RU" sz="2800" dirty="0">
                <a:latin typeface="Franklin Gothic Medium" panose="020B0603020102020204" pitchFamily="34" charset="0"/>
              </a:rPr>
              <a:t> </a:t>
            </a:r>
            <a:endParaRPr lang="uk-UA" sz="2800" dirty="0">
              <a:latin typeface="Franklin Gothic Medium" panose="020B0603020102020204" pitchFamily="34" charset="0"/>
            </a:endParaRPr>
          </a:p>
        </p:txBody>
      </p:sp>
    </p:spTree>
    <p:extLst>
      <p:ext uri="{BB962C8B-B14F-4D97-AF65-F5344CB8AC3E}">
        <p14:creationId xmlns:p14="http://schemas.microsoft.com/office/powerpoint/2010/main" val="63246710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884</Words>
  <Application>Microsoft Office PowerPoint</Application>
  <PresentationFormat>Экран (4:3)</PresentationFormat>
  <Paragraphs>57</Paragraphs>
  <Slides>23</Slides>
  <Notes>0</Notes>
  <HiddenSlides>0</HiddenSlides>
  <MMClips>8</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Нейротехнології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Нейротехнології</dc:title>
  <dc:creator>Asus</dc:creator>
  <cp:lastModifiedBy>Dany Vasilevsky</cp:lastModifiedBy>
  <cp:revision>24</cp:revision>
  <dcterms:created xsi:type="dcterms:W3CDTF">2020-04-23T20:20:57Z</dcterms:created>
  <dcterms:modified xsi:type="dcterms:W3CDTF">2020-04-24T00:26:34Z</dcterms:modified>
</cp:coreProperties>
</file>