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713" r:id="rId3"/>
    <p:sldMasterId id="2147483726" r:id="rId4"/>
    <p:sldMasterId id="2147483739" r:id="rId5"/>
    <p:sldMasterId id="2147483752" r:id="rId6"/>
    <p:sldMasterId id="2147483765" r:id="rId7"/>
  </p:sldMasterIdLst>
  <p:notesMasterIdLst>
    <p:notesMasterId r:id="rId42"/>
  </p:notesMasterIdLst>
  <p:sldIdLst>
    <p:sldId id="336" r:id="rId8"/>
    <p:sldId id="338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перемещения страницы щёлкните мышью</a:t>
            </a: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5F390C0-C1D6-47EC-8130-645C038291D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4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5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508CB9C-B2BC-4010-93E3-255394845AB1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11.11.2024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BE0551-CBC4-40CD-A3A5-6BFF79D43C3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текста заглавия щёлкните мышью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3244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5132DB-E7F5-47B2-B94B-3C325AE6171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11.11.2024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AC37B1-FCA7-4D41-8423-5E3EFF37B7FE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tIns="4572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Вставка рисунка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842880" y="4983480"/>
            <a:ext cx="4663080" cy="1188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10058040" cy="4266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241" name="PlaceHolder 3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7C17985-92F2-4699-830C-93FEF43B1A8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11.11.2024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122C4-6148-49EB-9CD6-F8C2598FFE63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4114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  <p:sp>
        <p:nvSpPr>
          <p:cNvPr id="283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400997F-14D8-4832-A7A1-7B2E25D969E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142236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670572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27" name="PlaceHolder 6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29" name="PlaceHolder 8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F461AD5-C2D1-4A1D-839B-43BD2696CACB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90120" y="547560"/>
            <a:ext cx="11461320" cy="747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1422360" y="2057400"/>
            <a:ext cx="507960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705720" y="205740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705720" y="4191120"/>
            <a:ext cx="507960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370" name="PlaceHolder 5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EBAEAA-CFDB-4F1F-AFED-E3186BDDA0F8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pn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image" Target="../media/image26.wmf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jpeg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image" Target="../media/image61.jpeg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164" y="920978"/>
            <a:ext cx="88143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000" b="1" strike="noStrike" spc="-1" dirty="0" err="1" smtClean="0">
                <a:solidFill>
                  <a:srgbClr val="FF0000"/>
                </a:solidFill>
                <a:latin typeface="Cambria"/>
              </a:rPr>
              <a:t>Лекція</a:t>
            </a:r>
            <a:r>
              <a:rPr lang="ru-RU" sz="6000" b="1" strike="noStrike" spc="-1" dirty="0" smtClean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6000" b="1" strike="noStrike" spc="-1" dirty="0" smtClean="0">
                <a:solidFill>
                  <a:srgbClr val="FF0000"/>
                </a:solidFill>
                <a:latin typeface="Cambria"/>
              </a:rPr>
              <a:t>№</a:t>
            </a:r>
            <a:r>
              <a:rPr lang="uk-UA" sz="6000" b="1" strike="noStrike" spc="-1" dirty="0" smtClean="0">
                <a:solidFill>
                  <a:srgbClr val="FF0000"/>
                </a:solidFill>
                <a:latin typeface="Cambria"/>
              </a:rPr>
              <a:t>12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strike="noStrike" spc="-1" dirty="0" err="1" smtClean="0">
                <a:solidFill>
                  <a:srgbClr val="FF0000"/>
                </a:solidFill>
                <a:latin typeface="Cambria"/>
              </a:rPr>
              <a:t>Лікарські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4400" b="1" strike="noStrike" spc="-1" dirty="0" err="1" smtClean="0">
                <a:solidFill>
                  <a:srgbClr val="FF0000"/>
                </a:solidFill>
                <a:latin typeface="Cambria"/>
              </a:rPr>
              <a:t>рослини</a:t>
            </a:r>
            <a:endParaRPr lang="ru-RU" sz="5400" b="1" strike="noStrike" spc="-1" dirty="0" smtClean="0">
              <a:solidFill>
                <a:srgbClr val="002060"/>
              </a:solidFill>
              <a:latin typeface="Cambria"/>
            </a:endParaRPr>
          </a:p>
          <a:p>
            <a:pPr algn="ctr">
              <a:lnSpc>
                <a:spcPct val="80000"/>
              </a:lnSpc>
            </a:pPr>
            <a:r>
              <a:rPr lang="ru-RU" sz="5400" b="1" dirty="0">
                <a:solidFill>
                  <a:srgbClr val="0070C0"/>
                </a:solidFill>
              </a:rPr>
              <a:t>Тема 12. </a:t>
            </a:r>
            <a:r>
              <a:rPr lang="ru-RU" sz="5400" b="1" dirty="0" err="1">
                <a:solidFill>
                  <a:srgbClr val="0070C0"/>
                </a:solidFill>
              </a:rPr>
              <a:t>Лікарська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рослинна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сировина</a:t>
            </a:r>
            <a:r>
              <a:rPr lang="ru-RU" sz="5400" b="1" dirty="0">
                <a:solidFill>
                  <a:srgbClr val="0070C0"/>
                </a:solidFill>
              </a:rPr>
              <a:t>, яка </a:t>
            </a:r>
            <a:r>
              <a:rPr lang="ru-RU" sz="5400" b="1" dirty="0" err="1">
                <a:solidFill>
                  <a:srgbClr val="0070C0"/>
                </a:solidFill>
              </a:rPr>
              <a:t>містить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сполуки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5400" b="1" dirty="0" smtClean="0">
                <a:solidFill>
                  <a:srgbClr val="0070C0"/>
                </a:solidFill>
              </a:rPr>
              <a:t>з </a:t>
            </a:r>
            <a:r>
              <a:rPr lang="ru-RU" sz="5400" b="1" dirty="0" err="1">
                <a:solidFill>
                  <a:srgbClr val="0070C0"/>
                </a:solidFill>
              </a:rPr>
              <a:t>хіноновою</a:t>
            </a:r>
            <a:r>
              <a:rPr lang="ru-RU" sz="5400" b="1" dirty="0">
                <a:solidFill>
                  <a:srgbClr val="0070C0"/>
                </a:solidFill>
              </a:rPr>
              <a:t> структурою</a:t>
            </a:r>
            <a:endParaRPr lang="en-US" sz="5400" b="1" i="1" spc="-1" dirty="0" smtClean="0">
              <a:solidFill>
                <a:srgbClr val="0070C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4247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483480" y="195840"/>
            <a:ext cx="9888120" cy="518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6600FF"/>
                </a:solidFill>
                <a:latin typeface="Arial Black"/>
              </a:rPr>
              <a:t>Фізико-хімічні властивості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261360" y="822960"/>
            <a:ext cx="8098560" cy="557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1600" b="1" i="1" strike="noStrike" spc="-1">
                <a:solidFill>
                  <a:srgbClr val="006666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кристалічні речовини </a:t>
            </a:r>
            <a:r>
              <a:rPr lang="ru-RU" sz="2400" b="1" i="1" strike="noStrike" spc="-1">
                <a:solidFill>
                  <a:srgbClr val="FFFF00"/>
                </a:solidFill>
                <a:latin typeface="Arial Black"/>
              </a:rPr>
              <a:t>жовтого, </a:t>
            </a:r>
            <a:r>
              <a:rPr lang="ru-RU" sz="2400" b="1" i="1" strike="noStrike" spc="-1">
                <a:solidFill>
                  <a:srgbClr val="FFC000"/>
                </a:solidFill>
                <a:latin typeface="Arial Black"/>
              </a:rPr>
              <a:t>жовтогарячого</a:t>
            </a:r>
            <a:r>
              <a:rPr lang="ru-RU" sz="2400" b="1" i="1" strike="noStrike" spc="-1">
                <a:solidFill>
                  <a:srgbClr val="FF9900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або </a:t>
            </a:r>
            <a:r>
              <a:rPr lang="ru-RU" sz="2400" b="1" i="1" strike="noStrike" spc="-1">
                <a:solidFill>
                  <a:srgbClr val="FF0000"/>
                </a:solidFill>
                <a:latin typeface="Arial Black"/>
              </a:rPr>
              <a:t>червоного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кольору. Забарвлення в розчинах лугів і в концентрованій сульфатній кислоті посилюється;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розчинність: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6666"/>
                </a:solidFill>
                <a:latin typeface="Arial Black"/>
              </a:rPr>
              <a:t> </a:t>
            </a: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аглікони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і</a:t>
            </a: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 глікозиди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у водних розчинах лугів (з утворенням фенолятів);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аглікони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в ефірі, хлороформі, бензолі, не розчинні  у воді;</a:t>
            </a:r>
            <a:endParaRPr lang="ru-RU" sz="2400" b="0" strike="noStrike" spc="-1">
              <a:latin typeface="Arial"/>
            </a:endParaRPr>
          </a:p>
          <a:p>
            <a:pPr lvl="1" indent="-2160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3333CC"/>
                </a:solidFill>
                <a:latin typeface="Arial Black"/>
              </a:rPr>
              <a:t>антраглікозиди 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розчинні – у воді, спирто-водних сумішах, гірше в етанолі, не розчинні  в бензолі, хлороформі, ефірі. 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стійкі до високих температур і окисників;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595959"/>
              </a:buClr>
              <a:buFont typeface="Wingdings" charset="2"/>
              <a:buChar char=""/>
            </a:pP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 здатні до </a:t>
            </a:r>
            <a:r>
              <a:rPr lang="ru-RU" sz="2400" b="1" i="1" strike="noStrike" spc="-1">
                <a:solidFill>
                  <a:srgbClr val="FF0000"/>
                </a:solidFill>
                <a:latin typeface="Arial Black"/>
              </a:rPr>
              <a:t>сублімації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9353160" y="4977000"/>
            <a:ext cx="2533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Реакція сублімації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(використовується як якісна реакція)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0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3" name="Picture 6"/>
          <p:cNvPicPr/>
          <p:nvPr/>
        </p:nvPicPr>
        <p:blipFill>
          <a:blip r:embed="rId2"/>
          <a:stretch/>
        </p:blipFill>
        <p:spPr>
          <a:xfrm>
            <a:off x="8816400" y="1873080"/>
            <a:ext cx="3375360" cy="290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280440" y="199440"/>
            <a:ext cx="11658960" cy="63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6600FF"/>
                </a:solidFill>
                <a:latin typeface="Arial Black"/>
              </a:rPr>
              <a:t>Методи виділення і аналіз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Антраценпохідні екстрагують із лікарської рослинної сировини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спирто-водними сумішами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,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чистими спиртами </a:t>
            </a: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або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6600FF"/>
                </a:solidFill>
                <a:latin typeface="Arial Black"/>
              </a:rPr>
              <a:t>водою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Для відокремлення агліконів від глікозидів екстракцію сировини проводять </a:t>
            </a:r>
            <a:r>
              <a:rPr lang="ru-RU" sz="1800" b="1" strike="noStrike" spc="-1">
                <a:solidFill>
                  <a:srgbClr val="D63C2C"/>
                </a:solidFill>
                <a:latin typeface="Arial Black"/>
              </a:rPr>
              <a:t>хлороформом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або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D63C2C"/>
                </a:solidFill>
                <a:latin typeface="Arial Black"/>
              </a:rPr>
              <a:t>хлористим метиленом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Послідовною екстракцією тієї самої сировини спирто-водними сумішами, спиртом або водою (в залежності від виду сировини) виділяють суму антраглікозидів.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</a:rPr>
              <a:t>Для розділення суми агліконів на окремі компоненти використовують</a:t>
            </a:r>
            <a:r>
              <a:rPr lang="ru-RU" sz="1800" b="1" strike="noStrike" spc="-1">
                <a:solidFill>
                  <a:srgbClr val="595959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7030A0"/>
                </a:solidFill>
                <a:latin typeface="Arial Black"/>
              </a:rPr>
              <a:t>різну реакційну здатність їх щодо лугів або колонкову хроматографію.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</a:rPr>
              <a:t>Якісні реакції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 Реакція з лугом.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1 г сировини подрібнюють до розміру часток 1 – 3 мм. Наважку сировини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кори крушини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) масою 0,2 г вміщують у колбу зі зворотним холодильником і кип’ятять 2 хв. з 5 мл 10%-го спиртового розчину натрію гідроксиду або калію гідроксиду. Після охолодження додають 5 мл води, фільтрують. Фільтрат переносять в ділильну лійку, додають 10%-го розчину хлороводневої кислоти до слабкокислої реакції і 10 мл ефіру.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Після перемішування і розшарування рідин ефірний шар, забарвлений у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жовтий колір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, відділяють. 5 мл ефірного витягу збовтують у ділильній лійці з 3 мл 10%-го розчину амонію гідроксиду.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Ефірний шар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залишається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жовтим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хризофанол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)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, а розчин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амонію гідроксиду 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</a:rPr>
              <a:t>стає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червоним (</a:t>
            </a:r>
            <a:r>
              <a:rPr lang="ru-RU" sz="1800" b="1" i="1" strike="noStrike" spc="-1">
                <a:solidFill>
                  <a:srgbClr val="FF0000"/>
                </a:solidFill>
                <a:latin typeface="Arial Black"/>
              </a:rPr>
              <a:t>емодини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" name="Object 1"/>
          <p:cNvGraphicFramePr/>
          <p:nvPr/>
        </p:nvGraphicFramePr>
        <p:xfrm>
          <a:off x="1487880" y="1224000"/>
          <a:ext cx="9505440" cy="563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r:id="rId3" imgW="0" imgH="0" progId="Word.Document.8">
                  <p:embed/>
                </p:oleObj>
              </mc:Choice>
              <mc:Fallback>
                <p:oleObj r:id="rId3" imgW="0" imgH="0" progId="Word.Document.8">
                  <p:embed/>
                  <p:pic>
                    <p:nvPicPr>
                      <p:cNvPr id="606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87880" y="1224000"/>
                        <a:ext cx="9505440" cy="5633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" name="TextShape 2"/>
          <p:cNvSpPr txBox="1"/>
          <p:nvPr/>
        </p:nvSpPr>
        <p:spPr>
          <a:xfrm>
            <a:off x="2493720" y="326520"/>
            <a:ext cx="7381440" cy="596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Якісні реакції на антраценпохідні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grpSp>
        <p:nvGrpSpPr>
          <p:cNvPr id="608" name="Group 3"/>
          <p:cNvGrpSpPr/>
          <p:nvPr/>
        </p:nvGrpSpPr>
        <p:grpSpPr>
          <a:xfrm>
            <a:off x="605880" y="1262160"/>
            <a:ext cx="10896120" cy="5084280"/>
            <a:chOff x="605880" y="1262160"/>
            <a:chExt cx="10896120" cy="5084280"/>
          </a:xfrm>
        </p:grpSpPr>
        <p:graphicFrame>
          <p:nvGraphicFramePr>
            <p:cNvPr id="609" name="Object 4"/>
            <p:cNvGraphicFramePr/>
            <p:nvPr/>
          </p:nvGraphicFramePr>
          <p:xfrm>
            <a:off x="10304640" y="1262160"/>
            <a:ext cx="1146960" cy="114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610" name="Object 5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04640" y="1262160"/>
                          <a:ext cx="1146960" cy="11473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1" name="Object 5"/>
            <p:cNvGraphicFramePr/>
            <p:nvPr/>
          </p:nvGraphicFramePr>
          <p:xfrm>
            <a:off x="10348920" y="3665880"/>
            <a:ext cx="1142640" cy="1074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r:id="rId7" imgW="0" imgH="0" progId="">
                    <p:embed/>
                  </p:oleObj>
                </mc:Choice>
                <mc:Fallback>
                  <p:oleObj r:id="rId7" imgW="0" imgH="0" progId="">
                    <p:embed/>
                    <p:pic>
                      <p:nvPicPr>
                        <p:cNvPr id="612" name="Object 6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48920" y="3665880"/>
                          <a:ext cx="1142640" cy="10742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3" name="Object 6"/>
            <p:cNvGraphicFramePr/>
            <p:nvPr/>
          </p:nvGraphicFramePr>
          <p:xfrm>
            <a:off x="10382760" y="4896000"/>
            <a:ext cx="1119240" cy="1123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614" name="Object 7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10382760" y="4896000"/>
                          <a:ext cx="1119240" cy="112356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" name="Object 7"/>
            <p:cNvGraphicFramePr/>
            <p:nvPr/>
          </p:nvGraphicFramePr>
          <p:xfrm>
            <a:off x="10304640" y="2486160"/>
            <a:ext cx="1163880" cy="1101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616" name="Object 8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10304640" y="2486160"/>
                          <a:ext cx="1163880" cy="11012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" name="Object 8"/>
            <p:cNvGraphicFramePr/>
            <p:nvPr/>
          </p:nvGraphicFramePr>
          <p:xfrm>
            <a:off x="605880" y="2557800"/>
            <a:ext cx="928800" cy="956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r:id="rId11" imgW="0" imgH="0" progId="">
                    <p:embed/>
                  </p:oleObj>
                </mc:Choice>
                <mc:Fallback>
                  <p:oleObj r:id="rId11" imgW="0" imgH="0" progId="">
                    <p:embed/>
                    <p:pic>
                      <p:nvPicPr>
                        <p:cNvPr id="618" name="Object 9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605880" y="2557800"/>
                          <a:ext cx="928800" cy="9568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" name="Object 9"/>
            <p:cNvGraphicFramePr/>
            <p:nvPr/>
          </p:nvGraphicFramePr>
          <p:xfrm>
            <a:off x="703440" y="5365800"/>
            <a:ext cx="950040" cy="980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r:id="rId12" imgW="0" imgH="0" progId="">
                    <p:embed/>
                  </p:oleObj>
                </mc:Choice>
                <mc:Fallback>
                  <p:oleObj r:id="rId12" imgW="0" imgH="0" progId="">
                    <p:embed/>
                    <p:pic>
                      <p:nvPicPr>
                        <p:cNvPr id="620" name="Object 10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703440" y="5365800"/>
                          <a:ext cx="950040" cy="9806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527040" y="334800"/>
            <a:ext cx="104061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Якісна реакція з лугом у модифікації Борнтрегера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435600" y="1138680"/>
            <a:ext cx="6448320" cy="341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екстракція антраценопохідних спиртовим розчином лугу;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руйнування фенолятів хлоридною кислотою;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екстракція агліконів ефіром;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3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додавання водного розчину амоніаку до ефірного екстракту.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623" name="Group 3"/>
          <p:cNvGrpSpPr/>
          <p:nvPr/>
        </p:nvGrpSpPr>
        <p:grpSpPr>
          <a:xfrm>
            <a:off x="1905120" y="1423800"/>
            <a:ext cx="10008000" cy="5068800"/>
            <a:chOff x="1905120" y="1423800"/>
            <a:chExt cx="10008000" cy="5068800"/>
          </a:xfrm>
        </p:grpSpPr>
        <p:graphicFrame>
          <p:nvGraphicFramePr>
            <p:cNvPr id="624" name="Object 4"/>
            <p:cNvGraphicFramePr/>
            <p:nvPr/>
          </p:nvGraphicFramePr>
          <p:xfrm>
            <a:off x="7102800" y="2661840"/>
            <a:ext cx="1089000" cy="123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625" name="Object 5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7102800" y="2661840"/>
                          <a:ext cx="1089000" cy="12373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6" name="Group 5"/>
            <p:cNvGrpSpPr/>
            <p:nvPr/>
          </p:nvGrpSpPr>
          <p:grpSpPr>
            <a:xfrm>
              <a:off x="1905120" y="1423800"/>
              <a:ext cx="10008000" cy="5068800"/>
              <a:chOff x="1905120" y="1423800"/>
              <a:chExt cx="10008000" cy="5068800"/>
            </a:xfrm>
          </p:grpSpPr>
          <p:graphicFrame>
            <p:nvGraphicFramePr>
              <p:cNvPr id="627" name="Object 6"/>
              <p:cNvGraphicFramePr/>
              <p:nvPr/>
            </p:nvGraphicFramePr>
            <p:xfrm>
              <a:off x="7102800" y="1423800"/>
              <a:ext cx="1082880" cy="112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5" r:id="rId5" imgW="0" imgH="0" progId="">
                      <p:embed/>
                    </p:oleObj>
                  </mc:Choice>
                  <mc:Fallback>
                    <p:oleObj r:id="rId5" imgW="0" imgH="0" progId="">
                      <p:embed/>
                      <p:pic>
                        <p:nvPicPr>
                          <p:cNvPr id="628" name="Object 7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7102800" y="1423800"/>
                            <a:ext cx="1082880" cy="11232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29" name="Picture 8"/>
              <p:cNvPicPr/>
              <p:nvPr/>
            </p:nvPicPr>
            <p:blipFill>
              <a:blip r:embed="rId7"/>
              <a:stretch/>
            </p:blipFill>
            <p:spPr>
              <a:xfrm>
                <a:off x="10233000" y="1500480"/>
                <a:ext cx="1680120" cy="932400"/>
              </a:xfrm>
              <a:prstGeom prst="rect">
                <a:avLst/>
              </a:prstGeom>
              <a:ln w="9360">
                <a:noFill/>
              </a:ln>
            </p:spPr>
          </p:pic>
          <p:graphicFrame>
            <p:nvGraphicFramePr>
              <p:cNvPr id="630" name="Object 7"/>
              <p:cNvGraphicFramePr/>
              <p:nvPr/>
            </p:nvGraphicFramePr>
            <p:xfrm>
              <a:off x="1905120" y="4965120"/>
              <a:ext cx="6303240" cy="1333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6" r:id="rId8" imgW="0" imgH="0" progId="">
                      <p:embed/>
                    </p:oleObj>
                  </mc:Choice>
                  <mc:Fallback>
                    <p:oleObj r:id="rId8" imgW="0" imgH="0" progId="">
                      <p:embed/>
                      <p:pic>
                        <p:nvPicPr>
                          <p:cNvPr id="631" name="Object 9"/>
                          <p:cNvPicPr/>
                          <p:nvPr/>
                        </p:nvPicPr>
                        <p:blipFill>
                          <a:blip r:embed="rId9"/>
                          <a:stretch/>
                        </p:blipFill>
                        <p:spPr>
                          <a:xfrm>
                            <a:off x="1905120" y="4965120"/>
                            <a:ext cx="6303240" cy="133308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32" name="Picture 10"/>
              <p:cNvPicPr/>
              <p:nvPr/>
            </p:nvPicPr>
            <p:blipFill>
              <a:blip r:embed="rId10"/>
              <a:stretch/>
            </p:blipFill>
            <p:spPr>
              <a:xfrm>
                <a:off x="8224920" y="1500480"/>
                <a:ext cx="2007360" cy="94068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3" name="Picture 11"/>
              <p:cNvPicPr/>
              <p:nvPr/>
            </p:nvPicPr>
            <p:blipFill>
              <a:blip r:embed="rId11"/>
              <a:stretch/>
            </p:blipFill>
            <p:spPr>
              <a:xfrm>
                <a:off x="10198080" y="2815200"/>
                <a:ext cx="1680120" cy="102420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4" name="Picture 12"/>
              <p:cNvPicPr/>
              <p:nvPr/>
            </p:nvPicPr>
            <p:blipFill>
              <a:blip r:embed="rId12"/>
              <a:stretch/>
            </p:blipFill>
            <p:spPr>
              <a:xfrm>
                <a:off x="8317800" y="2815200"/>
                <a:ext cx="1869480" cy="103464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5" name="Picture 13"/>
              <p:cNvPicPr/>
              <p:nvPr/>
            </p:nvPicPr>
            <p:blipFill>
              <a:blip r:embed="rId13"/>
              <a:stretch/>
            </p:blipFill>
            <p:spPr>
              <a:xfrm>
                <a:off x="8682120" y="4516920"/>
                <a:ext cx="1964160" cy="969840"/>
              </a:xfrm>
              <a:prstGeom prst="rect">
                <a:avLst/>
              </a:prstGeom>
              <a:ln w="9360">
                <a:noFill/>
              </a:ln>
            </p:spPr>
          </p:pic>
          <p:pic>
            <p:nvPicPr>
              <p:cNvPr id="636" name="Picture 14"/>
              <p:cNvPicPr/>
              <p:nvPr/>
            </p:nvPicPr>
            <p:blipFill>
              <a:blip r:embed="rId14"/>
              <a:stretch/>
            </p:blipFill>
            <p:spPr>
              <a:xfrm>
                <a:off x="8690400" y="5446080"/>
                <a:ext cx="1962000" cy="1046520"/>
              </a:xfrm>
              <a:prstGeom prst="rect">
                <a:avLst/>
              </a:prstGeom>
              <a:ln w="9360"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285840" y="231120"/>
            <a:ext cx="11620080" cy="348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Хроматографічне виявлення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0,5 г подрібненої сировини вносять у колбу зі зворотним холодильником, заливають 5 мл етанолу і нагрівають на водяному нагрівнику протягом 5 хв.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Після охолодження надосадову рідину і зразки антрахінонів-“свідків” наносять капіляром на лінію старту пластинки “Силуфол”.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Пластинку поміщають у камеру з системою розчинників </a:t>
            </a:r>
            <a:r>
              <a:rPr lang="ru-RU" sz="2000" b="1" strike="noStrike" spc="-1">
                <a:solidFill>
                  <a:srgbClr val="7030A0"/>
                </a:solidFill>
                <a:latin typeface="Arial"/>
                <a:ea typeface="Times New Roman"/>
              </a:rPr>
              <a:t>етилацетат-метанол-вода (100:17:13)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. Після хроматографування пластинку сушать на повітрі у витяжній шафі.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На хроматограмі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антрахінони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проявляються </a:t>
            </a:r>
            <a:r>
              <a:rPr lang="ru-RU" sz="2000" b="1" strike="noStrike" spc="-1">
                <a:solidFill>
                  <a:srgbClr val="FFFF00"/>
                </a:solidFill>
                <a:latin typeface="Arial"/>
                <a:ea typeface="Times New Roman"/>
              </a:rPr>
              <a:t>жовтими</a:t>
            </a:r>
            <a:r>
              <a:rPr lang="ru-RU" sz="2000" b="1" strike="noStrike" spc="-1">
                <a:solidFill>
                  <a:srgbClr val="00B050"/>
                </a:solidFill>
                <a:latin typeface="Arial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або </a:t>
            </a:r>
            <a:r>
              <a:rPr lang="ru-RU" sz="2000" b="1" strike="noStrike" spc="-1">
                <a:solidFill>
                  <a:srgbClr val="FFC000"/>
                </a:solidFill>
                <a:latin typeface="Arial"/>
                <a:ea typeface="Times New Roman"/>
              </a:rPr>
              <a:t>оранжевими плямами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, а після обприскування розчином лугу вони набувають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червоного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або </a:t>
            </a:r>
            <a:r>
              <a:rPr lang="ru-RU" sz="2000" b="1" strike="noStrike" spc="-1">
                <a:solidFill>
                  <a:srgbClr val="FA906A"/>
                </a:solidFill>
                <a:latin typeface="Arial"/>
                <a:ea typeface="Times New Roman"/>
              </a:rPr>
              <a:t>фіолетового кольору</a:t>
            </a:r>
            <a:r>
              <a:rPr lang="ru-RU" sz="20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, видимого при денному світлі.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537840" y="3694320"/>
            <a:ext cx="7404120" cy="289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7030A0"/>
                </a:solidFill>
                <a:latin typeface="Arial"/>
                <a:ea typeface="Times New Roman"/>
              </a:rPr>
              <a:t>Кора крушини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В УФ-світлі видно </a:t>
            </a:r>
            <a:r>
              <a:rPr lang="ru-RU" sz="3200" b="1" i="1" strike="noStrike" spc="-1">
                <a:solidFill>
                  <a:srgbClr val="231F20"/>
                </a:solidFill>
                <a:latin typeface="Arial"/>
                <a:ea typeface="Times New Roman"/>
              </a:rPr>
              <a:t>4 плями</a:t>
            </a:r>
            <a:r>
              <a:rPr lang="ru-RU" sz="2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:</a:t>
            </a:r>
            <a:endParaRPr lang="ru-RU" sz="2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66C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66CC"/>
                </a:solidFill>
                <a:latin typeface="Arial"/>
                <a:ea typeface="Times New Roman"/>
              </a:rPr>
              <a:t>рожевого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0,16-0,18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глюкофрангулін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FF00"/>
                </a:solidFill>
                <a:latin typeface="Arial"/>
                <a:ea typeface="Times New Roman"/>
              </a:rPr>
              <a:t>жовтого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0,44-0,46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франгулін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C000"/>
                </a:solidFill>
                <a:latin typeface="Arial"/>
                <a:ea typeface="Times New Roman"/>
              </a:rPr>
              <a:t>оранжевого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 кольору з Rf 0,52-0,54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емодин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);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FF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FF00FF"/>
                </a:solidFill>
                <a:latin typeface="Arial"/>
                <a:ea typeface="Times New Roman"/>
              </a:rPr>
              <a:t>рожевого</a:t>
            </a:r>
            <a:r>
              <a:rPr lang="ru-RU" sz="1800" b="1" strike="noStrike" spc="-1">
                <a:solidFill>
                  <a:srgbClr val="FF00FF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кольору з Rf 0,76-0,78 (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хризофанол</a:t>
            </a:r>
            <a:r>
              <a:rPr lang="ru-RU" sz="1800" b="1" strike="noStrike" spc="-1">
                <a:solidFill>
                  <a:srgbClr val="231F20"/>
                </a:solidFill>
                <a:latin typeface="Arial"/>
                <a:ea typeface="Times New Roman"/>
              </a:rPr>
              <a:t>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311607" y="505145"/>
            <a:ext cx="11461320" cy="396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Cambria"/>
              </a:rPr>
              <a:t>Хроматографічний аналіз похідних антрацену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5" y="1457804"/>
            <a:ext cx="6754211" cy="4322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35090" y="1457804"/>
            <a:ext cx="4821382" cy="463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хроматографування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Адсорбент 60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254;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розчинників: етилацетат – метанол – вода (100:13,5:10);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Проявляючий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реактив: 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спиртовий розчин натрію гідроксиду, візуальний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 видимому світлі; Б – в УФ 365 нм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Хроматограма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метанольних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екстрактів кори крушини ламкої та жостеру послаблюючого: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суміш стандартних зразків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глюкофрангуліна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(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0,25),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алоіну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0,45),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франгуліна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(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0,75),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франгула-емодину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(фронт);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екстракт кори крушини ламкої;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екстракт плоди крушини ламкої;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екстракт плодів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жостера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послаблюючого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76280" y="328680"/>
            <a:ext cx="11449800" cy="611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Визначення вмісту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1 г сировини (кори крушини) подрібнюють до 1 – 3 мм і точну наважку (масою 0,05 г) вміщують у колбу на 100 мл зі шліфом, додають 7,5 мл льодяної оцтової кислоти.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Суміш кип’ятять на електронагрівнику 15 хв. (</a:t>
            </a:r>
            <a:r>
              <a:rPr lang="ru-RU" sz="1600" b="1" i="1" strike="noStrike" spc="-1">
                <a:solidFill>
                  <a:srgbClr val="7030A0"/>
                </a:solidFill>
                <a:latin typeface="Arial Black"/>
              </a:rPr>
              <a:t>Одночасно відбуваються екстракція антраценпохідних і гідроліз глікозидів</a:t>
            </a:r>
            <a:r>
              <a:rPr lang="ru-RU" sz="1600" b="1" strike="noStrike" spc="-1">
                <a:solidFill>
                  <a:srgbClr val="231F20"/>
                </a:solidFill>
                <a:latin typeface="Arial Black"/>
              </a:rPr>
              <a:t>). Вміст колби охолоджують, додають через холодильник 30 мл діетилового ефіру та кип’ятять на водяному нагрівнику 15 хв. Суміш охолоджують, проціджують крізь вату в ділильну лійку на 300 мл. Вату промивають 20 мл діетилового ефіру і вміщують її у колбу з сировиною. Додають 30 мл діетилового ефіру і кип’ятять 10 хв. на водяному нагрівнику. Ефірний витяг охолоджують, проціджують крізь вату в ту ж ділильну лійку. Колбу двічі споліскують ефіром (по 10 мл) та проціджують крізь ту ж саму вату.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Обережно, по стінках, до об’єднаного ефірно-оцтового витягу додають 100 мл лужно-аміачного розчину і перемішують 5 хв. Після повного розшарування рідин нижній шар червоного кольору зливають до мірної колби на 250 мл. Ефірний шар обробляють порціями по 20 мл лужно-аміачного розчину, доки не перестане забарвлюватися рідина; забарвлені розчини додають у ту ж мірну колбу. Об’єм розчину у мірній колбі доводять лужно-аміачним розчином до позначки.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25 мл одержаного забарвленого розчину вміщують у колбу на 100 мл, нагрівають зі зворотним холодильником на водяному нагрівнику 15 хв. (антраценпохідні з відновленої форми переходять в окислену).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Розчин охолоджують і вимірюють його оптичну густину на </a:t>
            </a:r>
            <a:r>
              <a:rPr lang="ru-RU" sz="1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фотоелектрокалориметрі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при довжині хвилі 540 нм з зеленим світлофільтром у кюветі товщиною шару 10 мм, використовуючи для порівняння лужно-аміачний розчин. При надто інтенсивному забарвленні досліджуваний розчин перед калориметруванням розводять лужно-аміачним розчином.</a:t>
            </a:r>
            <a:r>
              <a:rPr lang="ru-RU" sz="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Концентрацію антраценпохідних у калориметрованому розчині </a:t>
            </a:r>
            <a:r>
              <a:rPr lang="ru-RU" sz="1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у перерахунку на істизин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визначають за калібрувальним графіком.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76280" y="289440"/>
            <a:ext cx="10953360" cy="70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Вміст антраценпохідних у перерахунку на істизин у відсотках (Х) і абсолютно суху сировину обчислюють за формулою: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43" name="Рисунок 112"/>
          <p:cNvPicPr/>
          <p:nvPr/>
        </p:nvPicPr>
        <p:blipFill>
          <a:blip r:embed="rId2"/>
          <a:srcRect l="24697" t="46909" r="55005" b="44493"/>
          <a:stretch/>
        </p:blipFill>
        <p:spPr>
          <a:xfrm>
            <a:off x="3905280" y="1190520"/>
            <a:ext cx="4381200" cy="990360"/>
          </a:xfrm>
          <a:prstGeom prst="rect">
            <a:avLst/>
          </a:prstGeom>
          <a:ln w="9360">
            <a:noFill/>
          </a:ln>
        </p:spPr>
      </p:pic>
      <p:sp>
        <p:nvSpPr>
          <p:cNvPr id="644" name="CustomShape 2"/>
          <p:cNvSpPr/>
          <p:nvPr/>
        </p:nvSpPr>
        <p:spPr>
          <a:xfrm>
            <a:off x="313560" y="2172960"/>
            <a:ext cx="11510280" cy="40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де С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вміст антраценпохідних (у перерахунку на істизин) в 1 мл калориметрованого розчину, віднайдений за калібрувальним графіком, г; m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маса сировини, г; W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</a:rPr>
              <a:t>—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вологість сировини, %.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Примітки.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</a:rPr>
              <a:t> 1. Побудова калібрувального графіка. 50 г кобальту хлориду (CoCl2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⋅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6H2O), висушеного до сталої маси, поміщають у мірну колбу на 500 мл, розчиняють у 250 мл води, додають 1 мл хлороводневої кислоти і доводять об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’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єм розчину водою до позначки. Із цього розчину готують серію розведених розчинів (№ 1 </a:t>
            </a:r>
            <a:r>
              <a:rPr lang="ru-RU" sz="2000" b="1" strike="noStrike" spc="-1">
                <a:solidFill>
                  <a:srgbClr val="231F20"/>
                </a:solidFill>
                <a:latin typeface="Calibri"/>
                <a:ea typeface="Times New Roman"/>
              </a:rPr>
              <a:t>–</a:t>
            </a: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12), які містять відповідно 0,0025; 0,0050; 0,0075; ...0,0300 г кобальту хлориду в 1 мл, і вимірюють їх оптичну густину на фотоелектрокалориметрі при довжині хвилі 540 нм у кюветі з товщиною шару 10 мм, користуючись водою як розчином порівняння.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2. Приготування лужно-аміачного розчину: 50 г натрію гідроксиду розчиняють при перемішуванні у 870 мл води. До охолодженого розчину додають 80 мл концентрованого розчину аміаку і перемішують. Розчин придатний протягом доби.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285840" y="382680"/>
            <a:ext cx="11429640" cy="5365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Поширення та локалізація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Антраценпохідні знайдені у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вищих рослинах, лишайниках, грибах, бактеріях, комахах та морських тваринах класу голкошкірих (морські лілії)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.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Значна частина похідних антрахінону виділена з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грибів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Aspergillus i Penicillum; у вищих рослинах антрахінони частіше зустрічаються у видах родин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Rubiaceae, Rhamnaceae, Polygonaceae, Fabaceae, Asphodelaceae, Bignoniaceae, Verbenaceae, Scrophulariaceae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та ін.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Відновлені форми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гідроксиантрахінонів — антраноли, антрони і oксиантрони в природі зустрічаються рідше.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Антрацикліни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знайдені 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мікроорганізмах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стрептоміцетах (актиноміцетах).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Похідні антрацену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накопичуються в різних частинах рослин, але у великих кількостях частіш за все в листках, плодах, корі, підземних органах.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Антраценпохідні містяться 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розчиненому стані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 клітинному соку, рідше — у відмерлих частинах рослин.</a:t>
            </a:r>
            <a:r>
              <a:rPr lang="ru-RU" sz="1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Picture 10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0" y="0"/>
            <a:ext cx="2734200" cy="1630080"/>
          </a:xfrm>
          <a:prstGeom prst="rect">
            <a:avLst/>
          </a:prstGeom>
          <a:ln w="9360">
            <a:noFill/>
          </a:ln>
        </p:spPr>
      </p:pic>
      <p:sp>
        <p:nvSpPr>
          <p:cNvPr id="647" name="TextShape 1"/>
          <p:cNvSpPr txBox="1"/>
          <p:nvPr/>
        </p:nvSpPr>
        <p:spPr>
          <a:xfrm>
            <a:off x="2691000" y="601560"/>
            <a:ext cx="876492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i="1" strike="noStrike" spc="-1">
                <a:solidFill>
                  <a:srgbClr val="972F57"/>
                </a:solidFill>
                <a:latin typeface="Cambria"/>
              </a:rPr>
              <a:t>Фармакологічна активність похідних антрацену 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2678040" y="1341720"/>
            <a:ext cx="8777880" cy="499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проносна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нефролітична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спазмолітична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діуретична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протизапальна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противірусна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протимікозна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протипухлинна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антидепресивна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інгібуюча і стимулююча дія на активність ферментів </a:t>
            </a:r>
            <a:endParaRPr lang="ru-RU" sz="24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595959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3366"/>
                </a:solidFill>
                <a:latin typeface="Times New Roman"/>
              </a:rPr>
              <a:t> беруть участь в окислювально-відновних процесах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70160" y="982706"/>
            <a:ext cx="11220480" cy="458587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План</a:t>
            </a:r>
            <a:endParaRPr lang="ru-RU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200" b="0" strike="noStrike" spc="-1" dirty="0" err="1" smtClean="0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3200" b="0" strike="noStrike" spc="-1" dirty="0" smtClean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з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хіноновою</a:t>
            </a:r>
            <a:r>
              <a:rPr lang="ru-RU" sz="32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структурою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3200" b="0" strike="noStrike" spc="-1" dirty="0" smtClean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endParaRPr lang="en-US" sz="3200" b="0" strike="noStrike" spc="-1" dirty="0" smtClean="0">
              <a:solidFill>
                <a:srgbClr val="002060"/>
              </a:solidFill>
              <a:latin typeface="Arial Black"/>
              <a:ea typeface="Times New Roman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b="0" strike="noStrike" spc="-1" dirty="0" err="1" smtClean="0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32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32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285840" y="309240"/>
            <a:ext cx="11620080" cy="490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Біологічна активність антрахінонів дуже різноманітна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Вони являють собою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біохімічні носії електронів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живих організмах і беруть участь в окислювально-відновних процесах.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Антрахінони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групи емодину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здатні посилювати перистальтику товстої кишки, що зумовлює їх послаблюючу дію.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Проносний ефект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виявляється через 10–12 год після вживання препарату.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Алізаринові похідні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марени красильної виявляють спазмолітичну та сечогінну дію, сприяють виведенню з нирок конкрементів.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Відновлені форми похідних антрахінону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мають виражену протизапальну дію.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З’ясовано, що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конденсовані антрахінони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виявляють протипухлинну дію. Досягненням останнього часу стало відкриття антибіотиків — антрациклінів, що мають високу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протипухлинну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активність.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Деякі похідні антрациклінів виявляють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інгібуючу або стимулюючу дію на активність ферментів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.</a:t>
            </a:r>
            <a:r>
              <a:rPr lang="ru-RU" sz="1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 txBox="1"/>
          <p:nvPr/>
        </p:nvSpPr>
        <p:spPr>
          <a:xfrm>
            <a:off x="571680" y="152280"/>
            <a:ext cx="8476920" cy="1569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Кора крушини – Cortex Frangulae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Крушина вільховидна (Крушина ламка) –  Frangula alnus (Rhamnus frangula)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Жостерові - Rhamnaceae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51" name="Picture 24"/>
          <p:cNvPicPr/>
          <p:nvPr/>
        </p:nvPicPr>
        <p:blipFill>
          <a:blip r:embed="rId2"/>
          <a:stretch/>
        </p:blipFill>
        <p:spPr>
          <a:xfrm>
            <a:off x="8096400" y="1143000"/>
            <a:ext cx="4095360" cy="330480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652" name="CustomShape 2"/>
          <p:cNvSpPr/>
          <p:nvPr/>
        </p:nvSpPr>
        <p:spPr>
          <a:xfrm>
            <a:off x="190440" y="1649880"/>
            <a:ext cx="5283000" cy="168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глюкофрангуліни А і Б,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франгуліни А і Б,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дубильні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2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органічні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5810400" y="5365440"/>
            <a:ext cx="638136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Сироп, сухий та рідкий екстракти, чай послаблюючий,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збір шлунковий,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Рамніл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проносна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Препарати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Вікалін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Вікаїр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антацидна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54" name="Picture 25"/>
          <p:cNvPicPr/>
          <p:nvPr/>
        </p:nvPicPr>
        <p:blipFill>
          <a:blip r:embed="rId3"/>
          <a:stretch/>
        </p:blipFill>
        <p:spPr>
          <a:xfrm>
            <a:off x="4191120" y="1857240"/>
            <a:ext cx="3488040" cy="1184040"/>
          </a:xfrm>
          <a:prstGeom prst="rect">
            <a:avLst/>
          </a:prstGeom>
          <a:ln w="9360">
            <a:noFill/>
          </a:ln>
        </p:spPr>
      </p:pic>
      <p:pic>
        <p:nvPicPr>
          <p:cNvPr id="655" name="Picture 27"/>
          <p:cNvPicPr/>
          <p:nvPr/>
        </p:nvPicPr>
        <p:blipFill>
          <a:blip r:embed="rId4"/>
          <a:stretch/>
        </p:blipFill>
        <p:spPr>
          <a:xfrm>
            <a:off x="4095720" y="3643200"/>
            <a:ext cx="3892320" cy="1390320"/>
          </a:xfrm>
          <a:prstGeom prst="rect">
            <a:avLst/>
          </a:prstGeom>
          <a:ln w="9360">
            <a:noFill/>
          </a:ln>
        </p:spPr>
      </p:pic>
      <p:pic>
        <p:nvPicPr>
          <p:cNvPr id="656" name="Picture 29"/>
          <p:cNvPicPr/>
          <p:nvPr/>
        </p:nvPicPr>
        <p:blipFill>
          <a:blip r:embed="rId5"/>
          <a:stretch/>
        </p:blipFill>
        <p:spPr>
          <a:xfrm>
            <a:off x="285840" y="3286080"/>
            <a:ext cx="3686760" cy="1269720"/>
          </a:xfrm>
          <a:prstGeom prst="rect">
            <a:avLst/>
          </a:prstGeom>
          <a:ln w="9360">
            <a:noFill/>
          </a:ln>
        </p:spPr>
      </p:pic>
      <p:pic>
        <p:nvPicPr>
          <p:cNvPr id="657" name="Picture 31"/>
          <p:cNvPicPr/>
          <p:nvPr/>
        </p:nvPicPr>
        <p:blipFill>
          <a:blip r:embed="rId6"/>
          <a:stretch/>
        </p:blipFill>
        <p:spPr>
          <a:xfrm>
            <a:off x="380880" y="5143680"/>
            <a:ext cx="3544920" cy="1193400"/>
          </a:xfrm>
          <a:prstGeom prst="rect">
            <a:avLst/>
          </a:prstGeom>
          <a:ln w="9360">
            <a:noFill/>
          </a:ln>
        </p:spPr>
      </p:pic>
      <p:sp>
        <p:nvSpPr>
          <p:cNvPr id="658" name="CustomShape 4"/>
          <p:cNvSpPr/>
          <p:nvPr/>
        </p:nvSpPr>
        <p:spPr>
          <a:xfrm>
            <a:off x="4667400" y="3143160"/>
            <a:ext cx="28191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Глюкофрангулін 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59" name="CustomShape 5"/>
          <p:cNvSpPr/>
          <p:nvPr/>
        </p:nvSpPr>
        <p:spPr>
          <a:xfrm>
            <a:off x="4762440" y="4929120"/>
            <a:ext cx="276192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Глюкофрангулін Б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60" name="CustomShape 6"/>
          <p:cNvSpPr/>
          <p:nvPr/>
        </p:nvSpPr>
        <p:spPr>
          <a:xfrm>
            <a:off x="1428840" y="457200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Франгулін 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61" name="CustomShape 7"/>
          <p:cNvSpPr/>
          <p:nvPr/>
        </p:nvSpPr>
        <p:spPr>
          <a:xfrm>
            <a:off x="1428840" y="628668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Франгулін Б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730080" y="0"/>
            <a:ext cx="11461320" cy="821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Росичка круглолиста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Drosera rotundifolia L.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Родина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Росичкові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—Droseraceae</a:t>
            </a:r>
            <a:r>
              <a:rPr lang="ru-RU" sz="2000" b="0" strike="noStrike" spc="-1">
                <a:solidFill>
                  <a:srgbClr val="FF0000"/>
                </a:solidFill>
                <a:latin typeface="Cambria"/>
              </a:rPr>
              <a:t> 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527040" y="907920"/>
            <a:ext cx="8064000" cy="143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mbria"/>
              </a:rPr>
              <a:t>Росте на Поліссі і в північній частині Лісостепу, в Карпатах на торфових сфагнових болотах.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64" name="Picture 4"/>
          <p:cNvPicPr/>
          <p:nvPr/>
        </p:nvPicPr>
        <p:blipFill>
          <a:blip r:embed="rId2"/>
          <a:stretch/>
        </p:blipFill>
        <p:spPr>
          <a:xfrm>
            <a:off x="4368960" y="1628640"/>
            <a:ext cx="4169520" cy="2941200"/>
          </a:xfrm>
          <a:prstGeom prst="rect">
            <a:avLst/>
          </a:prstGeom>
          <a:ln w="9360">
            <a:noFill/>
          </a:ln>
        </p:spPr>
      </p:pic>
      <p:pic>
        <p:nvPicPr>
          <p:cNvPr id="665" name="Picture 5"/>
          <p:cNvPicPr/>
          <p:nvPr/>
        </p:nvPicPr>
        <p:blipFill>
          <a:blip r:embed="rId3"/>
          <a:stretch/>
        </p:blipFill>
        <p:spPr>
          <a:xfrm>
            <a:off x="476280" y="1643040"/>
            <a:ext cx="3841560" cy="3239640"/>
          </a:xfrm>
          <a:prstGeom prst="rect">
            <a:avLst/>
          </a:prstGeom>
          <a:ln w="9360">
            <a:noFill/>
          </a:ln>
        </p:spPr>
      </p:pic>
      <p:sp>
        <p:nvSpPr>
          <p:cNvPr id="666" name="CustomShape 3"/>
          <p:cNvSpPr/>
          <p:nvPr/>
        </p:nvSpPr>
        <p:spPr>
          <a:xfrm>
            <a:off x="857160" y="4581360"/>
            <a:ext cx="7636680" cy="7189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595959"/>
                </a:solidFill>
                <a:latin typeface="Cambria"/>
              </a:rPr>
              <a:t>ТРАВА РОСИЧКИ — </a:t>
            </a:r>
            <a:r>
              <a:rPr lang="ru-RU" sz="2000" b="1" i="1" strike="noStrike" spc="-1">
                <a:solidFill>
                  <a:srgbClr val="595959"/>
                </a:solidFill>
                <a:latin typeface="Cambria"/>
              </a:rPr>
              <a:t>HERBA DROSERAE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67" name="Picture 7"/>
          <p:cNvPicPr/>
          <p:nvPr/>
        </p:nvPicPr>
        <p:blipFill>
          <a:blip r:embed="rId4"/>
          <a:stretch/>
        </p:blipFill>
        <p:spPr>
          <a:xfrm>
            <a:off x="8784000" y="836640"/>
            <a:ext cx="2865600" cy="2014200"/>
          </a:xfrm>
          <a:prstGeom prst="rect">
            <a:avLst/>
          </a:prstGeom>
          <a:ln w="9360">
            <a:noFill/>
          </a:ln>
        </p:spPr>
      </p:pic>
      <p:pic>
        <p:nvPicPr>
          <p:cNvPr id="668" name="Picture 8"/>
          <p:cNvPicPr/>
          <p:nvPr/>
        </p:nvPicPr>
        <p:blipFill>
          <a:blip r:embed="rId5"/>
          <a:stretch/>
        </p:blipFill>
        <p:spPr>
          <a:xfrm>
            <a:off x="8688960" y="2852640"/>
            <a:ext cx="2984040" cy="2114280"/>
          </a:xfrm>
          <a:prstGeom prst="rect">
            <a:avLst/>
          </a:prstGeom>
          <a:ln w="9360">
            <a:noFill/>
          </a:ln>
        </p:spPr>
      </p:pic>
      <p:sp>
        <p:nvSpPr>
          <p:cNvPr id="669" name="CustomShape 4"/>
          <p:cNvSpPr/>
          <p:nvPr/>
        </p:nvSpPr>
        <p:spPr>
          <a:xfrm>
            <a:off x="431640" y="5661000"/>
            <a:ext cx="11425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"/>
          <p:cNvSpPr/>
          <p:nvPr/>
        </p:nvSpPr>
        <p:spPr>
          <a:xfrm>
            <a:off x="527040" y="5516640"/>
            <a:ext cx="11330280" cy="109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Фармакологічна дія: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Антибактеріальний засіб проти стрептококів, стафілококів, збудників туберкульозу, ефективний протиспастичний та відхаркувальний засіб при застуда;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Евкабол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»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при кашлі.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1"/>
          <p:cNvSpPr txBox="1"/>
          <p:nvPr/>
        </p:nvSpPr>
        <p:spPr>
          <a:xfrm>
            <a:off x="624240" y="189000"/>
            <a:ext cx="10782000" cy="821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Горобейник лікарський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Lithospermum officinale L.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Times New Roman"/>
              </a:rPr>
              <a:t>Родина шорстколистих -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Boraginaceae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72" name="TextShape 2"/>
          <p:cNvSpPr txBox="1"/>
          <p:nvPr/>
        </p:nvSpPr>
        <p:spPr>
          <a:xfrm>
            <a:off x="815040" y="1052640"/>
            <a:ext cx="7871400" cy="158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Cambria"/>
              </a:rPr>
              <a:t>Росте по всій території України на сухих відкритих місцях, на узліссях, по чагарниках і як бур'ян на полях, біля доріг.</a:t>
            </a:r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673" name="Picture 4"/>
          <p:cNvPicPr/>
          <p:nvPr/>
        </p:nvPicPr>
        <p:blipFill>
          <a:blip r:embed="rId2"/>
          <a:stretch/>
        </p:blipFill>
        <p:spPr>
          <a:xfrm>
            <a:off x="285840" y="1714680"/>
            <a:ext cx="5322960" cy="3014280"/>
          </a:xfrm>
          <a:prstGeom prst="rect">
            <a:avLst/>
          </a:prstGeom>
          <a:ln w="9360">
            <a:noFill/>
          </a:ln>
        </p:spPr>
      </p:pic>
      <p:pic>
        <p:nvPicPr>
          <p:cNvPr id="674" name="Picture 5"/>
          <p:cNvPicPr/>
          <p:nvPr/>
        </p:nvPicPr>
        <p:blipFill>
          <a:blip r:embed="rId3"/>
          <a:stretch/>
        </p:blipFill>
        <p:spPr>
          <a:xfrm>
            <a:off x="5619600" y="1714680"/>
            <a:ext cx="3174480" cy="3180960"/>
          </a:xfrm>
          <a:prstGeom prst="rect">
            <a:avLst/>
          </a:prstGeom>
          <a:ln w="9360">
            <a:noFill/>
          </a:ln>
        </p:spPr>
      </p:pic>
      <p:sp>
        <p:nvSpPr>
          <p:cNvPr id="675" name="CustomShape 3"/>
          <p:cNvSpPr/>
          <p:nvPr/>
        </p:nvSpPr>
        <p:spPr>
          <a:xfrm>
            <a:off x="9144000" y="3929040"/>
            <a:ext cx="24001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Шиконін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76" name="CustomShape 4"/>
          <p:cNvSpPr/>
          <p:nvPr/>
        </p:nvSpPr>
        <p:spPr>
          <a:xfrm>
            <a:off x="285840" y="5661000"/>
            <a:ext cx="1157148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1100"/>
              </a:spcBef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Фармакологічна дія: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в народній медицині вважається антисептичним, протизапальним, жовчогінним і тонізуючим засобом.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77" name="CustomShape 5"/>
          <p:cNvSpPr/>
          <p:nvPr/>
        </p:nvSpPr>
        <p:spPr>
          <a:xfrm>
            <a:off x="0" y="4714920"/>
            <a:ext cx="8804880" cy="9363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595959"/>
                </a:solidFill>
                <a:latin typeface="Cambria"/>
              </a:rPr>
              <a:t>ТРАВА ГОРОБЕЙНИКА ЛІКАРСЬКОГО –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595959"/>
                </a:solidFill>
                <a:latin typeface="Cambria"/>
              </a:rPr>
              <a:t>HERBA LITHOSPERMI OFFICINALIS</a:t>
            </a: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78" name="Picture 9"/>
          <p:cNvPicPr/>
          <p:nvPr/>
        </p:nvPicPr>
        <p:blipFill>
          <a:blip r:embed="rId4"/>
          <a:srcRect r="61605" b="12407"/>
          <a:stretch/>
        </p:blipFill>
        <p:spPr>
          <a:xfrm>
            <a:off x="8858160" y="2214720"/>
            <a:ext cx="3333240" cy="1499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0" y="146160"/>
            <a:ext cx="12151440" cy="782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5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Плоди жостеру – Fructus Rhamni catharticae</a:t>
            </a:r>
            <a:r>
              <a:t/>
            </a:r>
            <a:br/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Жостір проносний (крушина проносна) –  Rhamnus cathartica</a:t>
            </a:r>
            <a:r>
              <a:t/>
            </a:r>
            <a:br/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Жостерові - Rhamnaceae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680" name="Object 2"/>
          <p:cNvGraphicFramePr/>
          <p:nvPr/>
        </p:nvGraphicFramePr>
        <p:xfrm>
          <a:off x="4667400" y="4572000"/>
          <a:ext cx="2817000" cy="11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681" name="Object 1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667400" y="4572000"/>
                        <a:ext cx="2817000" cy="1182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" name="Picture 17"/>
          <p:cNvPicPr/>
          <p:nvPr/>
        </p:nvPicPr>
        <p:blipFill>
          <a:blip r:embed="rId5"/>
          <a:stretch/>
        </p:blipFill>
        <p:spPr>
          <a:xfrm>
            <a:off x="7018920" y="1143000"/>
            <a:ext cx="4887000" cy="307476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graphicFrame>
        <p:nvGraphicFramePr>
          <p:cNvPr id="683" name="Object 3"/>
          <p:cNvGraphicFramePr/>
          <p:nvPr/>
        </p:nvGraphicFramePr>
        <p:xfrm>
          <a:off x="8045280" y="4591080"/>
          <a:ext cx="240012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684" name="Object 21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8045280" y="4591080"/>
                        <a:ext cx="240012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" name="CustomShape 4"/>
          <p:cNvSpPr/>
          <p:nvPr/>
        </p:nvSpPr>
        <p:spPr>
          <a:xfrm>
            <a:off x="476280" y="1071720"/>
            <a:ext cx="6190920" cy="280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                  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окислені антраглікозиди: франгулаемодин, хризофанол, рамнокатарнін (глюкофрангулін), рамноксантин (франгулін);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відновлені антраглікозиди:  жостерин;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флавоноїди: кверцетин, кемпферол, рамнетін, рамноцитрин;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пектинові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3333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органічні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6" name="CustomShape 5"/>
          <p:cNvSpPr/>
          <p:nvPr/>
        </p:nvSpPr>
        <p:spPr>
          <a:xfrm>
            <a:off x="1270080" y="6162840"/>
            <a:ext cx="1092168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Відвар, у складі зборів та чаїв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проносна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7157160" y="5877000"/>
            <a:ext cx="933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595959"/>
                </a:solidFill>
                <a:latin typeface="Times New Roman"/>
              </a:rPr>
              <a:t>Емодин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8" name="CustomShape 7"/>
          <p:cNvSpPr/>
          <p:nvPr/>
        </p:nvSpPr>
        <p:spPr>
          <a:xfrm>
            <a:off x="9683280" y="5856120"/>
            <a:ext cx="13820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595959"/>
                </a:solidFill>
                <a:latin typeface="Times New Roman"/>
              </a:rPr>
              <a:t>Хризофанол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11"/>
          <p:cNvPicPr/>
          <p:nvPr/>
        </p:nvPicPr>
        <p:blipFill>
          <a:blip r:embed="rId3"/>
          <a:stretch/>
        </p:blipFill>
        <p:spPr>
          <a:xfrm>
            <a:off x="5615640" y="2852640"/>
            <a:ext cx="4319640" cy="2430000"/>
          </a:xfrm>
          <a:prstGeom prst="rect">
            <a:avLst/>
          </a:prstGeom>
          <a:ln w="9360">
            <a:solidFill>
              <a:schemeClr val="folHlink"/>
            </a:solidFill>
            <a:miter/>
          </a:ln>
        </p:spPr>
      </p:pic>
      <p:sp>
        <p:nvSpPr>
          <p:cNvPr id="690" name="TextShape 1"/>
          <p:cNvSpPr txBox="1"/>
          <p:nvPr/>
        </p:nvSpPr>
        <p:spPr>
          <a:xfrm>
            <a:off x="0" y="195120"/>
            <a:ext cx="885780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Корені ревеню – Radices Rhei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Ревінь тангутській – Rheum palmatum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Гречкові - Polygonaceae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691" name="Object 2"/>
          <p:cNvGraphicFramePr/>
          <p:nvPr/>
        </p:nvGraphicFramePr>
        <p:xfrm>
          <a:off x="1007640" y="3933720"/>
          <a:ext cx="2973600" cy="13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692" name="Object 12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007640" y="3933720"/>
                        <a:ext cx="2973600" cy="1348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3" name="Picture 9"/>
          <p:cNvPicPr/>
          <p:nvPr/>
        </p:nvPicPr>
        <p:blipFill>
          <a:blip r:embed="rId6"/>
          <a:stretch/>
        </p:blipFill>
        <p:spPr>
          <a:xfrm>
            <a:off x="8805240" y="0"/>
            <a:ext cx="3386160" cy="373824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694" name="CustomShape 3"/>
          <p:cNvSpPr/>
          <p:nvPr/>
        </p:nvSpPr>
        <p:spPr>
          <a:xfrm>
            <a:off x="0" y="1571760"/>
            <a:ext cx="7393320" cy="201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                       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антраценпохідні - близько 3%: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     хризофанол, фісцион, реїн та їх 	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     глікозиди;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дубильні речовини – близько 12%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смоли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полісахариди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5" name="CustomShape 4"/>
          <p:cNvSpPr/>
          <p:nvPr/>
        </p:nvSpPr>
        <p:spPr>
          <a:xfrm>
            <a:off x="0" y="5516640"/>
            <a:ext cx="1185732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Порошок, таблетки ревеню, екстракт ревеню сухий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послаблююча або в’яжуча залежно від дози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6" name="CustomShape 5"/>
          <p:cNvSpPr/>
          <p:nvPr/>
        </p:nvSpPr>
        <p:spPr>
          <a:xfrm>
            <a:off x="3891600" y="4149720"/>
            <a:ext cx="6156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Реїн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97" name="CustomShape 6"/>
          <p:cNvSpPr/>
          <p:nvPr/>
        </p:nvSpPr>
        <p:spPr>
          <a:xfrm>
            <a:off x="0" y="2317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98" name="Table 7"/>
          <p:cNvGraphicFramePr/>
          <p:nvPr/>
        </p:nvGraphicFramePr>
        <p:xfrm>
          <a:off x="0" y="2943360"/>
          <a:ext cx="277200" cy="776160"/>
        </p:xfrm>
        <a:graphic>
          <a:graphicData uri="http://schemas.openxmlformats.org/drawingml/2006/table">
            <a:tbl>
              <a:tblPr/>
              <a:tblGrid>
                <a:gridCol w="2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6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9" name="CustomShape 8"/>
          <p:cNvSpPr/>
          <p:nvPr/>
        </p:nvSpPr>
        <p:spPr>
          <a:xfrm>
            <a:off x="1440" y="3722760"/>
            <a:ext cx="18108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0" y="334800"/>
            <a:ext cx="838152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Листя алое свіже – Folia Aloes arborescentis recens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Алоэ деревовидне – Aloe arborescens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Лілійні - Liliaceae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01" name="Picture 10"/>
          <p:cNvPicPr/>
          <p:nvPr/>
        </p:nvPicPr>
        <p:blipFill>
          <a:blip r:embed="rId3"/>
          <a:stretch/>
        </p:blipFill>
        <p:spPr>
          <a:xfrm>
            <a:off x="8286840" y="0"/>
            <a:ext cx="3904920" cy="315396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02" name="CustomShape 2"/>
          <p:cNvSpPr/>
          <p:nvPr/>
        </p:nvSpPr>
        <p:spPr>
          <a:xfrm>
            <a:off x="571680" y="5516640"/>
            <a:ext cx="11620080" cy="93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Препарати біогенних стимуляторів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Екстракт алое рідкий для ін’єкцій, Екстракт алое рідкий, таблетки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–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імуномодулююча, протизапальна, антисептична;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лінімент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-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репаративна;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сік алое 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–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послаблююча, протизапальна;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препарат «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Алором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» -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протизапальна, антисептична, анальгетична 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666720" y="1643040"/>
            <a:ext cx="7463160" cy="219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алое-емодин – до 1,66%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алоїн (С-глікозид): алое-емодинантрон і арабіноза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наталоїн: глікозид антрону і арабінози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гіркі  і смолисті речовини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ферменти, амінокислоти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полісахариди, вітаміни</a:t>
            </a:r>
            <a:endParaRPr lang="ru-RU" sz="17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органічні і жирні кислоти</a:t>
            </a:r>
            <a:endParaRPr lang="ru-RU" sz="1700" b="0" strike="noStrike" spc="-1">
              <a:latin typeface="Arial"/>
            </a:endParaRPr>
          </a:p>
        </p:txBody>
      </p:sp>
      <p:grpSp>
        <p:nvGrpSpPr>
          <p:cNvPr id="704" name="Group 4"/>
          <p:cNvGrpSpPr/>
          <p:nvPr/>
        </p:nvGrpSpPr>
        <p:grpSpPr>
          <a:xfrm>
            <a:off x="1193760" y="4076640"/>
            <a:ext cx="2755440" cy="1348200"/>
            <a:chOff x="1193760" y="4076640"/>
            <a:chExt cx="2755440" cy="1348200"/>
          </a:xfrm>
        </p:grpSpPr>
        <p:graphicFrame>
          <p:nvGraphicFramePr>
            <p:cNvPr id="705" name="Object 5"/>
            <p:cNvGraphicFramePr/>
            <p:nvPr/>
          </p:nvGraphicFramePr>
          <p:xfrm>
            <a:off x="1193760" y="4076640"/>
            <a:ext cx="2755440" cy="107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r:id="rId4" imgW="0" imgH="0" progId="">
                    <p:embed/>
                  </p:oleObj>
                </mc:Choice>
                <mc:Fallback>
                  <p:oleObj r:id="rId4" imgW="0" imgH="0" progId="">
                    <p:embed/>
                    <p:pic>
                      <p:nvPicPr>
                        <p:cNvPr id="706" name="Object 70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>
                        <a:xfrm>
                          <a:off x="1193760" y="4076640"/>
                          <a:ext cx="2755440" cy="10760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" name="CustomShape 6"/>
            <p:cNvSpPr/>
            <p:nvPr/>
          </p:nvSpPr>
          <p:spPr>
            <a:xfrm>
              <a:off x="2031840" y="5121360"/>
              <a:ext cx="1015560" cy="303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595959"/>
                  </a:solidFill>
                  <a:latin typeface="Times New Roman"/>
                </a:rPr>
                <a:t>Алоїн</a:t>
              </a:r>
              <a:endParaRPr lang="ru-RU" sz="1400" b="0" strike="noStrike" spc="-1">
                <a:latin typeface="Arial"/>
              </a:endParaRPr>
            </a:p>
          </p:txBody>
        </p:sp>
      </p:grpSp>
      <p:grpSp>
        <p:nvGrpSpPr>
          <p:cNvPr id="708" name="Group 7"/>
          <p:cNvGrpSpPr/>
          <p:nvPr/>
        </p:nvGrpSpPr>
        <p:grpSpPr>
          <a:xfrm>
            <a:off x="4464000" y="4076640"/>
            <a:ext cx="2984040" cy="1311480"/>
            <a:chOff x="4464000" y="4076640"/>
            <a:chExt cx="2984040" cy="1311480"/>
          </a:xfrm>
        </p:grpSpPr>
        <p:sp>
          <p:nvSpPr>
            <p:cNvPr id="709" name="CustomShape 8"/>
            <p:cNvSpPr/>
            <p:nvPr/>
          </p:nvSpPr>
          <p:spPr>
            <a:xfrm>
              <a:off x="5808240" y="5084640"/>
              <a:ext cx="1422000" cy="303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595959"/>
                  </a:solidFill>
                  <a:latin typeface="Times New Roman"/>
                </a:rPr>
                <a:t>Наталоїн </a:t>
              </a:r>
              <a:endParaRPr lang="ru-RU" sz="1400" b="0" strike="noStrike" spc="-1">
                <a:latin typeface="Arial"/>
              </a:endParaRPr>
            </a:p>
          </p:txBody>
        </p:sp>
        <p:graphicFrame>
          <p:nvGraphicFramePr>
            <p:cNvPr id="710" name="Object 9"/>
            <p:cNvGraphicFramePr/>
            <p:nvPr/>
          </p:nvGraphicFramePr>
          <p:xfrm>
            <a:off x="4464000" y="4076640"/>
            <a:ext cx="2984040" cy="107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r:id="rId6" imgW="0" imgH="0" progId="">
                    <p:embed/>
                  </p:oleObj>
                </mc:Choice>
                <mc:Fallback>
                  <p:oleObj r:id="rId6" imgW="0" imgH="0" progId="">
                    <p:embed/>
                    <p:pic>
                      <p:nvPicPr>
                        <p:cNvPr id="711" name="Object 72"/>
                        <p:cNvPicPr/>
                        <p:nvPr/>
                      </p:nvPicPr>
                      <p:blipFill>
                        <a:blip r:embed="rId7"/>
                        <a:stretch/>
                      </p:blipFill>
                      <p:spPr>
                        <a:xfrm>
                          <a:off x="4464000" y="4076640"/>
                          <a:ext cx="2984040" cy="10760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2" name="Picture 15"/>
          <p:cNvPicPr/>
          <p:nvPr/>
        </p:nvPicPr>
        <p:blipFill>
          <a:blip r:embed="rId8"/>
          <a:stretch/>
        </p:blipFill>
        <p:spPr>
          <a:xfrm>
            <a:off x="7715160" y="3357720"/>
            <a:ext cx="4476240" cy="2104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476280" y="214200"/>
            <a:ext cx="7638840" cy="1071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Корені щавлю кінського – Radices Rumicis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Щавель кінський – Rumex confertus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Гречкові - Polygonaceae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14" name="Picture 10"/>
          <p:cNvPicPr/>
          <p:nvPr/>
        </p:nvPicPr>
        <p:blipFill>
          <a:blip r:embed="rId2"/>
          <a:stretch/>
        </p:blipFill>
        <p:spPr>
          <a:xfrm>
            <a:off x="7429680" y="1214280"/>
            <a:ext cx="4461480" cy="423828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15" name="CustomShape 2"/>
          <p:cNvSpPr/>
          <p:nvPr/>
        </p:nvSpPr>
        <p:spPr>
          <a:xfrm>
            <a:off x="285840" y="1428840"/>
            <a:ext cx="6857640" cy="283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антраценпохідні: хризофанол, емодин, алое-емодин, фісцион, арабінозид емодину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дубильні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флавоноїди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похідні оксинафталіну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органічні кислоти: щавлева кислота та її солі тощо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смоли 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вітамін K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ефірні олії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476280" y="5929200"/>
            <a:ext cx="1097244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Відвар і порошок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- послаблююча або в’яжуча залежно від дози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17" name="Picture 11"/>
          <p:cNvPicPr/>
          <p:nvPr/>
        </p:nvPicPr>
        <p:blipFill>
          <a:blip r:embed="rId3"/>
          <a:stretch/>
        </p:blipFill>
        <p:spPr>
          <a:xfrm>
            <a:off x="788040" y="4577400"/>
            <a:ext cx="3504960" cy="1410840"/>
          </a:xfrm>
          <a:prstGeom prst="rect">
            <a:avLst/>
          </a:prstGeom>
          <a:ln w="9360">
            <a:noFill/>
          </a:ln>
        </p:spPr>
      </p:pic>
      <p:sp>
        <p:nvSpPr>
          <p:cNvPr id="718" name="CustomShape 4"/>
          <p:cNvSpPr/>
          <p:nvPr/>
        </p:nvSpPr>
        <p:spPr>
          <a:xfrm>
            <a:off x="4775040" y="5214960"/>
            <a:ext cx="151092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Фісцион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extShape 1"/>
          <p:cNvSpPr txBox="1"/>
          <p:nvPr/>
        </p:nvSpPr>
        <p:spPr>
          <a:xfrm>
            <a:off x="285840" y="-101520"/>
            <a:ext cx="11905920" cy="1917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Листя сени (касії) – Folia Sennae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Плоди сени - Fructus Sennae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Сена гостролиста – Senna (Cassia) acutifolia 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Сена вузьколиста – Cassia аngustifolia 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Бобові - Fabaceae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720" name="Object 2"/>
          <p:cNvGraphicFramePr/>
          <p:nvPr/>
        </p:nvGraphicFramePr>
        <p:xfrm>
          <a:off x="1290600" y="3317400"/>
          <a:ext cx="2857320" cy="193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721" name="Object 100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90600" y="3317400"/>
                        <a:ext cx="2857320" cy="193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2" name="Picture 9"/>
          <p:cNvPicPr/>
          <p:nvPr/>
        </p:nvPicPr>
        <p:blipFill>
          <a:blip r:embed="rId5"/>
          <a:stretch/>
        </p:blipFill>
        <p:spPr>
          <a:xfrm>
            <a:off x="7675200" y="903960"/>
            <a:ext cx="4215960" cy="388584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23" name="CustomShape 3"/>
          <p:cNvSpPr/>
          <p:nvPr/>
        </p:nvSpPr>
        <p:spPr>
          <a:xfrm>
            <a:off x="571680" y="1643040"/>
            <a:ext cx="7048080" cy="146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димери антрона – сенозиди А, В, С, D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моноглікозиди: глюкореїн, глюкоалое-емодін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флавоноли: кемпферол, ізорамнетин та їх глікозиди,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 смолисті речовини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24" name="CustomShape 4"/>
          <p:cNvSpPr/>
          <p:nvPr/>
        </p:nvSpPr>
        <p:spPr>
          <a:xfrm>
            <a:off x="274320" y="5973480"/>
            <a:ext cx="1140336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Фармакологічна дія.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Чай послаблюючий, чай протигемороїдальний, екстракт в таблетках,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Сенадексин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Глаксена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Сенаде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Регулакс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Кафіол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» –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послаблююча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25" name="Picture 10"/>
          <p:cNvPicPr/>
          <p:nvPr/>
        </p:nvPicPr>
        <p:blipFill>
          <a:blip r:embed="rId6"/>
          <a:stretch/>
        </p:blipFill>
        <p:spPr>
          <a:xfrm>
            <a:off x="4676400" y="3310560"/>
            <a:ext cx="2730240" cy="1885680"/>
          </a:xfrm>
          <a:prstGeom prst="rect">
            <a:avLst/>
          </a:prstGeom>
          <a:ln w="9360">
            <a:noFill/>
          </a:ln>
        </p:spPr>
      </p:pic>
      <p:sp>
        <p:nvSpPr>
          <p:cNvPr id="726" name="CustomShape 5"/>
          <p:cNvSpPr/>
          <p:nvPr/>
        </p:nvSpPr>
        <p:spPr>
          <a:xfrm>
            <a:off x="1658160" y="553644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Сенозиди А і В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27" name="CustomShape 6"/>
          <p:cNvSpPr/>
          <p:nvPr/>
        </p:nvSpPr>
        <p:spPr>
          <a:xfrm>
            <a:off x="4983840" y="555660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Сенозиди С і D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Shape 1"/>
          <p:cNvSpPr txBox="1"/>
          <p:nvPr/>
        </p:nvSpPr>
        <p:spPr>
          <a:xfrm>
            <a:off x="762120" y="214200"/>
            <a:ext cx="10972440" cy="1186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Трава звіробою – Herba Hyperici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Звіробій звичайний - Hypericum perforatum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Клузієві (Звіробійні) – Clusiaceae (Hypericaceae)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29" name="Picture 9"/>
          <p:cNvPicPr/>
          <p:nvPr/>
        </p:nvPicPr>
        <p:blipFill>
          <a:blip r:embed="rId2"/>
          <a:stretch/>
        </p:blipFill>
        <p:spPr>
          <a:xfrm>
            <a:off x="8248680" y="1126440"/>
            <a:ext cx="3943080" cy="375408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30" name="CustomShape 2"/>
          <p:cNvSpPr/>
          <p:nvPr/>
        </p:nvSpPr>
        <p:spPr>
          <a:xfrm>
            <a:off x="476280" y="1714680"/>
            <a:ext cx="7372080" cy="243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Антраценпохідні конденсовані:	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                гіперицин, псевдогіперицин,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	похідні діантранолу,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флавоноїди: рутин, кверцетин, мірицетин, лейкоантоціанідини, антоціани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біфлавоноїди: аментофлавон (біапігенін)  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ксантони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дубильні речовини</a:t>
            </a:r>
            <a:endParaRPr lang="ru-RU" sz="1700" b="0" strike="noStrike" spc="-1">
              <a:latin typeface="Arial"/>
            </a:endParaRPr>
          </a:p>
          <a:p>
            <a:pPr indent="-216000" algn="just">
              <a:lnSpc>
                <a:spcPct val="90000"/>
              </a:lnSpc>
              <a:buClr>
                <a:srgbClr val="333300"/>
              </a:buClr>
              <a:buFont typeface="Wingdings" charset="2"/>
              <a:buChar char=""/>
            </a:pP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 ефірні олії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731" name="CustomShape 3"/>
          <p:cNvSpPr/>
          <p:nvPr/>
        </p:nvSpPr>
        <p:spPr>
          <a:xfrm>
            <a:off x="380880" y="5472000"/>
            <a:ext cx="11810520" cy="11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“Настоянка звіробою”</a:t>
            </a:r>
            <a:r>
              <a:rPr lang="ru-RU" sz="1700" b="1" i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антимікробна, протизапальна і в’яжуча в стоматології;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«Депрім» 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антидепресантна,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“Гіфларін”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гіпоазотемічна та діуретична; </a:t>
            </a:r>
            <a:r>
              <a:rPr lang="ru-RU" sz="1700" b="1" i="1" strike="noStrike" spc="-1">
                <a:solidFill>
                  <a:srgbClr val="FF0000"/>
                </a:solidFill>
                <a:latin typeface="Times New Roman"/>
              </a:rPr>
              <a:t>“Новоіманін” </a:t>
            </a:r>
            <a:r>
              <a:rPr lang="ru-RU" sz="1700" b="1" strike="noStrike" spc="-1">
                <a:solidFill>
                  <a:srgbClr val="003399"/>
                </a:solidFill>
                <a:latin typeface="Times New Roman"/>
              </a:rPr>
              <a:t>– антимікробна при абсцесах, флегмонах, інфікованих ранах</a:t>
            </a:r>
            <a:r>
              <a:rPr lang="ru-RU" sz="1700" b="1" strike="noStrike" spc="-1">
                <a:solidFill>
                  <a:srgbClr val="595959"/>
                </a:solidFill>
                <a:latin typeface="Times New Roman"/>
              </a:rPr>
              <a:t>; </a:t>
            </a:r>
            <a:r>
              <a:rPr lang="ru-RU" sz="1700" b="1" strike="noStrike" spc="-1">
                <a:solidFill>
                  <a:srgbClr val="FF0000"/>
                </a:solidFill>
                <a:latin typeface="Times New Roman"/>
              </a:rPr>
              <a:t>чай, збори різної фармакологічної дії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732" name="Picture 10"/>
          <p:cNvPicPr/>
          <p:nvPr/>
        </p:nvPicPr>
        <p:blipFill>
          <a:blip r:embed="rId3"/>
          <a:stretch/>
        </p:blipFill>
        <p:spPr>
          <a:xfrm>
            <a:off x="5135040" y="3571920"/>
            <a:ext cx="2709000" cy="1856880"/>
          </a:xfrm>
          <a:prstGeom prst="rect">
            <a:avLst/>
          </a:prstGeom>
          <a:ln w="9360">
            <a:noFill/>
          </a:ln>
        </p:spPr>
      </p:pic>
      <p:sp>
        <p:nvSpPr>
          <p:cNvPr id="733" name="CustomShape 4"/>
          <p:cNvSpPr/>
          <p:nvPr/>
        </p:nvSpPr>
        <p:spPr>
          <a:xfrm>
            <a:off x="3215160" y="486900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595959"/>
                </a:solidFill>
                <a:latin typeface="Times New Roman"/>
              </a:rPr>
              <a:t>Гіперицин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418680" y="202680"/>
            <a:ext cx="11232720" cy="3331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3600" b="1" strike="noStrike" spc="-1" dirty="0" err="1" smtClean="0">
                <a:solidFill>
                  <a:srgbClr val="0070C0"/>
                </a:solidFill>
                <a:latin typeface="Arial Black"/>
              </a:rPr>
              <a:t>Сполуки</a:t>
            </a:r>
            <a:r>
              <a:rPr lang="ru-RU" sz="3600" b="1" strike="noStrike" spc="-1" dirty="0" smtClean="0">
                <a:solidFill>
                  <a:srgbClr val="0070C0"/>
                </a:solidFill>
                <a:latin typeface="Arial Black"/>
              </a:rPr>
              <a:t> </a:t>
            </a:r>
            <a:r>
              <a:rPr lang="ru-RU" sz="3600" b="1" strike="noStrike" spc="-1" dirty="0">
                <a:solidFill>
                  <a:srgbClr val="0070C0"/>
                </a:solidFill>
                <a:latin typeface="Arial Black"/>
              </a:rPr>
              <a:t>з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Arial Black"/>
              </a:rPr>
              <a:t>хіноновою</a:t>
            </a:r>
            <a:r>
              <a:rPr lang="ru-RU" sz="3600" b="1" strike="noStrike" spc="-1" dirty="0">
                <a:solidFill>
                  <a:srgbClr val="0070C0"/>
                </a:solidFill>
                <a:latin typeface="Arial Black"/>
              </a:rPr>
              <a:t> структурою</a:t>
            </a:r>
            <a:endParaRPr lang="ru-RU" sz="36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3600" b="1" strike="noStrike" spc="-1" dirty="0" err="1">
                <a:solidFill>
                  <a:srgbClr val="FF0000"/>
                </a:solidFill>
                <a:latin typeface="Arial Black"/>
              </a:rPr>
              <a:t>Хінони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циклічні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дикетони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,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молекулі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яких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кетогрупи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входять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у систему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сполучених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подвійних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зв’язків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</a:pP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Назва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i="1" strike="noStrike" spc="-1" dirty="0">
                <a:solidFill>
                  <a:srgbClr val="000000"/>
                </a:solidFill>
                <a:latin typeface="Arial Black"/>
              </a:rPr>
              <a:t>“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Arial Black"/>
              </a:rPr>
              <a:t>хінон</a:t>
            </a:r>
            <a:r>
              <a:rPr lang="ru-RU" sz="2400" b="1" i="1" strike="noStrike" spc="-1" dirty="0">
                <a:solidFill>
                  <a:srgbClr val="000000"/>
                </a:solidFill>
                <a:latin typeface="Arial Black"/>
              </a:rPr>
              <a:t>”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виникла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того, як перший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найбільш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розповсюджений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член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ряду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сполук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був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вперше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отриманий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лабораторії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Ю.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Лібіха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окисненні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хінної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 Black"/>
              </a:rPr>
              <a:t>кислоти</a:t>
            </a:r>
            <a:r>
              <a:rPr lang="ru-RU" sz="2400" b="1" strike="noStrike" spc="-1" dirty="0">
                <a:solidFill>
                  <a:srgbClr val="000000"/>
                </a:solidFill>
                <a:latin typeface="Arial Black"/>
              </a:rPr>
              <a:t>: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32" name="Picture 4"/>
          <p:cNvPicPr/>
          <p:nvPr/>
        </p:nvPicPr>
        <p:blipFill>
          <a:blip r:embed="rId2"/>
          <a:stretch/>
        </p:blipFill>
        <p:spPr>
          <a:xfrm>
            <a:off x="2190600" y="3716280"/>
            <a:ext cx="3424320" cy="2370600"/>
          </a:xfrm>
          <a:prstGeom prst="rect">
            <a:avLst/>
          </a:prstGeom>
          <a:ln w="9360">
            <a:noFill/>
          </a:ln>
        </p:spPr>
      </p:pic>
      <p:sp>
        <p:nvSpPr>
          <p:cNvPr id="533" name="Line 2"/>
          <p:cNvSpPr/>
          <p:nvPr/>
        </p:nvSpPr>
        <p:spPr>
          <a:xfrm>
            <a:off x="5807880" y="4724280"/>
            <a:ext cx="15242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4" name="Picture 6"/>
          <p:cNvPicPr/>
          <p:nvPr/>
        </p:nvPicPr>
        <p:blipFill>
          <a:blip r:embed="rId3"/>
          <a:stretch/>
        </p:blipFill>
        <p:spPr>
          <a:xfrm>
            <a:off x="8334000" y="3573360"/>
            <a:ext cx="1698480" cy="2498400"/>
          </a:xfrm>
          <a:prstGeom prst="rect">
            <a:avLst/>
          </a:prstGeom>
          <a:ln w="9360"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5808240" y="4206240"/>
            <a:ext cx="1523520" cy="501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MnO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36" name="CustomShape 4"/>
          <p:cNvSpPr/>
          <p:nvPr/>
        </p:nvSpPr>
        <p:spPr>
          <a:xfrm>
            <a:off x="5785920" y="4807080"/>
            <a:ext cx="1523520" cy="437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H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2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SO</a:t>
            </a:r>
            <a:r>
              <a:rPr lang="ru-RU" sz="2400" b="1" strike="noStrike" spc="-1" baseline="-25000">
                <a:solidFill>
                  <a:srgbClr val="FF0000"/>
                </a:solidFill>
                <a:latin typeface="Cambria"/>
              </a:rPr>
              <a:t>4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1219320" y="160200"/>
            <a:ext cx="10972440" cy="1552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Кореневища і корені марени красильної– Rhizomata et radices Rubiae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Марена красильна– Rubia tinctorum</a:t>
            </a:r>
            <a:r>
              <a:t/>
            </a:r>
            <a:br/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Маренові - Rubiaceae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35" name="Picture 18"/>
          <p:cNvPicPr/>
          <p:nvPr/>
        </p:nvPicPr>
        <p:blipFill>
          <a:blip r:embed="rId3"/>
          <a:stretch/>
        </p:blipFill>
        <p:spPr>
          <a:xfrm>
            <a:off x="7112160" y="1628640"/>
            <a:ext cx="5079600" cy="2857320"/>
          </a:xfrm>
          <a:prstGeom prst="rect">
            <a:avLst/>
          </a:prstGeom>
          <a:ln>
            <a:solidFill>
              <a:schemeClr val="folHlink"/>
            </a:solidFill>
          </a:ln>
        </p:spPr>
      </p:pic>
      <p:sp>
        <p:nvSpPr>
          <p:cNvPr id="736" name="CustomShape 2"/>
          <p:cNvSpPr/>
          <p:nvPr/>
        </p:nvSpPr>
        <p:spPr>
          <a:xfrm>
            <a:off x="380880" y="1643040"/>
            <a:ext cx="6095520" cy="3382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Діючі речовини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алізарин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руберитринова кислота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луцидин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луцидинпримверозид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рубіадин та його біозид: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	рубіадинпримверозид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пурпурин-3-карбонова кислота,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пурпурин, ксантопурпурин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метилові ефіри алізарину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вуглеводи </a:t>
            </a:r>
            <a:endParaRPr lang="ru-RU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 жирні кислоти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37" name="CustomShape 3"/>
          <p:cNvSpPr/>
          <p:nvPr/>
        </p:nvSpPr>
        <p:spPr>
          <a:xfrm>
            <a:off x="666720" y="5867280"/>
            <a:ext cx="11525040" cy="69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800" b="1" i="1" strike="noStrike" spc="-1">
                <a:solidFill>
                  <a:srgbClr val="333300"/>
                </a:solidFill>
                <a:latin typeface="Times New Roman"/>
              </a:rPr>
              <a:t>Фармакологічна дія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Порошок, екстракт сухий,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«Цистенал», «Марелін» </a:t>
            </a: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- </a:t>
            </a:r>
            <a:r>
              <a:rPr lang="ru-RU" sz="1800" b="1" strike="noStrike" spc="-1">
                <a:solidFill>
                  <a:srgbClr val="003399"/>
                </a:solidFill>
                <a:latin typeface="Times New Roman"/>
              </a:rPr>
              <a:t>літолітична, спазмолітична, сечогінна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38" name="Picture 14"/>
          <p:cNvPicPr/>
          <p:nvPr/>
        </p:nvPicPr>
        <p:blipFill>
          <a:blip r:embed="rId4"/>
          <a:stretch/>
        </p:blipFill>
        <p:spPr>
          <a:xfrm>
            <a:off x="9753480" y="4500720"/>
            <a:ext cx="2437920" cy="1347480"/>
          </a:xfrm>
          <a:prstGeom prst="rect">
            <a:avLst/>
          </a:prstGeom>
          <a:ln w="9360">
            <a:solidFill>
              <a:schemeClr val="folHlink"/>
            </a:solidFill>
            <a:miter/>
          </a:ln>
        </p:spPr>
      </p:pic>
      <p:graphicFrame>
        <p:nvGraphicFramePr>
          <p:cNvPr id="739" name="Object 4"/>
          <p:cNvGraphicFramePr/>
          <p:nvPr/>
        </p:nvGraphicFramePr>
        <p:xfrm>
          <a:off x="3903840" y="4417920"/>
          <a:ext cx="2637000" cy="132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740" name="Object 19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3903840" y="4417920"/>
                        <a:ext cx="2637000" cy="1325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" name="CustomShape 5"/>
          <p:cNvSpPr/>
          <p:nvPr/>
        </p:nvSpPr>
        <p:spPr>
          <a:xfrm>
            <a:off x="5418360" y="5484960"/>
            <a:ext cx="30477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Алізарин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90440" y="182880"/>
            <a:ext cx="1162008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До природних барвників належать також похідні бензохінону з вітамінною активністю —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убіхінони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(вітаміни Q)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, які є кристалічними речовинами оранжевого забарвлення: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3" name="Picture 4"/>
          <p:cNvPicPr/>
          <p:nvPr/>
        </p:nvPicPr>
        <p:blipFill>
          <a:blip r:embed="rId2"/>
          <a:stretch/>
        </p:blipFill>
        <p:spPr>
          <a:xfrm>
            <a:off x="4000680" y="1143000"/>
            <a:ext cx="4667040" cy="2047680"/>
          </a:xfrm>
          <a:prstGeom prst="rect">
            <a:avLst/>
          </a:prstGeom>
          <a:ln w="9360">
            <a:noFill/>
          </a:ln>
        </p:spPr>
      </p:pic>
      <p:sp>
        <p:nvSpPr>
          <p:cNvPr id="744" name="CustomShape 2"/>
          <p:cNvSpPr/>
          <p:nvPr/>
        </p:nvSpPr>
        <p:spPr>
          <a:xfrm>
            <a:off x="285840" y="3697920"/>
            <a:ext cx="11666880" cy="191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Значну групу природних пігментів складають сполуки нафтохінонового ряду. Так, із тропічного чагарника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i="1" strike="noStrike" spc="-1">
                <a:solidFill>
                  <a:srgbClr val="FF0000"/>
                </a:solidFill>
                <a:latin typeface="Times New Roman"/>
              </a:rPr>
              <a:t>Lawsonia inermis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(хни)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, шо росте в Єгипті, або </a:t>
            </a:r>
            <a:r>
              <a:rPr lang="ru-RU" sz="2000" b="1" i="1" strike="noStrike" spc="-1">
                <a:solidFill>
                  <a:srgbClr val="FF0000"/>
                </a:solidFill>
                <a:latin typeface="Times New Roman"/>
              </a:rPr>
              <a:t>L. alba</a:t>
            </a:r>
            <a:r>
              <a:rPr lang="ru-RU" sz="2000" b="1" i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(Індія), виділений жовтий пігмент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лаусон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(2-гідрокси-1,4-нафтохінон)</a:t>
            </a:r>
            <a:r>
              <a:rPr lang="ru-RU" sz="2000" b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Зазначимо, шо пасти на основі листя хни здавна використовували для фарбування волосся у червоний колір. Ізомерний лаусону жовто-брунатний </a:t>
            </a:r>
            <a:r>
              <a:rPr lang="ru-RU" sz="2000" b="1" i="1" strike="noStrike" spc="-1">
                <a:solidFill>
                  <a:srgbClr val="7030A0"/>
                </a:solidFill>
                <a:latin typeface="Times New Roman"/>
              </a:rPr>
              <a:t>юглон </a:t>
            </a:r>
            <a:r>
              <a:rPr lang="ru-RU" sz="2000" b="1" strike="noStrike" spc="-1">
                <a:solidFill>
                  <a:srgbClr val="7030A0"/>
                </a:solidFill>
                <a:latin typeface="Times New Roman"/>
              </a:rPr>
              <a:t>(5-гідрокси-1,4-нафтохінон)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з т. плавл. 155°С міститься в шкірці недозрілих грецьких горіхів  </a:t>
            </a:r>
            <a:r>
              <a:rPr lang="ru-RU" sz="2000" b="1" i="1" strike="noStrike" spc="-1">
                <a:solidFill>
                  <a:srgbClr val="595959"/>
                </a:solidFill>
                <a:latin typeface="Times New Roman"/>
              </a:rPr>
              <a:t>Juglansregia.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380880" y="260280"/>
            <a:ext cx="11476080" cy="6337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Найбільшу групу природних барвників хіноїдної будови утворюють </a:t>
            </a:r>
            <a:r>
              <a:rPr lang="ru-RU" sz="2300" b="0" i="1" strike="noStrike" spc="-1">
                <a:solidFill>
                  <a:srgbClr val="7030A0"/>
                </a:solidFill>
                <a:latin typeface="Times New Roman"/>
              </a:rPr>
              <a:t>антрахінонові </a:t>
            </a:r>
            <a:r>
              <a:rPr lang="ru-RU" sz="2300" b="0" strike="noStrike" spc="-1">
                <a:solidFill>
                  <a:srgbClr val="7030A0"/>
                </a:solidFill>
                <a:latin typeface="Times New Roman"/>
              </a:rPr>
              <a:t>(більше ніж 200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), що були виявлені в коренях рослин, лишаї, комахах, морських твари­нах класу голкошкірих (морських ліліях) тощо. </a:t>
            </a:r>
            <a:r>
              <a:rPr lang="ru-RU" sz="2300" b="0" strike="noStrike" spc="-1">
                <a:solidFill>
                  <a:srgbClr val="FF0000"/>
                </a:solidFill>
                <a:latin typeface="Times New Roman"/>
              </a:rPr>
              <a:t>Антрахінонові барвники в природних джерелах існують у вигляді складних сумішей.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Так, у коренях наперстянки виявлено близько 25 сполук антрахінонової структури, в коренях фарбувальної марени — 19. За хімічною будовою вони є здебільшого гідроксипохідними антрахінону, що містять також метильні, карбоксильні та інші групи.</a:t>
            </a:r>
            <a:endParaRPr lang="ru-RU" sz="23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Так, здавна відомий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алізарин</a:t>
            </a:r>
            <a:r>
              <a:rPr lang="ru-RU" sz="2300" b="0" i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7030A0"/>
                </a:solidFill>
                <a:latin typeface="Times New Roman"/>
              </a:rPr>
              <a:t>(1,2-дигідроксиантрахінон)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жовто-червоного кольору у вигляді руберитринової кислоти, міститься у коренях</a:t>
            </a:r>
            <a:r>
              <a:rPr lang="ru-RU" sz="2300" b="0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FF0000"/>
                </a:solidFill>
                <a:latin typeface="Times New Roman"/>
              </a:rPr>
              <a:t>марени </a:t>
            </a:r>
            <a:r>
              <a:rPr lang="ru-RU" sz="2300" b="1" i="1" strike="noStrike" spc="-1">
                <a:solidFill>
                  <a:srgbClr val="FF0000"/>
                </a:solidFill>
                <a:latin typeface="Times New Roman"/>
              </a:rPr>
              <a:t>Rubia tinctorumn</a:t>
            </a:r>
            <a:r>
              <a:rPr lang="ru-RU" sz="2300" b="0" i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та</a:t>
            </a:r>
            <a:r>
              <a:rPr lang="ru-RU" sz="2300" b="0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інших видів</a:t>
            </a:r>
            <a:r>
              <a:rPr lang="ru-RU" sz="2300" b="0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300" b="1" i="1" strike="noStrike" spc="-1">
                <a:solidFill>
                  <a:srgbClr val="FF0000"/>
                </a:solidFill>
                <a:latin typeface="Times New Roman"/>
              </a:rPr>
              <a:t>Rubia</a:t>
            </a:r>
            <a:r>
              <a:rPr lang="ru-RU" sz="2300" b="0" i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Руберитринова кислота є глікозидом, у якому аглікон (алізарин) в положенні С2 сполучений з дисахаридом на основі D-глюкози і D-ксилози:</a:t>
            </a:r>
            <a:endParaRPr lang="ru-RU" sz="23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6" name="Picture 4"/>
          <p:cNvPicPr/>
          <p:nvPr/>
        </p:nvPicPr>
        <p:blipFill>
          <a:blip r:embed="rId2"/>
          <a:srcRect l="2420" r="5987"/>
          <a:stretch/>
        </p:blipFill>
        <p:spPr>
          <a:xfrm>
            <a:off x="2190600" y="4357800"/>
            <a:ext cx="8337240" cy="2285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Shape 1"/>
          <p:cNvSpPr txBox="1"/>
          <p:nvPr/>
        </p:nvSpPr>
        <p:spPr>
          <a:xfrm>
            <a:off x="287280" y="333360"/>
            <a:ext cx="11664720" cy="6524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При гідролізі руберитринової кислоти в кислому середовищі або під дією ензимів утворюються алізарин і відповідні моносахариди.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Алізарин вважається протравним барвником. У присутності ацетатів алюмінію, заліза (III), хрому (ІІІ) він утворює з іонами металів нерозчинні комплексні сполуки яскраво-червоного, темно-фіолетового та зеленого кольору відповідно.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Окрім того, у коренях марени міститься також здавна відомий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пурпурин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(1,2,4-тригідроксіантрахінон)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червоного кольору, який застосовується і досі в аналітичній хімії для кількісного визначення </a:t>
            </a:r>
            <a:r>
              <a:rPr lang="ru-RU" sz="2200" b="1" i="1" strike="noStrike" spc="-1">
                <a:solidFill>
                  <a:srgbClr val="000000"/>
                </a:solidFill>
                <a:latin typeface="Times New Roman"/>
              </a:rPr>
              <a:t>бору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 та аніонів </a:t>
            </a:r>
            <a:r>
              <a:rPr lang="ru-RU" sz="2200" b="1" i="1" strike="noStrike" spc="-1">
                <a:solidFill>
                  <a:srgbClr val="000000"/>
                </a:solidFill>
                <a:latin typeface="Times New Roman"/>
              </a:rPr>
              <a:t>флуору.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Подібні за будовою до антрахінонових барвників є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антрони (9H-антраценони)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—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монокарбонільні похідні антрацену, що містяться у деревині. Наприклад,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хризоробін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(1,8~дигідрокси-3-метил-9-антрон)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— кристалічна речовина жовтого кольору зт. топ. 203,5-204°С, виявлена у деревині бразильської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Andira araroba</a:t>
            </a:r>
            <a:r>
              <a:rPr lang="ru-RU" sz="2200" b="1" i="1" strike="noStrike" spc="-1">
                <a:solidFill>
                  <a:srgbClr val="595959"/>
                </a:solidFill>
                <a:latin typeface="Times New Roman"/>
              </a:rPr>
              <a:t>.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Інший барвник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емодінантрон </a:t>
            </a:r>
            <a:r>
              <a:rPr lang="ru-RU" sz="2200" b="1" strike="noStrike" spc="-1">
                <a:solidFill>
                  <a:srgbClr val="7030A0"/>
                </a:solidFill>
                <a:latin typeface="Times New Roman"/>
              </a:rPr>
              <a:t>(1,6,8-тригідрокси-3~метил-9-антрон)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— жовта кристалічна речовина з т. плавл. 250—258 °С міститься у деревині</a:t>
            </a:r>
            <a:r>
              <a:rPr lang="ru-RU" sz="22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r>
              <a:rPr lang="ru-RU" sz="2200" b="1" i="1" strike="noStrike" spc="-1">
                <a:solidFill>
                  <a:srgbClr val="7030A0"/>
                </a:solidFill>
                <a:latin typeface="Times New Roman"/>
              </a:rPr>
              <a:t>Rhamnus dahurica.</a:t>
            </a:r>
            <a:endParaRPr lang="ru-RU" sz="22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748" name="Picture 4"/>
          <p:cNvPicPr/>
          <p:nvPr/>
        </p:nvPicPr>
        <p:blipFill>
          <a:blip r:embed="rId2"/>
          <a:stretch/>
        </p:blipFill>
        <p:spPr>
          <a:xfrm>
            <a:off x="4176360" y="4950720"/>
            <a:ext cx="3263400" cy="1811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121320" y="1063800"/>
            <a:ext cx="11440440" cy="24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i="1" strike="noStrike" spc="-1">
                <a:solidFill>
                  <a:srgbClr val="0070C0"/>
                </a:solidFill>
                <a:latin typeface="Cambria"/>
              </a:rPr>
              <a:t>Дякую за увагу!</a:t>
            </a:r>
            <a:endParaRPr lang="ru-RU" sz="4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Shape 1"/>
          <p:cNvSpPr txBox="1"/>
          <p:nvPr/>
        </p:nvSpPr>
        <p:spPr>
          <a:xfrm>
            <a:off x="285840" y="0"/>
            <a:ext cx="11334240" cy="1071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700" b="1" strike="noStrike" spc="-1">
                <a:solidFill>
                  <a:srgbClr val="3366CC"/>
                </a:solidFill>
                <a:latin typeface="Arial Black"/>
              </a:rPr>
              <a:t>Класифікація</a:t>
            </a:r>
            <a:r>
              <a:t/>
            </a:r>
            <a:br/>
            <a:r>
              <a:rPr lang="ru-RU" sz="3200" b="1" i="1" strike="noStrike" spc="-1">
                <a:solidFill>
                  <a:srgbClr val="972F57"/>
                </a:solidFill>
                <a:latin typeface="Arial Black"/>
              </a:rPr>
              <a:t>1. Бензохінони. 2. Нафтохінони. 3. Антрахінони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287280" y="1143000"/>
            <a:ext cx="1161864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2100" b="1" strike="noStrike" spc="-1">
                <a:solidFill>
                  <a:srgbClr val="000000"/>
                </a:solidFill>
                <a:latin typeface="Arial Black"/>
              </a:rPr>
              <a:t>Бензохінони існують у вигляді двох ізомерів:  </a:t>
            </a:r>
            <a:r>
              <a:rPr lang="ru-RU" sz="2100" b="1" strike="noStrike" spc="-1">
                <a:solidFill>
                  <a:srgbClr val="FF0000"/>
                </a:solidFill>
                <a:latin typeface="Arial Black"/>
              </a:rPr>
              <a:t>1,2-</a:t>
            </a:r>
            <a:r>
              <a:rPr lang="ru-RU" sz="2100" b="1" strike="noStrike" spc="-1">
                <a:solidFill>
                  <a:srgbClr val="000000"/>
                </a:solidFill>
                <a:latin typeface="Arial Black"/>
              </a:rPr>
              <a:t> та </a:t>
            </a:r>
            <a:r>
              <a:rPr lang="ru-RU" sz="2100" b="1" strike="noStrike" spc="-1">
                <a:solidFill>
                  <a:srgbClr val="FF0000"/>
                </a:solidFill>
                <a:latin typeface="Arial Black"/>
              </a:rPr>
              <a:t>1,4-бензохінону:</a:t>
            </a:r>
            <a:endParaRPr lang="ru-RU" sz="21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39" name="Picture 4"/>
          <p:cNvPicPr/>
          <p:nvPr/>
        </p:nvPicPr>
        <p:blipFill>
          <a:blip r:embed="rId2"/>
          <a:stretch/>
        </p:blipFill>
        <p:spPr>
          <a:xfrm>
            <a:off x="736560" y="2277360"/>
            <a:ext cx="2302560" cy="1726920"/>
          </a:xfrm>
          <a:prstGeom prst="rect">
            <a:avLst/>
          </a:prstGeom>
          <a:ln w="9360">
            <a:noFill/>
          </a:ln>
        </p:spPr>
      </p:pic>
      <p:pic>
        <p:nvPicPr>
          <p:cNvPr id="540" name="Picture 5"/>
          <p:cNvPicPr/>
          <p:nvPr/>
        </p:nvPicPr>
        <p:blipFill>
          <a:blip r:embed="rId3"/>
          <a:stretch/>
        </p:blipFill>
        <p:spPr>
          <a:xfrm>
            <a:off x="3723840" y="2115360"/>
            <a:ext cx="1726920" cy="2160360"/>
          </a:xfrm>
          <a:prstGeom prst="rect">
            <a:avLst/>
          </a:prstGeom>
          <a:ln w="9360">
            <a:noFill/>
          </a:ln>
        </p:spPr>
      </p:pic>
      <p:pic>
        <p:nvPicPr>
          <p:cNvPr id="541" name="Picture 6"/>
          <p:cNvPicPr/>
          <p:nvPr/>
        </p:nvPicPr>
        <p:blipFill>
          <a:blip r:embed="rId4"/>
          <a:stretch/>
        </p:blipFill>
        <p:spPr>
          <a:xfrm>
            <a:off x="6256440" y="2107440"/>
            <a:ext cx="5143320" cy="2087280"/>
          </a:xfrm>
          <a:prstGeom prst="rect">
            <a:avLst/>
          </a:prstGeom>
          <a:ln w="9360">
            <a:noFill/>
          </a:ln>
        </p:spPr>
      </p:pic>
      <p:pic>
        <p:nvPicPr>
          <p:cNvPr id="542" name="Picture 7"/>
          <p:cNvPicPr/>
          <p:nvPr/>
        </p:nvPicPr>
        <p:blipFill>
          <a:blip r:embed="rId5"/>
          <a:stretch/>
        </p:blipFill>
        <p:spPr>
          <a:xfrm>
            <a:off x="899280" y="4626720"/>
            <a:ext cx="2205360" cy="280800"/>
          </a:xfrm>
          <a:prstGeom prst="rect">
            <a:avLst/>
          </a:prstGeom>
          <a:ln w="9360">
            <a:noFill/>
          </a:ln>
        </p:spPr>
      </p:pic>
      <p:pic>
        <p:nvPicPr>
          <p:cNvPr id="543" name="Picture 8"/>
          <p:cNvPicPr/>
          <p:nvPr/>
        </p:nvPicPr>
        <p:blipFill>
          <a:blip r:embed="rId6"/>
          <a:stretch/>
        </p:blipFill>
        <p:spPr>
          <a:xfrm>
            <a:off x="3790800" y="4653000"/>
            <a:ext cx="2084400" cy="337680"/>
          </a:xfrm>
          <a:prstGeom prst="rect">
            <a:avLst/>
          </a:prstGeom>
          <a:ln w="9360">
            <a:noFill/>
          </a:ln>
        </p:spPr>
      </p:pic>
      <p:pic>
        <p:nvPicPr>
          <p:cNvPr id="544" name="Picture 9"/>
          <p:cNvPicPr/>
          <p:nvPr/>
        </p:nvPicPr>
        <p:blipFill>
          <a:blip r:embed="rId7"/>
          <a:stretch/>
        </p:blipFill>
        <p:spPr>
          <a:xfrm>
            <a:off x="6959520" y="4581360"/>
            <a:ext cx="3945240" cy="280800"/>
          </a:xfrm>
          <a:prstGeom prst="rect">
            <a:avLst/>
          </a:prstGeom>
          <a:ln w="9360">
            <a:noFill/>
          </a:ln>
        </p:spPr>
      </p:pic>
      <p:sp>
        <p:nvSpPr>
          <p:cNvPr id="545" name="CustomShape 3"/>
          <p:cNvSpPr/>
          <p:nvPr/>
        </p:nvSpPr>
        <p:spPr>
          <a:xfrm>
            <a:off x="326520" y="5208480"/>
            <a:ext cx="11534040" cy="143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</a:rPr>
              <a:t>Заміщені 1,4-бензохінони - </a:t>
            </a:r>
            <a:r>
              <a:rPr lang="ru-RU" sz="2200" b="1" i="1" strike="noStrike" spc="-1">
                <a:solidFill>
                  <a:srgbClr val="7030A0"/>
                </a:solidFill>
                <a:latin typeface="Arial Black"/>
              </a:rPr>
              <a:t>окислювачі, які оборотньо відновлюються до гідрохінонів</a:t>
            </a:r>
            <a:r>
              <a:rPr lang="ru-RU" sz="2200" b="1" i="1" strike="noStrike" spc="-1">
                <a:solidFill>
                  <a:srgbClr val="000000"/>
                </a:solidFill>
                <a:latin typeface="Arial Black"/>
              </a:rPr>
              <a:t>.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</a:rPr>
              <a:t> Вони беруть участь у перенесенні електронів у процесі клітинного дихання. До цієї групи належить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</a:rPr>
              <a:t>убіхінон.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344160" y="169560"/>
            <a:ext cx="11425320" cy="4715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</a:rPr>
              <a:t>Убіхінон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кофермент Q, KoQ</a:t>
            </a:r>
            <a:r>
              <a:rPr lang="ru-RU" sz="2400" b="1" i="1" strike="noStrike" spc="-1" baseline="-25000">
                <a:solidFill>
                  <a:srgbClr val="000000"/>
                </a:solidFill>
                <a:latin typeface="Arial Black"/>
              </a:rPr>
              <a:t>n</a:t>
            </a:r>
            <a:r>
              <a:rPr lang="ru-RU" sz="2400" b="1" i="1" strike="noStrike" spc="-1">
                <a:solidFill>
                  <a:srgbClr val="000000"/>
                </a:solidFill>
                <a:latin typeface="Arial Black"/>
              </a:rPr>
              <a:t>, 2,3-диметокси-6-метил-5-полі-пренілбензохінони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). Кількість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поліпренільних залишків </a:t>
            </a:r>
            <a:r>
              <a:rPr lang="ru-RU" sz="2400" b="1" i="1" strike="noStrike" spc="-1">
                <a:solidFill>
                  <a:srgbClr val="7030A0"/>
                </a:solidFill>
                <a:latin typeface="Arial Black"/>
              </a:rPr>
              <a:t>(п) 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може дорівнювати від 1 до 15. У природі найчастіше зустрічаються    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6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-Q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</a:t>
            </a:r>
            <a:r>
              <a:rPr lang="ru-RU" sz="2400" b="1" i="1" strike="noStrike" spc="-1">
                <a:solidFill>
                  <a:srgbClr val="7030A0"/>
                </a:solidFill>
                <a:latin typeface="Arial Black"/>
              </a:rPr>
              <a:t>Організму людини властивий Q</a:t>
            </a:r>
            <a:r>
              <a:rPr lang="ru-RU" sz="2400" b="1" i="1" strike="noStrike" spc="-1" baseline="-25000">
                <a:solidFill>
                  <a:srgbClr val="7030A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 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Убіхінони відіграють важливу роль у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біоенергетиці клітин 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більшості прокаріот і усіх еукаріот.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Основна функція убіхінонів — </a:t>
            </a:r>
            <a:r>
              <a:rPr lang="ru-RU" sz="2400" b="1" i="1" u="sng" strike="noStrike" spc="-1">
                <a:solidFill>
                  <a:srgbClr val="000000"/>
                </a:solidFill>
                <a:uFillTx/>
                <a:latin typeface="Arial Black"/>
              </a:rPr>
              <a:t>це перенесення електронів та протонів від різних субстратів до цитохромів при диханні та кислювальному фосфорилюванні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Arial Black"/>
              </a:rPr>
              <a:t>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Убіхінони, головним чином у відновній формі убіхінолів, виконують </a:t>
            </a: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антиоксидантну функцію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Для промислового вилучення KoQ використовують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Arial Black"/>
              </a:rPr>
              <a:t>біомасу мікроорганізмів (бактерій, дріжджів, грибів)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 Розроблені ефективні біотехнологічні методи отримання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9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 і Q</a:t>
            </a:r>
            <a:r>
              <a:rPr lang="ru-RU" sz="2400" b="1" strike="noStrike" spc="-1" baseline="-25000">
                <a:solidFill>
                  <a:srgbClr val="000000"/>
                </a:solidFill>
                <a:latin typeface="Arial Black"/>
              </a:rPr>
              <a:t>10</a:t>
            </a: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47" name="Picture 6"/>
          <p:cNvPicPr/>
          <p:nvPr/>
        </p:nvPicPr>
        <p:blipFill>
          <a:blip r:embed="rId2"/>
          <a:stretch/>
        </p:blipFill>
        <p:spPr>
          <a:xfrm>
            <a:off x="3382560" y="4996800"/>
            <a:ext cx="4585320" cy="186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4336920" y="376200"/>
            <a:ext cx="3382920" cy="396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3366CC"/>
                </a:solidFill>
                <a:latin typeface="Arial"/>
              </a:rPr>
              <a:t>НАФТОХІНОНИ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9" name="TextShape 2"/>
          <p:cNvSpPr txBox="1"/>
          <p:nvPr/>
        </p:nvSpPr>
        <p:spPr>
          <a:xfrm>
            <a:off x="378720" y="3657600"/>
            <a:ext cx="11527200" cy="2879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Похідні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нафтохінону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поширені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в основному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рослинах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родин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ru-RU" sz="2400" b="1" i="1" strike="noStrike" spc="-1" dirty="0" err="1" smtClean="0">
                <a:solidFill>
                  <a:srgbClr val="FF0000"/>
                </a:solidFill>
                <a:latin typeface="Times New Roman"/>
              </a:rPr>
              <a:t>Plumbaginaceae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 - </a:t>
            </a:r>
            <a:r>
              <a:rPr lang="ru-RU" sz="2400" b="1" i="1" strike="noStrike" spc="-1" dirty="0" err="1" smtClean="0">
                <a:solidFill>
                  <a:srgbClr val="FF0000"/>
                </a:solidFill>
                <a:latin typeface="Times New Roman"/>
              </a:rPr>
              <a:t>кермекові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,  </a:t>
            </a:r>
            <a:r>
              <a:rPr lang="ru-RU" sz="2400" b="1" i="1" spc="-1" dirty="0" err="1">
                <a:solidFill>
                  <a:srgbClr val="FF0000"/>
                </a:solidFill>
                <a:latin typeface="Times New Roman"/>
              </a:rPr>
              <a:t>Juglandaceae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- </a:t>
            </a:r>
            <a:r>
              <a:rPr lang="ru-RU" sz="2400" b="1" i="1" strike="noStrike" spc="-1" dirty="0" err="1" smtClean="0">
                <a:solidFill>
                  <a:srgbClr val="FF0000"/>
                </a:solidFill>
                <a:latin typeface="Times New Roman"/>
              </a:rPr>
              <a:t>горіхові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, D</a:t>
            </a:r>
            <a:r>
              <a:rPr lang="es-ES" sz="2400" b="1" i="1" strike="noStrike" spc="-1" dirty="0" smtClean="0">
                <a:solidFill>
                  <a:srgbClr val="FF0000"/>
                </a:solidFill>
                <a:latin typeface="Times New Roman"/>
              </a:rPr>
              <a:t>ros</a:t>
            </a:r>
            <a:r>
              <a:rPr lang="ru-RU" sz="2400" b="1" i="1" strike="noStrike" spc="-1" dirty="0" err="1" smtClean="0">
                <a:solidFill>
                  <a:srgbClr val="FF0000"/>
                </a:solidFill>
                <a:latin typeface="Times New Roman"/>
              </a:rPr>
              <a:t>eraceae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</a:rPr>
              <a:t> - </a:t>
            </a:r>
            <a:r>
              <a:rPr lang="ru-RU" sz="2400" b="1" i="1" strike="noStrike" spc="-1" dirty="0" err="1" smtClean="0">
                <a:solidFill>
                  <a:srgbClr val="FF0000"/>
                </a:solidFill>
                <a:latin typeface="Times New Roman"/>
              </a:rPr>
              <a:t>росянкові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тощо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вилучені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</a:rPr>
              <a:t>бактерій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є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структурними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фрагментами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багатьох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природних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речовин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Деякі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нафтохінони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високу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біологічну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активність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Нафтохіноном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який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бере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участь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процесі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фотосинтезу,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</a:rPr>
              <a:t>є 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Times New Roman"/>
              </a:rPr>
              <a:t>філохінон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Times New Roman"/>
              </a:rPr>
              <a:t>вітамін</a:t>
            </a:r>
            <a:r>
              <a:rPr lang="ru-RU" sz="2400" b="1" strike="noStrike" spc="-1" dirty="0">
                <a:solidFill>
                  <a:srgbClr val="7030A0"/>
                </a:solidFill>
                <a:latin typeface="Times New Roman"/>
              </a:rPr>
              <a:t> К</a:t>
            </a:r>
            <a:r>
              <a:rPr lang="ru-RU" sz="2400" b="1" strike="noStrike" spc="-1" baseline="-25000" dirty="0">
                <a:solidFill>
                  <a:srgbClr val="7030A0"/>
                </a:solidFill>
                <a:latin typeface="Times New Roman"/>
              </a:rPr>
              <a:t>1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). </a:t>
            </a: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Похідні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1,4-нафтохінону - 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Times New Roman"/>
              </a:rPr>
              <a:t>юглон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Times New Roman"/>
              </a:rPr>
              <a:t>шиконін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Times New Roman"/>
              </a:rPr>
              <a:t>дрозерон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відіграють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значну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роль у 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фармакологічній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активності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листків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горіха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трави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коренів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горобейника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трави росички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тощо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000" b="0" strike="noStrike" spc="-1" dirty="0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50" name="Object 3"/>
          <p:cNvGraphicFramePr/>
          <p:nvPr/>
        </p:nvGraphicFramePr>
        <p:xfrm>
          <a:off x="2666880" y="1143000"/>
          <a:ext cx="7208280" cy="228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51" name="Object 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666880" y="1143000"/>
                        <a:ext cx="7208280" cy="2284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2259720" y="227520"/>
            <a:ext cx="7785000" cy="761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 strike="noStrike" spc="-1">
                <a:solidFill>
                  <a:srgbClr val="FF0000"/>
                </a:solidFill>
                <a:latin typeface="Monotype Corsiva"/>
              </a:rPr>
              <a:t>ПОХІДНІ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 b="1" i="1" strike="noStrike" spc="-1">
                <a:solidFill>
                  <a:srgbClr val="FF0000"/>
                </a:solidFill>
                <a:latin typeface="Monotype Corsiva"/>
              </a:rPr>
              <a:t>АНТРАЦЕН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</a:rPr>
              <a:t>у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3" name="TextShape 2"/>
          <p:cNvSpPr txBox="1"/>
          <p:nvPr/>
        </p:nvSpPr>
        <p:spPr>
          <a:xfrm>
            <a:off x="571680" y="1000080"/>
            <a:ext cx="11158560" cy="919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природні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сполуки, у структурі яких є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ядро антрацену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різного ступеня окиснення, типу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сполучення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й конденсації мономерн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х одиниць.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54" name="Object 3"/>
          <p:cNvGraphicFramePr/>
          <p:nvPr/>
        </p:nvGraphicFramePr>
        <p:xfrm>
          <a:off x="1047600" y="2357280"/>
          <a:ext cx="5524200" cy="20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55" name="Object 1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047600" y="2357280"/>
                        <a:ext cx="5524200" cy="2071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" name="Object 4"/>
          <p:cNvGraphicFramePr/>
          <p:nvPr/>
        </p:nvGraphicFramePr>
        <p:xfrm>
          <a:off x="6858000" y="2124000"/>
          <a:ext cx="4762080" cy="253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557" name="Object 13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6858000" y="2124000"/>
                        <a:ext cx="4762080" cy="25318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" name="CustomShape 5"/>
          <p:cNvSpPr/>
          <p:nvPr/>
        </p:nvSpPr>
        <p:spPr>
          <a:xfrm>
            <a:off x="378720" y="5143680"/>
            <a:ext cx="11478240" cy="12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Відновлені форми антрахінону – антраноли, антрони і оксіантрони легко окиснюються за звичайних умов навіть киснем повітря, тому </a:t>
            </a:r>
            <a:r>
              <a:rPr lang="ru-RU" sz="2000" b="1" i="1" strike="noStrike" spc="-1">
                <a:solidFill>
                  <a:srgbClr val="7030A0"/>
                </a:solidFill>
                <a:latin typeface="Arial Black"/>
              </a:rPr>
              <a:t>похідні антрахінону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найбільш поширені і вивчені.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59" name="CustomShape 6"/>
          <p:cNvSpPr/>
          <p:nvPr/>
        </p:nvSpPr>
        <p:spPr>
          <a:xfrm>
            <a:off x="2734560" y="4149720"/>
            <a:ext cx="2345040" cy="49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7"/>
          <p:cNvSpPr/>
          <p:nvPr/>
        </p:nvSpPr>
        <p:spPr>
          <a:xfrm>
            <a:off x="8360280" y="4662720"/>
            <a:ext cx="3319200" cy="5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840" algn="just">
              <a:lnSpc>
                <a:spcPct val="9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Антрахінон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1" name="CustomShape 8"/>
          <p:cNvSpPr/>
          <p:nvPr/>
        </p:nvSpPr>
        <p:spPr>
          <a:xfrm>
            <a:off x="2351520" y="4643280"/>
            <a:ext cx="2198880" cy="33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Антрацен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1463040" y="214200"/>
            <a:ext cx="926136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latin typeface="Cambria"/>
              </a:rPr>
              <a:t>Класифікація антраценпохідних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380880" y="785880"/>
            <a:ext cx="11810520" cy="70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За кількістю ядер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антраценпохідні поділяють на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мономери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(з одним ядром антрацену) і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димери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(з двома молекулами антрацену).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564" name="Table 3"/>
          <p:cNvGraphicFramePr/>
          <p:nvPr/>
        </p:nvGraphicFramePr>
        <p:xfrm>
          <a:off x="380880" y="4179960"/>
          <a:ext cx="11558160" cy="585720"/>
        </p:xfrm>
        <a:graphic>
          <a:graphicData uri="http://schemas.openxmlformats.org/drawingml/2006/table">
            <a:tbl>
              <a:tblPr/>
              <a:tblGrid>
                <a:gridCol w="1155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 розташуванням гідроксильних груп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молекулі антрахінони поділяють на дві підгрупи: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похідні </a:t>
                      </a:r>
                      <a:r>
                        <a:rPr lang="ru-RU" sz="1800" b="1" i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хризацину</a:t>
                      </a:r>
                      <a:r>
                        <a:rPr lang="ru-RU" sz="1800" b="1" i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і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похідні </a:t>
                      </a:r>
                      <a:r>
                        <a:rPr lang="ru-RU" sz="1800" b="1" i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алізарину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5" name="Object 4"/>
          <p:cNvGraphicFramePr/>
          <p:nvPr/>
        </p:nvGraphicFramePr>
        <p:xfrm>
          <a:off x="1523880" y="4926960"/>
          <a:ext cx="194292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66" name="Object 219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523880" y="4926960"/>
                        <a:ext cx="194292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" name="Object 5"/>
          <p:cNvGraphicFramePr/>
          <p:nvPr/>
        </p:nvGraphicFramePr>
        <p:xfrm>
          <a:off x="4572000" y="4926960"/>
          <a:ext cx="2349000" cy="11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568" name="Object 220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4572000" y="4926960"/>
                        <a:ext cx="2349000" cy="1180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" name="CustomShape 6"/>
          <p:cNvSpPr/>
          <p:nvPr/>
        </p:nvSpPr>
        <p:spPr>
          <a:xfrm>
            <a:off x="1320840" y="6088680"/>
            <a:ext cx="352584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Хризацин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(1,8-дигідроксіантрахінон)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0" name="CustomShape 7"/>
          <p:cNvSpPr/>
          <p:nvPr/>
        </p:nvSpPr>
        <p:spPr>
          <a:xfrm>
            <a:off x="4381920" y="6088680"/>
            <a:ext cx="393444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Алізарин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(1,2-дигідроксіантрахінон)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71" name="Object 8"/>
          <p:cNvGraphicFramePr/>
          <p:nvPr/>
        </p:nvGraphicFramePr>
        <p:xfrm>
          <a:off x="8727480" y="5708520"/>
          <a:ext cx="2682000" cy="114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572" name="Object 223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8727480" y="5708520"/>
                        <a:ext cx="2682000" cy="11491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" name="CustomShape 9"/>
          <p:cNvSpPr/>
          <p:nvPr/>
        </p:nvSpPr>
        <p:spPr>
          <a:xfrm>
            <a:off x="8534520" y="4658040"/>
            <a:ext cx="3657240" cy="109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,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хризофанол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,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=ОH – емодин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=CH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OH, 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алое-емодин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=CОOH,  R</a:t>
            </a:r>
            <a:r>
              <a:rPr lang="ru-RU" sz="1400" b="1" strike="noStrike" spc="-1" baseline="-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=H – реїн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4" name="CustomShape 10"/>
          <p:cNvSpPr/>
          <p:nvPr/>
        </p:nvSpPr>
        <p:spPr>
          <a:xfrm>
            <a:off x="5528160" y="1363320"/>
            <a:ext cx="240012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3366CC"/>
                </a:solidFill>
                <a:latin typeface="Cambria"/>
              </a:rPr>
              <a:t>Мономери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575" name="Table 11"/>
          <p:cNvGraphicFramePr/>
          <p:nvPr/>
        </p:nvGraphicFramePr>
        <p:xfrm>
          <a:off x="285840" y="1785960"/>
          <a:ext cx="11906280" cy="585720"/>
        </p:xfrm>
        <a:graphic>
          <a:graphicData uri="http://schemas.openxmlformats.org/drawingml/2006/table">
            <a:tbl>
              <a:tblPr/>
              <a:tblGrid>
                <a:gridCol w="1190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 ступенем відновлення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серед мономерів розрізняють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відновлені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форми (антраноли, антрони, оксіантрони) і  </a:t>
                      </a:r>
                      <a:r>
                        <a:rPr lang="ru-RU" sz="1800" b="1" strike="noStrike" spc="-1">
                          <a:solidFill>
                            <a:srgbClr val="FF0000"/>
                          </a:solidFill>
                          <a:latin typeface="Comic Sans MS"/>
                        </a:rPr>
                        <a:t>окислені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(антрахінони)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6" name="CustomShape 12"/>
          <p:cNvSpPr/>
          <p:nvPr/>
        </p:nvSpPr>
        <p:spPr>
          <a:xfrm>
            <a:off x="1523880" y="367524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Антранол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7" name="CustomShape 13"/>
          <p:cNvSpPr/>
          <p:nvPr/>
        </p:nvSpPr>
        <p:spPr>
          <a:xfrm>
            <a:off x="5384880" y="3706920"/>
            <a:ext cx="192996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Оксіантрон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78" name="Object 14"/>
          <p:cNvGraphicFramePr/>
          <p:nvPr/>
        </p:nvGraphicFramePr>
        <p:xfrm>
          <a:off x="1219320" y="2684520"/>
          <a:ext cx="1917360" cy="90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579" name="Object 241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>
                      <a:xfrm>
                        <a:off x="1219320" y="2684520"/>
                        <a:ext cx="1917360" cy="904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" name="Object 15"/>
          <p:cNvGraphicFramePr/>
          <p:nvPr/>
        </p:nvGraphicFramePr>
        <p:xfrm>
          <a:off x="3301920" y="2697120"/>
          <a:ext cx="1929960" cy="10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581" name="Object 242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>
                      <a:xfrm>
                        <a:off x="3301920" y="2697120"/>
                        <a:ext cx="1929960" cy="1047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" name="Object 16"/>
          <p:cNvGraphicFramePr/>
          <p:nvPr/>
        </p:nvGraphicFramePr>
        <p:xfrm>
          <a:off x="5359320" y="2658960"/>
          <a:ext cx="1929960" cy="10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583" name="Object 243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5359320" y="2658960"/>
                        <a:ext cx="1929960" cy="10472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" name="CustomShape 17"/>
          <p:cNvSpPr/>
          <p:nvPr/>
        </p:nvSpPr>
        <p:spPr>
          <a:xfrm>
            <a:off x="3505320" y="368784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Антрон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85" name="Picture 249"/>
          <p:cNvPicPr/>
          <p:nvPr/>
        </p:nvPicPr>
        <p:blipFill>
          <a:blip r:embed="rId15"/>
          <a:stretch/>
        </p:blipFill>
        <p:spPr>
          <a:xfrm>
            <a:off x="7823160" y="2325240"/>
            <a:ext cx="3648600" cy="1697760"/>
          </a:xfrm>
          <a:prstGeom prst="rect">
            <a:avLst/>
          </a:prstGeom>
          <a:ln w="9360">
            <a:noFill/>
          </a:ln>
        </p:spPr>
      </p:pic>
      <p:sp>
        <p:nvSpPr>
          <p:cNvPr id="586" name="CustomShape 18"/>
          <p:cNvSpPr/>
          <p:nvPr/>
        </p:nvSpPr>
        <p:spPr>
          <a:xfrm>
            <a:off x="7920720" y="3789360"/>
            <a:ext cx="22348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Карміноміцин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730080" y="228600"/>
            <a:ext cx="11461320" cy="42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0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Cambria"/>
              </a:rPr>
              <a:t>Класифікація антраценпохідних</a:t>
            </a:r>
            <a:endParaRPr lang="ru-RU" sz="2800" b="0" strike="noStrike" spc="-1">
              <a:solidFill>
                <a:srgbClr val="595959"/>
              </a:solidFill>
              <a:latin typeface="Cambria"/>
            </a:endParaRPr>
          </a:p>
        </p:txBody>
      </p:sp>
      <p:graphicFrame>
        <p:nvGraphicFramePr>
          <p:cNvPr id="588" name="Object 2"/>
          <p:cNvGraphicFramePr/>
          <p:nvPr/>
        </p:nvGraphicFramePr>
        <p:xfrm>
          <a:off x="1871280" y="2784600"/>
          <a:ext cx="2795760" cy="20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89" name="Object 6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871280" y="2784600"/>
                        <a:ext cx="2795760" cy="2079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" name="Table 3"/>
          <p:cNvGraphicFramePr/>
          <p:nvPr/>
        </p:nvGraphicFramePr>
        <p:xfrm>
          <a:off x="339480" y="1143000"/>
          <a:ext cx="11442960" cy="640080"/>
        </p:xfrm>
        <a:graphic>
          <a:graphicData uri="http://schemas.openxmlformats.org/drawingml/2006/table">
            <a:tbl>
              <a:tblPr/>
              <a:tblGrid>
                <a:gridCol w="114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Залежно від типу з'єднання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димерні похідні антрацену ділять на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димери з одинарним зв'язком і конденсовані.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1" name="CustomShape 4"/>
          <p:cNvSpPr/>
          <p:nvPr/>
        </p:nvSpPr>
        <p:spPr>
          <a:xfrm>
            <a:off x="1775880" y="4869000"/>
            <a:ext cx="270252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Сенидини А і 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92" name="CustomShape 5"/>
          <p:cNvSpPr/>
          <p:nvPr/>
        </p:nvSpPr>
        <p:spPr>
          <a:xfrm>
            <a:off x="6225120" y="487080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Касіанін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593" name="Table 6"/>
          <p:cNvGraphicFramePr/>
          <p:nvPr/>
        </p:nvGraphicFramePr>
        <p:xfrm>
          <a:off x="285840" y="5429160"/>
          <a:ext cx="8096040" cy="1218960"/>
        </p:xfrm>
        <a:graphic>
          <a:graphicData uri="http://schemas.openxmlformats.org/drawingml/2006/table">
            <a:tbl>
              <a:tblPr/>
              <a:tblGrid>
                <a:gridCol w="809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89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Конденсовані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антраценпохідні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відрізняються від решти димерних сполук тим, що мономерні скелети зв'язані між собою двома одинарними і одним подвійним зв'язком.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4" name="CustomShape 7"/>
          <p:cNvSpPr/>
          <p:nvPr/>
        </p:nvSpPr>
        <p:spPr>
          <a:xfrm>
            <a:off x="5384880" y="609480"/>
            <a:ext cx="203148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3366CC"/>
                </a:solidFill>
                <a:latin typeface="Cambria"/>
              </a:rPr>
              <a:t>Димери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95" name="Picture 44"/>
          <p:cNvPicPr/>
          <p:nvPr/>
        </p:nvPicPr>
        <p:blipFill>
          <a:blip r:embed="rId5"/>
          <a:stretch/>
        </p:blipFill>
        <p:spPr>
          <a:xfrm>
            <a:off x="5029200" y="2682720"/>
            <a:ext cx="3924000" cy="216504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596" name="Table 8"/>
          <p:cNvGraphicFramePr/>
          <p:nvPr/>
        </p:nvGraphicFramePr>
        <p:xfrm>
          <a:off x="470160" y="1850400"/>
          <a:ext cx="11468880" cy="735840"/>
        </p:xfrm>
        <a:graphic>
          <a:graphicData uri="http://schemas.openxmlformats.org/drawingml/2006/table">
            <a:tbl>
              <a:tblPr/>
              <a:tblGrid>
                <a:gridCol w="11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omic Sans MS"/>
                        </a:rPr>
                        <a:t>Димери з одинарним зв'язком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– зустрічаються як відновлені (сполучені по γ-положенню) – хризофанолдіантрон, так і окислені форми (по α- або β-положеннях) – касіанін.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121680" marR="121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97" name="Picture 57"/>
          <p:cNvPicPr/>
          <p:nvPr/>
        </p:nvPicPr>
        <p:blipFill>
          <a:blip r:embed="rId6"/>
          <a:stretch/>
        </p:blipFill>
        <p:spPr>
          <a:xfrm>
            <a:off x="8667720" y="4143240"/>
            <a:ext cx="3149280" cy="216036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9"/>
          <p:cNvSpPr/>
          <p:nvPr/>
        </p:nvSpPr>
        <p:spPr>
          <a:xfrm>
            <a:off x="9144000" y="6286680"/>
            <a:ext cx="1828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Гіперицин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926</TotalTime>
  <Words>2873</Words>
  <Application>Microsoft Office PowerPoint</Application>
  <PresentationFormat>Широкоэкранный</PresentationFormat>
  <Paragraphs>262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Arial</vt:lpstr>
      <vt:lpstr>Arial Black</vt:lpstr>
      <vt:lpstr>Calibri</vt:lpstr>
      <vt:lpstr>Cambria</vt:lpstr>
      <vt:lpstr>Comic Sans MS</vt:lpstr>
      <vt:lpstr>DejaVu Sans</vt:lpstr>
      <vt:lpstr>Monotype Corsiva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Документ Microsoft Word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subject/>
  <dc:creator>Моя семья</dc:creator>
  <dc:description/>
  <cp:lastModifiedBy>User</cp:lastModifiedBy>
  <cp:revision>84</cp:revision>
  <dcterms:created xsi:type="dcterms:W3CDTF">2018-05-06T13:50:42Z</dcterms:created>
  <dcterms:modified xsi:type="dcterms:W3CDTF">2024-11-11T09:02:06Z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80</vt:i4>
  </property>
</Properties>
</file>