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en-US"/>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a:p>
        </p:txBody>
      </p:sp>
      <p:sp>
        <p:nvSpPr>
          <p:cNvPr id="4" name="Дата 3"/>
          <p:cNvSpPr>
            <a:spLocks noGrp="1"/>
          </p:cNvSpPr>
          <p:nvPr>
            <p:ph type="dt" sz="half" idx="10"/>
          </p:nvPr>
        </p:nvSpPr>
        <p:spPr/>
        <p:txBody>
          <a:bodyPr/>
          <a:lstStyle/>
          <a:p>
            <a:fld id="{3AE098CA-D662-498D-B6C5-03FAF6400C78}" type="datetimeFigureOut">
              <a:rPr lang="en-US" smtClean="0"/>
              <a:t>4/29/2025</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47962A80-6D22-4E76-8066-EA84C135D1DE}" type="slidenum">
              <a:rPr lang="en-US" smtClean="0"/>
              <a:t>‹#›</a:t>
            </a:fld>
            <a:endParaRPr lang="en-US"/>
          </a:p>
        </p:txBody>
      </p:sp>
    </p:spTree>
    <p:extLst>
      <p:ext uri="{BB962C8B-B14F-4D97-AF65-F5344CB8AC3E}">
        <p14:creationId xmlns:p14="http://schemas.microsoft.com/office/powerpoint/2010/main" val="2611339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3AE098CA-D662-498D-B6C5-03FAF6400C78}" type="datetimeFigureOut">
              <a:rPr lang="en-US" smtClean="0"/>
              <a:t>4/29/2025</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47962A80-6D22-4E76-8066-EA84C135D1DE}" type="slidenum">
              <a:rPr lang="en-US" smtClean="0"/>
              <a:t>‹#›</a:t>
            </a:fld>
            <a:endParaRPr lang="en-US"/>
          </a:p>
        </p:txBody>
      </p:sp>
    </p:spTree>
    <p:extLst>
      <p:ext uri="{BB962C8B-B14F-4D97-AF65-F5344CB8AC3E}">
        <p14:creationId xmlns:p14="http://schemas.microsoft.com/office/powerpoint/2010/main" val="42609832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3AE098CA-D662-498D-B6C5-03FAF6400C78}" type="datetimeFigureOut">
              <a:rPr lang="en-US" smtClean="0"/>
              <a:t>4/29/2025</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47962A80-6D22-4E76-8066-EA84C135D1DE}" type="slidenum">
              <a:rPr lang="en-US" smtClean="0"/>
              <a:t>‹#›</a:t>
            </a:fld>
            <a:endParaRPr lang="en-US"/>
          </a:p>
        </p:txBody>
      </p:sp>
    </p:spTree>
    <p:extLst>
      <p:ext uri="{BB962C8B-B14F-4D97-AF65-F5344CB8AC3E}">
        <p14:creationId xmlns:p14="http://schemas.microsoft.com/office/powerpoint/2010/main" val="22465939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3AE098CA-D662-498D-B6C5-03FAF6400C78}" type="datetimeFigureOut">
              <a:rPr lang="en-US" smtClean="0"/>
              <a:t>4/29/2025</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47962A80-6D22-4E76-8066-EA84C135D1DE}" type="slidenum">
              <a:rPr lang="en-US" smtClean="0"/>
              <a:t>‹#›</a:t>
            </a:fld>
            <a:endParaRPr lang="en-US"/>
          </a:p>
        </p:txBody>
      </p:sp>
    </p:spTree>
    <p:extLst>
      <p:ext uri="{BB962C8B-B14F-4D97-AF65-F5344CB8AC3E}">
        <p14:creationId xmlns:p14="http://schemas.microsoft.com/office/powerpoint/2010/main" val="29459798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en-US"/>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3AE098CA-D662-498D-B6C5-03FAF6400C78}" type="datetimeFigureOut">
              <a:rPr lang="en-US" smtClean="0"/>
              <a:t>4/29/2025</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47962A80-6D22-4E76-8066-EA84C135D1DE}" type="slidenum">
              <a:rPr lang="en-US" smtClean="0"/>
              <a:t>‹#›</a:t>
            </a:fld>
            <a:endParaRPr lang="en-US"/>
          </a:p>
        </p:txBody>
      </p:sp>
    </p:spTree>
    <p:extLst>
      <p:ext uri="{BB962C8B-B14F-4D97-AF65-F5344CB8AC3E}">
        <p14:creationId xmlns:p14="http://schemas.microsoft.com/office/powerpoint/2010/main" val="13968351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4"/>
          <p:cNvSpPr>
            <a:spLocks noGrp="1"/>
          </p:cNvSpPr>
          <p:nvPr>
            <p:ph type="dt" sz="half" idx="10"/>
          </p:nvPr>
        </p:nvSpPr>
        <p:spPr/>
        <p:txBody>
          <a:bodyPr/>
          <a:lstStyle/>
          <a:p>
            <a:fld id="{3AE098CA-D662-498D-B6C5-03FAF6400C78}" type="datetimeFigureOut">
              <a:rPr lang="en-US" smtClean="0"/>
              <a:t>4/29/2025</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47962A80-6D22-4E76-8066-EA84C135D1DE}" type="slidenum">
              <a:rPr lang="en-US" smtClean="0"/>
              <a:t>‹#›</a:t>
            </a:fld>
            <a:endParaRPr lang="en-US"/>
          </a:p>
        </p:txBody>
      </p:sp>
    </p:spTree>
    <p:extLst>
      <p:ext uri="{BB962C8B-B14F-4D97-AF65-F5344CB8AC3E}">
        <p14:creationId xmlns:p14="http://schemas.microsoft.com/office/powerpoint/2010/main" val="34006140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en-US"/>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6"/>
          <p:cNvSpPr>
            <a:spLocks noGrp="1"/>
          </p:cNvSpPr>
          <p:nvPr>
            <p:ph type="dt" sz="half" idx="10"/>
          </p:nvPr>
        </p:nvSpPr>
        <p:spPr/>
        <p:txBody>
          <a:bodyPr/>
          <a:lstStyle/>
          <a:p>
            <a:fld id="{3AE098CA-D662-498D-B6C5-03FAF6400C78}" type="datetimeFigureOut">
              <a:rPr lang="en-US" smtClean="0"/>
              <a:t>4/29/2025</a:t>
            </a:fld>
            <a:endParaRPr lang="en-US"/>
          </a:p>
        </p:txBody>
      </p:sp>
      <p:sp>
        <p:nvSpPr>
          <p:cNvPr id="8" name="Нижний колонтитул 7"/>
          <p:cNvSpPr>
            <a:spLocks noGrp="1"/>
          </p:cNvSpPr>
          <p:nvPr>
            <p:ph type="ftr" sz="quarter" idx="11"/>
          </p:nvPr>
        </p:nvSpPr>
        <p:spPr/>
        <p:txBody>
          <a:bodyPr/>
          <a:lstStyle/>
          <a:p>
            <a:endParaRPr lang="en-US"/>
          </a:p>
        </p:txBody>
      </p:sp>
      <p:sp>
        <p:nvSpPr>
          <p:cNvPr id="9" name="Номер слайда 8"/>
          <p:cNvSpPr>
            <a:spLocks noGrp="1"/>
          </p:cNvSpPr>
          <p:nvPr>
            <p:ph type="sldNum" sz="quarter" idx="12"/>
          </p:nvPr>
        </p:nvSpPr>
        <p:spPr/>
        <p:txBody>
          <a:bodyPr/>
          <a:lstStyle/>
          <a:p>
            <a:fld id="{47962A80-6D22-4E76-8066-EA84C135D1DE}" type="slidenum">
              <a:rPr lang="en-US" smtClean="0"/>
              <a:t>‹#›</a:t>
            </a:fld>
            <a:endParaRPr lang="en-US"/>
          </a:p>
        </p:txBody>
      </p:sp>
    </p:spTree>
    <p:extLst>
      <p:ext uri="{BB962C8B-B14F-4D97-AF65-F5344CB8AC3E}">
        <p14:creationId xmlns:p14="http://schemas.microsoft.com/office/powerpoint/2010/main" val="31238641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Дата 2"/>
          <p:cNvSpPr>
            <a:spLocks noGrp="1"/>
          </p:cNvSpPr>
          <p:nvPr>
            <p:ph type="dt" sz="half" idx="10"/>
          </p:nvPr>
        </p:nvSpPr>
        <p:spPr/>
        <p:txBody>
          <a:bodyPr/>
          <a:lstStyle/>
          <a:p>
            <a:fld id="{3AE098CA-D662-498D-B6C5-03FAF6400C78}" type="datetimeFigureOut">
              <a:rPr lang="en-US" smtClean="0"/>
              <a:t>4/29/2025</a:t>
            </a:fld>
            <a:endParaRPr lang="en-US"/>
          </a:p>
        </p:txBody>
      </p:sp>
      <p:sp>
        <p:nvSpPr>
          <p:cNvPr id="4" name="Нижний колонтитул 3"/>
          <p:cNvSpPr>
            <a:spLocks noGrp="1"/>
          </p:cNvSpPr>
          <p:nvPr>
            <p:ph type="ftr" sz="quarter" idx="11"/>
          </p:nvPr>
        </p:nvSpPr>
        <p:spPr/>
        <p:txBody>
          <a:bodyPr/>
          <a:lstStyle/>
          <a:p>
            <a:endParaRPr lang="en-US"/>
          </a:p>
        </p:txBody>
      </p:sp>
      <p:sp>
        <p:nvSpPr>
          <p:cNvPr id="5" name="Номер слайда 4"/>
          <p:cNvSpPr>
            <a:spLocks noGrp="1"/>
          </p:cNvSpPr>
          <p:nvPr>
            <p:ph type="sldNum" sz="quarter" idx="12"/>
          </p:nvPr>
        </p:nvSpPr>
        <p:spPr/>
        <p:txBody>
          <a:bodyPr/>
          <a:lstStyle/>
          <a:p>
            <a:fld id="{47962A80-6D22-4E76-8066-EA84C135D1DE}" type="slidenum">
              <a:rPr lang="en-US" smtClean="0"/>
              <a:t>‹#›</a:t>
            </a:fld>
            <a:endParaRPr lang="en-US"/>
          </a:p>
        </p:txBody>
      </p:sp>
    </p:spTree>
    <p:extLst>
      <p:ext uri="{BB962C8B-B14F-4D97-AF65-F5344CB8AC3E}">
        <p14:creationId xmlns:p14="http://schemas.microsoft.com/office/powerpoint/2010/main" val="1835343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AE098CA-D662-498D-B6C5-03FAF6400C78}" type="datetimeFigureOut">
              <a:rPr lang="en-US" smtClean="0"/>
              <a:t>4/29/2025</a:t>
            </a:fld>
            <a:endParaRPr lang="en-US"/>
          </a:p>
        </p:txBody>
      </p:sp>
      <p:sp>
        <p:nvSpPr>
          <p:cNvPr id="3" name="Нижний колонтитул 2"/>
          <p:cNvSpPr>
            <a:spLocks noGrp="1"/>
          </p:cNvSpPr>
          <p:nvPr>
            <p:ph type="ftr" sz="quarter" idx="11"/>
          </p:nvPr>
        </p:nvSpPr>
        <p:spPr/>
        <p:txBody>
          <a:bodyPr/>
          <a:lstStyle/>
          <a:p>
            <a:endParaRPr lang="en-US"/>
          </a:p>
        </p:txBody>
      </p:sp>
      <p:sp>
        <p:nvSpPr>
          <p:cNvPr id="4" name="Номер слайда 3"/>
          <p:cNvSpPr>
            <a:spLocks noGrp="1"/>
          </p:cNvSpPr>
          <p:nvPr>
            <p:ph type="sldNum" sz="quarter" idx="12"/>
          </p:nvPr>
        </p:nvSpPr>
        <p:spPr/>
        <p:txBody>
          <a:bodyPr/>
          <a:lstStyle/>
          <a:p>
            <a:fld id="{47962A80-6D22-4E76-8066-EA84C135D1DE}" type="slidenum">
              <a:rPr lang="en-US" smtClean="0"/>
              <a:t>‹#›</a:t>
            </a:fld>
            <a:endParaRPr lang="en-US"/>
          </a:p>
        </p:txBody>
      </p:sp>
    </p:spTree>
    <p:extLst>
      <p:ext uri="{BB962C8B-B14F-4D97-AF65-F5344CB8AC3E}">
        <p14:creationId xmlns:p14="http://schemas.microsoft.com/office/powerpoint/2010/main" val="12535043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3AE098CA-D662-498D-B6C5-03FAF6400C78}" type="datetimeFigureOut">
              <a:rPr lang="en-US" smtClean="0"/>
              <a:t>4/29/2025</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47962A80-6D22-4E76-8066-EA84C135D1DE}" type="slidenum">
              <a:rPr lang="en-US" smtClean="0"/>
              <a:t>‹#›</a:t>
            </a:fld>
            <a:endParaRPr lang="en-US"/>
          </a:p>
        </p:txBody>
      </p:sp>
    </p:spTree>
    <p:extLst>
      <p:ext uri="{BB962C8B-B14F-4D97-AF65-F5344CB8AC3E}">
        <p14:creationId xmlns:p14="http://schemas.microsoft.com/office/powerpoint/2010/main" val="27641158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3AE098CA-D662-498D-B6C5-03FAF6400C78}" type="datetimeFigureOut">
              <a:rPr lang="en-US" smtClean="0"/>
              <a:t>4/29/2025</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47962A80-6D22-4E76-8066-EA84C135D1DE}" type="slidenum">
              <a:rPr lang="en-US" smtClean="0"/>
              <a:t>‹#›</a:t>
            </a:fld>
            <a:endParaRPr lang="en-US"/>
          </a:p>
        </p:txBody>
      </p:sp>
    </p:spTree>
    <p:extLst>
      <p:ext uri="{BB962C8B-B14F-4D97-AF65-F5344CB8AC3E}">
        <p14:creationId xmlns:p14="http://schemas.microsoft.com/office/powerpoint/2010/main" val="21920839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en-US"/>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E098CA-D662-498D-B6C5-03FAF6400C78}" type="datetimeFigureOut">
              <a:rPr lang="en-US" smtClean="0"/>
              <a:t>4/29/2025</a:t>
            </a:fld>
            <a:endParaRPr lang="en-US"/>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962A80-6D22-4E76-8066-EA84C135D1DE}" type="slidenum">
              <a:rPr lang="en-US" smtClean="0"/>
              <a:t>‹#›</a:t>
            </a:fld>
            <a:endParaRPr lang="en-US"/>
          </a:p>
        </p:txBody>
      </p:sp>
    </p:spTree>
    <p:extLst>
      <p:ext uri="{BB962C8B-B14F-4D97-AF65-F5344CB8AC3E}">
        <p14:creationId xmlns:p14="http://schemas.microsoft.com/office/powerpoint/2010/main" val="6052567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uk-UA" dirty="0"/>
              <a:t>. ОСНОВНІ </a:t>
            </a:r>
            <a:r>
              <a:rPr lang="uk-UA" dirty="0" smtClean="0"/>
              <a:t>ПРИНЦИПИ </a:t>
            </a:r>
            <a:r>
              <a:rPr lang="uk-UA" dirty="0"/>
              <a:t>ФОРМУВАННЯ СИСТЕМ ОБСЛУГОВУВАННЯ</a:t>
            </a:r>
            <a:endParaRPr lang="en-US" dirty="0"/>
          </a:p>
        </p:txBody>
      </p:sp>
      <p:sp>
        <p:nvSpPr>
          <p:cNvPr id="3" name="Подзаголовок 2"/>
          <p:cNvSpPr>
            <a:spLocks noGrp="1"/>
          </p:cNvSpPr>
          <p:nvPr>
            <p:ph type="subTitle" idx="1"/>
          </p:nvPr>
        </p:nvSpPr>
        <p:spPr/>
        <p:txBody>
          <a:bodyPr/>
          <a:lstStyle/>
          <a:p>
            <a:r>
              <a:rPr lang="uk-UA" dirty="0"/>
              <a:t>Основні принципи формування систем </a:t>
            </a:r>
            <a:r>
              <a:rPr lang="uk-UA" dirty="0" err="1"/>
              <a:t>обслуговуванн</a:t>
            </a:r>
            <a:endParaRPr lang="en-US" dirty="0"/>
          </a:p>
        </p:txBody>
      </p:sp>
    </p:spTree>
    <p:extLst>
      <p:ext uri="{BB962C8B-B14F-4D97-AF65-F5344CB8AC3E}">
        <p14:creationId xmlns:p14="http://schemas.microsoft.com/office/powerpoint/2010/main" val="37464143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4502" y="242224"/>
            <a:ext cx="11900263" cy="1477328"/>
          </a:xfrm>
          <a:prstGeom prst="rect">
            <a:avLst/>
          </a:prstGeom>
        </p:spPr>
        <p:txBody>
          <a:bodyPr wrap="square">
            <a:spAutoFit/>
          </a:bodyPr>
          <a:lstStyle/>
          <a:p>
            <a:r>
              <a:rPr lang="uk-UA" i="1" dirty="0" smtClean="0"/>
              <a:t>Аналіз XYZ </a:t>
            </a:r>
            <a:r>
              <a:rPr lang="uk-UA" dirty="0" smtClean="0"/>
              <a:t>проводиться з урахуванням стабільності відносин із певним клієнтом:</a:t>
            </a:r>
            <a:endParaRPr lang="en-US" dirty="0" smtClean="0"/>
          </a:p>
          <a:p>
            <a:pPr lvl="0"/>
            <a:r>
              <a:rPr lang="uk-UA" i="1" dirty="0" smtClean="0"/>
              <a:t>група X </a:t>
            </a:r>
            <a:r>
              <a:rPr lang="uk-UA" dirty="0" smtClean="0"/>
              <a:t>— клієнти, взаємовідносини з якими носять стабільний характер і легко прогнозуються (0% &lt; v &lt; 10%);</a:t>
            </a:r>
            <a:endParaRPr lang="en-US" dirty="0" smtClean="0"/>
          </a:p>
          <a:p>
            <a:pPr lvl="0"/>
            <a:r>
              <a:rPr lang="uk-UA" i="1" dirty="0" smtClean="0"/>
              <a:t>група Y </a:t>
            </a:r>
            <a:r>
              <a:rPr lang="uk-UA" dirty="0" smtClean="0"/>
              <a:t>— клієнти, взаємовідносини з якими мають деякі коливання</a:t>
            </a:r>
            <a:endParaRPr lang="en-US" dirty="0" smtClean="0"/>
          </a:p>
          <a:p>
            <a:r>
              <a:rPr lang="uk-UA" dirty="0" smtClean="0"/>
              <a:t>(10% &lt; v &lt; 25%);</a:t>
            </a:r>
            <a:endParaRPr lang="en-US" dirty="0" smtClean="0"/>
          </a:p>
          <a:p>
            <a:r>
              <a:rPr lang="uk-UA" i="1" dirty="0" smtClean="0"/>
              <a:t>група Z </a:t>
            </a:r>
            <a:r>
              <a:rPr lang="uk-UA" dirty="0" smtClean="0"/>
              <a:t>— клієнти, взаємовідносини з якими носять випадкових характер (25% &lt; v &lt; 100%).</a:t>
            </a:r>
            <a:endParaRPr lang="en-US" dirty="0">
              <a:latin typeface="Times New Roman" panose="02020603050405020304" pitchFamily="18" charset="0"/>
              <a:ea typeface="Times New Roman" panose="02020603050405020304" pitchFamily="18" charset="0"/>
            </a:endParaRPr>
          </a:p>
        </p:txBody>
      </p:sp>
      <p:pic>
        <p:nvPicPr>
          <p:cNvPr id="3" name="Рисунок 2"/>
          <p:cNvPicPr>
            <a:picLocks noChangeAspect="1"/>
          </p:cNvPicPr>
          <p:nvPr/>
        </p:nvPicPr>
        <p:blipFill>
          <a:blip r:embed="rId2"/>
          <a:stretch>
            <a:fillRect/>
          </a:stretch>
        </p:blipFill>
        <p:spPr>
          <a:xfrm>
            <a:off x="757646" y="1719551"/>
            <a:ext cx="9170125" cy="1520037"/>
          </a:xfrm>
          <a:prstGeom prst="rect">
            <a:avLst/>
          </a:prstGeom>
        </p:spPr>
      </p:pic>
      <p:sp>
        <p:nvSpPr>
          <p:cNvPr id="7" name="Прямоугольник 6"/>
          <p:cNvSpPr/>
          <p:nvPr/>
        </p:nvSpPr>
        <p:spPr>
          <a:xfrm>
            <a:off x="104502" y="2978334"/>
            <a:ext cx="12200708" cy="4247317"/>
          </a:xfrm>
          <a:prstGeom prst="rect">
            <a:avLst/>
          </a:prstGeom>
        </p:spPr>
        <p:txBody>
          <a:bodyPr wrap="square">
            <a:spAutoFit/>
          </a:bodyPr>
          <a:lstStyle/>
          <a:p>
            <a:r>
              <a:rPr lang="ru-RU" dirty="0" smtClean="0"/>
              <a:t>де </a:t>
            </a:r>
            <a:r>
              <a:rPr lang="en-US" dirty="0" smtClean="0"/>
              <a:t>xi — </a:t>
            </a:r>
            <a:r>
              <a:rPr lang="ru-RU" dirty="0" err="1" smtClean="0"/>
              <a:t>кількість</a:t>
            </a:r>
            <a:r>
              <a:rPr lang="ru-RU" dirty="0" smtClean="0"/>
              <a:t> </a:t>
            </a:r>
            <a:r>
              <a:rPr lang="ru-RU" dirty="0" err="1" smtClean="0"/>
              <a:t>транзакцій</a:t>
            </a:r>
            <a:r>
              <a:rPr lang="ru-RU" dirty="0" smtClean="0"/>
              <a:t> у і-й </a:t>
            </a:r>
            <a:r>
              <a:rPr lang="ru-RU" dirty="0" err="1" smtClean="0"/>
              <a:t>період</a:t>
            </a:r>
            <a:r>
              <a:rPr lang="ru-RU" dirty="0" smtClean="0"/>
              <a:t>;</a:t>
            </a:r>
          </a:p>
          <a:p>
            <a:r>
              <a:rPr lang="en-US" dirty="0" smtClean="0"/>
              <a:t>x — </a:t>
            </a:r>
            <a:r>
              <a:rPr lang="ru-RU" dirty="0" err="1" smtClean="0"/>
              <a:t>середня</a:t>
            </a:r>
            <a:r>
              <a:rPr lang="ru-RU" dirty="0" smtClean="0"/>
              <a:t> </a:t>
            </a:r>
            <a:r>
              <a:rPr lang="ru-RU" dirty="0" err="1" smtClean="0"/>
              <a:t>кількість</a:t>
            </a:r>
            <a:r>
              <a:rPr lang="ru-RU" dirty="0" smtClean="0"/>
              <a:t> </a:t>
            </a:r>
            <a:r>
              <a:rPr lang="ru-RU" dirty="0" err="1" smtClean="0"/>
              <a:t>транзакцій</a:t>
            </a:r>
            <a:r>
              <a:rPr lang="ru-RU" dirty="0" smtClean="0"/>
              <a:t>;</a:t>
            </a:r>
          </a:p>
          <a:p>
            <a:r>
              <a:rPr lang="en-US" dirty="0" smtClean="0"/>
              <a:t>n — </a:t>
            </a:r>
            <a:r>
              <a:rPr lang="ru-RU" dirty="0" err="1" smtClean="0"/>
              <a:t>кількість</a:t>
            </a:r>
            <a:r>
              <a:rPr lang="ru-RU" dirty="0" smtClean="0"/>
              <a:t> </a:t>
            </a:r>
            <a:r>
              <a:rPr lang="ru-RU" dirty="0" err="1" smtClean="0"/>
              <a:t>періодів</a:t>
            </a:r>
            <a:r>
              <a:rPr lang="ru-RU" dirty="0" smtClean="0"/>
              <a:t>.</a:t>
            </a:r>
          </a:p>
          <a:p>
            <a:r>
              <a:rPr lang="ru-RU" dirty="0" smtClean="0"/>
              <a:t>На </a:t>
            </a:r>
            <a:r>
              <a:rPr lang="ru-RU" dirty="0" err="1" smtClean="0"/>
              <a:t>основі</a:t>
            </a:r>
            <a:r>
              <a:rPr lang="ru-RU" dirty="0" smtClean="0"/>
              <a:t> </a:t>
            </a:r>
            <a:r>
              <a:rPr lang="ru-RU" dirty="0" err="1" smtClean="0"/>
              <a:t>проведених</a:t>
            </a:r>
            <a:r>
              <a:rPr lang="ru-RU" dirty="0" smtClean="0"/>
              <a:t> </a:t>
            </a:r>
            <a:r>
              <a:rPr lang="en-US" dirty="0" smtClean="0"/>
              <a:t>ABC </a:t>
            </a:r>
            <a:r>
              <a:rPr lang="ru-RU" dirty="0" smtClean="0"/>
              <a:t>і </a:t>
            </a:r>
            <a:r>
              <a:rPr lang="en-US" dirty="0" smtClean="0"/>
              <a:t>XYZ-</a:t>
            </a:r>
            <a:r>
              <a:rPr lang="ru-RU" dirty="0" err="1" smtClean="0"/>
              <a:t>аналізів</a:t>
            </a:r>
            <a:r>
              <a:rPr lang="ru-RU" dirty="0" smtClean="0"/>
              <a:t> </a:t>
            </a:r>
            <a:r>
              <a:rPr lang="ru-RU" dirty="0" err="1" smtClean="0"/>
              <a:t>будується</a:t>
            </a:r>
            <a:r>
              <a:rPr lang="ru-RU" dirty="0" smtClean="0"/>
              <a:t> </a:t>
            </a:r>
            <a:r>
              <a:rPr lang="ru-RU" dirty="0" err="1" smtClean="0"/>
              <a:t>матриця</a:t>
            </a:r>
            <a:r>
              <a:rPr lang="ru-RU" dirty="0" smtClean="0"/>
              <a:t> </a:t>
            </a:r>
            <a:r>
              <a:rPr lang="en-US" dirty="0" smtClean="0"/>
              <a:t>ABC-XYZ (</a:t>
            </a:r>
            <a:r>
              <a:rPr lang="ru-RU" dirty="0" smtClean="0"/>
              <a:t>табл. 10.1) і </a:t>
            </a:r>
            <a:r>
              <a:rPr lang="ru-RU" dirty="0" err="1" smtClean="0"/>
              <a:t>розробляються</a:t>
            </a:r>
            <a:r>
              <a:rPr lang="ru-RU" dirty="0" smtClean="0"/>
              <a:t> </a:t>
            </a:r>
            <a:r>
              <a:rPr lang="ru-RU" dirty="0" err="1" smtClean="0"/>
              <a:t>певні</a:t>
            </a:r>
            <a:r>
              <a:rPr lang="ru-RU" dirty="0" smtClean="0"/>
              <a:t> </a:t>
            </a:r>
            <a:r>
              <a:rPr lang="ru-RU" dirty="0" err="1" smtClean="0"/>
              <a:t>рекомендації</a:t>
            </a:r>
            <a:r>
              <a:rPr lang="ru-RU" dirty="0" smtClean="0"/>
              <a:t> </a:t>
            </a:r>
            <a:r>
              <a:rPr lang="ru-RU" dirty="0" err="1" smtClean="0"/>
              <a:t>щодо</a:t>
            </a:r>
            <a:r>
              <a:rPr lang="ru-RU" dirty="0" smtClean="0"/>
              <a:t> </a:t>
            </a:r>
            <a:r>
              <a:rPr lang="ru-RU" dirty="0" err="1" smtClean="0"/>
              <a:t>обслуговування</a:t>
            </a:r>
            <a:r>
              <a:rPr lang="ru-RU" dirty="0" smtClean="0"/>
              <a:t> кожного </a:t>
            </a:r>
            <a:r>
              <a:rPr lang="ru-RU" dirty="0" err="1" smtClean="0"/>
              <a:t>отриманого</a:t>
            </a:r>
            <a:r>
              <a:rPr lang="ru-RU" dirty="0" smtClean="0"/>
              <a:t> сегмента </a:t>
            </a:r>
            <a:r>
              <a:rPr lang="ru-RU" dirty="0" err="1" smtClean="0"/>
              <a:t>споживачів</a:t>
            </a:r>
            <a:r>
              <a:rPr lang="ru-RU" dirty="0" smtClean="0"/>
              <a:t>.</a:t>
            </a:r>
          </a:p>
          <a:p>
            <a:r>
              <a:rPr lang="ru-RU" dirty="0" err="1" smtClean="0"/>
              <a:t>Споживачі</a:t>
            </a:r>
            <a:r>
              <a:rPr lang="ru-RU" dirty="0" smtClean="0"/>
              <a:t>, </a:t>
            </a:r>
            <a:r>
              <a:rPr lang="ru-RU" dirty="0" err="1" smtClean="0"/>
              <a:t>що</a:t>
            </a:r>
            <a:r>
              <a:rPr lang="ru-RU" dirty="0" smtClean="0"/>
              <a:t> </a:t>
            </a:r>
            <a:r>
              <a:rPr lang="ru-RU" dirty="0" err="1" smtClean="0"/>
              <a:t>входять</a:t>
            </a:r>
            <a:r>
              <a:rPr lang="ru-RU" dirty="0" smtClean="0"/>
              <a:t> до </a:t>
            </a:r>
            <a:r>
              <a:rPr lang="ru-RU" dirty="0" err="1" smtClean="0"/>
              <a:t>груп</a:t>
            </a:r>
            <a:r>
              <a:rPr lang="ru-RU" dirty="0" smtClean="0"/>
              <a:t> АХ, А</a:t>
            </a:r>
            <a:r>
              <a:rPr lang="en-US" dirty="0" smtClean="0"/>
              <a:t>Y </a:t>
            </a:r>
            <a:r>
              <a:rPr lang="ru-RU" dirty="0" smtClean="0"/>
              <a:t>і </a:t>
            </a:r>
            <a:r>
              <a:rPr lang="en-US" dirty="0" smtClean="0"/>
              <a:t>AZ — </a:t>
            </a:r>
            <a:r>
              <a:rPr lang="ru-RU" dirty="0" err="1" smtClean="0"/>
              <a:t>найприбутковіші</a:t>
            </a:r>
            <a:r>
              <a:rPr lang="ru-RU" dirty="0" smtClean="0"/>
              <a:t> </a:t>
            </a:r>
            <a:r>
              <a:rPr lang="ru-RU" dirty="0" err="1" smtClean="0"/>
              <a:t>клієнти</a:t>
            </a:r>
            <a:r>
              <a:rPr lang="ru-RU" dirty="0" smtClean="0"/>
              <a:t>. </a:t>
            </a:r>
            <a:r>
              <a:rPr lang="ru-RU" dirty="0" err="1" smtClean="0"/>
              <a:t>Обслуговування</a:t>
            </a:r>
            <a:r>
              <a:rPr lang="ru-RU" dirty="0" smtClean="0"/>
              <a:t> </a:t>
            </a:r>
            <a:r>
              <a:rPr lang="ru-RU" dirty="0" err="1" smtClean="0"/>
              <a:t>цих</a:t>
            </a:r>
            <a:r>
              <a:rPr lang="ru-RU" dirty="0" smtClean="0"/>
              <a:t> </a:t>
            </a:r>
            <a:r>
              <a:rPr lang="ru-RU" dirty="0" err="1" smtClean="0"/>
              <a:t>споживачів</a:t>
            </a:r>
            <a:r>
              <a:rPr lang="ru-RU" dirty="0" smtClean="0"/>
              <a:t> </a:t>
            </a:r>
            <a:r>
              <a:rPr lang="ru-RU" dirty="0" err="1" smtClean="0"/>
              <a:t>варто</a:t>
            </a:r>
            <a:r>
              <a:rPr lang="ru-RU" dirty="0" smtClean="0"/>
              <a:t> </a:t>
            </a:r>
            <a:r>
              <a:rPr lang="ru-RU" dirty="0" err="1" smtClean="0"/>
              <a:t>проводити</a:t>
            </a:r>
            <a:r>
              <a:rPr lang="ru-RU" dirty="0" smtClean="0"/>
              <a:t> на </a:t>
            </a:r>
            <a:r>
              <a:rPr lang="ru-RU" dirty="0" err="1" smtClean="0"/>
              <a:t>найвищому</a:t>
            </a:r>
            <a:r>
              <a:rPr lang="ru-RU" dirty="0" smtClean="0"/>
              <a:t> </a:t>
            </a:r>
            <a:r>
              <a:rPr lang="ru-RU" dirty="0" err="1" smtClean="0"/>
              <a:t>рівні</a:t>
            </a:r>
            <a:r>
              <a:rPr lang="ru-RU" dirty="0" smtClean="0"/>
              <a:t>, </a:t>
            </a:r>
            <a:r>
              <a:rPr lang="ru-RU" dirty="0" err="1" smtClean="0"/>
              <a:t>розробляти</a:t>
            </a:r>
            <a:r>
              <a:rPr lang="ru-RU" dirty="0" smtClean="0"/>
              <a:t> </a:t>
            </a:r>
            <a:r>
              <a:rPr lang="ru-RU" dirty="0" err="1" smtClean="0"/>
              <a:t>індивідуалізовані</a:t>
            </a:r>
            <a:r>
              <a:rPr lang="ru-RU" dirty="0" smtClean="0"/>
              <a:t> </a:t>
            </a:r>
            <a:r>
              <a:rPr lang="ru-RU" dirty="0" err="1" smtClean="0"/>
              <a:t>програми</a:t>
            </a:r>
            <a:r>
              <a:rPr lang="ru-RU" dirty="0" smtClean="0"/>
              <a:t> </a:t>
            </a:r>
            <a:r>
              <a:rPr lang="ru-RU" dirty="0" err="1" smtClean="0"/>
              <a:t>обслуговування</a:t>
            </a:r>
            <a:r>
              <a:rPr lang="ru-RU" dirty="0" smtClean="0"/>
              <a:t> й </a:t>
            </a:r>
            <a:r>
              <a:rPr lang="ru-RU" dirty="0" err="1" smtClean="0"/>
              <a:t>намагатися</a:t>
            </a:r>
            <a:r>
              <a:rPr lang="ru-RU" dirty="0" smtClean="0"/>
              <a:t> </a:t>
            </a:r>
            <a:r>
              <a:rPr lang="ru-RU" dirty="0" err="1" smtClean="0"/>
              <a:t>завоювати</a:t>
            </a:r>
            <a:r>
              <a:rPr lang="ru-RU" dirty="0" smtClean="0"/>
              <a:t> </a:t>
            </a:r>
            <a:r>
              <a:rPr lang="ru-RU" dirty="0" err="1" smtClean="0"/>
              <a:t>їхню</a:t>
            </a:r>
            <a:r>
              <a:rPr lang="ru-RU" dirty="0" smtClean="0"/>
              <a:t> </a:t>
            </a:r>
            <a:r>
              <a:rPr lang="ru-RU" dirty="0" err="1" smtClean="0"/>
              <a:t>лояльність</a:t>
            </a:r>
            <a:r>
              <a:rPr lang="ru-RU" dirty="0" smtClean="0"/>
              <a:t>. Для </a:t>
            </a:r>
            <a:r>
              <a:rPr lang="ru-RU" dirty="0" err="1" smtClean="0"/>
              <a:t>споживачів</a:t>
            </a:r>
            <a:r>
              <a:rPr lang="ru-RU" dirty="0" smtClean="0"/>
              <a:t> </a:t>
            </a:r>
            <a:r>
              <a:rPr lang="ru-RU" dirty="0" err="1" smtClean="0"/>
              <a:t>групи</a:t>
            </a:r>
            <a:r>
              <a:rPr lang="ru-RU" dirty="0" smtClean="0"/>
              <a:t> </a:t>
            </a:r>
            <a:r>
              <a:rPr lang="en-US" dirty="0" smtClean="0"/>
              <a:t>AZ </a:t>
            </a:r>
            <a:r>
              <a:rPr lang="ru-RU" dirty="0" err="1" smtClean="0"/>
              <a:t>варто</a:t>
            </a:r>
            <a:r>
              <a:rPr lang="ru-RU" dirty="0" smtClean="0"/>
              <a:t> </a:t>
            </a:r>
            <a:r>
              <a:rPr lang="ru-RU" dirty="0" err="1" smtClean="0"/>
              <a:t>виявити</a:t>
            </a:r>
            <a:r>
              <a:rPr lang="ru-RU" dirty="0" smtClean="0"/>
              <a:t> причини такого сильного </a:t>
            </a:r>
            <a:r>
              <a:rPr lang="ru-RU" dirty="0" err="1" smtClean="0"/>
              <a:t>коливання</a:t>
            </a:r>
            <a:r>
              <a:rPr lang="ru-RU" dirty="0" smtClean="0"/>
              <a:t> </a:t>
            </a:r>
            <a:r>
              <a:rPr lang="ru-RU" dirty="0" err="1" smtClean="0"/>
              <a:t>споживання</a:t>
            </a:r>
            <a:r>
              <a:rPr lang="ru-RU" dirty="0" smtClean="0"/>
              <a:t> </a:t>
            </a:r>
            <a:r>
              <a:rPr lang="ru-RU" dirty="0" err="1" smtClean="0"/>
              <a:t>продукції</a:t>
            </a:r>
            <a:r>
              <a:rPr lang="ru-RU" dirty="0" smtClean="0"/>
              <a:t> та </a:t>
            </a:r>
            <a:r>
              <a:rPr lang="ru-RU" dirty="0" err="1" smtClean="0"/>
              <a:t>створити</a:t>
            </a:r>
            <a:r>
              <a:rPr lang="ru-RU" dirty="0" smtClean="0"/>
              <a:t> </a:t>
            </a:r>
            <a:r>
              <a:rPr lang="ru-RU" dirty="0" err="1" smtClean="0"/>
              <a:t>всі</a:t>
            </a:r>
            <a:r>
              <a:rPr lang="ru-RU" dirty="0" smtClean="0"/>
              <a:t> </a:t>
            </a:r>
            <a:r>
              <a:rPr lang="ru-RU" dirty="0" err="1" smtClean="0"/>
              <a:t>умови</a:t>
            </a:r>
            <a:r>
              <a:rPr lang="ru-RU" dirty="0" smtClean="0"/>
              <a:t> для </a:t>
            </a:r>
            <a:r>
              <a:rPr lang="ru-RU" dirty="0" err="1" smtClean="0"/>
              <a:t>стабілізації</a:t>
            </a:r>
            <a:r>
              <a:rPr lang="ru-RU" dirty="0" smtClean="0"/>
              <a:t>.</a:t>
            </a:r>
          </a:p>
          <a:p>
            <a:r>
              <a:rPr lang="ru-RU" dirty="0" err="1" smtClean="0"/>
              <a:t>Споживачі</a:t>
            </a:r>
            <a:r>
              <a:rPr lang="ru-RU" dirty="0" smtClean="0"/>
              <a:t>, </a:t>
            </a:r>
            <a:r>
              <a:rPr lang="ru-RU" dirty="0" err="1" smtClean="0"/>
              <a:t>які</a:t>
            </a:r>
            <a:r>
              <a:rPr lang="ru-RU" dirty="0" smtClean="0"/>
              <a:t> потратили до </a:t>
            </a:r>
            <a:r>
              <a:rPr lang="ru-RU" dirty="0" err="1" smtClean="0"/>
              <a:t>груп</a:t>
            </a:r>
            <a:r>
              <a:rPr lang="ru-RU" dirty="0" smtClean="0"/>
              <a:t> ВХ, </a:t>
            </a:r>
            <a:r>
              <a:rPr lang="en-US" dirty="0" smtClean="0"/>
              <a:t>BY </a:t>
            </a:r>
            <a:r>
              <a:rPr lang="ru-RU" dirty="0" smtClean="0"/>
              <a:t>і </a:t>
            </a:r>
            <a:r>
              <a:rPr lang="en-US" dirty="0" smtClean="0"/>
              <a:t>BZ, </a:t>
            </a:r>
            <a:r>
              <a:rPr lang="ru-RU" dirty="0" err="1" smtClean="0"/>
              <a:t>також</a:t>
            </a:r>
            <a:r>
              <a:rPr lang="ru-RU" dirty="0" smtClean="0"/>
              <a:t> </a:t>
            </a:r>
            <a:r>
              <a:rPr lang="ru-RU" dirty="0" err="1" smtClean="0"/>
              <a:t>досить</a:t>
            </a:r>
            <a:r>
              <a:rPr lang="ru-RU" dirty="0" smtClean="0"/>
              <a:t> </a:t>
            </a:r>
            <a:r>
              <a:rPr lang="ru-RU" dirty="0" err="1" smtClean="0"/>
              <a:t>прибуткові</a:t>
            </a:r>
            <a:r>
              <a:rPr lang="ru-RU" dirty="0" smtClean="0"/>
              <a:t>. </a:t>
            </a:r>
            <a:r>
              <a:rPr lang="ru-RU" dirty="0" err="1" smtClean="0"/>
              <a:t>Їхнє</a:t>
            </a:r>
            <a:r>
              <a:rPr lang="ru-RU" dirty="0" smtClean="0"/>
              <a:t> </a:t>
            </a:r>
            <a:r>
              <a:rPr lang="ru-RU" dirty="0" err="1" smtClean="0"/>
              <a:t>обслуговування</a:t>
            </a:r>
            <a:r>
              <a:rPr lang="ru-RU" dirty="0" smtClean="0"/>
              <a:t> </a:t>
            </a:r>
            <a:r>
              <a:rPr lang="ru-RU" dirty="0" err="1" smtClean="0"/>
              <a:t>варто</a:t>
            </a:r>
            <a:r>
              <a:rPr lang="ru-RU" dirty="0" smtClean="0"/>
              <a:t> </a:t>
            </a:r>
            <a:r>
              <a:rPr lang="ru-RU" dirty="0" err="1" smtClean="0"/>
              <a:t>проводити</a:t>
            </a:r>
            <a:r>
              <a:rPr lang="ru-RU" dirty="0" smtClean="0"/>
              <a:t> з </a:t>
            </a:r>
            <a:r>
              <a:rPr lang="ru-RU" dirty="0" err="1" smtClean="0"/>
              <a:t>використанням</a:t>
            </a:r>
            <a:r>
              <a:rPr lang="ru-RU" dirty="0" smtClean="0"/>
              <a:t> </a:t>
            </a:r>
            <a:r>
              <a:rPr lang="ru-RU" dirty="0" err="1" smtClean="0"/>
              <a:t>додаткових</a:t>
            </a:r>
            <a:r>
              <a:rPr lang="ru-RU" dirty="0" smtClean="0"/>
              <a:t> </a:t>
            </a:r>
            <a:r>
              <a:rPr lang="ru-RU" dirty="0" err="1" smtClean="0"/>
              <a:t>послуг</a:t>
            </a:r>
            <a:r>
              <a:rPr lang="ru-RU" dirty="0" smtClean="0"/>
              <a:t> і </a:t>
            </a:r>
            <a:r>
              <a:rPr lang="ru-RU" dirty="0" err="1" smtClean="0"/>
              <a:t>створювати</a:t>
            </a:r>
            <a:r>
              <a:rPr lang="ru-RU" dirty="0" smtClean="0"/>
              <a:t> </a:t>
            </a:r>
            <a:r>
              <a:rPr lang="ru-RU" dirty="0" err="1" smtClean="0"/>
              <a:t>умови</a:t>
            </a:r>
            <a:r>
              <a:rPr lang="ru-RU" dirty="0" smtClean="0"/>
              <a:t> для </a:t>
            </a:r>
            <a:r>
              <a:rPr lang="ru-RU" dirty="0" err="1" smtClean="0"/>
              <a:t>підвищення</a:t>
            </a:r>
            <a:r>
              <a:rPr lang="ru-RU" dirty="0" smtClean="0"/>
              <a:t> </a:t>
            </a:r>
            <a:r>
              <a:rPr lang="ru-RU" dirty="0" err="1" smtClean="0"/>
              <a:t>прибутковості</a:t>
            </a:r>
            <a:r>
              <a:rPr lang="ru-RU" dirty="0" smtClean="0"/>
              <a:t>. Для </a:t>
            </a:r>
            <a:r>
              <a:rPr lang="ru-RU" dirty="0" err="1" smtClean="0"/>
              <a:t>споживачів</a:t>
            </a:r>
            <a:r>
              <a:rPr lang="ru-RU" dirty="0" smtClean="0"/>
              <a:t> </a:t>
            </a:r>
            <a:r>
              <a:rPr lang="ru-RU" dirty="0" err="1" smtClean="0"/>
              <a:t>групи</a:t>
            </a:r>
            <a:r>
              <a:rPr lang="ru-RU" dirty="0" smtClean="0"/>
              <a:t> В</a:t>
            </a:r>
            <a:r>
              <a:rPr lang="en-US" dirty="0" smtClean="0"/>
              <a:t>Z </a:t>
            </a:r>
            <a:r>
              <a:rPr lang="ru-RU" dirty="0" err="1" smtClean="0"/>
              <a:t>також</a:t>
            </a:r>
            <a:r>
              <a:rPr lang="ru-RU" dirty="0" smtClean="0"/>
              <a:t> </a:t>
            </a:r>
            <a:r>
              <a:rPr lang="ru-RU" dirty="0" err="1" smtClean="0"/>
              <a:t>варто</a:t>
            </a:r>
            <a:r>
              <a:rPr lang="ru-RU" dirty="0" smtClean="0"/>
              <a:t> </a:t>
            </a:r>
            <a:r>
              <a:rPr lang="ru-RU" dirty="0" err="1" smtClean="0"/>
              <a:t>виявити</a:t>
            </a:r>
            <a:r>
              <a:rPr lang="ru-RU" dirty="0" smtClean="0"/>
              <a:t> причини сильного </a:t>
            </a:r>
            <a:r>
              <a:rPr lang="ru-RU" dirty="0" err="1" smtClean="0"/>
              <a:t>коливання</a:t>
            </a:r>
            <a:r>
              <a:rPr lang="ru-RU" dirty="0" smtClean="0"/>
              <a:t> </a:t>
            </a:r>
            <a:r>
              <a:rPr lang="ru-RU" dirty="0" err="1" smtClean="0"/>
              <a:t>споживання</a:t>
            </a:r>
            <a:r>
              <a:rPr lang="ru-RU" dirty="0" smtClean="0"/>
              <a:t> </a:t>
            </a:r>
            <a:r>
              <a:rPr lang="ru-RU" dirty="0" err="1" smtClean="0"/>
              <a:t>продукції</a:t>
            </a:r>
            <a:r>
              <a:rPr lang="ru-RU" dirty="0" smtClean="0"/>
              <a:t> та </a:t>
            </a:r>
            <a:r>
              <a:rPr lang="ru-RU" dirty="0" err="1" smtClean="0"/>
              <a:t>намагатися</a:t>
            </a:r>
            <a:r>
              <a:rPr lang="ru-RU" dirty="0" smtClean="0"/>
              <a:t> </a:t>
            </a:r>
            <a:r>
              <a:rPr lang="ru-RU" dirty="0" err="1" smtClean="0"/>
              <a:t>їх</a:t>
            </a:r>
            <a:r>
              <a:rPr lang="ru-RU" dirty="0" smtClean="0"/>
              <a:t> </a:t>
            </a:r>
            <a:r>
              <a:rPr lang="ru-RU" dirty="0" err="1" smtClean="0"/>
              <a:t>ліквідувати</a:t>
            </a:r>
            <a:r>
              <a:rPr lang="ru-RU" dirty="0" smtClean="0"/>
              <a:t>.</a:t>
            </a:r>
          </a:p>
          <a:p>
            <a:r>
              <a:rPr lang="ru-RU" dirty="0" err="1" smtClean="0"/>
              <a:t>Споживачі</a:t>
            </a:r>
            <a:r>
              <a:rPr lang="ru-RU" dirty="0" smtClean="0"/>
              <a:t> </a:t>
            </a:r>
            <a:r>
              <a:rPr lang="ru-RU" dirty="0" err="1" smtClean="0"/>
              <a:t>груп</a:t>
            </a:r>
            <a:r>
              <a:rPr lang="ru-RU" dirty="0" smtClean="0"/>
              <a:t> СХ, С</a:t>
            </a:r>
            <a:r>
              <a:rPr lang="en-US" dirty="0" smtClean="0"/>
              <a:t>Y </a:t>
            </a:r>
            <a:r>
              <a:rPr lang="ru-RU" dirty="0" smtClean="0"/>
              <a:t>і </a:t>
            </a:r>
            <a:r>
              <a:rPr lang="en-US" dirty="0" smtClean="0"/>
              <a:t>CZ — </a:t>
            </a:r>
            <a:r>
              <a:rPr lang="ru-RU" dirty="0" err="1" smtClean="0"/>
              <a:t>найменш</a:t>
            </a:r>
            <a:r>
              <a:rPr lang="ru-RU" dirty="0" smtClean="0"/>
              <a:t> </a:t>
            </a:r>
            <a:r>
              <a:rPr lang="ru-RU" dirty="0" err="1" smtClean="0"/>
              <a:t>прибуткові</a:t>
            </a:r>
            <a:r>
              <a:rPr lang="ru-RU" dirty="0" smtClean="0"/>
              <a:t> </a:t>
            </a:r>
            <a:r>
              <a:rPr lang="ru-RU" dirty="0" err="1" smtClean="0"/>
              <a:t>клієнти</a:t>
            </a:r>
            <a:r>
              <a:rPr lang="ru-RU" dirty="0" smtClean="0"/>
              <a:t>. </a:t>
            </a:r>
            <a:r>
              <a:rPr lang="ru-RU" dirty="0" err="1" smtClean="0"/>
              <a:t>Потрібно</a:t>
            </a:r>
            <a:r>
              <a:rPr lang="ru-RU" dirty="0" smtClean="0"/>
              <a:t> </a:t>
            </a:r>
            <a:r>
              <a:rPr lang="ru-RU" dirty="0" err="1" smtClean="0"/>
              <a:t>мінімізувати</a:t>
            </a:r>
            <a:r>
              <a:rPr lang="ru-RU" dirty="0" smtClean="0"/>
              <a:t> </a:t>
            </a:r>
            <a:r>
              <a:rPr lang="ru-RU" dirty="0" err="1" smtClean="0"/>
              <a:t>витрати</a:t>
            </a:r>
            <a:r>
              <a:rPr lang="ru-RU" dirty="0" smtClean="0"/>
              <a:t> на </a:t>
            </a:r>
            <a:r>
              <a:rPr lang="ru-RU" dirty="0" err="1" smtClean="0"/>
              <a:t>їхнє</a:t>
            </a:r>
            <a:r>
              <a:rPr lang="ru-RU" dirty="0" smtClean="0"/>
              <a:t> </a:t>
            </a:r>
            <a:r>
              <a:rPr lang="ru-RU" dirty="0" err="1" smtClean="0"/>
              <a:t>обслуговування</a:t>
            </a:r>
            <a:r>
              <a:rPr lang="ru-RU" dirty="0" smtClean="0"/>
              <a:t>. А при </a:t>
            </a:r>
            <a:r>
              <a:rPr lang="ru-RU" dirty="0" err="1" smtClean="0"/>
              <a:t>перевищенні</a:t>
            </a:r>
            <a:r>
              <a:rPr lang="ru-RU" dirty="0" smtClean="0"/>
              <a:t> </a:t>
            </a:r>
            <a:r>
              <a:rPr lang="ru-RU" dirty="0" err="1" smtClean="0"/>
              <a:t>витрат</a:t>
            </a:r>
            <a:r>
              <a:rPr lang="ru-RU" dirty="0" smtClean="0"/>
              <a:t> над </a:t>
            </a:r>
            <a:r>
              <a:rPr lang="ru-RU" dirty="0" err="1" smtClean="0"/>
              <a:t>прибутками</a:t>
            </a:r>
            <a:r>
              <a:rPr lang="ru-RU" dirty="0" smtClean="0"/>
              <a:t> </a:t>
            </a:r>
            <a:r>
              <a:rPr lang="ru-RU" dirty="0" err="1" smtClean="0"/>
              <a:t>варто</a:t>
            </a:r>
            <a:r>
              <a:rPr lang="ru-RU" dirty="0" smtClean="0"/>
              <a:t> </a:t>
            </a:r>
            <a:r>
              <a:rPr lang="ru-RU" dirty="0" err="1" smtClean="0"/>
              <a:t>відмовитися</a:t>
            </a:r>
            <a:r>
              <a:rPr lang="ru-RU" dirty="0" smtClean="0"/>
              <a:t> </a:t>
            </a:r>
            <a:r>
              <a:rPr lang="ru-RU" dirty="0" err="1" smtClean="0"/>
              <a:t>від</a:t>
            </a:r>
            <a:r>
              <a:rPr lang="ru-RU" dirty="0" smtClean="0"/>
              <a:t> </a:t>
            </a:r>
            <a:r>
              <a:rPr lang="ru-RU" dirty="0" err="1" smtClean="0"/>
              <a:t>співпраці</a:t>
            </a:r>
            <a:r>
              <a:rPr lang="ru-RU" dirty="0" smtClean="0"/>
              <a:t> з </a:t>
            </a:r>
            <a:r>
              <a:rPr lang="ru-RU" dirty="0" err="1" smtClean="0"/>
              <a:t>цими</a:t>
            </a:r>
            <a:r>
              <a:rPr lang="ru-RU" dirty="0" smtClean="0"/>
              <a:t> </a:t>
            </a:r>
            <a:r>
              <a:rPr lang="ru-RU" dirty="0" err="1" smtClean="0"/>
              <a:t>клієнтами</a:t>
            </a:r>
            <a:r>
              <a:rPr lang="ru-RU" dirty="0" smtClean="0"/>
              <a:t>, особливо </a:t>
            </a:r>
            <a:r>
              <a:rPr lang="ru-RU" dirty="0" err="1" smtClean="0"/>
              <a:t>це</a:t>
            </a:r>
            <a:r>
              <a:rPr lang="ru-RU" dirty="0" smtClean="0"/>
              <a:t> </a:t>
            </a:r>
            <a:r>
              <a:rPr lang="ru-RU" dirty="0" err="1" smtClean="0"/>
              <a:t>стосується</a:t>
            </a:r>
            <a:r>
              <a:rPr lang="ru-RU" dirty="0" smtClean="0"/>
              <a:t> </a:t>
            </a:r>
            <a:r>
              <a:rPr lang="ru-RU" dirty="0" err="1" smtClean="0"/>
              <a:t>споживачів</a:t>
            </a:r>
            <a:r>
              <a:rPr lang="ru-RU" dirty="0" smtClean="0"/>
              <a:t> </a:t>
            </a:r>
            <a:r>
              <a:rPr lang="ru-RU" dirty="0" err="1" smtClean="0"/>
              <a:t>групи</a:t>
            </a:r>
            <a:r>
              <a:rPr lang="ru-RU" dirty="0" smtClean="0"/>
              <a:t> </a:t>
            </a:r>
            <a:r>
              <a:rPr lang="en-US" dirty="0" smtClean="0"/>
              <a:t>CZ.</a:t>
            </a:r>
            <a:endParaRPr lang="en-US" dirty="0"/>
          </a:p>
        </p:txBody>
      </p:sp>
    </p:spTree>
    <p:extLst>
      <p:ext uri="{BB962C8B-B14F-4D97-AF65-F5344CB8AC3E}">
        <p14:creationId xmlns:p14="http://schemas.microsoft.com/office/powerpoint/2010/main" val="42531339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731520" y="273448"/>
            <a:ext cx="10045337" cy="3723785"/>
          </a:xfrm>
          <a:prstGeom prst="rect">
            <a:avLst/>
          </a:prstGeom>
        </p:spPr>
      </p:pic>
      <p:pic>
        <p:nvPicPr>
          <p:cNvPr id="3" name="Рисунок 2"/>
          <p:cNvPicPr>
            <a:picLocks noChangeAspect="1"/>
          </p:cNvPicPr>
          <p:nvPr/>
        </p:nvPicPr>
        <p:blipFill>
          <a:blip r:embed="rId3"/>
          <a:stretch>
            <a:fillRect/>
          </a:stretch>
        </p:blipFill>
        <p:spPr>
          <a:xfrm>
            <a:off x="2050869" y="4103588"/>
            <a:ext cx="7283631" cy="2754412"/>
          </a:xfrm>
          <a:prstGeom prst="rect">
            <a:avLst/>
          </a:prstGeom>
        </p:spPr>
      </p:pic>
    </p:spTree>
    <p:extLst>
      <p:ext uri="{BB962C8B-B14F-4D97-AF65-F5344CB8AC3E}">
        <p14:creationId xmlns:p14="http://schemas.microsoft.com/office/powerpoint/2010/main" val="39543840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2879" y="103700"/>
            <a:ext cx="11900263" cy="5078313"/>
          </a:xfrm>
          <a:prstGeom prst="rect">
            <a:avLst/>
          </a:prstGeom>
        </p:spPr>
        <p:txBody>
          <a:bodyPr wrap="square">
            <a:spAutoFit/>
          </a:bodyPr>
          <a:lstStyle/>
          <a:p>
            <a:pPr marL="269240" marR="263525" indent="449580" algn="just">
              <a:spcBef>
                <a:spcPts val="575"/>
              </a:spcBef>
              <a:spcAft>
                <a:spcPts val="0"/>
              </a:spcAft>
            </a:pPr>
            <a:r>
              <a:rPr lang="uk-UA" i="1" dirty="0">
                <a:latin typeface="Times New Roman" panose="02020603050405020304" pitchFamily="18" charset="0"/>
                <a:ea typeface="Times New Roman" panose="02020603050405020304" pitchFamily="18" charset="0"/>
              </a:rPr>
              <a:t>Створювати </a:t>
            </a:r>
            <a:r>
              <a:rPr lang="uk-UA" dirty="0">
                <a:latin typeface="Times New Roman" panose="02020603050405020304" pitchFamily="18" charset="0"/>
                <a:ea typeface="Times New Roman" panose="02020603050405020304" pitchFamily="18" charset="0"/>
              </a:rPr>
              <a:t>— це відносно дешеві в обслуговуванні клієнти, але в них низькі показники обсягу чистих продажів. Необхідно відповісти на наступні питання: Чи може обсяг продажів бути збільшений без пропорційного збільшення витрат на обслуговування? Чи можуть менеджери з продажів сконцентруватися на пошуку способів впливу на закупівлі цих клієнтів, для того, щоб зробити цих клієнтів більш прибутковим?</a:t>
            </a:r>
            <a:endParaRPr lang="en-US" dirty="0">
              <a:latin typeface="Times New Roman" panose="02020603050405020304" pitchFamily="18" charset="0"/>
              <a:ea typeface="Times New Roman" panose="02020603050405020304" pitchFamily="18" charset="0"/>
            </a:endParaRPr>
          </a:p>
          <a:p>
            <a:pPr marL="269240" marR="263525" indent="448945" algn="just">
              <a:spcAft>
                <a:spcPts val="0"/>
              </a:spcAft>
            </a:pPr>
            <a:r>
              <a:rPr lang="uk-UA" i="1" dirty="0">
                <a:latin typeface="Times New Roman" panose="02020603050405020304" pitchFamily="18" charset="0"/>
                <a:ea typeface="Times New Roman" panose="02020603050405020304" pitchFamily="18" charset="0"/>
              </a:rPr>
              <a:t>Небезпечна зона </a:t>
            </a:r>
            <a:r>
              <a:rPr lang="uk-UA" dirty="0">
                <a:latin typeface="Times New Roman" panose="02020603050405020304" pitchFamily="18" charset="0"/>
                <a:ea typeface="Times New Roman" panose="02020603050405020304" pitchFamily="18" charset="0"/>
              </a:rPr>
              <a:t>— цих клієнтів потрібно ретельно проаналізувати. Необхідно відповісти на наступні: Чи існує якась перспектива як збільшення обсягу</a:t>
            </a:r>
            <a:r>
              <a:rPr lang="uk-UA" spc="3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чистих</a:t>
            </a:r>
            <a:r>
              <a:rPr lang="uk-UA" spc="5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продажів,</a:t>
            </a:r>
            <a:r>
              <a:rPr lang="uk-UA" spc="5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так</a:t>
            </a:r>
            <a:r>
              <a:rPr lang="uk-UA" spc="6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і</a:t>
            </a:r>
            <a:r>
              <a:rPr lang="uk-UA" spc="7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зниження</a:t>
            </a:r>
            <a:r>
              <a:rPr lang="uk-UA" spc="6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витрат</a:t>
            </a:r>
            <a:r>
              <a:rPr lang="uk-UA" spc="6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на</a:t>
            </a:r>
            <a:r>
              <a:rPr lang="uk-UA" spc="6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обслуговування?</a:t>
            </a:r>
            <a:r>
              <a:rPr lang="uk-UA" spc="6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Чи</a:t>
            </a:r>
            <a:r>
              <a:rPr lang="uk-UA" spc="55" dirty="0">
                <a:latin typeface="Times New Roman" panose="02020603050405020304" pitchFamily="18" charset="0"/>
                <a:ea typeface="Times New Roman" panose="02020603050405020304" pitchFamily="18" charset="0"/>
              </a:rPr>
              <a:t> </a:t>
            </a:r>
            <a:r>
              <a:rPr lang="uk-UA" spc="-10" dirty="0" smtClean="0">
                <a:latin typeface="Times New Roman" panose="02020603050405020304" pitchFamily="18" charset="0"/>
                <a:ea typeface="Times New Roman" panose="02020603050405020304" pitchFamily="18" charset="0"/>
              </a:rPr>
              <a:t>існують  </a:t>
            </a:r>
            <a:r>
              <a:rPr lang="uk-UA" dirty="0" smtClean="0">
                <a:latin typeface="Times New Roman" panose="02020603050405020304" pitchFamily="18" charset="0"/>
                <a:ea typeface="Times New Roman" panose="02020603050405020304" pitchFamily="18" charset="0"/>
              </a:rPr>
              <a:t>стратегічні </a:t>
            </a:r>
            <a:r>
              <a:rPr lang="uk-UA" dirty="0">
                <a:latin typeface="Times New Roman" panose="02020603050405020304" pitchFamily="18" charset="0"/>
                <a:ea typeface="Times New Roman" panose="02020603050405020304" pitchFamily="18" charset="0"/>
              </a:rPr>
              <a:t>причини для збереження цих клієнтів? Чи потрібні вони компанії, навіть якщо їхній </a:t>
            </a:r>
            <a:r>
              <a:rPr lang="uk-UA" dirty="0" err="1">
                <a:latin typeface="Times New Roman" panose="02020603050405020304" pitchFamily="18" charset="0"/>
                <a:ea typeface="Times New Roman" panose="02020603050405020304" pitchFamily="18" charset="0"/>
              </a:rPr>
              <a:t>унесок</a:t>
            </a:r>
            <a:r>
              <a:rPr lang="uk-UA" dirty="0">
                <a:latin typeface="Times New Roman" panose="02020603050405020304" pitchFamily="18" charset="0"/>
                <a:ea typeface="Times New Roman" panose="02020603050405020304" pitchFamily="18" charset="0"/>
              </a:rPr>
              <a:t> у прибуток низький?</a:t>
            </a:r>
            <a:endParaRPr lang="en-US" dirty="0">
              <a:latin typeface="Times New Roman" panose="02020603050405020304" pitchFamily="18" charset="0"/>
              <a:ea typeface="Times New Roman" panose="02020603050405020304" pitchFamily="18" charset="0"/>
            </a:endParaRPr>
          </a:p>
          <a:p>
            <a:pPr marL="269240" marR="260985" indent="449580" algn="just">
              <a:spcAft>
                <a:spcPts val="0"/>
              </a:spcAft>
            </a:pPr>
            <a:r>
              <a:rPr lang="uk-UA" i="1" spc="-10" dirty="0">
                <a:latin typeface="Times New Roman" panose="02020603050405020304" pitchFamily="18" charset="0"/>
                <a:ea typeface="Times New Roman" panose="02020603050405020304" pitchFamily="18" charset="0"/>
              </a:rPr>
              <a:t>Знижувати</a:t>
            </a:r>
            <a:r>
              <a:rPr lang="uk-UA" i="1" spc="-65" dirty="0">
                <a:latin typeface="Times New Roman" panose="02020603050405020304" pitchFamily="18" charset="0"/>
                <a:ea typeface="Times New Roman" panose="02020603050405020304" pitchFamily="18" charset="0"/>
              </a:rPr>
              <a:t> </a:t>
            </a:r>
            <a:r>
              <a:rPr lang="uk-UA" i="1" spc="-10" dirty="0">
                <a:latin typeface="Times New Roman" panose="02020603050405020304" pitchFamily="18" charset="0"/>
                <a:ea typeface="Times New Roman" panose="02020603050405020304" pitchFamily="18" charset="0"/>
              </a:rPr>
              <a:t>собівартість</a:t>
            </a:r>
            <a:r>
              <a:rPr lang="uk-UA" i="1" spc="-70"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a:t>
            </a:r>
            <a:r>
              <a:rPr lang="uk-UA" spc="-65"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ці</a:t>
            </a:r>
            <a:r>
              <a:rPr lang="uk-UA" spc="-65"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клієнти</a:t>
            </a:r>
            <a:r>
              <a:rPr lang="uk-UA" spc="-65"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можуть</a:t>
            </a:r>
            <a:r>
              <a:rPr lang="uk-UA" spc="-70"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стати</a:t>
            </a:r>
            <a:r>
              <a:rPr lang="uk-UA" spc="-65"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більш</a:t>
            </a:r>
            <a:r>
              <a:rPr lang="uk-UA" spc="-70"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рентабельними, </a:t>
            </a:r>
            <a:r>
              <a:rPr lang="uk-UA" dirty="0">
                <a:latin typeface="Times New Roman" panose="02020603050405020304" pitchFamily="18" charset="0"/>
                <a:ea typeface="Times New Roman" panose="02020603050405020304" pitchFamily="18" charset="0"/>
              </a:rPr>
              <a:t>якщо витрати на їхнє обслуговування можуть знижуватись. «</a:t>
            </a:r>
            <a:r>
              <a:rPr lang="uk-UA" dirty="0" err="1">
                <a:latin typeface="Times New Roman" panose="02020603050405020304" pitchFamily="18" charset="0"/>
                <a:ea typeface="Times New Roman" panose="02020603050405020304" pitchFamily="18" charset="0"/>
              </a:rPr>
              <a:t>Cost</a:t>
            </a:r>
            <a:r>
              <a:rPr lang="uk-UA" dirty="0">
                <a:latin typeface="Times New Roman" panose="02020603050405020304" pitchFamily="18" charset="0"/>
                <a:ea typeface="Times New Roman" panose="02020603050405020304" pitchFamily="18" charset="0"/>
              </a:rPr>
              <a:t> </a:t>
            </a:r>
            <a:r>
              <a:rPr lang="uk-UA" dirty="0" err="1">
                <a:latin typeface="Times New Roman" panose="02020603050405020304" pitchFamily="18" charset="0"/>
                <a:ea typeface="Times New Roman" panose="02020603050405020304" pitchFamily="18" charset="0"/>
              </a:rPr>
              <a:t>engineer</a:t>
            </a:r>
            <a:r>
              <a:rPr lang="uk-UA" dirty="0">
                <a:latin typeface="Times New Roman" panose="02020603050405020304" pitchFamily="18" charset="0"/>
                <a:ea typeface="Times New Roman" panose="02020603050405020304" pitchFamily="18" charset="0"/>
              </a:rPr>
              <a:t>» означає модифікацію виробничого процесу з ціллю зниження собівартості продукції при збережені </a:t>
            </a:r>
            <a:r>
              <a:rPr lang="uk-UA" dirty="0" err="1">
                <a:latin typeface="Times New Roman" panose="02020603050405020304" pitchFamily="18" charset="0"/>
                <a:ea typeface="Times New Roman" panose="02020603050405020304" pitchFamily="18" charset="0"/>
              </a:rPr>
              <a:t>функційних</a:t>
            </a:r>
            <a:r>
              <a:rPr lang="uk-UA" dirty="0">
                <a:latin typeface="Times New Roman" panose="02020603050405020304" pitchFamily="18" charset="0"/>
                <a:ea typeface="Times New Roman" panose="02020603050405020304" pitchFamily="18" charset="0"/>
              </a:rPr>
              <a:t> особливостей. Необхідно відповісти на наступні питання: Чи існують якісь можливості збільшення рентабельності? Чи можна консолідувати поставки? Чи стане доставка більш економічною, якщо в цьому ж районі з'являться й інші клієнти? Чи існує більш дешевий спосіб одержання</a:t>
            </a:r>
            <a:r>
              <a:rPr lang="uk-UA" spc="-9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замовлень</a:t>
            </a:r>
            <a:r>
              <a:rPr lang="uk-UA" spc="-8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від</a:t>
            </a:r>
            <a:r>
              <a:rPr lang="uk-UA" spc="-9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цих</a:t>
            </a:r>
            <a:r>
              <a:rPr lang="uk-UA" spc="-8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клієнтів,</a:t>
            </a:r>
            <a:r>
              <a:rPr lang="uk-UA" spc="-9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наприклад,</a:t>
            </a:r>
            <a:r>
              <a:rPr lang="uk-UA" spc="-8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продажі</a:t>
            </a:r>
            <a:r>
              <a:rPr lang="uk-UA" spc="-9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телефоном?</a:t>
            </a:r>
            <a:endParaRPr lang="en-US" dirty="0">
              <a:latin typeface="Times New Roman" panose="02020603050405020304" pitchFamily="18" charset="0"/>
              <a:ea typeface="Times New Roman" panose="02020603050405020304" pitchFamily="18" charset="0"/>
            </a:endParaRPr>
          </a:p>
          <a:p>
            <a:r>
              <a:rPr lang="uk-UA" i="1" dirty="0" smtClean="0">
                <a:effectLst/>
                <a:latin typeface="Times New Roman" panose="02020603050405020304" pitchFamily="18" charset="0"/>
                <a:ea typeface="Times New Roman" panose="02020603050405020304" pitchFamily="18" charset="0"/>
              </a:rPr>
              <a:t>Зберігати </a:t>
            </a:r>
            <a:r>
              <a:rPr lang="uk-UA" dirty="0" smtClean="0">
                <a:effectLst/>
                <a:latin typeface="Times New Roman" panose="02020603050405020304" pitchFamily="18" charset="0"/>
                <a:ea typeface="Times New Roman" panose="02020603050405020304" pitchFamily="18" charset="0"/>
              </a:rPr>
              <a:t>— клієнти з великим обсягом чистих продажів, які відносно недорогі в обслуговуванні, цінуються на вагу золота. Стратегія взаємин із цими клієнтами повинна полягати у прагненні до таких відносин; коли клієнт не захоче шукати альтернативних постачальників. У той же час необхідно</a:t>
            </a:r>
            <a:r>
              <a:rPr lang="uk-UA" spc="20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постійно шукати можливості розвивати обсяг бізнесу з цими клієнтами, зберігаючи, однак, суворий контроль над витратами</a:t>
            </a:r>
            <a:endParaRPr lang="en-US" dirty="0"/>
          </a:p>
        </p:txBody>
      </p:sp>
    </p:spTree>
    <p:extLst>
      <p:ext uri="{BB962C8B-B14F-4D97-AF65-F5344CB8AC3E}">
        <p14:creationId xmlns:p14="http://schemas.microsoft.com/office/powerpoint/2010/main" val="23367483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79221"/>
            <a:ext cx="12192000" cy="6501780"/>
          </a:xfrm>
          <a:prstGeom prst="rect">
            <a:avLst/>
          </a:prstGeom>
        </p:spPr>
        <p:txBody>
          <a:bodyPr wrap="square">
            <a:spAutoFit/>
          </a:bodyPr>
          <a:lstStyle/>
          <a:p>
            <a:pPr marL="269240" marR="262890" indent="449580" algn="just">
              <a:spcAft>
                <a:spcPts val="0"/>
              </a:spcAft>
            </a:pPr>
            <a:r>
              <a:rPr lang="uk-UA" dirty="0">
                <a:latin typeface="Times New Roman" panose="02020603050405020304" pitchFamily="18" charset="0"/>
                <a:ea typeface="Times New Roman" panose="02020603050405020304" pitchFamily="18" charset="0"/>
              </a:rPr>
              <a:t>Існує </a:t>
            </a:r>
            <a:r>
              <a:rPr lang="uk-UA" i="1" dirty="0">
                <a:latin typeface="Times New Roman" panose="02020603050405020304" pitchFamily="18" charset="0"/>
                <a:ea typeface="Times New Roman" panose="02020603050405020304" pitchFamily="18" charset="0"/>
              </a:rPr>
              <a:t>сім типів клієнтів, що рекомендуються експертами для розвитку </a:t>
            </a:r>
            <a:r>
              <a:rPr lang="uk-UA" i="1" spc="-10" dirty="0">
                <a:latin typeface="Times New Roman" panose="02020603050405020304" pitchFamily="18" charset="0"/>
                <a:ea typeface="Times New Roman" panose="02020603050405020304" pitchFamily="18" charset="0"/>
              </a:rPr>
              <a:t>відносин:</a:t>
            </a:r>
            <a:endParaRPr lang="en-US" sz="1400" dirty="0" smtClean="0">
              <a:effectLst/>
              <a:latin typeface="Times New Roman" panose="02020603050405020304" pitchFamily="18" charset="0"/>
              <a:ea typeface="Times New Roman" panose="02020603050405020304" pitchFamily="18" charset="0"/>
            </a:endParaRPr>
          </a:p>
          <a:p>
            <a:pPr marL="342900" marR="261620" lvl="0" indent="-342900" algn="just">
              <a:spcAft>
                <a:spcPts val="0"/>
              </a:spcAft>
              <a:buSzPts val="1400"/>
              <a:buFont typeface="Times New Roman" panose="02020603050405020304" pitchFamily="18" charset="0"/>
              <a:buAutoNum type="arabicPeriod"/>
              <a:tabLst>
                <a:tab pos="909955" algn="l"/>
              </a:tabLst>
            </a:pPr>
            <a:r>
              <a:rPr lang="uk-UA" i="1" spc="-20" dirty="0">
                <a:latin typeface="Times New Roman" panose="02020603050405020304" pitchFamily="18" charset="0"/>
                <a:ea typeface="Times New Roman" panose="02020603050405020304" pitchFamily="18" charset="0"/>
              </a:rPr>
              <a:t>Витрачають багато й часто. </a:t>
            </a:r>
            <a:r>
              <a:rPr lang="uk-UA" spc="-20" dirty="0">
                <a:latin typeface="Times New Roman" panose="02020603050405020304" pitchFamily="18" charset="0"/>
                <a:ea typeface="Times New Roman" panose="02020603050405020304" pitchFamily="18" charset="0"/>
              </a:rPr>
              <a:t>Це група, що має підвищений інтерес до продукції компанії. Це найцінніша категорія, але досить обмежена. При аналізі легко визначається (обсяг продукції, сплачена сума, кількість замовлень). Вони мають</a:t>
            </a:r>
            <a:r>
              <a:rPr lang="uk-UA" spc="-35" dirty="0">
                <a:latin typeface="Times New Roman" panose="02020603050405020304" pitchFamily="18" charset="0"/>
                <a:ea typeface="Times New Roman" panose="02020603050405020304" pitchFamily="18" charset="0"/>
              </a:rPr>
              <a:t> </a:t>
            </a:r>
            <a:r>
              <a:rPr lang="uk-UA" spc="-20" dirty="0">
                <a:latin typeface="Times New Roman" panose="02020603050405020304" pitchFamily="18" charset="0"/>
                <a:ea typeface="Times New Roman" panose="02020603050405020304" pitchFamily="18" charset="0"/>
              </a:rPr>
              <a:t>найвищу</a:t>
            </a:r>
            <a:r>
              <a:rPr lang="uk-UA" spc="-35" dirty="0">
                <a:latin typeface="Times New Roman" panose="02020603050405020304" pitchFamily="18" charset="0"/>
                <a:ea typeface="Times New Roman" panose="02020603050405020304" pitchFamily="18" charset="0"/>
              </a:rPr>
              <a:t> </a:t>
            </a:r>
            <a:r>
              <a:rPr lang="uk-UA" spc="-20" dirty="0">
                <a:latin typeface="Times New Roman" panose="02020603050405020304" pitchFamily="18" charset="0"/>
                <a:ea typeface="Times New Roman" panose="02020603050405020304" pitchFamily="18" charset="0"/>
              </a:rPr>
              <a:t>пріоритетність</a:t>
            </a:r>
            <a:r>
              <a:rPr lang="uk-UA" spc="-35" dirty="0">
                <a:latin typeface="Times New Roman" panose="02020603050405020304" pitchFamily="18" charset="0"/>
                <a:ea typeface="Times New Roman" panose="02020603050405020304" pitchFamily="18" charset="0"/>
              </a:rPr>
              <a:t> </a:t>
            </a:r>
            <a:r>
              <a:rPr lang="uk-UA" spc="-20" dirty="0">
                <a:latin typeface="Times New Roman" panose="02020603050405020304" pitchFamily="18" charset="0"/>
                <a:ea typeface="Times New Roman" panose="02020603050405020304" pitchFamily="18" charset="0"/>
              </a:rPr>
              <a:t>для фірми,</a:t>
            </a:r>
            <a:r>
              <a:rPr lang="uk-UA" spc="-35" dirty="0">
                <a:latin typeface="Times New Roman" panose="02020603050405020304" pitchFamily="18" charset="0"/>
                <a:ea typeface="Times New Roman" panose="02020603050405020304" pitchFamily="18" charset="0"/>
              </a:rPr>
              <a:t> </a:t>
            </a:r>
            <a:r>
              <a:rPr lang="uk-UA" spc="-20" dirty="0">
                <a:latin typeface="Times New Roman" panose="02020603050405020304" pitchFamily="18" charset="0"/>
                <a:ea typeface="Times New Roman" panose="02020603050405020304" pitchFamily="18" charset="0"/>
              </a:rPr>
              <a:t>і</a:t>
            </a:r>
            <a:r>
              <a:rPr lang="uk-UA" spc="-25" dirty="0">
                <a:latin typeface="Times New Roman" panose="02020603050405020304" pitchFamily="18" charset="0"/>
                <a:ea typeface="Times New Roman" panose="02020603050405020304" pitchFamily="18" charset="0"/>
              </a:rPr>
              <a:t> </a:t>
            </a:r>
            <a:r>
              <a:rPr lang="uk-UA" spc="-20" dirty="0">
                <a:latin typeface="Times New Roman" panose="02020603050405020304" pitchFamily="18" charset="0"/>
                <a:ea typeface="Times New Roman" panose="02020603050405020304" pitchFamily="18" charset="0"/>
              </a:rPr>
              <a:t>вона,</a:t>
            </a:r>
            <a:r>
              <a:rPr lang="uk-UA" spc="-35" dirty="0">
                <a:latin typeface="Times New Roman" panose="02020603050405020304" pitchFamily="18" charset="0"/>
                <a:ea typeface="Times New Roman" panose="02020603050405020304" pitchFamily="18" charset="0"/>
              </a:rPr>
              <a:t> </a:t>
            </a:r>
            <a:r>
              <a:rPr lang="uk-UA" spc="-20" dirty="0">
                <a:latin typeface="Times New Roman" panose="02020603050405020304" pitchFamily="18" charset="0"/>
                <a:ea typeface="Times New Roman" panose="02020603050405020304" pitchFamily="18" charset="0"/>
              </a:rPr>
              <a:t>насамперед,</a:t>
            </a:r>
            <a:r>
              <a:rPr lang="uk-UA" spc="-35" dirty="0">
                <a:latin typeface="Times New Roman" panose="02020603050405020304" pitchFamily="18" charset="0"/>
                <a:ea typeface="Times New Roman" panose="02020603050405020304" pitchFamily="18" charset="0"/>
              </a:rPr>
              <a:t> </a:t>
            </a:r>
            <a:r>
              <a:rPr lang="uk-UA" spc="-20" dirty="0">
                <a:latin typeface="Times New Roman" panose="02020603050405020304" pitchFamily="18" charset="0"/>
                <a:ea typeface="Times New Roman" panose="02020603050405020304" pitchFamily="18" charset="0"/>
              </a:rPr>
              <a:t>орієнтується</a:t>
            </a:r>
            <a:r>
              <a:rPr lang="uk-UA" spc="-30" dirty="0">
                <a:latin typeface="Times New Roman" panose="02020603050405020304" pitchFamily="18" charset="0"/>
                <a:ea typeface="Times New Roman" panose="02020603050405020304" pitchFamily="18" charset="0"/>
              </a:rPr>
              <a:t> </a:t>
            </a:r>
            <a:r>
              <a:rPr lang="uk-UA" spc="-20" dirty="0">
                <a:latin typeface="Times New Roman" panose="02020603050405020304" pitchFamily="18" charset="0"/>
                <a:ea typeface="Times New Roman" panose="02020603050405020304" pitchFamily="18" charset="0"/>
              </a:rPr>
              <a:t>на них.</a:t>
            </a:r>
            <a:endParaRPr lang="en-US" sz="1400" spc="-20" dirty="0" smtClean="0">
              <a:effectLst/>
              <a:latin typeface="Times New Roman" panose="02020603050405020304" pitchFamily="18" charset="0"/>
              <a:ea typeface="Times New Roman" panose="02020603050405020304" pitchFamily="18" charset="0"/>
            </a:endParaRPr>
          </a:p>
          <a:p>
            <a:pPr marL="342900" marR="264795" lvl="0" indent="-342900" algn="just">
              <a:spcAft>
                <a:spcPts val="0"/>
              </a:spcAft>
              <a:buSzPts val="1400"/>
              <a:buFont typeface="Times New Roman" panose="02020603050405020304" pitchFamily="18" charset="0"/>
              <a:buAutoNum type="arabicPeriod"/>
              <a:tabLst>
                <a:tab pos="899160" algn="l"/>
              </a:tabLst>
            </a:pPr>
            <a:r>
              <a:rPr lang="uk-UA" i="1" spc="-20" dirty="0">
                <a:latin typeface="Times New Roman" panose="02020603050405020304" pitchFamily="18" charset="0"/>
                <a:ea typeface="Times New Roman" panose="02020603050405020304" pitchFamily="18" charset="0"/>
              </a:rPr>
              <a:t>Клієнти, що в</a:t>
            </a:r>
            <a:r>
              <a:rPr lang="uk-UA" i="1" spc="-5" dirty="0">
                <a:latin typeface="Times New Roman" panose="02020603050405020304" pitchFamily="18" charset="0"/>
                <a:ea typeface="Times New Roman" panose="02020603050405020304" pitchFamily="18" charset="0"/>
              </a:rPr>
              <a:t> </a:t>
            </a:r>
            <a:r>
              <a:rPr lang="uk-UA" i="1" spc="-20" dirty="0">
                <a:latin typeface="Times New Roman" panose="02020603050405020304" pitchFamily="18" charset="0"/>
                <a:ea typeface="Times New Roman" panose="02020603050405020304" pitchFamily="18" charset="0"/>
              </a:rPr>
              <a:t>перспективі</a:t>
            </a:r>
            <a:r>
              <a:rPr lang="uk-UA" i="1" spc="-5" dirty="0">
                <a:latin typeface="Times New Roman" panose="02020603050405020304" pitchFamily="18" charset="0"/>
                <a:ea typeface="Times New Roman" panose="02020603050405020304" pitchFamily="18" charset="0"/>
              </a:rPr>
              <a:t> </a:t>
            </a:r>
            <a:r>
              <a:rPr lang="uk-UA" i="1" spc="-20" dirty="0">
                <a:latin typeface="Times New Roman" panose="02020603050405020304" pitchFamily="18" charset="0"/>
                <a:ea typeface="Times New Roman" panose="02020603050405020304" pitchFamily="18" charset="0"/>
              </a:rPr>
              <a:t>можуть витрачати багато й часто</a:t>
            </a:r>
            <a:r>
              <a:rPr lang="uk-UA" spc="-20" dirty="0">
                <a:latin typeface="Times New Roman" panose="02020603050405020304" pitchFamily="18" charset="0"/>
                <a:ea typeface="Times New Roman" panose="02020603050405020304" pitchFamily="18" charset="0"/>
              </a:rPr>
              <a:t>. Відбір клієнтів до цієї категорії повинен бути дуже ретельним і делікатним. При аналізі варто враховувати багато факторів (історія покупок, кредитна історія, соціальний стан тощо).</a:t>
            </a:r>
            <a:endParaRPr lang="en-US" sz="1400" spc="-20" dirty="0" smtClean="0">
              <a:effectLst/>
              <a:latin typeface="Times New Roman" panose="02020603050405020304" pitchFamily="18" charset="0"/>
              <a:ea typeface="Times New Roman" panose="02020603050405020304" pitchFamily="18" charset="0"/>
            </a:endParaRPr>
          </a:p>
          <a:p>
            <a:pPr marL="342900" marR="260350" lvl="0" indent="-342900" algn="just">
              <a:spcAft>
                <a:spcPts val="0"/>
              </a:spcAft>
              <a:buSzPts val="1400"/>
              <a:buFont typeface="Times New Roman" panose="02020603050405020304" pitchFamily="18" charset="0"/>
              <a:buAutoNum type="arabicPeriod"/>
              <a:tabLst>
                <a:tab pos="927100" algn="l"/>
              </a:tabLst>
            </a:pPr>
            <a:r>
              <a:rPr lang="uk-UA" i="1" spc="-20" dirty="0">
                <a:latin typeface="Times New Roman" panose="02020603050405020304" pitchFamily="18" charset="0"/>
                <a:ea typeface="Times New Roman" panose="02020603050405020304" pitchFamily="18" charset="0"/>
              </a:rPr>
              <a:t>Клієнти, що не входять до цільової групи клієнтів конкурента. </a:t>
            </a:r>
            <a:r>
              <a:rPr lang="uk-UA" spc="-20" dirty="0">
                <a:latin typeface="Times New Roman" panose="02020603050405020304" pitchFamily="18" charset="0"/>
                <a:ea typeface="Times New Roman" panose="02020603050405020304" pitchFamily="18" charset="0"/>
              </a:rPr>
              <a:t>Групи клієнтів, не помічені конкурентом (за віком, соціальним станом та іншими </a:t>
            </a:r>
            <a:r>
              <a:rPr lang="uk-UA" spc="-10" dirty="0">
                <a:latin typeface="Times New Roman" panose="02020603050405020304" pitchFamily="18" charset="0"/>
                <a:ea typeface="Times New Roman" panose="02020603050405020304" pitchFamily="18" charset="0"/>
              </a:rPr>
              <a:t>ознаками).</a:t>
            </a:r>
            <a:endParaRPr lang="en-US" sz="1400" spc="-20" dirty="0" smtClean="0">
              <a:effectLst/>
              <a:latin typeface="Times New Roman" panose="02020603050405020304" pitchFamily="18" charset="0"/>
              <a:ea typeface="Times New Roman" panose="02020603050405020304" pitchFamily="18" charset="0"/>
            </a:endParaRPr>
          </a:p>
          <a:p>
            <a:pPr marL="342900" marR="263525" lvl="0" indent="-342900" algn="just">
              <a:spcBef>
                <a:spcPts val="325"/>
              </a:spcBef>
              <a:spcAft>
                <a:spcPts val="0"/>
              </a:spcAft>
              <a:buSzPts val="1400"/>
              <a:buFont typeface="Times New Roman" panose="02020603050405020304" pitchFamily="18" charset="0"/>
              <a:buAutoNum type="arabicPeriod"/>
              <a:tabLst>
                <a:tab pos="963295" algn="l"/>
              </a:tabLst>
            </a:pPr>
            <a:r>
              <a:rPr lang="uk-UA" i="1" spc="-20" dirty="0" smtClean="0">
                <a:latin typeface="Times New Roman" panose="02020603050405020304" pitchFamily="18" charset="0"/>
                <a:ea typeface="Times New Roman" panose="02020603050405020304" pitchFamily="18" charset="0"/>
              </a:rPr>
              <a:t>клієнти </a:t>
            </a:r>
            <a:r>
              <a:rPr lang="uk-UA" i="1" spc="-20" dirty="0">
                <a:latin typeface="Times New Roman" panose="02020603050405020304" pitchFamily="18" charset="0"/>
                <a:ea typeface="Times New Roman" panose="02020603050405020304" pitchFamily="18" charset="0"/>
              </a:rPr>
              <a:t>в секторах індустрії, що розвиваються</a:t>
            </a:r>
            <a:r>
              <a:rPr lang="uk-UA" spc="-20" dirty="0">
                <a:latin typeface="Times New Roman" panose="02020603050405020304" pitchFamily="18" charset="0"/>
                <a:ea typeface="Times New Roman" panose="02020603050405020304" pitchFamily="18" charset="0"/>
              </a:rPr>
              <a:t>. Сюди належать галузі, у яких заробляють "швидкі" гроші. У свій час це був сегмент торгівлі комп'ютерами, побутовою технікою, мобільними телефонами. У цьому плані </a:t>
            </a:r>
            <a:r>
              <a:rPr lang="uk-UA" spc="-20" dirty="0" err="1">
                <a:latin typeface="Times New Roman" panose="02020603050405020304" pitchFamily="18" charset="0"/>
                <a:ea typeface="Times New Roman" panose="02020603050405020304" pitchFamily="18" charset="0"/>
              </a:rPr>
              <a:t>перспективно</a:t>
            </a:r>
            <a:r>
              <a:rPr lang="uk-UA" spc="-20" dirty="0">
                <a:latin typeface="Times New Roman" panose="02020603050405020304" pitchFamily="18" charset="0"/>
                <a:ea typeface="Times New Roman" panose="02020603050405020304" pitchFamily="18" charset="0"/>
              </a:rPr>
              <a:t> виглядає електронна комерція. Вони роблять "швидкі гроші", відповідно їхні потреби зростають іще швидше. Особлива увага в таких секторах приділяється сервісу, тому значні кошти вкладаються в розвиток зручної та надійної інфраструктури при обмеженому часі.</a:t>
            </a:r>
            <a:endParaRPr lang="en-US" sz="1400" spc="-20" dirty="0" smtClean="0">
              <a:effectLst/>
              <a:latin typeface="Times New Roman" panose="02020603050405020304" pitchFamily="18" charset="0"/>
              <a:ea typeface="Times New Roman" panose="02020603050405020304" pitchFamily="18" charset="0"/>
            </a:endParaRPr>
          </a:p>
          <a:p>
            <a:pPr marL="342900" marR="266065" lvl="0" indent="-342900" algn="just">
              <a:spcBef>
                <a:spcPts val="15"/>
              </a:spcBef>
              <a:spcAft>
                <a:spcPts val="0"/>
              </a:spcAft>
              <a:buSzPts val="1400"/>
              <a:buFont typeface="Times New Roman" panose="02020603050405020304" pitchFamily="18" charset="0"/>
              <a:buAutoNum type="arabicPeriod"/>
              <a:tabLst>
                <a:tab pos="954405" algn="l"/>
              </a:tabLst>
            </a:pPr>
            <a:r>
              <a:rPr lang="uk-UA" i="1" spc="-20" dirty="0">
                <a:latin typeface="Times New Roman" panose="02020603050405020304" pitchFamily="18" charset="0"/>
                <a:ea typeface="Times New Roman" panose="02020603050405020304" pitchFamily="18" charset="0"/>
              </a:rPr>
              <a:t>Клієнти високого рівня освіти й інформованості</a:t>
            </a:r>
            <a:r>
              <a:rPr lang="uk-UA" spc="-20" dirty="0">
                <a:latin typeface="Times New Roman" panose="02020603050405020304" pitchFamily="18" charset="0"/>
                <a:ea typeface="Times New Roman" panose="02020603050405020304" pitchFamily="18" charset="0"/>
              </a:rPr>
              <a:t>. Їх характеризує наявність</a:t>
            </a:r>
            <a:r>
              <a:rPr lang="uk-UA" spc="-25" dirty="0">
                <a:latin typeface="Times New Roman" panose="02020603050405020304" pitchFamily="18" charset="0"/>
                <a:ea typeface="Times New Roman" panose="02020603050405020304" pitchFamily="18" charset="0"/>
              </a:rPr>
              <a:t> </a:t>
            </a:r>
            <a:r>
              <a:rPr lang="uk-UA" spc="-20" dirty="0">
                <a:latin typeface="Times New Roman" panose="02020603050405020304" pitchFamily="18" charset="0"/>
                <a:ea typeface="Times New Roman" panose="02020603050405020304" pitchFamily="18" charset="0"/>
              </a:rPr>
              <a:t>передових</a:t>
            </a:r>
            <a:r>
              <a:rPr lang="uk-UA" spc="-15" dirty="0">
                <a:latin typeface="Times New Roman" panose="02020603050405020304" pitchFamily="18" charset="0"/>
                <a:ea typeface="Times New Roman" panose="02020603050405020304" pitchFamily="18" charset="0"/>
              </a:rPr>
              <a:t> </a:t>
            </a:r>
            <a:r>
              <a:rPr lang="uk-UA" spc="-20" dirty="0">
                <a:latin typeface="Times New Roman" panose="02020603050405020304" pitchFamily="18" charset="0"/>
                <a:ea typeface="Times New Roman" panose="02020603050405020304" pitchFamily="18" charset="0"/>
              </a:rPr>
              <a:t>технологій, високий</a:t>
            </a:r>
            <a:r>
              <a:rPr lang="uk-UA" spc="-15" dirty="0">
                <a:latin typeface="Times New Roman" panose="02020603050405020304" pitchFamily="18" charset="0"/>
                <a:ea typeface="Times New Roman" panose="02020603050405020304" pitchFamily="18" charset="0"/>
              </a:rPr>
              <a:t> </a:t>
            </a:r>
            <a:r>
              <a:rPr lang="uk-UA" spc="-20" dirty="0">
                <a:latin typeface="Times New Roman" panose="02020603050405020304" pitchFamily="18" charset="0"/>
                <a:ea typeface="Times New Roman" panose="02020603050405020304" pitchFamily="18" charset="0"/>
              </a:rPr>
              <a:t>рівень</a:t>
            </a:r>
            <a:r>
              <a:rPr lang="uk-UA" spc="-10" dirty="0">
                <a:latin typeface="Times New Roman" panose="02020603050405020304" pitchFamily="18" charset="0"/>
                <a:ea typeface="Times New Roman" panose="02020603050405020304" pitchFamily="18" charset="0"/>
              </a:rPr>
              <a:t> </a:t>
            </a:r>
            <a:r>
              <a:rPr lang="uk-UA" spc="-20" dirty="0">
                <a:latin typeface="Times New Roman" panose="02020603050405020304" pitchFamily="18" charset="0"/>
                <a:ea typeface="Times New Roman" panose="02020603050405020304" pitchFamily="18" charset="0"/>
              </a:rPr>
              <a:t>знань</a:t>
            </a:r>
            <a:r>
              <a:rPr lang="uk-UA" spc="-25" dirty="0">
                <a:latin typeface="Times New Roman" panose="02020603050405020304" pitchFamily="18" charset="0"/>
                <a:ea typeface="Times New Roman" panose="02020603050405020304" pitchFamily="18" charset="0"/>
              </a:rPr>
              <a:t> </a:t>
            </a:r>
            <a:r>
              <a:rPr lang="uk-UA" spc="-20" dirty="0">
                <a:latin typeface="Times New Roman" panose="02020603050405020304" pitchFamily="18" charset="0"/>
                <a:ea typeface="Times New Roman" panose="02020603050405020304" pitchFamily="18" charset="0"/>
              </a:rPr>
              <a:t>у</a:t>
            </a:r>
            <a:r>
              <a:rPr lang="uk-UA" spc="-25" dirty="0">
                <a:latin typeface="Times New Roman" panose="02020603050405020304" pitchFamily="18" charset="0"/>
                <a:ea typeface="Times New Roman" panose="02020603050405020304" pitchFamily="18" charset="0"/>
              </a:rPr>
              <a:t> </a:t>
            </a:r>
            <a:r>
              <a:rPr lang="uk-UA" spc="-20" dirty="0">
                <a:latin typeface="Times New Roman" panose="02020603050405020304" pitchFamily="18" charset="0"/>
                <a:ea typeface="Times New Roman" panose="02020603050405020304" pitchFamily="18" charset="0"/>
              </a:rPr>
              <a:t>своєму</a:t>
            </a:r>
            <a:r>
              <a:rPr lang="uk-UA" spc="-25" dirty="0">
                <a:latin typeface="Times New Roman" panose="02020603050405020304" pitchFamily="18" charset="0"/>
                <a:ea typeface="Times New Roman" panose="02020603050405020304" pitchFamily="18" charset="0"/>
              </a:rPr>
              <a:t> </a:t>
            </a:r>
            <a:r>
              <a:rPr lang="uk-UA" spc="-20" dirty="0">
                <a:latin typeface="Times New Roman" panose="02020603050405020304" pitchFamily="18" charset="0"/>
                <a:ea typeface="Times New Roman" panose="02020603050405020304" pitchFamily="18" charset="0"/>
              </a:rPr>
              <a:t>бізнесі.</a:t>
            </a:r>
            <a:r>
              <a:rPr lang="uk-UA" spc="-10" dirty="0">
                <a:latin typeface="Times New Roman" panose="02020603050405020304" pitchFamily="18" charset="0"/>
                <a:ea typeface="Times New Roman" panose="02020603050405020304" pitchFamily="18" charset="0"/>
              </a:rPr>
              <a:t> </a:t>
            </a:r>
            <a:r>
              <a:rPr lang="uk-UA" spc="-20" dirty="0">
                <a:latin typeface="Times New Roman" panose="02020603050405020304" pitchFamily="18" charset="0"/>
                <a:ea typeface="Times New Roman" panose="02020603050405020304" pitchFamily="18" charset="0"/>
              </a:rPr>
              <a:t>Важливі для постачальника тим, що в співробітництві з ними можливе спільне підвищення кваліфікації, реалізація спільних експериментів, установлення стандартів спільної діяльності.</a:t>
            </a:r>
            <a:endParaRPr lang="en-US" sz="1400" spc="-20" dirty="0" smtClean="0">
              <a:effectLst/>
              <a:latin typeface="Times New Roman" panose="02020603050405020304" pitchFamily="18" charset="0"/>
              <a:ea typeface="Times New Roman" panose="02020603050405020304" pitchFamily="18" charset="0"/>
            </a:endParaRPr>
          </a:p>
          <a:p>
            <a:pPr marL="342900" marR="264160" lvl="0" indent="-342900" algn="just">
              <a:spcAft>
                <a:spcPts val="0"/>
              </a:spcAft>
              <a:buSzPts val="1400"/>
              <a:buFont typeface="Times New Roman" panose="02020603050405020304" pitchFamily="18" charset="0"/>
              <a:buAutoNum type="arabicPeriod"/>
              <a:tabLst>
                <a:tab pos="899160" algn="l"/>
              </a:tabLst>
            </a:pPr>
            <a:r>
              <a:rPr lang="uk-UA" i="1" spc="-20" dirty="0">
                <a:latin typeface="Times New Roman" panose="02020603050405020304" pitchFamily="18" charset="0"/>
                <a:ea typeface="Times New Roman" panose="02020603050405020304" pitchFamily="18" charset="0"/>
              </a:rPr>
              <a:t>Клієнти, схильні до відданості фірмі</a:t>
            </a:r>
            <a:r>
              <a:rPr lang="uk-UA" spc="-20" dirty="0">
                <a:latin typeface="Times New Roman" panose="02020603050405020304" pitchFamily="18" charset="0"/>
                <a:ea typeface="Times New Roman" panose="02020603050405020304" pitchFamily="18" charset="0"/>
              </a:rPr>
              <a:t>. Це дуже важлива група, але їхній вибір часто ґрунтується на суб'єктивних перевагах. Потрібно прагнути всіма силами зберігати близькість і гарні відносини.</a:t>
            </a:r>
            <a:endParaRPr lang="en-US" sz="1400" spc="-20" dirty="0" smtClean="0">
              <a:effectLst/>
              <a:latin typeface="Times New Roman" panose="02020603050405020304" pitchFamily="18" charset="0"/>
              <a:ea typeface="Times New Roman" panose="02020603050405020304" pitchFamily="18" charset="0"/>
            </a:endParaRPr>
          </a:p>
          <a:p>
            <a:pPr marL="342900" marR="263525" lvl="0" indent="-342900" algn="just">
              <a:spcAft>
                <a:spcPts val="0"/>
              </a:spcAft>
              <a:buSzPts val="1400"/>
              <a:buFont typeface="Times New Roman" panose="02020603050405020304" pitchFamily="18" charset="0"/>
              <a:buAutoNum type="arabicPeriod"/>
              <a:tabLst>
                <a:tab pos="914400" algn="l"/>
              </a:tabLst>
            </a:pPr>
            <a:r>
              <a:rPr lang="uk-UA" i="1" spc="-20" dirty="0">
                <a:latin typeface="Times New Roman" panose="02020603050405020304" pitchFamily="18" charset="0"/>
                <a:ea typeface="Times New Roman" panose="02020603050405020304" pitchFamily="18" charset="0"/>
              </a:rPr>
              <a:t>Клієнти, схожі на тих, що мають значення</a:t>
            </a:r>
            <a:r>
              <a:rPr lang="uk-UA" spc="-20" dirty="0">
                <a:latin typeface="Times New Roman" panose="02020603050405020304" pitchFamily="18" charset="0"/>
                <a:ea typeface="Times New Roman" panose="02020603050405020304" pitchFamily="18" charset="0"/>
              </a:rPr>
              <a:t>. При сегментації клієнтів можна випустити або сплутати з іншими категоріями доволі важливих клієнтів. Вони можуть замовляти невеликі партії. Але ця величина замовлень утворюються через невиконання зобов'язань постачальника. Це ще раз</a:t>
            </a:r>
            <a:r>
              <a:rPr lang="uk-UA" spc="200" dirty="0">
                <a:latin typeface="Times New Roman" panose="02020603050405020304" pitchFamily="18" charset="0"/>
                <a:ea typeface="Times New Roman" panose="02020603050405020304" pitchFamily="18" charset="0"/>
              </a:rPr>
              <a:t> </a:t>
            </a:r>
            <a:r>
              <a:rPr lang="uk-UA" spc="-20" dirty="0">
                <a:latin typeface="Times New Roman" panose="02020603050405020304" pitchFamily="18" charset="0"/>
                <a:ea typeface="Times New Roman" panose="02020603050405020304" pitchFamily="18" charset="0"/>
              </a:rPr>
              <a:t>доводить важливість найбільш повних знань про кожного клієнта.</a:t>
            </a:r>
            <a:endParaRPr lang="en-US" sz="1400" spc="-2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2246238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3692" y="0"/>
            <a:ext cx="12192000" cy="6740307"/>
          </a:xfrm>
          <a:prstGeom prst="rect">
            <a:avLst/>
          </a:prstGeom>
        </p:spPr>
        <p:txBody>
          <a:bodyPr wrap="square">
            <a:spAutoFit/>
          </a:bodyPr>
          <a:lstStyle/>
          <a:p>
            <a:pPr marL="269240" marR="264795" indent="449580" algn="just">
              <a:spcAft>
                <a:spcPts val="0"/>
              </a:spcAft>
            </a:pPr>
            <a:r>
              <a:rPr lang="uk-UA" dirty="0">
                <a:latin typeface="Times New Roman" panose="02020603050405020304" pitchFamily="18" charset="0"/>
                <a:ea typeface="Times New Roman" panose="02020603050405020304" pitchFamily="18" charset="0"/>
              </a:rPr>
              <a:t>, є певні </a:t>
            </a:r>
            <a:r>
              <a:rPr lang="uk-UA" i="1" dirty="0">
                <a:latin typeface="Times New Roman" panose="02020603050405020304" pitchFamily="18" charset="0"/>
                <a:ea typeface="Times New Roman" panose="02020603050405020304" pitchFamily="18" charset="0"/>
              </a:rPr>
              <a:t>категорії клієнтів, подальше співробітництво з якими й залучення подібних не бажане</a:t>
            </a:r>
            <a:r>
              <a:rPr lang="uk-UA" dirty="0">
                <a:latin typeface="Times New Roman" panose="02020603050405020304" pitchFamily="18" charset="0"/>
                <a:ea typeface="Times New Roman" panose="02020603050405020304" pitchFamily="18" charset="0"/>
              </a:rPr>
              <a:t>:</a:t>
            </a:r>
            <a:endParaRPr lang="en-US" sz="1400" dirty="0" smtClean="0">
              <a:effectLst/>
              <a:latin typeface="Times New Roman" panose="02020603050405020304" pitchFamily="18" charset="0"/>
              <a:ea typeface="Times New Roman" panose="02020603050405020304" pitchFamily="18" charset="0"/>
            </a:endParaRPr>
          </a:p>
          <a:p>
            <a:pPr marL="342900" marR="262890" lvl="0" indent="-342900" algn="just">
              <a:spcAft>
                <a:spcPts val="0"/>
              </a:spcAft>
              <a:buSzPts val="1400"/>
              <a:buFont typeface="Times New Roman" panose="02020603050405020304" pitchFamily="18" charset="0"/>
              <a:buAutoNum type="arabicPeriod"/>
              <a:tabLst>
                <a:tab pos="909955" algn="l"/>
              </a:tabLst>
            </a:pPr>
            <a:r>
              <a:rPr lang="uk-UA" i="1" dirty="0">
                <a:latin typeface="Times New Roman" panose="02020603050405020304" pitchFamily="18" charset="0"/>
                <a:ea typeface="Times New Roman" panose="02020603050405020304" pitchFamily="18" charset="0"/>
              </a:rPr>
              <a:t>Клієнти, що не потребують у продуктів компанії</a:t>
            </a:r>
            <a:r>
              <a:rPr lang="uk-UA" dirty="0">
                <a:latin typeface="Times New Roman" panose="02020603050405020304" pitchFamily="18" charset="0"/>
                <a:ea typeface="Times New Roman" panose="02020603050405020304" pitchFamily="18" charset="0"/>
              </a:rPr>
              <a:t>. Якщо продукція не відповідає профілю діяльності клієнтів, не потрібно її пропонувати, а тим паче нав’язувати. Як мінімум, результатом буде зіпсований настрій і негативна інформація про компанію. В окремих випадках слід домовитися про умови повернення товару.</a:t>
            </a:r>
            <a:endParaRPr lang="en-US" sz="1400" spc="0" dirty="0" smtClean="0">
              <a:effectLst/>
              <a:latin typeface="Times New Roman" panose="02020603050405020304" pitchFamily="18" charset="0"/>
              <a:ea typeface="Times New Roman" panose="02020603050405020304" pitchFamily="18" charset="0"/>
            </a:endParaRPr>
          </a:p>
          <a:p>
            <a:pPr marL="342900" marR="264795" lvl="0" indent="-342900" algn="just">
              <a:spcAft>
                <a:spcPts val="0"/>
              </a:spcAft>
              <a:buSzPts val="1400"/>
              <a:buFont typeface="Times New Roman" panose="02020603050405020304" pitchFamily="18" charset="0"/>
              <a:buAutoNum type="arabicPeriod"/>
              <a:tabLst>
                <a:tab pos="946785" algn="l"/>
              </a:tabLst>
            </a:pPr>
            <a:r>
              <a:rPr lang="uk-UA" i="1" dirty="0">
                <a:latin typeface="Times New Roman" panose="02020603050405020304" pitchFamily="18" charset="0"/>
                <a:ea typeface="Times New Roman" panose="02020603050405020304" pitchFamily="18" charset="0"/>
              </a:rPr>
              <a:t>Неплатники</a:t>
            </a:r>
            <a:r>
              <a:rPr lang="uk-UA" dirty="0">
                <a:latin typeface="Times New Roman" panose="02020603050405020304" pitchFamily="18" charset="0"/>
                <a:ea typeface="Times New Roman" panose="02020603050405020304" pitchFamily="18" charset="0"/>
              </a:rPr>
              <a:t>. Буває, що клієнт систематично не сплачує рахунки в зазначений термін. Важливою є перевірка історії діяльності, особливо це стосується нових клієнтів. Можлива й наступна модель: клієнт замовляє багато товарних груп, щоб отримати знижку за окремою групою. Після виставлення рахунку оплата проводиться тільки "бажаного" товару.</a:t>
            </a:r>
            <a:endParaRPr lang="en-US" sz="1400" spc="0" dirty="0" smtClean="0">
              <a:effectLst/>
              <a:latin typeface="Times New Roman" panose="02020603050405020304" pitchFamily="18" charset="0"/>
              <a:ea typeface="Times New Roman" panose="02020603050405020304" pitchFamily="18" charset="0"/>
            </a:endParaRPr>
          </a:p>
          <a:p>
            <a:pPr marL="342900" marR="262890" lvl="0" indent="-342900" algn="just">
              <a:spcAft>
                <a:spcPts val="0"/>
              </a:spcAft>
              <a:buSzPts val="1400"/>
              <a:buFont typeface="Times New Roman" panose="02020603050405020304" pitchFamily="18" charset="0"/>
              <a:buAutoNum type="arabicPeriod"/>
              <a:tabLst>
                <a:tab pos="986155" algn="l"/>
              </a:tabLst>
            </a:pPr>
            <a:r>
              <a:rPr lang="uk-UA" i="1" dirty="0">
                <a:latin typeface="Times New Roman" panose="02020603050405020304" pitchFamily="18" charset="0"/>
                <a:ea typeface="Times New Roman" panose="02020603050405020304" pitchFamily="18" charset="0"/>
              </a:rPr>
              <a:t>Неекономічні користувачі</a:t>
            </a:r>
            <a:r>
              <a:rPr lang="uk-UA" dirty="0">
                <a:latin typeface="Times New Roman" panose="02020603050405020304" pitchFamily="18" charset="0"/>
                <a:ea typeface="Times New Roman" panose="02020603050405020304" pitchFamily="18" charset="0"/>
              </a:rPr>
              <a:t>. Це ті клієнти, які вимагають рівень обслуговування, що набагато перевищує масштаби їхніх замовлень. Вони можуть цілком заволодіти телефонними лініями й часом технічного та сервісного відділу або наполягати на наданні їм постійної підтримки. Сюди належать також ті клієнти, що навмисно замовляють великі партії товару, а потім частину повертають. Такі клієнти заперечують будь-як процедуру відшкодування витрат, прагнуть знайти виключення в політиці компанії. Варто чітко пояснити політику фірми: якщо буде це — очікуйте цього. Якщо потенційний клієнт попадає в цю категорію — необхідно підвищувати ціни, щоб виключити подальші турботи.</a:t>
            </a:r>
            <a:endParaRPr lang="en-US" sz="1400" spc="0" dirty="0" smtClean="0">
              <a:effectLst/>
              <a:latin typeface="Times New Roman" panose="02020603050405020304" pitchFamily="18" charset="0"/>
              <a:ea typeface="Times New Roman" panose="02020603050405020304" pitchFamily="18" charset="0"/>
            </a:endParaRPr>
          </a:p>
          <a:p>
            <a:pPr marL="342900" marR="262255" lvl="0" indent="-342900" algn="just">
              <a:spcAft>
                <a:spcPts val="0"/>
              </a:spcAft>
              <a:buSzPts val="1400"/>
              <a:buFont typeface="Times New Roman" panose="02020603050405020304" pitchFamily="18" charset="0"/>
              <a:buAutoNum type="arabicPeriod"/>
              <a:tabLst>
                <a:tab pos="914400" algn="l"/>
              </a:tabLst>
            </a:pPr>
            <a:r>
              <a:rPr lang="uk-UA" i="1" dirty="0">
                <a:latin typeface="Times New Roman" panose="02020603050405020304" pitchFamily="18" charset="0"/>
                <a:ea typeface="Times New Roman" panose="02020603050405020304" pitchFamily="18" charset="0"/>
              </a:rPr>
              <a:t>Клієнти,</a:t>
            </a:r>
            <a:r>
              <a:rPr lang="uk-UA" i="1" spc="-65" dirty="0">
                <a:latin typeface="Times New Roman" panose="02020603050405020304" pitchFamily="18" charset="0"/>
                <a:ea typeface="Times New Roman" panose="02020603050405020304" pitchFamily="18" charset="0"/>
              </a:rPr>
              <a:t> </a:t>
            </a:r>
            <a:r>
              <a:rPr lang="uk-UA" i="1" dirty="0">
                <a:latin typeface="Times New Roman" panose="02020603050405020304" pitchFamily="18" charset="0"/>
                <a:ea typeface="Times New Roman" panose="02020603050405020304" pitchFamily="18" charset="0"/>
              </a:rPr>
              <a:t>що</a:t>
            </a:r>
            <a:r>
              <a:rPr lang="uk-UA" i="1" spc="-60" dirty="0">
                <a:latin typeface="Times New Roman" panose="02020603050405020304" pitchFamily="18" charset="0"/>
                <a:ea typeface="Times New Roman" panose="02020603050405020304" pitchFamily="18" charset="0"/>
              </a:rPr>
              <a:t> </a:t>
            </a:r>
            <a:r>
              <a:rPr lang="uk-UA" i="1" dirty="0">
                <a:latin typeface="Times New Roman" panose="02020603050405020304" pitchFamily="18" charset="0"/>
                <a:ea typeface="Times New Roman" panose="02020603050405020304" pitchFamily="18" charset="0"/>
              </a:rPr>
              <a:t>прагнуть</a:t>
            </a:r>
            <a:r>
              <a:rPr lang="uk-UA" i="1" spc="-65" dirty="0">
                <a:latin typeface="Times New Roman" panose="02020603050405020304" pitchFamily="18" charset="0"/>
                <a:ea typeface="Times New Roman" panose="02020603050405020304" pitchFamily="18" charset="0"/>
              </a:rPr>
              <a:t> </a:t>
            </a:r>
            <a:r>
              <a:rPr lang="uk-UA" i="1" dirty="0">
                <a:latin typeface="Times New Roman" panose="02020603050405020304" pitchFamily="18" charset="0"/>
                <a:ea typeface="Times New Roman" panose="02020603050405020304" pitchFamily="18" charset="0"/>
              </a:rPr>
              <a:t>купити</a:t>
            </a:r>
            <a:r>
              <a:rPr lang="uk-UA" i="1" spc="-60" dirty="0">
                <a:latin typeface="Times New Roman" panose="02020603050405020304" pitchFamily="18" charset="0"/>
                <a:ea typeface="Times New Roman" panose="02020603050405020304" pitchFamily="18" charset="0"/>
              </a:rPr>
              <a:t> </a:t>
            </a:r>
            <a:r>
              <a:rPr lang="uk-UA" i="1" dirty="0">
                <a:latin typeface="Times New Roman" panose="02020603050405020304" pitchFamily="18" charset="0"/>
                <a:ea typeface="Times New Roman" panose="02020603050405020304" pitchFamily="18" charset="0"/>
              </a:rPr>
              <a:t>дешевше</a:t>
            </a:r>
            <a:r>
              <a:rPr lang="uk-UA" dirty="0">
                <a:latin typeface="Times New Roman" panose="02020603050405020304" pitchFamily="18" charset="0"/>
                <a:ea typeface="Times New Roman" panose="02020603050405020304" pitchFamily="18" charset="0"/>
              </a:rPr>
              <a:t>.</a:t>
            </a:r>
            <a:r>
              <a:rPr lang="uk-UA" spc="-6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Особливо</a:t>
            </a:r>
            <a:r>
              <a:rPr lang="uk-UA" spc="-6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багато</a:t>
            </a:r>
            <a:r>
              <a:rPr lang="uk-UA" spc="-6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представників цієї групи спостерігається при проведенні акцій і зниженні цін на певні товарні групи.</a:t>
            </a:r>
            <a:r>
              <a:rPr lang="uk-UA" spc="-6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Після</a:t>
            </a:r>
            <a:r>
              <a:rPr lang="uk-UA" spc="-5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їхнього</a:t>
            </a:r>
            <a:r>
              <a:rPr lang="uk-UA" spc="-4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завершення</a:t>
            </a:r>
            <a:r>
              <a:rPr lang="uk-UA" spc="-5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ці</a:t>
            </a:r>
            <a:r>
              <a:rPr lang="uk-UA" spc="-5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клієнти</a:t>
            </a:r>
            <a:r>
              <a:rPr lang="uk-UA" spc="-5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або</a:t>
            </a:r>
            <a:r>
              <a:rPr lang="uk-UA" spc="-5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просто</a:t>
            </a:r>
            <a:r>
              <a:rPr lang="uk-UA" spc="-5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йдуть</a:t>
            </a:r>
            <a:r>
              <a:rPr lang="uk-UA" spc="-5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до</a:t>
            </a:r>
            <a:r>
              <a:rPr lang="uk-UA" spc="-5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конкурентів</a:t>
            </a:r>
            <a:r>
              <a:rPr lang="uk-UA">
                <a:latin typeface="Times New Roman" panose="02020603050405020304" pitchFamily="18" charset="0"/>
                <a:ea typeface="Times New Roman" panose="02020603050405020304" pitchFamily="18" charset="0"/>
              </a:rPr>
              <a:t>,</a:t>
            </a:r>
            <a:r>
              <a:rPr lang="uk-UA" spc="-45">
                <a:latin typeface="Times New Roman" panose="02020603050405020304" pitchFamily="18" charset="0"/>
                <a:ea typeface="Times New Roman" panose="02020603050405020304" pitchFamily="18" charset="0"/>
              </a:rPr>
              <a:t> </a:t>
            </a:r>
            <a:r>
              <a:rPr lang="uk-UA" smtClean="0">
                <a:latin typeface="Times New Roman" panose="02020603050405020304" pitchFamily="18" charset="0"/>
                <a:ea typeface="Times New Roman" panose="02020603050405020304" pitchFamily="18" charset="0"/>
              </a:rPr>
              <a:t>або </a:t>
            </a:r>
            <a:r>
              <a:rPr lang="uk-UA" spc="-30" smtClean="0">
                <a:latin typeface="Times New Roman" panose="02020603050405020304" pitchFamily="18" charset="0"/>
                <a:ea typeface="Times New Roman" panose="02020603050405020304" pitchFamily="18" charset="0"/>
              </a:rPr>
              <a:t>вимагають</a:t>
            </a:r>
            <a:r>
              <a:rPr lang="uk-UA" spc="-60" smtClean="0">
                <a:latin typeface="Times New Roman" panose="02020603050405020304" pitchFamily="18" charset="0"/>
                <a:ea typeface="Times New Roman" panose="02020603050405020304" pitchFamily="18" charset="0"/>
              </a:rPr>
              <a:t> </a:t>
            </a:r>
            <a:r>
              <a:rPr lang="uk-UA" spc="-30" dirty="0">
                <a:latin typeface="Times New Roman" panose="02020603050405020304" pitchFamily="18" charset="0"/>
                <a:ea typeface="Times New Roman" panose="02020603050405020304" pitchFamily="18" charset="0"/>
              </a:rPr>
              <a:t>перегляду</a:t>
            </a:r>
            <a:r>
              <a:rPr lang="uk-UA" spc="-55" dirty="0">
                <a:latin typeface="Times New Roman" panose="02020603050405020304" pitchFamily="18" charset="0"/>
                <a:ea typeface="Times New Roman" panose="02020603050405020304" pitchFamily="18" charset="0"/>
              </a:rPr>
              <a:t> </a:t>
            </a:r>
            <a:r>
              <a:rPr lang="uk-UA" spc="-30" dirty="0">
                <a:latin typeface="Times New Roman" panose="02020603050405020304" pitchFamily="18" charset="0"/>
                <a:ea typeface="Times New Roman" panose="02020603050405020304" pitchFamily="18" charset="0"/>
              </a:rPr>
              <a:t>цінової</a:t>
            </a:r>
            <a:r>
              <a:rPr lang="uk-UA" spc="-45" dirty="0">
                <a:latin typeface="Times New Roman" panose="02020603050405020304" pitchFamily="18" charset="0"/>
                <a:ea typeface="Times New Roman" panose="02020603050405020304" pitchFamily="18" charset="0"/>
              </a:rPr>
              <a:t> </a:t>
            </a:r>
            <a:r>
              <a:rPr lang="uk-UA" spc="-30" dirty="0">
                <a:latin typeface="Times New Roman" panose="02020603050405020304" pitchFamily="18" charset="0"/>
                <a:ea typeface="Times New Roman" panose="02020603050405020304" pitchFamily="18" charset="0"/>
              </a:rPr>
              <a:t>політики</a:t>
            </a:r>
            <a:r>
              <a:rPr lang="uk-UA" spc="-45" dirty="0">
                <a:latin typeface="Times New Roman" panose="02020603050405020304" pitchFamily="18" charset="0"/>
                <a:ea typeface="Times New Roman" panose="02020603050405020304" pitchFamily="18" charset="0"/>
              </a:rPr>
              <a:t> </a:t>
            </a:r>
            <a:r>
              <a:rPr lang="uk-UA" spc="-30" dirty="0">
                <a:latin typeface="Times New Roman" panose="02020603050405020304" pitchFamily="18" charset="0"/>
                <a:ea typeface="Times New Roman" panose="02020603050405020304" pitchFamily="18" charset="0"/>
              </a:rPr>
              <a:t>щодо</a:t>
            </a:r>
            <a:r>
              <a:rPr lang="uk-UA" spc="-45" dirty="0">
                <a:latin typeface="Times New Roman" panose="02020603050405020304" pitchFamily="18" charset="0"/>
                <a:ea typeface="Times New Roman" panose="02020603050405020304" pitchFamily="18" charset="0"/>
              </a:rPr>
              <a:t> </a:t>
            </a:r>
            <a:r>
              <a:rPr lang="uk-UA" spc="-30" dirty="0">
                <a:latin typeface="Times New Roman" panose="02020603050405020304" pitchFamily="18" charset="0"/>
                <a:ea typeface="Times New Roman" panose="02020603050405020304" pitchFamily="18" charset="0"/>
              </a:rPr>
              <a:t>них.</a:t>
            </a:r>
            <a:r>
              <a:rPr lang="uk-UA" spc="-50" dirty="0">
                <a:latin typeface="Times New Roman" panose="02020603050405020304" pitchFamily="18" charset="0"/>
                <a:ea typeface="Times New Roman" panose="02020603050405020304" pitchFamily="18" charset="0"/>
              </a:rPr>
              <a:t> </a:t>
            </a:r>
            <a:r>
              <a:rPr lang="uk-UA" spc="-30" dirty="0">
                <a:latin typeface="Times New Roman" panose="02020603050405020304" pitchFamily="18" charset="0"/>
                <a:ea typeface="Times New Roman" panose="02020603050405020304" pitchFamily="18" charset="0"/>
              </a:rPr>
              <a:t>Тому</a:t>
            </a:r>
            <a:r>
              <a:rPr lang="uk-UA" spc="-60" dirty="0">
                <a:latin typeface="Times New Roman" panose="02020603050405020304" pitchFamily="18" charset="0"/>
                <a:ea typeface="Times New Roman" panose="02020603050405020304" pitchFamily="18" charset="0"/>
              </a:rPr>
              <a:t> </a:t>
            </a:r>
            <a:r>
              <a:rPr lang="uk-UA" spc="-30" dirty="0">
                <a:latin typeface="Times New Roman" panose="02020603050405020304" pitchFamily="18" charset="0"/>
                <a:ea typeface="Times New Roman" panose="02020603050405020304" pitchFamily="18" charset="0"/>
              </a:rPr>
              <a:t>багато організацій</a:t>
            </a:r>
            <a:r>
              <a:rPr lang="uk-UA" spc="-35" dirty="0">
                <a:latin typeface="Times New Roman" panose="02020603050405020304" pitchFamily="18" charset="0"/>
                <a:ea typeface="Times New Roman" panose="02020603050405020304" pitchFamily="18" charset="0"/>
              </a:rPr>
              <a:t> </a:t>
            </a:r>
            <a:r>
              <a:rPr lang="uk-UA" spc="-30" dirty="0">
                <a:latin typeface="Times New Roman" panose="02020603050405020304" pitchFamily="18" charset="0"/>
                <a:ea typeface="Times New Roman" panose="02020603050405020304" pitchFamily="18" charset="0"/>
              </a:rPr>
              <a:t>уникають </a:t>
            </a:r>
            <a:r>
              <a:rPr lang="uk-UA" spc="-10" dirty="0">
                <a:latin typeface="Times New Roman" panose="02020603050405020304" pitchFamily="18" charset="0"/>
                <a:ea typeface="Times New Roman" panose="02020603050405020304" pitchFamily="18" charset="0"/>
              </a:rPr>
              <a:t>пропозиції</a:t>
            </a:r>
            <a:r>
              <a:rPr lang="uk-UA" spc="-80"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"спеціальних"</a:t>
            </a:r>
            <a:r>
              <a:rPr lang="uk-UA" spc="-75"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цін</a:t>
            </a:r>
            <a:r>
              <a:rPr lang="uk-UA" spc="-80"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як</a:t>
            </a:r>
            <a:r>
              <a:rPr lang="uk-UA" spc="-75"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способу</a:t>
            </a:r>
            <a:r>
              <a:rPr lang="uk-UA" spc="-80"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стимулювання</a:t>
            </a:r>
            <a:r>
              <a:rPr lang="uk-UA" spc="-75"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продажів.</a:t>
            </a:r>
            <a:endParaRPr lang="en-US" dirty="0">
              <a:latin typeface="Times New Roman" panose="02020603050405020304" pitchFamily="18" charset="0"/>
              <a:ea typeface="Times New Roman" panose="02020603050405020304" pitchFamily="18" charset="0"/>
            </a:endParaRPr>
          </a:p>
          <a:p>
            <a:pPr marL="342900" marR="263525" lvl="0" indent="-342900" algn="just">
              <a:spcAft>
                <a:spcPts val="0"/>
              </a:spcAft>
              <a:buSzPts val="1400"/>
              <a:buFont typeface="Times New Roman" panose="02020603050405020304" pitchFamily="18" charset="0"/>
              <a:buAutoNum type="arabicPeriod"/>
              <a:tabLst>
                <a:tab pos="941705" algn="l"/>
              </a:tabLst>
            </a:pPr>
            <a:r>
              <a:rPr lang="uk-UA" i="1" dirty="0">
                <a:latin typeface="Times New Roman" panose="02020603050405020304" pitchFamily="18" charset="0"/>
                <a:ea typeface="Times New Roman" panose="02020603050405020304" pitchFamily="18" charset="0"/>
              </a:rPr>
              <a:t>Клієнти з груп високого ризику</a:t>
            </a:r>
            <a:r>
              <a:rPr lang="uk-UA" dirty="0">
                <a:latin typeface="Times New Roman" panose="02020603050405020304" pitchFamily="18" charset="0"/>
                <a:ea typeface="Times New Roman" panose="02020603050405020304" pitchFamily="18" charset="0"/>
              </a:rPr>
              <a:t>. Поняття "високого ризику" досить широке: нестабільність у компанії клієнта, висока текучка кадрів, ризик банкрутства або поглинання тощо. Звичайно, у таких випадках багато компаній поводяться досить активно. Часто постачальники не в змозі відмовитися від багатообіцяючої пропозиції, після якої — отримують збитки. Якщо нестабільність</a:t>
            </a:r>
            <a:r>
              <a:rPr lang="uk-UA" spc="-3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переживає</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постійний</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клієнт</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варто</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досить</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делікатно</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підійти</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до ситуації, із огляду на величину ризику.</a:t>
            </a:r>
            <a:endParaRPr lang="en-US" sz="1400" spc="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9696757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02351"/>
            <a:ext cx="12096206" cy="6176050"/>
          </a:xfrm>
          <a:prstGeom prst="rect">
            <a:avLst/>
          </a:prstGeom>
        </p:spPr>
        <p:txBody>
          <a:bodyPr wrap="square">
            <a:spAutoFit/>
          </a:bodyPr>
          <a:lstStyle/>
          <a:p>
            <a:pPr marL="269240" marR="263525" indent="449580" algn="just">
              <a:spcAft>
                <a:spcPts val="0"/>
              </a:spcAft>
            </a:pPr>
            <a:r>
              <a:rPr lang="uk-UA" dirty="0">
                <a:latin typeface="Times New Roman" panose="02020603050405020304" pitchFamily="18" charset="0"/>
                <a:ea typeface="Times New Roman" panose="02020603050405020304" pitchFamily="18" charset="0"/>
              </a:rPr>
              <a:t>При проектуванні системи обслуговування повинні бути продумані як способи транспортування, так і методи керування розподілом товарів на різних ділянках каналу розподілу. У багатьох випадках витрати на транспортування ураховуються в аналізі загальних витрат. Набагато складнішою проблемою уявляється керування розподілом товарів, що надходять від виробника до кількох вилучених від нього споживачів. У цьому випадку канали розподілу можуть бути різного типу: від прямого зв'язку "виробник — споживач" до складного зв'язку через безліч комбінацій різних посередників. При проектуванні систем обслуговування необхідно докладно проробляти розподільну мережу й чітко виділяти при цьому всі види витрат, уключаючи обробку матеріалів, зберігання і транспортування продукції.</a:t>
            </a:r>
            <a:endParaRPr lang="en-US" dirty="0">
              <a:latin typeface="Times New Roman" panose="02020603050405020304" pitchFamily="18" charset="0"/>
              <a:ea typeface="Times New Roman" panose="02020603050405020304" pitchFamily="18" charset="0"/>
            </a:endParaRPr>
          </a:p>
          <a:p>
            <a:pPr marL="718820" indent="449580" algn="just">
              <a:lnSpc>
                <a:spcPts val="1610"/>
              </a:lnSpc>
              <a:spcAft>
                <a:spcPts val="0"/>
              </a:spcAft>
            </a:pPr>
            <a:r>
              <a:rPr lang="uk-UA" dirty="0">
                <a:latin typeface="Times New Roman" panose="02020603050405020304" pitchFamily="18" charset="0"/>
                <a:ea typeface="Times New Roman" panose="02020603050405020304" pitchFamily="18" charset="0"/>
              </a:rPr>
              <a:t>Вихідними</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умовами</a:t>
            </a:r>
            <a:r>
              <a:rPr lang="uk-UA" spc="-3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для</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розробки</a:t>
            </a:r>
            <a:r>
              <a:rPr lang="uk-UA" spc="-3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сучасних</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систем</a:t>
            </a:r>
            <a:r>
              <a:rPr lang="uk-UA" spc="-25" dirty="0">
                <a:latin typeface="Times New Roman" panose="02020603050405020304" pitchFamily="18" charset="0"/>
                <a:ea typeface="Times New Roman" panose="02020603050405020304" pitchFamily="18" charset="0"/>
              </a:rPr>
              <a:t> є:</a:t>
            </a:r>
            <a:endParaRPr lang="en-US" dirty="0">
              <a:latin typeface="Times New Roman" panose="02020603050405020304" pitchFamily="18" charset="0"/>
              <a:ea typeface="Times New Roman" panose="02020603050405020304" pitchFamily="18" charset="0"/>
            </a:endParaRPr>
          </a:p>
          <a:p>
            <a:pPr marL="342900" marR="266700" lvl="0" indent="-342900" algn="just">
              <a:lnSpc>
                <a:spcPct val="100000"/>
              </a:lnSpc>
              <a:spcAft>
                <a:spcPts val="0"/>
              </a:spcAft>
              <a:buSzPts val="1400"/>
              <a:buFont typeface="Times New Roman" panose="02020603050405020304" pitchFamily="18" charset="0"/>
              <a:buAutoNum type="arabicParenR"/>
              <a:tabLst>
                <a:tab pos="967740" algn="l"/>
              </a:tabLst>
            </a:pPr>
            <a:r>
              <a:rPr lang="uk-UA" dirty="0">
                <a:latin typeface="Times New Roman" panose="02020603050405020304" pitchFamily="18" charset="0"/>
                <a:ea typeface="Times New Roman" panose="02020603050405020304" pitchFamily="18" charset="0"/>
              </a:rPr>
              <a:t>більші масштаби — за кількістю частин, за обсягом виконуваних функцій, за абсолютною вартістю;</a:t>
            </a:r>
            <a:endParaRPr lang="en-US" sz="1400" spc="0" dirty="0" smtClean="0">
              <a:effectLst/>
              <a:latin typeface="Times New Roman" panose="02020603050405020304" pitchFamily="18" charset="0"/>
              <a:ea typeface="Times New Roman" panose="02020603050405020304" pitchFamily="18" charset="0"/>
            </a:endParaRPr>
          </a:p>
          <a:p>
            <a:pPr marL="342900" marR="264160" lvl="0" indent="-342900" algn="just">
              <a:spcAft>
                <a:spcPts val="0"/>
              </a:spcAft>
              <a:buSzPts val="1400"/>
              <a:buFont typeface="Times New Roman" panose="02020603050405020304" pitchFamily="18" charset="0"/>
              <a:buAutoNum type="arabicParenR"/>
              <a:tabLst>
                <a:tab pos="1017905" algn="l"/>
              </a:tabLst>
            </a:pPr>
            <a:r>
              <a:rPr lang="uk-UA" dirty="0">
                <a:latin typeface="Times New Roman" panose="02020603050405020304" pitchFamily="18" charset="0"/>
                <a:ea typeface="Times New Roman" panose="02020603050405020304" pitchFamily="18" charset="0"/>
              </a:rPr>
              <a:t>певна цілісність і </a:t>
            </a:r>
            <a:r>
              <a:rPr lang="uk-UA" dirty="0" err="1">
                <a:latin typeface="Times New Roman" panose="02020603050405020304" pitchFamily="18" charset="0"/>
                <a:ea typeface="Times New Roman" panose="02020603050405020304" pitchFamily="18" charset="0"/>
              </a:rPr>
              <a:t>функційна</a:t>
            </a:r>
            <a:r>
              <a:rPr lang="uk-UA" dirty="0">
                <a:latin typeface="Times New Roman" panose="02020603050405020304" pitchFamily="18" charset="0"/>
                <a:ea typeface="Times New Roman" panose="02020603050405020304" pitchFamily="18" charset="0"/>
              </a:rPr>
              <a:t> єдність (загальна мета, загальне призначення), що призводять до складної ієрархічної будови системи.</a:t>
            </a:r>
            <a:endParaRPr lang="en-US" sz="1400" spc="0" dirty="0" smtClean="0">
              <a:effectLst/>
              <a:latin typeface="Times New Roman" panose="02020603050405020304" pitchFamily="18" charset="0"/>
              <a:ea typeface="Times New Roman" panose="02020603050405020304" pitchFamily="18" charset="0"/>
            </a:endParaRPr>
          </a:p>
          <a:p>
            <a:pPr marL="718820" indent="449580" algn="just">
              <a:lnSpc>
                <a:spcPts val="1605"/>
              </a:lnSpc>
              <a:spcAft>
                <a:spcPts val="0"/>
              </a:spcAft>
            </a:pPr>
            <a:r>
              <a:rPr lang="uk-UA" dirty="0">
                <a:latin typeface="Times New Roman" panose="02020603050405020304" pitchFamily="18" charset="0"/>
                <a:ea typeface="Times New Roman" panose="02020603050405020304" pitchFamily="18" charset="0"/>
              </a:rPr>
              <a:t>Приймають</a:t>
            </a:r>
            <a:r>
              <a:rPr lang="uk-UA" spc="20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найбільш</a:t>
            </a:r>
            <a:r>
              <a:rPr lang="uk-UA" spc="2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оптимальні</a:t>
            </a:r>
            <a:r>
              <a:rPr lang="uk-UA" spc="2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пропозиції,</a:t>
            </a:r>
            <a:r>
              <a:rPr lang="uk-UA" spc="2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і</a:t>
            </a:r>
            <a:r>
              <a:rPr lang="uk-UA" spc="2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вони</a:t>
            </a:r>
            <a:r>
              <a:rPr lang="uk-UA" spc="215"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реалізуються.</a:t>
            </a:r>
            <a:endParaRPr lang="en-US" dirty="0">
              <a:latin typeface="Times New Roman" panose="02020603050405020304" pitchFamily="18" charset="0"/>
              <a:ea typeface="Times New Roman" panose="02020603050405020304" pitchFamily="18" charset="0"/>
            </a:endParaRPr>
          </a:p>
          <a:p>
            <a:pPr marL="269240" indent="449580" algn="just">
              <a:lnSpc>
                <a:spcPts val="1610"/>
              </a:lnSpc>
              <a:spcAft>
                <a:spcPts val="0"/>
              </a:spcAft>
            </a:pPr>
            <a:r>
              <a:rPr lang="uk-UA" dirty="0">
                <a:latin typeface="Times New Roman" panose="02020603050405020304" pitchFamily="18" charset="0"/>
                <a:ea typeface="Times New Roman" panose="02020603050405020304" pitchFamily="18" charset="0"/>
              </a:rPr>
              <a:t>Здійснюють</a:t>
            </a:r>
            <a:r>
              <a:rPr lang="uk-UA" spc="-3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оцінку</a:t>
            </a:r>
            <a:r>
              <a:rPr lang="uk-UA" spc="-45"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результатів.</a:t>
            </a:r>
            <a:endParaRPr lang="en-US" dirty="0">
              <a:latin typeface="Times New Roman" panose="02020603050405020304" pitchFamily="18" charset="0"/>
              <a:ea typeface="Times New Roman" panose="02020603050405020304" pitchFamily="18" charset="0"/>
            </a:endParaRPr>
          </a:p>
          <a:p>
            <a:pPr marL="269240" marR="264160" indent="449580" algn="just">
              <a:spcAft>
                <a:spcPts val="0"/>
              </a:spcAft>
            </a:pPr>
            <a:r>
              <a:rPr lang="uk-UA" dirty="0">
                <a:latin typeface="Times New Roman" panose="02020603050405020304" pitchFamily="18" charset="0"/>
                <a:ea typeface="Times New Roman" panose="02020603050405020304" pitchFamily="18" charset="0"/>
              </a:rPr>
              <a:t>При перепроектуванні процесу може бути змінюватися напрямок маршруту процесу, що зажадає внесення змін у виконання операції;</a:t>
            </a:r>
            <a:endParaRPr lang="en-US" dirty="0">
              <a:latin typeface="Times New Roman" panose="02020603050405020304" pitchFamily="18" charset="0"/>
              <a:ea typeface="Times New Roman" panose="02020603050405020304" pitchFamily="18" charset="0"/>
            </a:endParaRPr>
          </a:p>
          <a:p>
            <a:pPr marL="342900" lvl="0" indent="-342900">
              <a:lnSpc>
                <a:spcPts val="1610"/>
              </a:lnSpc>
              <a:spcAft>
                <a:spcPts val="0"/>
              </a:spcAft>
              <a:buSzPts val="1400"/>
              <a:buFont typeface="Times New Roman" panose="02020603050405020304" pitchFamily="18" charset="0"/>
              <a:buAutoNum type="arabicParenR"/>
              <a:tabLst>
                <a:tab pos="911225" algn="l"/>
              </a:tabLst>
            </a:pPr>
            <a:r>
              <a:rPr lang="uk-UA" dirty="0">
                <a:latin typeface="Times New Roman" panose="02020603050405020304" pitchFamily="18" charset="0"/>
                <a:ea typeface="Times New Roman" panose="02020603050405020304" pitchFamily="18" charset="0"/>
              </a:rPr>
              <a:t>складність</a:t>
            </a:r>
            <a:r>
              <a:rPr lang="uk-UA" spc="-6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a:t>
            </a:r>
            <a:r>
              <a:rPr lang="uk-UA" dirty="0" err="1">
                <a:latin typeface="Times New Roman" panose="02020603050405020304" pitchFamily="18" charset="0"/>
                <a:ea typeface="Times New Roman" panose="02020603050405020304" pitchFamily="18" charset="0"/>
              </a:rPr>
              <a:t>поліфункційність</a:t>
            </a:r>
            <a:r>
              <a:rPr lang="uk-UA" dirty="0">
                <a:latin typeface="Times New Roman" panose="02020603050405020304" pitchFamily="18" charset="0"/>
                <a:ea typeface="Times New Roman" panose="02020603050405020304" pitchFamily="18" charset="0"/>
              </a:rPr>
              <a:t>)</a:t>
            </a:r>
            <a:r>
              <a:rPr lang="uk-UA" spc="-55"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поводження;</a:t>
            </a:r>
            <a:endParaRPr lang="en-US" sz="1400" spc="0" dirty="0" smtClean="0">
              <a:effectLst/>
              <a:latin typeface="Times New Roman" panose="02020603050405020304" pitchFamily="18" charset="0"/>
              <a:ea typeface="Times New Roman" panose="02020603050405020304" pitchFamily="18" charset="0"/>
            </a:endParaRPr>
          </a:p>
          <a:p>
            <a:pPr marL="342900" marR="264795" lvl="0" indent="-342900">
              <a:spcAft>
                <a:spcPts val="0"/>
              </a:spcAft>
              <a:buSzPts val="1400"/>
              <a:buFont typeface="Times New Roman" panose="02020603050405020304" pitchFamily="18" charset="0"/>
              <a:buAutoNum type="arabicParenR"/>
              <a:tabLst>
                <a:tab pos="1005205" algn="l"/>
                <a:tab pos="1764030" algn="l"/>
                <a:tab pos="2378710" algn="l"/>
                <a:tab pos="3597910" algn="l"/>
                <a:tab pos="3959225" algn="l"/>
                <a:tab pos="4673600" algn="l"/>
                <a:tab pos="5346065" algn="l"/>
              </a:tabLst>
            </a:pPr>
            <a:r>
              <a:rPr lang="uk-UA" spc="-10" dirty="0">
                <a:latin typeface="Times New Roman" panose="02020603050405020304" pitchFamily="18" charset="0"/>
                <a:ea typeface="Times New Roman" panose="02020603050405020304" pitchFamily="18" charset="0"/>
              </a:rPr>
              <a:t>високий</a:t>
            </a:r>
            <a:r>
              <a:rPr lang="uk-UA"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рівень</a:t>
            </a:r>
            <a:r>
              <a:rPr lang="uk-UA"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автоматизації,</a:t>
            </a:r>
            <a:r>
              <a:rPr lang="uk-UA" dirty="0">
                <a:latin typeface="Times New Roman" panose="02020603050405020304" pitchFamily="18" charset="0"/>
                <a:ea typeface="Times New Roman" panose="02020603050405020304" pitchFamily="18" charset="0"/>
              </a:rPr>
              <a:t>	</a:t>
            </a:r>
            <a:r>
              <a:rPr lang="uk-UA" spc="-30" dirty="0">
                <a:latin typeface="Times New Roman" panose="02020603050405020304" pitchFamily="18" charset="0"/>
                <a:ea typeface="Times New Roman" panose="02020603050405020304" pitchFamily="18" charset="0"/>
              </a:rPr>
              <a:t>що</a:t>
            </a:r>
            <a:r>
              <a:rPr lang="uk-UA"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означає</a:t>
            </a:r>
            <a:r>
              <a:rPr lang="uk-UA"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більшу</a:t>
            </a:r>
            <a:r>
              <a:rPr lang="uk-UA"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самостійність системи;</a:t>
            </a:r>
            <a:endParaRPr lang="en-US" sz="1400" spc="0" dirty="0" smtClean="0">
              <a:effectLst/>
              <a:latin typeface="Times New Roman" panose="02020603050405020304" pitchFamily="18" charset="0"/>
              <a:ea typeface="Times New Roman" panose="02020603050405020304" pitchFamily="18" charset="0"/>
            </a:endParaRPr>
          </a:p>
          <a:p>
            <a:pPr marL="342900" marR="264795" lvl="0" indent="-342900">
              <a:spcAft>
                <a:spcPts val="0"/>
              </a:spcAft>
              <a:buSzPts val="1400"/>
              <a:buFont typeface="Times New Roman" panose="02020603050405020304" pitchFamily="18" charset="0"/>
              <a:buAutoNum type="arabicParenR"/>
              <a:tabLst>
                <a:tab pos="1003935" algn="l"/>
              </a:tabLst>
            </a:pPr>
            <a:r>
              <a:rPr lang="uk-UA" dirty="0">
                <a:latin typeface="Times New Roman" panose="02020603050405020304" pitchFamily="18" charset="0"/>
                <a:ea typeface="Times New Roman" panose="02020603050405020304" pitchFamily="18" charset="0"/>
              </a:rPr>
              <a:t>нерегулярне, статистично розподілене</a:t>
            </a:r>
            <a:r>
              <a:rPr lang="uk-UA" spc="16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 часі надходження</a:t>
            </a:r>
            <a:r>
              <a:rPr lang="uk-UA" spc="16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зовнішніх </a:t>
            </a:r>
            <a:r>
              <a:rPr lang="uk-UA" spc="-10" dirty="0">
                <a:latin typeface="Times New Roman" panose="02020603050405020304" pitchFamily="18" charset="0"/>
                <a:ea typeface="Times New Roman" panose="02020603050405020304" pitchFamily="18" charset="0"/>
              </a:rPr>
              <a:t>впливів;</a:t>
            </a:r>
            <a:endParaRPr lang="en-US" sz="1400" spc="0" dirty="0" smtClean="0">
              <a:effectLst/>
              <a:latin typeface="Times New Roman" panose="02020603050405020304" pitchFamily="18" charset="0"/>
              <a:ea typeface="Times New Roman" panose="02020603050405020304" pitchFamily="18" charset="0"/>
            </a:endParaRPr>
          </a:p>
          <a:p>
            <a:r>
              <a:rPr lang="uk-UA" dirty="0">
                <a:latin typeface="Times New Roman" panose="02020603050405020304" pitchFamily="18" charset="0"/>
                <a:ea typeface="Times New Roman" panose="02020603050405020304" pitchFamily="18" charset="0"/>
              </a:rPr>
              <a:t>наявність</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у</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цілій</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низці</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випадків</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змагання</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конкуренції</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окремих</a:t>
            </a:r>
            <a:r>
              <a:rPr lang="uk-UA" spc="4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частин формованої </a:t>
            </a:r>
            <a:r>
              <a:rPr lang="uk-UA" dirty="0" smtClean="0">
                <a:latin typeface="Times New Roman" panose="02020603050405020304" pitchFamily="18" charset="0"/>
                <a:ea typeface="Times New Roman" panose="02020603050405020304" pitchFamily="18" charset="0"/>
              </a:rPr>
              <a:t>системи</a:t>
            </a:r>
          </a:p>
          <a:p>
            <a:r>
              <a:rPr lang="uk-UA" dirty="0"/>
              <a:t>При розробці системи обслуговування прагнуть знизити збитки від збоїв системи до певного рівня. Ця невизначена ситуація виражається за допомогою оцінок імовірності настання подій.</a:t>
            </a:r>
            <a:endParaRPr lang="en-US" dirty="0"/>
          </a:p>
          <a:p>
            <a:endParaRPr lang="en-US" dirty="0"/>
          </a:p>
        </p:txBody>
      </p:sp>
    </p:spTree>
    <p:extLst>
      <p:ext uri="{BB962C8B-B14F-4D97-AF65-F5344CB8AC3E}">
        <p14:creationId xmlns:p14="http://schemas.microsoft.com/office/powerpoint/2010/main" val="29732455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4503" y="-110430"/>
            <a:ext cx="11848011" cy="7294305"/>
          </a:xfrm>
          <a:prstGeom prst="rect">
            <a:avLst/>
          </a:prstGeom>
        </p:spPr>
        <p:txBody>
          <a:bodyPr wrap="square">
            <a:spAutoFit/>
          </a:bodyPr>
          <a:lstStyle/>
          <a:p>
            <a:pPr marL="269240" marR="263525" indent="449580" algn="just">
              <a:spcBef>
                <a:spcPts val="325"/>
              </a:spcBef>
              <a:spcAft>
                <a:spcPts val="0"/>
              </a:spcAft>
            </a:pPr>
            <a:r>
              <a:rPr lang="uk-UA" dirty="0">
                <a:latin typeface="Times New Roman" panose="02020603050405020304" pitchFamily="18" charset="0"/>
                <a:ea typeface="Times New Roman" panose="02020603050405020304" pitchFamily="18" charset="0"/>
              </a:rPr>
              <a:t>Надзвичайне ускладнення логістичних об'єктів призвело до того, що у процесі розробки системи обслуговування виявляються пов'язаними в єдине ціле десятки й сотні підприємств, сотні й тисячі виконавців.</a:t>
            </a:r>
            <a:endParaRPr lang="en-US" dirty="0">
              <a:latin typeface="Times New Roman" panose="02020603050405020304" pitchFamily="18" charset="0"/>
              <a:ea typeface="Times New Roman" panose="02020603050405020304" pitchFamily="18" charset="0"/>
            </a:endParaRPr>
          </a:p>
          <a:p>
            <a:pPr marL="269240" marR="265430" indent="449580" algn="just">
              <a:spcBef>
                <a:spcPts val="10"/>
              </a:spcBef>
              <a:spcAft>
                <a:spcPts val="0"/>
              </a:spcAft>
            </a:pPr>
            <a:r>
              <a:rPr lang="uk-UA" dirty="0">
                <a:latin typeface="Times New Roman" panose="02020603050405020304" pitchFamily="18" charset="0"/>
                <a:ea typeface="Times New Roman" panose="02020603050405020304" pitchFamily="18" charset="0"/>
              </a:rPr>
              <a:t>Ключовим фактором, що формує вимоги до системи обслуговування, є </a:t>
            </a:r>
            <a:r>
              <a:rPr lang="uk-UA" spc="-10" dirty="0">
                <a:latin typeface="Times New Roman" panose="02020603050405020304" pitchFamily="18" charset="0"/>
                <a:ea typeface="Times New Roman" panose="02020603050405020304" pitchFamily="18" charset="0"/>
              </a:rPr>
              <a:t>споживач.</a:t>
            </a:r>
            <a:endParaRPr lang="en-US" dirty="0">
              <a:latin typeface="Times New Roman" panose="02020603050405020304" pitchFamily="18" charset="0"/>
              <a:ea typeface="Times New Roman" panose="02020603050405020304" pitchFamily="18" charset="0"/>
            </a:endParaRPr>
          </a:p>
          <a:p>
            <a:pPr marL="269240" marR="266700" indent="449580" algn="just">
              <a:spcAft>
                <a:spcPts val="0"/>
              </a:spcAft>
            </a:pPr>
            <a:r>
              <a:rPr lang="uk-UA" dirty="0">
                <a:latin typeface="Times New Roman" panose="02020603050405020304" pitchFamily="18" charset="0"/>
                <a:ea typeface="Times New Roman" panose="02020603050405020304" pitchFamily="18" charset="0"/>
              </a:rPr>
              <a:t>При формуванні систем обслуговування потрібно враховувати</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наступні </a:t>
            </a:r>
            <a:r>
              <a:rPr lang="uk-UA" spc="-10" dirty="0">
                <a:latin typeface="Times New Roman" panose="02020603050405020304" pitchFamily="18" charset="0"/>
                <a:ea typeface="Times New Roman" panose="02020603050405020304" pitchFamily="18" charset="0"/>
              </a:rPr>
              <a:t>тенденції:</a:t>
            </a:r>
            <a:endParaRPr lang="en-US" dirty="0">
              <a:latin typeface="Times New Roman" panose="02020603050405020304" pitchFamily="18" charset="0"/>
              <a:ea typeface="Times New Roman" panose="02020603050405020304" pitchFamily="18" charset="0"/>
            </a:endParaRPr>
          </a:p>
          <a:p>
            <a:pPr marL="342900" marR="264795" lvl="0" indent="-342900" algn="just">
              <a:spcBef>
                <a:spcPts val="5"/>
              </a:spcBef>
              <a:spcAft>
                <a:spcPts val="0"/>
              </a:spcAft>
              <a:buSzPts val="1400"/>
              <a:buFont typeface="Times New Roman" panose="02020603050405020304" pitchFamily="18" charset="0"/>
              <a:buChar char="—"/>
              <a:tabLst>
                <a:tab pos="1167765" algn="l"/>
              </a:tabLst>
            </a:pPr>
            <a:r>
              <a:rPr lang="uk-UA" dirty="0">
                <a:latin typeface="Times New Roman" panose="02020603050405020304" pitchFamily="18" charset="0"/>
                <a:ea typeface="Times New Roman" panose="02020603050405020304" pitchFamily="18" charset="0"/>
              </a:rPr>
              <a:t>зростання швидкості, збільшення інтенсивності та складності потоків, ускладнення схем фінансових розрахунків між партнерами в ланцюзі </a:t>
            </a:r>
            <a:r>
              <a:rPr lang="uk-UA" spc="-10" dirty="0">
                <a:latin typeface="Times New Roman" panose="02020603050405020304" pitchFamily="18" charset="0"/>
                <a:ea typeface="Times New Roman" panose="02020603050405020304" pitchFamily="18" charset="0"/>
              </a:rPr>
              <a:t>поставок;</a:t>
            </a:r>
            <a:endParaRPr lang="en-US" sz="1400" spc="0" dirty="0" smtClean="0">
              <a:effectLst/>
              <a:latin typeface="Times New Roman" panose="02020603050405020304" pitchFamily="18" charset="0"/>
              <a:ea typeface="Times New Roman" panose="02020603050405020304" pitchFamily="18" charset="0"/>
            </a:endParaRPr>
          </a:p>
          <a:p>
            <a:pPr marL="342900" marR="264795" lvl="0" indent="-342900" algn="just">
              <a:spcAft>
                <a:spcPts val="0"/>
              </a:spcAft>
              <a:buSzPts val="1400"/>
              <a:buFont typeface="Times New Roman" panose="02020603050405020304" pitchFamily="18" charset="0"/>
              <a:buChar char="—"/>
              <a:tabLst>
                <a:tab pos="1167765" algn="l"/>
              </a:tabLst>
            </a:pPr>
            <a:r>
              <a:rPr lang="uk-UA" dirty="0">
                <a:latin typeface="Times New Roman" panose="02020603050405020304" pitchFamily="18" charset="0"/>
                <a:ea typeface="Times New Roman" panose="02020603050405020304" pitchFamily="18" charset="0"/>
              </a:rPr>
              <a:t>скорочення числа ланок ланцюга, зменшення кількості організаційно-економічних </a:t>
            </a:r>
            <a:r>
              <a:rPr lang="uk-UA" dirty="0" err="1">
                <a:latin typeface="Times New Roman" panose="02020603050405020304" pitchFamily="18" charset="0"/>
                <a:ea typeface="Times New Roman" panose="02020603050405020304" pitchFamily="18" charset="0"/>
              </a:rPr>
              <a:t>зв'язків</a:t>
            </a:r>
            <a:r>
              <a:rPr lang="uk-UA" dirty="0">
                <a:latin typeface="Times New Roman" panose="02020603050405020304" pitchFamily="18" charset="0"/>
                <a:ea typeface="Times New Roman" panose="02020603050405020304" pitchFamily="18" charset="0"/>
              </a:rPr>
              <a:t> у логістичних системах підприємств при одночасному їхньому ускладненні;</a:t>
            </a:r>
            <a:endParaRPr lang="en-US" sz="1400" spc="0" dirty="0" smtClean="0">
              <a:effectLst/>
              <a:latin typeface="Times New Roman" panose="02020603050405020304" pitchFamily="18" charset="0"/>
              <a:ea typeface="Times New Roman" panose="02020603050405020304" pitchFamily="18" charset="0"/>
            </a:endParaRPr>
          </a:p>
          <a:p>
            <a:pPr marL="342900" marR="264795" lvl="0" indent="-342900" algn="just">
              <a:spcAft>
                <a:spcPts val="0"/>
              </a:spcAft>
              <a:buSzPts val="1400"/>
              <a:buFont typeface="Times New Roman" panose="02020603050405020304" pitchFamily="18" charset="0"/>
              <a:buChar char="—"/>
              <a:tabLst>
                <a:tab pos="1167765" algn="l"/>
              </a:tabLst>
            </a:pPr>
            <a:r>
              <a:rPr lang="uk-UA" dirty="0">
                <a:latin typeface="Times New Roman" panose="02020603050405020304" pitchFamily="18" charset="0"/>
                <a:ea typeface="Times New Roman" panose="02020603050405020304" pitchFamily="18" charset="0"/>
              </a:rPr>
              <a:t>зниження рівня надійності ланцюга за рахунок скорочення всіх видів запасів, упровадження концепції "точно у строк".</a:t>
            </a:r>
            <a:endParaRPr lang="en-US" sz="1400" spc="0" dirty="0" smtClean="0">
              <a:effectLst/>
              <a:latin typeface="Times New Roman" panose="02020603050405020304" pitchFamily="18" charset="0"/>
              <a:ea typeface="Times New Roman" panose="02020603050405020304" pitchFamily="18" charset="0"/>
            </a:endParaRPr>
          </a:p>
          <a:p>
            <a:r>
              <a:rPr lang="uk-UA" dirty="0" smtClean="0">
                <a:effectLst/>
                <a:latin typeface="Times New Roman" panose="02020603050405020304" pitchFamily="18" charset="0"/>
                <a:ea typeface="Times New Roman" panose="02020603050405020304" pitchFamily="18" charset="0"/>
              </a:rPr>
              <a:t>Наслідком</a:t>
            </a:r>
            <a:r>
              <a:rPr lang="uk-UA" spc="40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цих</a:t>
            </a:r>
            <a:r>
              <a:rPr lang="uk-UA" spc="40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тенденцій</a:t>
            </a:r>
            <a:r>
              <a:rPr lang="uk-UA" spc="40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є</a:t>
            </a:r>
            <a:r>
              <a:rPr lang="uk-UA" spc="40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зростання</a:t>
            </a:r>
            <a:r>
              <a:rPr lang="uk-UA" spc="40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потенційної</a:t>
            </a:r>
            <a:r>
              <a:rPr lang="uk-UA" spc="40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нестійкості</a:t>
            </a:r>
            <a:r>
              <a:rPr lang="uk-UA" spc="40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систем обслуговування,</a:t>
            </a:r>
            <a:r>
              <a:rPr lang="uk-UA" spc="20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сформованих</a:t>
            </a:r>
            <a:r>
              <a:rPr lang="uk-UA" spc="20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на</a:t>
            </a:r>
            <a:r>
              <a:rPr lang="uk-UA" spc="20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рівні</a:t>
            </a:r>
            <a:r>
              <a:rPr lang="uk-UA" spc="20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підприємства.</a:t>
            </a:r>
            <a:r>
              <a:rPr lang="uk-UA" spc="20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Для</a:t>
            </a:r>
            <a:r>
              <a:rPr lang="uk-UA" spc="31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підвищення</a:t>
            </a:r>
            <a:r>
              <a:rPr lang="uk-UA" spc="20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їхньої стійкості</a:t>
            </a:r>
            <a:r>
              <a:rPr lang="uk-UA" spc="38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й</a:t>
            </a:r>
            <a:r>
              <a:rPr lang="uk-UA" spc="38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надійності</a:t>
            </a:r>
            <a:r>
              <a:rPr lang="uk-UA" spc="38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необхідна</a:t>
            </a:r>
            <a:r>
              <a:rPr lang="uk-UA" spc="38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як</a:t>
            </a:r>
            <a:r>
              <a:rPr lang="uk-UA" spc="38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подальша</a:t>
            </a:r>
            <a:r>
              <a:rPr lang="uk-UA" spc="38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інтеграція</a:t>
            </a:r>
            <a:r>
              <a:rPr lang="uk-UA" spc="38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в</a:t>
            </a:r>
            <a:r>
              <a:rPr lang="uk-UA" spc="38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самому</a:t>
            </a:r>
            <a:r>
              <a:rPr lang="uk-UA" spc="375"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ланцюзі </a:t>
            </a:r>
            <a:r>
              <a:rPr lang="uk-UA" spc="-20" dirty="0" smtClean="0">
                <a:effectLst/>
                <a:latin typeface="Times New Roman" panose="02020603050405020304" pitchFamily="18" charset="0"/>
                <a:ea typeface="Times New Roman" panose="02020603050405020304" pitchFamily="18" charset="0"/>
              </a:rPr>
              <a:t>поставок,</a:t>
            </a:r>
            <a:r>
              <a:rPr lang="uk-UA" spc="-35" dirty="0" smtClean="0">
                <a:effectLst/>
                <a:latin typeface="Times New Roman" panose="02020603050405020304" pitchFamily="18" charset="0"/>
                <a:ea typeface="Times New Roman" panose="02020603050405020304" pitchFamily="18" charset="0"/>
              </a:rPr>
              <a:t> </a:t>
            </a:r>
            <a:r>
              <a:rPr lang="uk-UA" spc="-20" dirty="0" smtClean="0">
                <a:effectLst/>
                <a:latin typeface="Times New Roman" panose="02020603050405020304" pitchFamily="18" charset="0"/>
                <a:ea typeface="Times New Roman" panose="02020603050405020304" pitchFamily="18" charset="0"/>
              </a:rPr>
              <a:t>так</a:t>
            </a:r>
            <a:r>
              <a:rPr lang="uk-UA" spc="-30" dirty="0" smtClean="0">
                <a:effectLst/>
                <a:latin typeface="Times New Roman" panose="02020603050405020304" pitchFamily="18" charset="0"/>
                <a:ea typeface="Times New Roman" panose="02020603050405020304" pitchFamily="18" charset="0"/>
              </a:rPr>
              <a:t> </a:t>
            </a:r>
            <a:r>
              <a:rPr lang="uk-UA" spc="-20" dirty="0" smtClean="0">
                <a:effectLst/>
                <a:latin typeface="Times New Roman" panose="02020603050405020304" pitchFamily="18" charset="0"/>
                <a:ea typeface="Times New Roman" panose="02020603050405020304" pitchFamily="18" charset="0"/>
              </a:rPr>
              <a:t>і</a:t>
            </a:r>
            <a:r>
              <a:rPr lang="uk-UA" spc="-25" dirty="0" smtClean="0">
                <a:effectLst/>
                <a:latin typeface="Times New Roman" panose="02020603050405020304" pitchFamily="18" charset="0"/>
                <a:ea typeface="Times New Roman" panose="02020603050405020304" pitchFamily="18" charset="0"/>
              </a:rPr>
              <a:t> </a:t>
            </a:r>
            <a:r>
              <a:rPr lang="uk-UA" spc="-20" dirty="0" smtClean="0">
                <a:effectLst/>
                <a:latin typeface="Times New Roman" panose="02020603050405020304" pitchFamily="18" charset="0"/>
                <a:ea typeface="Times New Roman" panose="02020603050405020304" pitchFamily="18" charset="0"/>
              </a:rPr>
              <a:t>облік факторів</a:t>
            </a:r>
            <a:r>
              <a:rPr lang="uk-UA" spc="-35" dirty="0" smtClean="0">
                <a:effectLst/>
                <a:latin typeface="Times New Roman" panose="02020603050405020304" pitchFamily="18" charset="0"/>
                <a:ea typeface="Times New Roman" panose="02020603050405020304" pitchFamily="18" charset="0"/>
              </a:rPr>
              <a:t> </a:t>
            </a:r>
            <a:r>
              <a:rPr lang="uk-UA" spc="-20" dirty="0" smtClean="0">
                <a:effectLst/>
                <a:latin typeface="Times New Roman" panose="02020603050405020304" pitchFamily="18" charset="0"/>
                <a:ea typeface="Times New Roman" panose="02020603050405020304" pitchFamily="18" charset="0"/>
              </a:rPr>
              <a:t>зовнішнього</a:t>
            </a:r>
            <a:r>
              <a:rPr lang="uk-UA" spc="-25" dirty="0" smtClean="0">
                <a:effectLst/>
                <a:latin typeface="Times New Roman" panose="02020603050405020304" pitchFamily="18" charset="0"/>
                <a:ea typeface="Times New Roman" panose="02020603050405020304" pitchFamily="18" charset="0"/>
              </a:rPr>
              <a:t> </a:t>
            </a:r>
            <a:r>
              <a:rPr lang="uk-UA" spc="-20" dirty="0" smtClean="0">
                <a:effectLst/>
                <a:latin typeface="Times New Roman" panose="02020603050405020304" pitchFamily="18" charset="0"/>
                <a:ea typeface="Times New Roman" panose="02020603050405020304" pitchFamily="18" charset="0"/>
              </a:rPr>
              <a:t>середовища,</a:t>
            </a:r>
            <a:r>
              <a:rPr lang="uk-UA" spc="-35" dirty="0" smtClean="0">
                <a:effectLst/>
                <a:latin typeface="Times New Roman" panose="02020603050405020304" pitchFamily="18" charset="0"/>
                <a:ea typeface="Times New Roman" panose="02020603050405020304" pitchFamily="18" charset="0"/>
              </a:rPr>
              <a:t> </a:t>
            </a:r>
            <a:r>
              <a:rPr lang="uk-UA" spc="-20" dirty="0" smtClean="0">
                <a:effectLst/>
                <a:latin typeface="Times New Roman" panose="02020603050405020304" pitchFamily="18" charset="0"/>
                <a:ea typeface="Times New Roman" panose="02020603050405020304" pitchFamily="18" charset="0"/>
              </a:rPr>
              <a:t>що</a:t>
            </a:r>
            <a:r>
              <a:rPr lang="uk-UA" spc="-25" dirty="0" smtClean="0">
                <a:effectLst/>
                <a:latin typeface="Times New Roman" panose="02020603050405020304" pitchFamily="18" charset="0"/>
                <a:ea typeface="Times New Roman" panose="02020603050405020304" pitchFamily="18" charset="0"/>
              </a:rPr>
              <a:t> </a:t>
            </a:r>
            <a:r>
              <a:rPr lang="uk-UA" spc="-20" dirty="0" err="1" smtClean="0">
                <a:effectLst/>
                <a:latin typeface="Times New Roman" panose="02020603050405020304" pitchFamily="18" charset="0"/>
                <a:ea typeface="Times New Roman" panose="02020603050405020304" pitchFamily="18" charset="0"/>
              </a:rPr>
              <a:t>динамічно</a:t>
            </a:r>
            <a:r>
              <a:rPr lang="uk-UA" spc="-25" dirty="0" smtClean="0">
                <a:effectLst/>
                <a:latin typeface="Times New Roman" panose="02020603050405020304" pitchFamily="18" charset="0"/>
                <a:ea typeface="Times New Roman" panose="02020603050405020304" pitchFamily="18" charset="0"/>
              </a:rPr>
              <a:t> </a:t>
            </a:r>
            <a:r>
              <a:rPr lang="uk-UA" spc="-20" dirty="0" smtClean="0">
                <a:effectLst/>
                <a:latin typeface="Times New Roman" panose="02020603050405020304" pitchFamily="18" charset="0"/>
                <a:ea typeface="Times New Roman" panose="02020603050405020304" pitchFamily="18" charset="0"/>
              </a:rPr>
              <a:t>змінюється. </a:t>
            </a:r>
            <a:r>
              <a:rPr lang="uk-UA" dirty="0" smtClean="0">
                <a:effectLst/>
                <a:latin typeface="Times New Roman" panose="02020603050405020304" pitchFamily="18" charset="0"/>
                <a:ea typeface="Times New Roman" panose="02020603050405020304" pitchFamily="18" charset="0"/>
              </a:rPr>
              <a:t>Залежно</a:t>
            </a:r>
            <a:r>
              <a:rPr lang="uk-UA" spc="20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від	виду</a:t>
            </a:r>
            <a:r>
              <a:rPr lang="uk-UA" spc="20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та</a:t>
            </a:r>
            <a:r>
              <a:rPr lang="uk-UA" spc="20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масштабу</a:t>
            </a:r>
            <a:r>
              <a:rPr lang="uk-UA" spc="20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бізнесу</a:t>
            </a:r>
            <a:r>
              <a:rPr lang="uk-UA" spc="20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й</a:t>
            </a:r>
            <a:r>
              <a:rPr lang="uk-UA" spc="20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інших</a:t>
            </a:r>
            <a:r>
              <a:rPr lang="uk-UA" spc="20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факторів</a:t>
            </a:r>
            <a:r>
              <a:rPr lang="uk-UA" spc="200"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зовнішнього середовища системи обслуговування на тому або іншому підприємстві можуть </a:t>
            </a:r>
            <a:r>
              <a:rPr lang="uk-UA" spc="-10" dirty="0" smtClean="0">
                <a:effectLst/>
                <a:latin typeface="Times New Roman" panose="02020603050405020304" pitchFamily="18" charset="0"/>
                <a:ea typeface="Times New Roman" panose="02020603050405020304" pitchFamily="18" charset="0"/>
              </a:rPr>
              <a:t>істотно</a:t>
            </a:r>
            <a:r>
              <a:rPr lang="uk-UA" dirty="0" smtClean="0">
                <a:effectLst/>
                <a:latin typeface="Times New Roman" panose="02020603050405020304" pitchFamily="18" charset="0"/>
                <a:ea typeface="Times New Roman" panose="02020603050405020304" pitchFamily="18" charset="0"/>
              </a:rPr>
              <a:t>	</a:t>
            </a:r>
            <a:r>
              <a:rPr lang="uk-UA" spc="-10" dirty="0" smtClean="0">
                <a:effectLst/>
                <a:latin typeface="Times New Roman" panose="02020603050405020304" pitchFamily="18" charset="0"/>
                <a:ea typeface="Times New Roman" panose="02020603050405020304" pitchFamily="18" charset="0"/>
              </a:rPr>
              <a:t>відрізнятися</a:t>
            </a:r>
            <a:r>
              <a:rPr lang="uk-UA" dirty="0" smtClean="0">
                <a:effectLst/>
                <a:latin typeface="Times New Roman" panose="02020603050405020304" pitchFamily="18" charset="0"/>
                <a:ea typeface="Times New Roman" panose="02020603050405020304" pitchFamily="18" charset="0"/>
              </a:rPr>
              <a:t>	</a:t>
            </a:r>
            <a:r>
              <a:rPr lang="uk-UA" spc="-20" dirty="0" smtClean="0">
                <a:effectLst/>
                <a:latin typeface="Times New Roman" panose="02020603050405020304" pitchFamily="18" charset="0"/>
                <a:ea typeface="Times New Roman" panose="02020603050405020304" pitchFamily="18" charset="0"/>
              </a:rPr>
              <a:t>одне</a:t>
            </a:r>
            <a:r>
              <a:rPr lang="uk-UA" dirty="0" smtClean="0">
                <a:effectLst/>
                <a:latin typeface="Times New Roman" panose="02020603050405020304" pitchFamily="18" charset="0"/>
                <a:ea typeface="Times New Roman" panose="02020603050405020304" pitchFamily="18" charset="0"/>
              </a:rPr>
              <a:t>	</a:t>
            </a:r>
            <a:r>
              <a:rPr lang="uk-UA" spc="-20" dirty="0" smtClean="0">
                <a:effectLst/>
                <a:latin typeface="Times New Roman" panose="02020603050405020304" pitchFamily="18" charset="0"/>
                <a:ea typeface="Times New Roman" panose="02020603050405020304" pitchFamily="18" charset="0"/>
              </a:rPr>
              <a:t>від</a:t>
            </a:r>
            <a:r>
              <a:rPr lang="uk-UA" dirty="0" smtClean="0">
                <a:effectLst/>
                <a:latin typeface="Times New Roman" panose="02020603050405020304" pitchFamily="18" charset="0"/>
                <a:ea typeface="Times New Roman" panose="02020603050405020304" pitchFamily="18" charset="0"/>
              </a:rPr>
              <a:t>	</a:t>
            </a:r>
            <a:r>
              <a:rPr lang="uk-UA" spc="-10" dirty="0" smtClean="0">
                <a:effectLst/>
                <a:latin typeface="Times New Roman" panose="02020603050405020304" pitchFamily="18" charset="0"/>
                <a:ea typeface="Times New Roman" panose="02020603050405020304" pitchFamily="18" charset="0"/>
              </a:rPr>
              <a:t>одного.</a:t>
            </a:r>
          </a:p>
          <a:p>
            <a:r>
              <a:rPr lang="uk-UA" b="1" dirty="0"/>
              <a:t>основні	завдання,	що	розв'язуються	системами обслуговування</a:t>
            </a:r>
            <a:r>
              <a:rPr lang="uk-UA" dirty="0"/>
              <a:t>:</a:t>
            </a:r>
            <a:endParaRPr lang="en-US" b="1" dirty="0"/>
          </a:p>
          <a:p>
            <a:pPr lvl="1"/>
            <a:r>
              <a:rPr lang="uk-UA" dirty="0"/>
              <a:t>прогнозування потреби у продукції;</a:t>
            </a:r>
            <a:endParaRPr lang="en-US" sz="1400" dirty="0"/>
          </a:p>
          <a:p>
            <a:pPr lvl="1"/>
            <a:r>
              <a:rPr lang="uk-UA" dirty="0"/>
              <a:t>контроль над рівнем запасів;</a:t>
            </a:r>
            <a:endParaRPr lang="en-US" sz="1400" dirty="0"/>
          </a:p>
          <a:p>
            <a:pPr lvl="1"/>
            <a:r>
              <a:rPr lang="uk-UA" dirty="0"/>
              <a:t>збирання й обробка замовлень;</a:t>
            </a:r>
            <a:endParaRPr lang="en-US" sz="1400" dirty="0"/>
          </a:p>
          <a:p>
            <a:pPr lvl="1"/>
            <a:r>
              <a:rPr lang="uk-UA" dirty="0"/>
              <a:t>визначення послідовності й </a:t>
            </a:r>
            <a:r>
              <a:rPr lang="uk-UA" dirty="0" err="1"/>
              <a:t>ланкості</a:t>
            </a:r>
            <a:r>
              <a:rPr lang="uk-UA" dirty="0"/>
              <a:t> просування продукції в ланцюзі поставок;</a:t>
            </a:r>
            <a:endParaRPr lang="en-US" sz="1400" dirty="0"/>
          </a:p>
          <a:p>
            <a:pPr lvl="1"/>
            <a:r>
              <a:rPr lang="uk-UA" dirty="0"/>
              <a:t>визначення необхідної кількості складів і їхнього місце розташування;</a:t>
            </a:r>
            <a:endParaRPr lang="en-US" sz="1400" dirty="0"/>
          </a:p>
          <a:p>
            <a:pPr lvl="1"/>
            <a:r>
              <a:rPr lang="uk-UA" dirty="0"/>
              <a:t>політика зберігання продукції на складі.</a:t>
            </a:r>
            <a:endParaRPr lang="en-US" sz="1400" dirty="0"/>
          </a:p>
          <a:p>
            <a:r>
              <a:rPr lang="uk-UA" dirty="0"/>
              <a:t>Рішення завдань у сфері логістики </a:t>
            </a:r>
            <a:r>
              <a:rPr lang="uk-UA" dirty="0" err="1"/>
              <a:t>ускладнюється</a:t>
            </a:r>
            <a:r>
              <a:rPr lang="uk-UA" dirty="0"/>
              <a:t> внаслідок зміни умов зовнішнього середовища, у яких здійснюється планування поставок продукції, недостатнього рівня надійності діяльності постачальників, а також значного інтервалу часу між початком планування поставок і їхнім здійсненням.</a:t>
            </a:r>
            <a:endParaRPr lang="en-US" dirty="0"/>
          </a:p>
          <a:p>
            <a:endParaRPr lang="en-US" dirty="0"/>
          </a:p>
        </p:txBody>
      </p:sp>
    </p:spTree>
    <p:extLst>
      <p:ext uri="{BB962C8B-B14F-4D97-AF65-F5344CB8AC3E}">
        <p14:creationId xmlns:p14="http://schemas.microsoft.com/office/powerpoint/2010/main" val="6350892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39977"/>
            <a:ext cx="12192000" cy="6686446"/>
          </a:xfrm>
          <a:prstGeom prst="rect">
            <a:avLst/>
          </a:prstGeom>
        </p:spPr>
        <p:txBody>
          <a:bodyPr wrap="square">
            <a:spAutoFit/>
          </a:bodyPr>
          <a:lstStyle/>
          <a:p>
            <a:pPr marL="718820" marR="1102995" algn="just">
              <a:lnSpc>
                <a:spcPts val="1600"/>
              </a:lnSpc>
              <a:spcAft>
                <a:spcPts val="0"/>
              </a:spcAft>
            </a:pPr>
            <a:r>
              <a:rPr lang="uk-UA" sz="1600" b="1" dirty="0" smtClean="0">
                <a:effectLst/>
                <a:latin typeface="Times New Roman" panose="02020603050405020304" pitchFamily="18" charset="0"/>
                <a:ea typeface="Times New Roman" panose="02020603050405020304" pitchFamily="18" charset="0"/>
              </a:rPr>
              <a:t>основні</a:t>
            </a:r>
            <a:r>
              <a:rPr lang="uk-UA" sz="1600" b="1" spc="-30" dirty="0" smtClean="0">
                <a:effectLst/>
                <a:latin typeface="Times New Roman" panose="02020603050405020304" pitchFamily="18" charset="0"/>
                <a:ea typeface="Times New Roman" panose="02020603050405020304" pitchFamily="18" charset="0"/>
              </a:rPr>
              <a:t> </a:t>
            </a:r>
            <a:r>
              <a:rPr lang="uk-UA" sz="1600" b="1" dirty="0" smtClean="0">
                <a:effectLst/>
                <a:latin typeface="Times New Roman" panose="02020603050405020304" pitchFamily="18" charset="0"/>
                <a:ea typeface="Times New Roman" panose="02020603050405020304" pitchFamily="18" charset="0"/>
              </a:rPr>
              <a:t>принципи</a:t>
            </a:r>
            <a:r>
              <a:rPr lang="uk-UA" sz="1600" b="1" spc="-25" dirty="0" smtClean="0">
                <a:effectLst/>
                <a:latin typeface="Times New Roman" panose="02020603050405020304" pitchFamily="18" charset="0"/>
                <a:ea typeface="Times New Roman" panose="02020603050405020304" pitchFamily="18" charset="0"/>
              </a:rPr>
              <a:t> </a:t>
            </a:r>
            <a:r>
              <a:rPr lang="uk-UA" sz="1600" b="1" dirty="0" smtClean="0">
                <a:effectLst/>
                <a:latin typeface="Times New Roman" panose="02020603050405020304" pitchFamily="18" charset="0"/>
                <a:ea typeface="Times New Roman" panose="02020603050405020304" pitchFamily="18" charset="0"/>
              </a:rPr>
              <a:t>формування</a:t>
            </a:r>
            <a:r>
              <a:rPr lang="uk-UA" sz="1600" b="1" spc="-30" dirty="0" smtClean="0">
                <a:effectLst/>
                <a:latin typeface="Times New Roman" panose="02020603050405020304" pitchFamily="18" charset="0"/>
                <a:ea typeface="Times New Roman" panose="02020603050405020304" pitchFamily="18" charset="0"/>
              </a:rPr>
              <a:t> </a:t>
            </a:r>
            <a:r>
              <a:rPr lang="uk-UA" sz="1600" b="1" dirty="0" smtClean="0">
                <a:effectLst/>
                <a:latin typeface="Times New Roman" panose="02020603050405020304" pitchFamily="18" charset="0"/>
                <a:ea typeface="Times New Roman" panose="02020603050405020304" pitchFamily="18" charset="0"/>
              </a:rPr>
              <a:t>системи</a:t>
            </a:r>
            <a:r>
              <a:rPr lang="uk-UA" sz="1600" b="1" spc="-30" dirty="0" smtClean="0">
                <a:effectLst/>
                <a:latin typeface="Times New Roman" panose="02020603050405020304" pitchFamily="18" charset="0"/>
                <a:ea typeface="Times New Roman" panose="02020603050405020304" pitchFamily="18" charset="0"/>
              </a:rPr>
              <a:t> </a:t>
            </a:r>
            <a:r>
              <a:rPr lang="uk-UA" sz="1600" b="1" spc="-10" dirty="0" smtClean="0">
                <a:effectLst/>
                <a:latin typeface="Times New Roman" panose="02020603050405020304" pitchFamily="18" charset="0"/>
                <a:ea typeface="Times New Roman" panose="02020603050405020304" pitchFamily="18" charset="0"/>
              </a:rPr>
              <a:t>обслуговування:</a:t>
            </a:r>
            <a:endParaRPr lang="en-US" sz="1600" b="1" dirty="0" smtClean="0">
              <a:effectLst/>
              <a:latin typeface="Times New Roman" panose="02020603050405020304" pitchFamily="18" charset="0"/>
              <a:ea typeface="Times New Roman" panose="02020603050405020304" pitchFamily="18" charset="0"/>
            </a:endParaRPr>
          </a:p>
          <a:p>
            <a:pPr marL="742950" lvl="1" indent="-285750" algn="just">
              <a:spcAft>
                <a:spcPts val="0"/>
              </a:spcAft>
              <a:buSzPts val="1400"/>
              <a:buFont typeface="Times New Roman" panose="02020603050405020304" pitchFamily="18" charset="0"/>
              <a:buChar char="—"/>
              <a:tabLst>
                <a:tab pos="988060" algn="l"/>
              </a:tabLst>
            </a:pPr>
            <a:r>
              <a:rPr lang="uk-UA" sz="1600" spc="0" dirty="0" smtClean="0">
                <a:effectLst/>
                <a:latin typeface="Times New Roman" panose="02020603050405020304" pitchFamily="18" charset="0"/>
                <a:ea typeface="Times New Roman" panose="02020603050405020304" pitchFamily="18" charset="0"/>
              </a:rPr>
              <a:t>узгодження</a:t>
            </a:r>
            <a:r>
              <a:rPr lang="uk-UA" sz="1600" spc="-25"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локальних</a:t>
            </a:r>
            <a:r>
              <a:rPr lang="uk-UA" sz="1600" spc="-35"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цілей</a:t>
            </a:r>
            <a:r>
              <a:rPr lang="uk-UA" sz="1600" spc="-25"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елементів</a:t>
            </a:r>
            <a:r>
              <a:rPr lang="uk-UA" sz="1600" spc="-30" dirty="0" smtClean="0">
                <a:effectLst/>
                <a:latin typeface="Times New Roman" panose="02020603050405020304" pitchFamily="18" charset="0"/>
                <a:ea typeface="Times New Roman" panose="02020603050405020304" pitchFamily="18" charset="0"/>
              </a:rPr>
              <a:t> </a:t>
            </a:r>
            <a:r>
              <a:rPr lang="uk-UA" sz="1600" spc="-10" dirty="0" smtClean="0">
                <a:effectLst/>
                <a:latin typeface="Times New Roman" panose="02020603050405020304" pitchFamily="18" charset="0"/>
                <a:ea typeface="Times New Roman" panose="02020603050405020304" pitchFamily="18" charset="0"/>
              </a:rPr>
              <a:t>системи;</a:t>
            </a:r>
            <a:endParaRPr lang="en-US" sz="1600" spc="0" dirty="0" smtClean="0">
              <a:effectLst/>
              <a:latin typeface="Times New Roman" panose="02020603050405020304" pitchFamily="18" charset="0"/>
              <a:ea typeface="Times New Roman" panose="02020603050405020304" pitchFamily="18" charset="0"/>
            </a:endParaRPr>
          </a:p>
          <a:p>
            <a:pPr marL="742950" lvl="1" indent="-285750" algn="just">
              <a:lnSpc>
                <a:spcPts val="1610"/>
              </a:lnSpc>
              <a:spcBef>
                <a:spcPts val="10"/>
              </a:spcBef>
              <a:spcAft>
                <a:spcPts val="0"/>
              </a:spcAft>
              <a:buSzPts val="1400"/>
              <a:buFont typeface="Times New Roman" panose="02020603050405020304" pitchFamily="18" charset="0"/>
              <a:buChar char="—"/>
              <a:tabLst>
                <a:tab pos="988060" algn="l"/>
              </a:tabLst>
            </a:pPr>
            <a:r>
              <a:rPr lang="uk-UA" sz="1600" spc="0" dirty="0" smtClean="0">
                <a:effectLst/>
                <a:latin typeface="Times New Roman" panose="02020603050405020304" pitchFamily="18" charset="0"/>
                <a:ea typeface="Times New Roman" panose="02020603050405020304" pitchFamily="18" charset="0"/>
              </a:rPr>
              <a:t>орієнтація</a:t>
            </a:r>
            <a:r>
              <a:rPr lang="uk-UA" sz="1600" spc="-25"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на</a:t>
            </a:r>
            <a:r>
              <a:rPr lang="uk-UA" sz="1600" spc="-30"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задоволення</a:t>
            </a:r>
            <a:r>
              <a:rPr lang="uk-UA" sz="1600" spc="-40"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потреб</a:t>
            </a:r>
            <a:r>
              <a:rPr lang="uk-UA" sz="1600" spc="-20" dirty="0" smtClean="0">
                <a:effectLst/>
                <a:latin typeface="Times New Roman" panose="02020603050405020304" pitchFamily="18" charset="0"/>
                <a:ea typeface="Times New Roman" panose="02020603050405020304" pitchFamily="18" charset="0"/>
              </a:rPr>
              <a:t> </a:t>
            </a:r>
            <a:r>
              <a:rPr lang="uk-UA" sz="1600" spc="-10" dirty="0" smtClean="0">
                <a:effectLst/>
                <a:latin typeface="Times New Roman" panose="02020603050405020304" pitchFamily="18" charset="0"/>
                <a:ea typeface="Times New Roman" panose="02020603050405020304" pitchFamily="18" charset="0"/>
              </a:rPr>
              <a:t>споживачів;</a:t>
            </a:r>
            <a:endParaRPr lang="en-US" sz="1600" spc="0" dirty="0" smtClean="0">
              <a:effectLst/>
              <a:latin typeface="Times New Roman" panose="02020603050405020304" pitchFamily="18" charset="0"/>
              <a:ea typeface="Times New Roman" panose="02020603050405020304" pitchFamily="18" charset="0"/>
            </a:endParaRPr>
          </a:p>
          <a:p>
            <a:pPr marL="742950" lvl="1" indent="-285750" algn="just">
              <a:lnSpc>
                <a:spcPts val="1610"/>
              </a:lnSpc>
              <a:spcAft>
                <a:spcPts val="0"/>
              </a:spcAft>
              <a:buSzPts val="1400"/>
              <a:buFont typeface="Times New Roman" panose="02020603050405020304" pitchFamily="18" charset="0"/>
              <a:buChar char="—"/>
              <a:tabLst>
                <a:tab pos="988060" algn="l"/>
              </a:tabLst>
            </a:pPr>
            <a:r>
              <a:rPr lang="uk-UA" sz="1600" spc="0" dirty="0" smtClean="0">
                <a:effectLst/>
                <a:latin typeface="Times New Roman" panose="02020603050405020304" pitchFamily="18" charset="0"/>
                <a:ea typeface="Times New Roman" panose="02020603050405020304" pitchFamily="18" charset="0"/>
              </a:rPr>
              <a:t>орієнтація</a:t>
            </a:r>
            <a:r>
              <a:rPr lang="uk-UA" sz="1600" spc="-45"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на</a:t>
            </a:r>
            <a:r>
              <a:rPr lang="uk-UA" sz="1600" spc="-30" dirty="0" smtClean="0">
                <a:effectLst/>
                <a:latin typeface="Times New Roman" panose="02020603050405020304" pitchFamily="18" charset="0"/>
                <a:ea typeface="Times New Roman" panose="02020603050405020304" pitchFamily="18" charset="0"/>
              </a:rPr>
              <a:t> </a:t>
            </a:r>
            <a:r>
              <a:rPr lang="uk-UA" sz="1600" spc="0" dirty="0" err="1" smtClean="0">
                <a:effectLst/>
                <a:latin typeface="Times New Roman" panose="02020603050405020304" pitchFamily="18" charset="0"/>
                <a:ea typeface="Times New Roman" panose="02020603050405020304" pitchFamily="18" charset="0"/>
              </a:rPr>
              <a:t>функційний</a:t>
            </a:r>
            <a:r>
              <a:rPr lang="uk-UA" sz="1600" spc="-35"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та</a:t>
            </a:r>
            <a:r>
              <a:rPr lang="uk-UA" sz="1600" spc="-30"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інформаційний</a:t>
            </a:r>
            <a:r>
              <a:rPr lang="uk-UA" sz="1600" spc="-30" dirty="0" smtClean="0">
                <a:effectLst/>
                <a:latin typeface="Times New Roman" panose="02020603050405020304" pitchFamily="18" charset="0"/>
                <a:ea typeface="Times New Roman" panose="02020603050405020304" pitchFamily="18" charset="0"/>
              </a:rPr>
              <a:t> </a:t>
            </a:r>
            <a:r>
              <a:rPr lang="uk-UA" sz="1600" spc="-10" dirty="0" smtClean="0">
                <a:effectLst/>
                <a:latin typeface="Times New Roman" panose="02020603050405020304" pitchFamily="18" charset="0"/>
                <a:ea typeface="Times New Roman" panose="02020603050405020304" pitchFamily="18" charset="0"/>
              </a:rPr>
              <a:t>процеси;</a:t>
            </a:r>
            <a:endParaRPr lang="en-US" sz="1600" spc="0" dirty="0" smtClean="0">
              <a:effectLst/>
              <a:latin typeface="Times New Roman" panose="02020603050405020304" pitchFamily="18" charset="0"/>
              <a:ea typeface="Times New Roman" panose="02020603050405020304" pitchFamily="18" charset="0"/>
            </a:endParaRPr>
          </a:p>
          <a:p>
            <a:pPr marL="742950" marR="264795" lvl="1" indent="-285750" algn="just">
              <a:spcAft>
                <a:spcPts val="0"/>
              </a:spcAft>
              <a:buSzPts val="1400"/>
              <a:buFont typeface="Times New Roman" panose="02020603050405020304" pitchFamily="18" charset="0"/>
              <a:buChar char="—"/>
              <a:tabLst>
                <a:tab pos="988060" algn="l"/>
              </a:tabLst>
            </a:pPr>
            <a:r>
              <a:rPr lang="uk-UA" sz="1600" spc="0" dirty="0" smtClean="0">
                <a:effectLst/>
                <a:latin typeface="Times New Roman" panose="02020603050405020304" pitchFamily="18" charset="0"/>
                <a:ea typeface="Times New Roman" panose="02020603050405020304" pitchFamily="18" charset="0"/>
              </a:rPr>
              <a:t>орієнтація на запобігання помилок, збоїв, </a:t>
            </a:r>
            <a:r>
              <a:rPr lang="uk-UA" sz="1600" spc="0" dirty="0" err="1" smtClean="0">
                <a:effectLst/>
                <a:latin typeface="Times New Roman" panose="02020603050405020304" pitchFamily="18" charset="0"/>
                <a:ea typeface="Times New Roman" panose="02020603050405020304" pitchFamily="18" charset="0"/>
              </a:rPr>
              <a:t>невідповідностей</a:t>
            </a:r>
            <a:r>
              <a:rPr lang="uk-UA" sz="1600" spc="0" dirty="0" smtClean="0">
                <a:effectLst/>
                <a:latin typeface="Times New Roman" panose="02020603050405020304" pitchFamily="18" charset="0"/>
                <a:ea typeface="Times New Roman" panose="02020603050405020304" pitchFamily="18" charset="0"/>
              </a:rPr>
              <a:t> і</a:t>
            </a:r>
            <a:r>
              <a:rPr lang="uk-UA" sz="1600" spc="200"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недоліків, наскільки це можливо;</a:t>
            </a:r>
            <a:endParaRPr lang="en-US" sz="1600" spc="0" dirty="0" smtClean="0">
              <a:effectLst/>
              <a:latin typeface="Times New Roman" panose="02020603050405020304" pitchFamily="18" charset="0"/>
              <a:ea typeface="Times New Roman" panose="02020603050405020304" pitchFamily="18" charset="0"/>
            </a:endParaRPr>
          </a:p>
          <a:p>
            <a:pPr marL="742950" marR="264160" lvl="1" indent="-285750" algn="just">
              <a:spcAft>
                <a:spcPts val="0"/>
              </a:spcAft>
              <a:buSzPts val="1400"/>
              <a:buFont typeface="Times New Roman" panose="02020603050405020304" pitchFamily="18" charset="0"/>
              <a:buChar char="—"/>
              <a:tabLst>
                <a:tab pos="988060" algn="l"/>
              </a:tabLst>
            </a:pPr>
            <a:r>
              <a:rPr lang="uk-UA" sz="1600" spc="0" dirty="0" smtClean="0">
                <a:effectLst/>
                <a:latin typeface="Times New Roman" panose="02020603050405020304" pitchFamily="18" charset="0"/>
                <a:ea typeface="Times New Roman" panose="02020603050405020304" pitchFamily="18" charset="0"/>
              </a:rPr>
              <a:t>орієнтація на вдосконалювання процесів, процедур і документації за обслуговування споживачів;</a:t>
            </a:r>
            <a:endParaRPr lang="en-US" sz="1600" spc="0" dirty="0" smtClean="0">
              <a:effectLst/>
              <a:latin typeface="Times New Roman" panose="02020603050405020304" pitchFamily="18" charset="0"/>
              <a:ea typeface="Times New Roman" panose="02020603050405020304" pitchFamily="18" charset="0"/>
            </a:endParaRPr>
          </a:p>
          <a:p>
            <a:pPr marL="742950" marR="263525" lvl="1" indent="-285750">
              <a:lnSpc>
                <a:spcPct val="100000"/>
              </a:lnSpc>
              <a:spcBef>
                <a:spcPts val="325"/>
              </a:spcBef>
              <a:spcAft>
                <a:spcPts val="0"/>
              </a:spcAft>
              <a:buSzPts val="1400"/>
              <a:buFont typeface="Times New Roman" panose="02020603050405020304" pitchFamily="18" charset="0"/>
              <a:buChar char="—"/>
              <a:tabLst>
                <a:tab pos="988060" algn="l"/>
                <a:tab pos="1659255" algn="l"/>
                <a:tab pos="2953385" algn="l"/>
                <a:tab pos="4083685" algn="l"/>
                <a:tab pos="5106670" algn="l"/>
                <a:tab pos="6307455" algn="l"/>
              </a:tabLst>
            </a:pPr>
            <a:r>
              <a:rPr lang="uk-UA" sz="1600" dirty="0" smtClean="0">
                <a:effectLst/>
                <a:latin typeface="Times New Roman" panose="02020603050405020304" pitchFamily="18" charset="0"/>
                <a:ea typeface="Times New Roman" panose="02020603050405020304" pitchFamily="18" charset="0"/>
              </a:rPr>
              <a:t/>
            </a:r>
            <a:br>
              <a:rPr lang="uk-UA" sz="1600" dirty="0" smtClean="0">
                <a:effectLst/>
                <a:latin typeface="Times New Roman" panose="02020603050405020304" pitchFamily="18" charset="0"/>
                <a:ea typeface="Times New Roman" panose="02020603050405020304" pitchFamily="18" charset="0"/>
              </a:rPr>
            </a:br>
            <a:r>
              <a:rPr lang="uk-UA" sz="1600" spc="-10" dirty="0" smtClean="0">
                <a:effectLst/>
                <a:latin typeface="Times New Roman" panose="02020603050405020304" pitchFamily="18" charset="0"/>
                <a:ea typeface="Times New Roman" panose="02020603050405020304" pitchFamily="18" charset="0"/>
              </a:rPr>
              <a:t>участь</a:t>
            </a:r>
            <a:r>
              <a:rPr lang="uk-UA" sz="1600" spc="0" dirty="0" smtClean="0">
                <a:effectLst/>
                <a:latin typeface="Times New Roman" panose="02020603050405020304" pitchFamily="18" charset="0"/>
                <a:ea typeface="Times New Roman" panose="02020603050405020304" pitchFamily="18" charset="0"/>
              </a:rPr>
              <a:t>	</a:t>
            </a:r>
            <a:r>
              <a:rPr lang="uk-UA" sz="1600" spc="-10" dirty="0" smtClean="0">
                <a:effectLst/>
                <a:latin typeface="Times New Roman" panose="02020603050405020304" pitchFamily="18" charset="0"/>
                <a:ea typeface="Times New Roman" panose="02020603050405020304" pitchFamily="18" charset="0"/>
              </a:rPr>
              <a:t>співробітників</a:t>
            </a:r>
            <a:r>
              <a:rPr lang="uk-UA" sz="1600" spc="0" dirty="0" smtClean="0">
                <a:effectLst/>
                <a:latin typeface="Times New Roman" panose="02020603050405020304" pitchFamily="18" charset="0"/>
                <a:ea typeface="Times New Roman" panose="02020603050405020304" pitchFamily="18" charset="0"/>
              </a:rPr>
              <a:t>	</a:t>
            </a:r>
            <a:r>
              <a:rPr lang="uk-UA" sz="1600" spc="-10" dirty="0" smtClean="0">
                <a:effectLst/>
                <a:latin typeface="Times New Roman" panose="02020603050405020304" pitchFamily="18" charset="0"/>
                <a:ea typeface="Times New Roman" panose="02020603050405020304" pitchFamily="18" charset="0"/>
              </a:rPr>
              <a:t>структурних</a:t>
            </a:r>
            <a:r>
              <a:rPr lang="uk-UA" sz="1600" spc="0" dirty="0" smtClean="0">
                <a:effectLst/>
                <a:latin typeface="Times New Roman" panose="02020603050405020304" pitchFamily="18" charset="0"/>
                <a:ea typeface="Times New Roman" panose="02020603050405020304" pitchFamily="18" charset="0"/>
              </a:rPr>
              <a:t>	</a:t>
            </a:r>
            <a:r>
              <a:rPr lang="uk-UA" sz="1600" spc="-10" dirty="0" smtClean="0">
                <a:effectLst/>
                <a:latin typeface="Times New Roman" panose="02020603050405020304" pitchFamily="18" charset="0"/>
                <a:ea typeface="Times New Roman" panose="02020603050405020304" pitchFamily="18" charset="0"/>
              </a:rPr>
              <a:t>підрозділів</a:t>
            </a:r>
            <a:r>
              <a:rPr lang="uk-UA" sz="1600" spc="0" dirty="0" smtClean="0">
                <a:effectLst/>
                <a:latin typeface="Times New Roman" panose="02020603050405020304" pitchFamily="18" charset="0"/>
                <a:ea typeface="Times New Roman" panose="02020603050405020304" pitchFamily="18" charset="0"/>
              </a:rPr>
              <a:t>	</a:t>
            </a:r>
            <a:r>
              <a:rPr lang="uk-UA" sz="1600" spc="-10" dirty="0" smtClean="0">
                <a:effectLst/>
                <a:latin typeface="Times New Roman" panose="02020603050405020304" pitchFamily="18" charset="0"/>
                <a:ea typeface="Times New Roman" panose="02020603050405020304" pitchFamily="18" charset="0"/>
              </a:rPr>
              <a:t>підприємства</a:t>
            </a:r>
            <a:r>
              <a:rPr lang="uk-UA" sz="1600" spc="0" dirty="0" smtClean="0">
                <a:effectLst/>
                <a:latin typeface="Times New Roman" panose="02020603050405020304" pitchFamily="18" charset="0"/>
                <a:ea typeface="Times New Roman" panose="02020603050405020304" pitchFamily="18" charset="0"/>
              </a:rPr>
              <a:t>	</a:t>
            </a:r>
            <a:r>
              <a:rPr lang="uk-UA" sz="1600" spc="-50" dirty="0" smtClean="0">
                <a:effectLst/>
                <a:latin typeface="Times New Roman" panose="02020603050405020304" pitchFamily="18" charset="0"/>
                <a:ea typeface="Times New Roman" panose="02020603050405020304" pitchFamily="18" charset="0"/>
              </a:rPr>
              <a:t>в </a:t>
            </a:r>
            <a:r>
              <a:rPr lang="uk-UA" sz="1600" spc="0" dirty="0" smtClean="0">
                <a:effectLst/>
                <a:latin typeface="Times New Roman" panose="02020603050405020304" pitchFamily="18" charset="0"/>
                <a:ea typeface="Times New Roman" panose="02020603050405020304" pitchFamily="18" charset="0"/>
              </a:rPr>
              <a:t>забезпеченні необхідного рівня обслуговування споживачів;</a:t>
            </a:r>
            <a:endParaRPr lang="en-US" sz="1600" spc="0" dirty="0" smtClean="0">
              <a:effectLst/>
              <a:latin typeface="Times New Roman" panose="02020603050405020304" pitchFamily="18" charset="0"/>
              <a:ea typeface="Times New Roman" panose="02020603050405020304" pitchFamily="18" charset="0"/>
            </a:endParaRPr>
          </a:p>
          <a:p>
            <a:pPr marL="742950" lvl="1" indent="-285750">
              <a:lnSpc>
                <a:spcPts val="1585"/>
              </a:lnSpc>
              <a:spcAft>
                <a:spcPts val="0"/>
              </a:spcAft>
              <a:buSzPts val="1400"/>
              <a:buFont typeface="Times New Roman" panose="02020603050405020304" pitchFamily="18" charset="0"/>
              <a:buChar char="—"/>
              <a:tabLst>
                <a:tab pos="988060" algn="l"/>
              </a:tabLst>
            </a:pPr>
            <a:r>
              <a:rPr lang="uk-UA" sz="1600" spc="0" dirty="0" smtClean="0">
                <a:effectLst/>
                <a:latin typeface="Times New Roman" panose="02020603050405020304" pitchFamily="18" charset="0"/>
                <a:ea typeface="Times New Roman" panose="02020603050405020304" pitchFamily="18" charset="0"/>
              </a:rPr>
              <a:t>чіткий</a:t>
            </a:r>
            <a:r>
              <a:rPr lang="uk-UA" sz="1600" spc="-45"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розподіл</a:t>
            </a:r>
            <a:r>
              <a:rPr lang="uk-UA" sz="1600" spc="-30"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посадових</a:t>
            </a:r>
            <a:r>
              <a:rPr lang="uk-UA" sz="1600" spc="-20"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обов'язків</a:t>
            </a:r>
            <a:r>
              <a:rPr lang="uk-UA" sz="1600" spc="-40"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працівників</a:t>
            </a:r>
            <a:r>
              <a:rPr lang="uk-UA" sz="1600" spc="-40" dirty="0" smtClean="0">
                <a:effectLst/>
                <a:latin typeface="Times New Roman" panose="02020603050405020304" pitchFamily="18" charset="0"/>
                <a:ea typeface="Times New Roman" panose="02020603050405020304" pitchFamily="18" charset="0"/>
              </a:rPr>
              <a:t> </a:t>
            </a:r>
            <a:r>
              <a:rPr lang="uk-UA" sz="1600" spc="-10" dirty="0" smtClean="0">
                <a:effectLst/>
                <a:latin typeface="Times New Roman" panose="02020603050405020304" pitchFamily="18" charset="0"/>
                <a:ea typeface="Times New Roman" panose="02020603050405020304" pitchFamily="18" charset="0"/>
              </a:rPr>
              <a:t>підприємства;</a:t>
            </a:r>
            <a:endParaRPr lang="en-US" sz="1600" spc="0" dirty="0" smtClean="0">
              <a:effectLst/>
              <a:latin typeface="Times New Roman" panose="02020603050405020304" pitchFamily="18" charset="0"/>
              <a:ea typeface="Times New Roman" panose="02020603050405020304" pitchFamily="18" charset="0"/>
            </a:endParaRPr>
          </a:p>
          <a:p>
            <a:pPr marL="742950" marR="266065" lvl="1" indent="-285750">
              <a:spcAft>
                <a:spcPts val="0"/>
              </a:spcAft>
              <a:buSzPts val="1400"/>
              <a:buFont typeface="Times New Roman" panose="02020603050405020304" pitchFamily="18" charset="0"/>
              <a:buChar char="—"/>
              <a:tabLst>
                <a:tab pos="988060" algn="l"/>
                <a:tab pos="1962785" algn="l"/>
                <a:tab pos="2912110" algn="l"/>
                <a:tab pos="3549015" algn="l"/>
                <a:tab pos="4707255" algn="l"/>
                <a:tab pos="4929505" algn="l"/>
                <a:tab pos="6214745" algn="l"/>
              </a:tabLst>
            </a:pPr>
            <a:r>
              <a:rPr lang="uk-UA" sz="1600" spc="-10" dirty="0" smtClean="0">
                <a:effectLst/>
                <a:latin typeface="Times New Roman" panose="02020603050405020304" pitchFamily="18" charset="0"/>
                <a:ea typeface="Times New Roman" panose="02020603050405020304" pitchFamily="18" charset="0"/>
              </a:rPr>
              <a:t>виконання</a:t>
            </a:r>
            <a:r>
              <a:rPr lang="uk-UA" sz="1600" spc="0" dirty="0" smtClean="0">
                <a:effectLst/>
                <a:latin typeface="Times New Roman" panose="02020603050405020304" pitchFamily="18" charset="0"/>
                <a:ea typeface="Times New Roman" panose="02020603050405020304" pitchFamily="18" charset="0"/>
              </a:rPr>
              <a:t>	</a:t>
            </a:r>
            <a:r>
              <a:rPr lang="uk-UA" sz="1600" spc="-10" dirty="0" smtClean="0">
                <a:effectLst/>
                <a:latin typeface="Times New Roman" panose="02020603050405020304" pitchFamily="18" charset="0"/>
                <a:ea typeface="Times New Roman" panose="02020603050405020304" pitchFamily="18" charset="0"/>
              </a:rPr>
              <a:t>замовлень</a:t>
            </a:r>
            <a:r>
              <a:rPr lang="uk-UA" sz="1600" spc="0" dirty="0" smtClean="0">
                <a:effectLst/>
                <a:latin typeface="Times New Roman" panose="02020603050405020304" pitchFamily="18" charset="0"/>
                <a:ea typeface="Times New Roman" panose="02020603050405020304" pitchFamily="18" charset="0"/>
              </a:rPr>
              <a:t>	</a:t>
            </a:r>
            <a:r>
              <a:rPr lang="uk-UA" sz="1600" spc="-10" dirty="0" smtClean="0">
                <a:effectLst/>
                <a:latin typeface="Times New Roman" panose="02020603050405020304" pitchFamily="18" charset="0"/>
                <a:ea typeface="Times New Roman" panose="02020603050405020304" pitchFamily="18" charset="0"/>
              </a:rPr>
              <a:t>згідно</a:t>
            </a:r>
            <a:r>
              <a:rPr lang="uk-UA" sz="1600" spc="0" dirty="0" smtClean="0">
                <a:effectLst/>
                <a:latin typeface="Times New Roman" panose="02020603050405020304" pitchFamily="18" charset="0"/>
                <a:ea typeface="Times New Roman" panose="02020603050405020304" pitchFamily="18" charset="0"/>
              </a:rPr>
              <a:t>	</a:t>
            </a:r>
            <a:r>
              <a:rPr lang="uk-UA" sz="1600" spc="-10" dirty="0" smtClean="0">
                <a:effectLst/>
                <a:latin typeface="Times New Roman" panose="02020603050405020304" pitchFamily="18" charset="0"/>
                <a:ea typeface="Times New Roman" panose="02020603050405020304" pitchFamily="18" charset="0"/>
              </a:rPr>
              <a:t>розробленим</a:t>
            </a:r>
            <a:r>
              <a:rPr lang="uk-UA" sz="1600" spc="0" dirty="0" smtClean="0">
                <a:effectLst/>
                <a:latin typeface="Times New Roman" panose="02020603050405020304" pitchFamily="18" charset="0"/>
                <a:ea typeface="Times New Roman" panose="02020603050405020304" pitchFamily="18" charset="0"/>
              </a:rPr>
              <a:t>	</a:t>
            </a:r>
            <a:r>
              <a:rPr lang="uk-UA" sz="1600" spc="-50" dirty="0" smtClean="0">
                <a:effectLst/>
                <a:latin typeface="Times New Roman" panose="02020603050405020304" pitchFamily="18" charset="0"/>
                <a:ea typeface="Times New Roman" panose="02020603050405020304" pitchFamily="18" charset="0"/>
              </a:rPr>
              <a:t>і</a:t>
            </a:r>
            <a:r>
              <a:rPr lang="uk-UA" sz="1600" spc="0" dirty="0" smtClean="0">
                <a:effectLst/>
                <a:latin typeface="Times New Roman" panose="02020603050405020304" pitchFamily="18" charset="0"/>
                <a:ea typeface="Times New Roman" panose="02020603050405020304" pitchFamily="18" charset="0"/>
              </a:rPr>
              <a:t>	</a:t>
            </a:r>
            <a:r>
              <a:rPr lang="uk-UA" sz="1600" spc="-10" dirty="0" smtClean="0">
                <a:effectLst/>
                <a:latin typeface="Times New Roman" panose="02020603050405020304" pitchFamily="18" charset="0"/>
                <a:ea typeface="Times New Roman" panose="02020603050405020304" pitchFamily="18" charset="0"/>
              </a:rPr>
              <a:t>впровадженим</a:t>
            </a:r>
            <a:r>
              <a:rPr lang="uk-UA" sz="1600" spc="0" dirty="0" smtClean="0">
                <a:effectLst/>
                <a:latin typeface="Times New Roman" panose="02020603050405020304" pitchFamily="18" charset="0"/>
                <a:ea typeface="Times New Roman" panose="02020603050405020304" pitchFamily="18" charset="0"/>
              </a:rPr>
              <a:t>	</a:t>
            </a:r>
            <a:r>
              <a:rPr lang="uk-UA" sz="1600" spc="-30" dirty="0" smtClean="0">
                <a:effectLst/>
                <a:latin typeface="Times New Roman" panose="02020603050405020304" pitchFamily="18" charset="0"/>
                <a:ea typeface="Times New Roman" panose="02020603050405020304" pitchFamily="18" charset="0"/>
              </a:rPr>
              <a:t>на </a:t>
            </a:r>
            <a:r>
              <a:rPr lang="uk-UA" sz="1600" spc="0" dirty="0" smtClean="0">
                <a:effectLst/>
                <a:latin typeface="Times New Roman" panose="02020603050405020304" pitchFamily="18" charset="0"/>
                <a:ea typeface="Times New Roman" panose="02020603050405020304" pitchFamily="18" charset="0"/>
              </a:rPr>
              <a:t>підприємстві стандартам обслуговування;</a:t>
            </a:r>
            <a:endParaRPr lang="en-US" sz="1600" spc="0" dirty="0" smtClean="0">
              <a:effectLst/>
              <a:latin typeface="Times New Roman" panose="02020603050405020304" pitchFamily="18" charset="0"/>
              <a:ea typeface="Times New Roman" panose="02020603050405020304" pitchFamily="18" charset="0"/>
            </a:endParaRPr>
          </a:p>
          <a:p>
            <a:pPr marL="742950" marR="264795" lvl="1" indent="-285750">
              <a:spcAft>
                <a:spcPts val="0"/>
              </a:spcAft>
              <a:buSzPts val="1400"/>
              <a:buFont typeface="Times New Roman" panose="02020603050405020304" pitchFamily="18" charset="0"/>
              <a:buChar char="—"/>
              <a:tabLst>
                <a:tab pos="988060" algn="l"/>
              </a:tabLst>
            </a:pPr>
            <a:r>
              <a:rPr lang="uk-UA" sz="1600" spc="0" dirty="0" smtClean="0">
                <a:effectLst/>
                <a:latin typeface="Times New Roman" panose="02020603050405020304" pitchFamily="18" charset="0"/>
                <a:ea typeface="Times New Roman" panose="02020603050405020304" pitchFamily="18" charset="0"/>
              </a:rPr>
              <a:t>безперервна</a:t>
            </a:r>
            <a:r>
              <a:rPr lang="uk-UA" sz="1600" spc="200"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й</a:t>
            </a:r>
            <a:r>
              <a:rPr lang="uk-UA" sz="1600" spc="200"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постійна</a:t>
            </a:r>
            <a:r>
              <a:rPr lang="uk-UA" sz="1600" spc="200"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підтримка</a:t>
            </a:r>
            <a:r>
              <a:rPr lang="uk-UA" sz="1600" spc="200"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необхідного</a:t>
            </a:r>
            <a:r>
              <a:rPr lang="uk-UA" sz="1600" spc="200"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споживачами</a:t>
            </a:r>
            <a:r>
              <a:rPr lang="uk-UA" sz="1600" spc="200"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рівня</a:t>
            </a:r>
            <a:r>
              <a:rPr lang="uk-UA" sz="1600" spc="200" dirty="0" smtClean="0">
                <a:effectLst/>
                <a:latin typeface="Times New Roman" panose="02020603050405020304" pitchFamily="18" charset="0"/>
                <a:ea typeface="Times New Roman" panose="02020603050405020304" pitchFamily="18" charset="0"/>
              </a:rPr>
              <a:t> </a:t>
            </a:r>
            <a:r>
              <a:rPr lang="uk-UA" sz="1600" spc="-10" dirty="0" smtClean="0">
                <a:effectLst/>
                <a:latin typeface="Times New Roman" panose="02020603050405020304" pitchFamily="18" charset="0"/>
                <a:ea typeface="Times New Roman" panose="02020603050405020304" pitchFamily="18" charset="0"/>
              </a:rPr>
              <a:t>обслуговування;</a:t>
            </a:r>
            <a:endParaRPr lang="en-US" sz="1600" spc="0" dirty="0" smtClean="0">
              <a:effectLst/>
              <a:latin typeface="Times New Roman" panose="02020603050405020304" pitchFamily="18" charset="0"/>
              <a:ea typeface="Times New Roman" panose="02020603050405020304" pitchFamily="18" charset="0"/>
            </a:endParaRPr>
          </a:p>
          <a:p>
            <a:pPr marL="742950" lvl="1" indent="-285750">
              <a:lnSpc>
                <a:spcPts val="1610"/>
              </a:lnSpc>
              <a:spcBef>
                <a:spcPts val="5"/>
              </a:spcBef>
              <a:spcAft>
                <a:spcPts val="0"/>
              </a:spcAft>
              <a:buSzPts val="1400"/>
              <a:buFont typeface="Times New Roman" panose="02020603050405020304" pitchFamily="18" charset="0"/>
              <a:buChar char="—"/>
              <a:tabLst>
                <a:tab pos="988060" algn="l"/>
              </a:tabLst>
            </a:pPr>
            <a:r>
              <a:rPr lang="uk-UA" sz="1600" spc="0" dirty="0" smtClean="0">
                <a:effectLst/>
                <a:latin typeface="Times New Roman" panose="02020603050405020304" pitchFamily="18" charset="0"/>
                <a:ea typeface="Times New Roman" panose="02020603050405020304" pitchFamily="18" charset="0"/>
              </a:rPr>
              <a:t>облік</a:t>
            </a:r>
            <a:r>
              <a:rPr lang="uk-UA" sz="1600" spc="-35"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факторів</a:t>
            </a:r>
            <a:r>
              <a:rPr lang="uk-UA" sz="1600" spc="-35"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зовнішнього</a:t>
            </a:r>
            <a:r>
              <a:rPr lang="uk-UA" sz="1600" spc="-20" dirty="0" smtClean="0">
                <a:effectLst/>
                <a:latin typeface="Times New Roman" panose="02020603050405020304" pitchFamily="18" charset="0"/>
                <a:ea typeface="Times New Roman" panose="02020603050405020304" pitchFamily="18" charset="0"/>
              </a:rPr>
              <a:t> </a:t>
            </a:r>
            <a:r>
              <a:rPr lang="uk-UA" sz="1600" spc="-10" dirty="0" smtClean="0">
                <a:effectLst/>
                <a:latin typeface="Times New Roman" panose="02020603050405020304" pitchFamily="18" charset="0"/>
                <a:ea typeface="Times New Roman" panose="02020603050405020304" pitchFamily="18" charset="0"/>
              </a:rPr>
              <a:t>середовища;</a:t>
            </a:r>
            <a:endParaRPr lang="en-US" sz="1600" spc="0" dirty="0" smtClean="0">
              <a:effectLst/>
              <a:latin typeface="Times New Roman" panose="02020603050405020304" pitchFamily="18" charset="0"/>
              <a:ea typeface="Times New Roman" panose="02020603050405020304" pitchFamily="18" charset="0"/>
            </a:endParaRPr>
          </a:p>
          <a:p>
            <a:pPr marL="742950" lvl="1" indent="-285750">
              <a:lnSpc>
                <a:spcPts val="1610"/>
              </a:lnSpc>
              <a:spcAft>
                <a:spcPts val="0"/>
              </a:spcAft>
              <a:buSzPts val="1400"/>
              <a:buFont typeface="Times New Roman" panose="02020603050405020304" pitchFamily="18" charset="0"/>
              <a:buChar char="—"/>
              <a:tabLst>
                <a:tab pos="988060" algn="l"/>
              </a:tabLst>
            </a:pPr>
            <a:r>
              <a:rPr lang="uk-UA" sz="1600" spc="0" dirty="0" smtClean="0">
                <a:effectLst/>
                <a:latin typeface="Times New Roman" panose="02020603050405020304" pitchFamily="18" charset="0"/>
                <a:ea typeface="Times New Roman" panose="02020603050405020304" pitchFamily="18" charset="0"/>
              </a:rPr>
              <a:t>досягнення</a:t>
            </a:r>
            <a:r>
              <a:rPr lang="uk-UA" sz="1600" spc="-60"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ефективності</a:t>
            </a:r>
            <a:r>
              <a:rPr lang="uk-UA" sz="1600" spc="-45"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функціонування</a:t>
            </a:r>
            <a:r>
              <a:rPr lang="uk-UA" sz="1600" spc="-45"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системи</a:t>
            </a:r>
            <a:r>
              <a:rPr lang="uk-UA" sz="1600" spc="-45" dirty="0" smtClean="0">
                <a:effectLst/>
                <a:latin typeface="Times New Roman" panose="02020603050405020304" pitchFamily="18" charset="0"/>
                <a:ea typeface="Times New Roman" panose="02020603050405020304" pitchFamily="18" charset="0"/>
              </a:rPr>
              <a:t> </a:t>
            </a:r>
            <a:r>
              <a:rPr lang="uk-UA" sz="1600" spc="-10" dirty="0" smtClean="0">
                <a:effectLst/>
                <a:latin typeface="Times New Roman" panose="02020603050405020304" pitchFamily="18" charset="0"/>
                <a:ea typeface="Times New Roman" panose="02020603050405020304" pitchFamily="18" charset="0"/>
              </a:rPr>
              <a:t>обслуговування.</a:t>
            </a:r>
            <a:endParaRPr lang="en-US" sz="1600" spc="0" dirty="0" smtClean="0">
              <a:effectLst/>
              <a:latin typeface="Times New Roman" panose="02020603050405020304" pitchFamily="18" charset="0"/>
              <a:ea typeface="Times New Roman" panose="02020603050405020304" pitchFamily="18" charset="0"/>
            </a:endParaRPr>
          </a:p>
          <a:p>
            <a:pPr marL="742950" marR="264795" lvl="1" indent="-285750">
              <a:spcAft>
                <a:spcPts val="0"/>
              </a:spcAft>
              <a:buSzPts val="1400"/>
              <a:buFont typeface="Times New Roman" panose="02020603050405020304" pitchFamily="18" charset="0"/>
              <a:buChar char="—"/>
              <a:tabLst>
                <a:tab pos="988060" algn="l"/>
              </a:tabLst>
            </a:pPr>
            <a:r>
              <a:rPr lang="uk-UA" sz="1600" spc="0" dirty="0" smtClean="0">
                <a:effectLst/>
                <a:latin typeface="Times New Roman" panose="02020603050405020304" pitchFamily="18" charset="0"/>
                <a:ea typeface="Times New Roman" panose="02020603050405020304" pitchFamily="18" charset="0"/>
              </a:rPr>
              <a:t>Фахівці</a:t>
            </a:r>
            <a:r>
              <a:rPr lang="uk-UA" sz="1600" spc="200"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служби</a:t>
            </a:r>
            <a:r>
              <a:rPr lang="uk-UA" sz="1600" spc="200"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логістики</a:t>
            </a:r>
            <a:r>
              <a:rPr lang="uk-UA" sz="1600" spc="200"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реалізують</a:t>
            </a:r>
            <a:r>
              <a:rPr lang="uk-UA" sz="1600" spc="200"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ці</a:t>
            </a:r>
            <a:r>
              <a:rPr lang="uk-UA" sz="1600" spc="200"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принципи</a:t>
            </a:r>
            <a:r>
              <a:rPr lang="uk-UA" sz="1600" spc="200"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в</a:t>
            </a:r>
            <a:r>
              <a:rPr lang="uk-UA" sz="1600" spc="200"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набір</a:t>
            </a:r>
            <a:r>
              <a:rPr lang="uk-UA" sz="1600" spc="200"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цілей</a:t>
            </a:r>
            <a:r>
              <a:rPr lang="uk-UA" sz="1600" spc="200"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і</a:t>
            </a:r>
            <a:r>
              <a:rPr lang="uk-UA" sz="1600" spc="400"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завдань у сфері обслуговування споживачів, наприклад:</a:t>
            </a:r>
            <a:endParaRPr lang="en-US" sz="1600" spc="0" dirty="0" smtClean="0">
              <a:effectLst/>
              <a:latin typeface="Times New Roman" panose="02020603050405020304" pitchFamily="18" charset="0"/>
              <a:ea typeface="Times New Roman" panose="02020603050405020304" pitchFamily="18" charset="0"/>
            </a:endParaRPr>
          </a:p>
          <a:p>
            <a:pPr marL="742950" marR="264795" lvl="1" indent="-285750">
              <a:spcAft>
                <a:spcPts val="0"/>
              </a:spcAft>
              <a:buSzPts val="1400"/>
              <a:buFont typeface="Times New Roman" panose="02020603050405020304" pitchFamily="18" charset="0"/>
              <a:buChar char="—"/>
              <a:tabLst>
                <a:tab pos="988060" algn="l"/>
              </a:tabLst>
            </a:pPr>
            <a:r>
              <a:rPr lang="uk-UA" sz="1600" spc="0" dirty="0" smtClean="0">
                <a:effectLst/>
                <a:latin typeface="Times New Roman" panose="02020603050405020304" pitchFamily="18" charset="0"/>
                <a:ea typeface="Times New Roman" panose="02020603050405020304" pitchFamily="18" charset="0"/>
              </a:rPr>
              <a:t>чітке</a:t>
            </a:r>
            <a:r>
              <a:rPr lang="uk-UA" sz="1600" spc="200"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встановлення</a:t>
            </a:r>
            <a:r>
              <a:rPr lang="uk-UA" sz="1600" spc="200"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замовлень</a:t>
            </a:r>
            <a:r>
              <a:rPr lang="uk-UA" sz="1600" spc="200"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і</a:t>
            </a:r>
            <a:r>
              <a:rPr lang="uk-UA" sz="1600" spc="200"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вироблення</a:t>
            </a:r>
            <a:r>
              <a:rPr lang="uk-UA" sz="1600" spc="200"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процедур</a:t>
            </a:r>
            <a:r>
              <a:rPr lang="uk-UA" sz="1600" spc="200"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відповідно</a:t>
            </a:r>
            <a:r>
              <a:rPr lang="uk-UA" sz="1600" spc="200"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до політики обслуговування споживачів;</a:t>
            </a:r>
            <a:endParaRPr lang="en-US" sz="1600" spc="0" dirty="0" smtClean="0">
              <a:effectLst/>
              <a:latin typeface="Times New Roman" panose="02020603050405020304" pitchFamily="18" charset="0"/>
              <a:ea typeface="Times New Roman" panose="02020603050405020304" pitchFamily="18" charset="0"/>
            </a:endParaRPr>
          </a:p>
          <a:p>
            <a:pPr marL="742950" marR="264795" lvl="1" indent="-285750">
              <a:spcBef>
                <a:spcPts val="5"/>
              </a:spcBef>
              <a:spcAft>
                <a:spcPts val="0"/>
              </a:spcAft>
              <a:buSzPts val="1400"/>
              <a:buFont typeface="Times New Roman" panose="02020603050405020304" pitchFamily="18" charset="0"/>
              <a:buChar char="—"/>
              <a:tabLst>
                <a:tab pos="988060" algn="l"/>
                <a:tab pos="2442845" algn="l"/>
                <a:tab pos="3632835" algn="l"/>
                <a:tab pos="4321810" algn="l"/>
                <a:tab pos="4626610" algn="l"/>
                <a:tab pos="5469255" algn="l"/>
                <a:tab pos="5882005" algn="l"/>
              </a:tabLst>
            </a:pPr>
            <a:r>
              <a:rPr lang="uk-UA" sz="1600" spc="-10" dirty="0" smtClean="0">
                <a:effectLst/>
                <a:latin typeface="Times New Roman" panose="02020603050405020304" pitchFamily="18" charset="0"/>
                <a:ea typeface="Times New Roman" panose="02020603050405020304" pitchFamily="18" charset="0"/>
              </a:rPr>
              <a:t>попереджувальні</a:t>
            </a:r>
            <a:r>
              <a:rPr lang="uk-UA" sz="1600" spc="0" dirty="0" smtClean="0">
                <a:effectLst/>
                <a:latin typeface="Times New Roman" panose="02020603050405020304" pitchFamily="18" charset="0"/>
                <a:ea typeface="Times New Roman" panose="02020603050405020304" pitchFamily="18" charset="0"/>
              </a:rPr>
              <a:t>	</a:t>
            </a:r>
            <a:r>
              <a:rPr lang="uk-UA" sz="1600" spc="-10" dirty="0" smtClean="0">
                <a:effectLst/>
                <a:latin typeface="Times New Roman" panose="02020603050405020304" pitchFamily="18" charset="0"/>
                <a:ea typeface="Times New Roman" panose="02020603050405020304" pitchFamily="18" charset="0"/>
              </a:rPr>
              <a:t>(превентивні)</a:t>
            </a:r>
            <a:r>
              <a:rPr lang="uk-UA" sz="1600" spc="0" dirty="0" smtClean="0">
                <a:effectLst/>
                <a:latin typeface="Times New Roman" panose="02020603050405020304" pitchFamily="18" charset="0"/>
                <a:ea typeface="Times New Roman" panose="02020603050405020304" pitchFamily="18" charset="0"/>
              </a:rPr>
              <a:t>	</a:t>
            </a:r>
            <a:r>
              <a:rPr lang="uk-UA" sz="1600" spc="-10" dirty="0" smtClean="0">
                <a:effectLst/>
                <a:latin typeface="Times New Roman" panose="02020603050405020304" pitchFamily="18" charset="0"/>
                <a:ea typeface="Times New Roman" panose="02020603050405020304" pitchFamily="18" charset="0"/>
              </a:rPr>
              <a:t>впливи</a:t>
            </a:r>
            <a:r>
              <a:rPr lang="uk-UA" sz="1600" spc="0" dirty="0" smtClean="0">
                <a:effectLst/>
                <a:latin typeface="Times New Roman" panose="02020603050405020304" pitchFamily="18" charset="0"/>
                <a:ea typeface="Times New Roman" panose="02020603050405020304" pitchFamily="18" charset="0"/>
              </a:rPr>
              <a:t>	</a:t>
            </a:r>
            <a:r>
              <a:rPr lang="uk-UA" sz="1600" spc="-30" dirty="0" smtClean="0">
                <a:effectLst/>
                <a:latin typeface="Times New Roman" panose="02020603050405020304" pitchFamily="18" charset="0"/>
                <a:ea typeface="Times New Roman" panose="02020603050405020304" pitchFamily="18" charset="0"/>
              </a:rPr>
              <a:t>та</a:t>
            </a:r>
            <a:r>
              <a:rPr lang="uk-UA" sz="1600" spc="0" dirty="0" smtClean="0">
                <a:effectLst/>
                <a:latin typeface="Times New Roman" panose="02020603050405020304" pitchFamily="18" charset="0"/>
                <a:ea typeface="Times New Roman" panose="02020603050405020304" pitchFamily="18" charset="0"/>
              </a:rPr>
              <a:t>	</a:t>
            </a:r>
            <a:r>
              <a:rPr lang="uk-UA" sz="1600" spc="-10" dirty="0" smtClean="0">
                <a:effectLst/>
                <a:latin typeface="Times New Roman" panose="02020603050405020304" pitchFamily="18" charset="0"/>
                <a:ea typeface="Times New Roman" panose="02020603050405020304" pitchFamily="18" charset="0"/>
              </a:rPr>
              <a:t>контроль</a:t>
            </a:r>
            <a:r>
              <a:rPr lang="uk-UA" sz="1600" spc="0" dirty="0" smtClean="0">
                <a:effectLst/>
                <a:latin typeface="Times New Roman" panose="02020603050405020304" pitchFamily="18" charset="0"/>
                <a:ea typeface="Times New Roman" panose="02020603050405020304" pitchFamily="18" charset="0"/>
              </a:rPr>
              <a:t>	</a:t>
            </a:r>
            <a:r>
              <a:rPr lang="uk-UA" sz="1600" spc="-20" dirty="0" smtClean="0">
                <a:effectLst/>
                <a:latin typeface="Times New Roman" panose="02020603050405020304" pitchFamily="18" charset="0"/>
                <a:ea typeface="Times New Roman" panose="02020603050405020304" pitchFamily="18" charset="0"/>
              </a:rPr>
              <a:t>над</a:t>
            </a:r>
            <a:r>
              <a:rPr lang="uk-UA" sz="1600" spc="0" dirty="0" smtClean="0">
                <a:effectLst/>
                <a:latin typeface="Times New Roman" panose="02020603050405020304" pitchFamily="18" charset="0"/>
                <a:ea typeface="Times New Roman" panose="02020603050405020304" pitchFamily="18" charset="0"/>
              </a:rPr>
              <a:t>	</a:t>
            </a:r>
            <a:r>
              <a:rPr lang="uk-UA" sz="1600" spc="-10" dirty="0" smtClean="0">
                <a:effectLst/>
                <a:latin typeface="Times New Roman" panose="02020603050405020304" pitchFamily="18" charset="0"/>
                <a:ea typeface="Times New Roman" panose="02020603050405020304" pitchFamily="18" charset="0"/>
              </a:rPr>
              <a:t>якістю обслуговування;</a:t>
            </a:r>
            <a:endParaRPr lang="en-US" sz="1600" spc="0" dirty="0" smtClean="0">
              <a:effectLst/>
              <a:latin typeface="Times New Roman" panose="02020603050405020304" pitchFamily="18" charset="0"/>
              <a:ea typeface="Times New Roman" panose="02020603050405020304" pitchFamily="18" charset="0"/>
            </a:endParaRPr>
          </a:p>
          <a:p>
            <a:pPr marL="742950" marR="265430" lvl="1" indent="-285750">
              <a:spcAft>
                <a:spcPts val="0"/>
              </a:spcAft>
              <a:buSzPts val="1400"/>
              <a:buFont typeface="Times New Roman" panose="02020603050405020304" pitchFamily="18" charset="0"/>
              <a:buChar char="—"/>
              <a:tabLst>
                <a:tab pos="988060" algn="l"/>
                <a:tab pos="2159000" algn="l"/>
                <a:tab pos="2933065" algn="l"/>
                <a:tab pos="3844925" algn="l"/>
                <a:tab pos="5186045" algn="l"/>
                <a:tab pos="6269355" algn="l"/>
              </a:tabLst>
            </a:pPr>
            <a:r>
              <a:rPr lang="uk-UA" sz="1600" spc="-10" dirty="0" smtClean="0">
                <a:effectLst/>
                <a:latin typeface="Times New Roman" panose="02020603050405020304" pitchFamily="18" charset="0"/>
                <a:ea typeface="Times New Roman" panose="02020603050405020304" pitchFamily="18" charset="0"/>
              </a:rPr>
              <a:t>оптимізація</a:t>
            </a:r>
            <a:r>
              <a:rPr lang="uk-UA" sz="1600" spc="0" dirty="0" smtClean="0">
                <a:effectLst/>
                <a:latin typeface="Times New Roman" panose="02020603050405020304" pitchFamily="18" charset="0"/>
                <a:ea typeface="Times New Roman" panose="02020603050405020304" pitchFamily="18" charset="0"/>
              </a:rPr>
              <a:t>	</a:t>
            </a:r>
            <a:r>
              <a:rPr lang="uk-UA" sz="1600" spc="-10" dirty="0" smtClean="0">
                <a:effectLst/>
                <a:latin typeface="Times New Roman" panose="02020603050405020304" pitchFamily="18" charset="0"/>
                <a:ea typeface="Times New Roman" panose="02020603050405020304" pitchFamily="18" charset="0"/>
              </a:rPr>
              <a:t>витрат</a:t>
            </a:r>
            <a:r>
              <a:rPr lang="uk-UA" sz="1600" spc="0" dirty="0" smtClean="0">
                <a:effectLst/>
                <a:latin typeface="Times New Roman" panose="02020603050405020304" pitchFamily="18" charset="0"/>
                <a:ea typeface="Times New Roman" panose="02020603050405020304" pitchFamily="18" charset="0"/>
              </a:rPr>
              <a:t>	</a:t>
            </a:r>
            <a:r>
              <a:rPr lang="uk-UA" sz="1600" spc="-10" dirty="0" smtClean="0">
                <a:effectLst/>
                <a:latin typeface="Times New Roman" panose="02020603050405020304" pitchFamily="18" charset="0"/>
                <a:ea typeface="Times New Roman" panose="02020603050405020304" pitchFamily="18" charset="0"/>
              </a:rPr>
              <a:t>ресурсів</a:t>
            </a:r>
            <a:r>
              <a:rPr lang="uk-UA" sz="1600" spc="0" dirty="0" smtClean="0">
                <a:effectLst/>
                <a:latin typeface="Times New Roman" panose="02020603050405020304" pitchFamily="18" charset="0"/>
                <a:ea typeface="Times New Roman" panose="02020603050405020304" pitchFamily="18" charset="0"/>
              </a:rPr>
              <a:t>	</a:t>
            </a:r>
            <a:r>
              <a:rPr lang="uk-UA" sz="1600" spc="-10" dirty="0" smtClean="0">
                <a:effectLst/>
                <a:latin typeface="Times New Roman" panose="02020603050405020304" pitchFamily="18" charset="0"/>
                <a:ea typeface="Times New Roman" panose="02020603050405020304" pitchFamily="18" charset="0"/>
              </a:rPr>
              <a:t>підприємства,</a:t>
            </a:r>
            <a:r>
              <a:rPr lang="uk-UA" sz="1600" spc="0" dirty="0" smtClean="0">
                <a:effectLst/>
                <a:latin typeface="Times New Roman" panose="02020603050405020304" pitchFamily="18" charset="0"/>
                <a:ea typeface="Times New Roman" panose="02020603050405020304" pitchFamily="18" charset="0"/>
              </a:rPr>
              <a:t>	</a:t>
            </a:r>
            <a:r>
              <a:rPr lang="uk-UA" sz="1600" spc="-10" dirty="0" smtClean="0">
                <a:effectLst/>
                <a:latin typeface="Times New Roman" panose="02020603050405020304" pitchFamily="18" charset="0"/>
                <a:ea typeface="Times New Roman" panose="02020603050405020304" pitchFamily="18" charset="0"/>
              </a:rPr>
              <a:t>пов'язаних</a:t>
            </a:r>
            <a:r>
              <a:rPr lang="uk-UA" sz="1600" spc="0" dirty="0" smtClean="0">
                <a:effectLst/>
                <a:latin typeface="Times New Roman" panose="02020603050405020304" pitchFamily="18" charset="0"/>
                <a:ea typeface="Times New Roman" panose="02020603050405020304" pitchFamily="18" charset="0"/>
              </a:rPr>
              <a:t>	</a:t>
            </a:r>
            <a:r>
              <a:rPr lang="uk-UA" sz="1600" spc="-30" dirty="0" smtClean="0">
                <a:effectLst/>
                <a:latin typeface="Times New Roman" panose="02020603050405020304" pitchFamily="18" charset="0"/>
                <a:ea typeface="Times New Roman" panose="02020603050405020304" pitchFamily="18" charset="0"/>
              </a:rPr>
              <a:t>із </a:t>
            </a:r>
            <a:r>
              <a:rPr lang="uk-UA" sz="1600" spc="0" dirty="0" smtClean="0">
                <a:effectLst/>
                <a:latin typeface="Times New Roman" panose="02020603050405020304" pitchFamily="18" charset="0"/>
                <a:ea typeface="Times New Roman" panose="02020603050405020304" pitchFamily="18" charset="0"/>
              </a:rPr>
              <a:t>забезпеченням необхідного споживачами рівня обслуговування;</a:t>
            </a:r>
            <a:endParaRPr lang="en-US" sz="1600" spc="0" dirty="0" smtClean="0">
              <a:effectLst/>
              <a:latin typeface="Times New Roman" panose="02020603050405020304" pitchFamily="18" charset="0"/>
              <a:ea typeface="Times New Roman" panose="02020603050405020304" pitchFamily="18" charset="0"/>
            </a:endParaRPr>
          </a:p>
          <a:p>
            <a:pPr marL="742950" marR="266065" lvl="1" indent="-285750">
              <a:spcAft>
                <a:spcPts val="0"/>
              </a:spcAft>
              <a:buSzPts val="1400"/>
              <a:buFont typeface="Times New Roman" panose="02020603050405020304" pitchFamily="18" charset="0"/>
              <a:buChar char="—"/>
              <a:tabLst>
                <a:tab pos="988060" algn="l"/>
                <a:tab pos="2119630" algn="l"/>
                <a:tab pos="3719830" algn="l"/>
                <a:tab pos="5028565" algn="l"/>
                <a:tab pos="5597525" algn="l"/>
              </a:tabLst>
            </a:pPr>
            <a:r>
              <a:rPr lang="uk-UA" sz="1600" spc="-10" dirty="0" smtClean="0">
                <a:effectLst/>
                <a:latin typeface="Times New Roman" panose="02020603050405020304" pitchFamily="18" charset="0"/>
                <a:ea typeface="Times New Roman" panose="02020603050405020304" pitchFamily="18" charset="0"/>
              </a:rPr>
              <a:t>розробка</a:t>
            </a:r>
            <a:r>
              <a:rPr lang="uk-UA" sz="1600" spc="0" dirty="0" smtClean="0">
                <a:effectLst/>
                <a:latin typeface="Times New Roman" panose="02020603050405020304" pitchFamily="18" charset="0"/>
                <a:ea typeface="Times New Roman" panose="02020603050405020304" pitchFamily="18" charset="0"/>
              </a:rPr>
              <a:t>	</a:t>
            </a:r>
            <a:r>
              <a:rPr lang="uk-UA" sz="1600" spc="-10" dirty="0" smtClean="0">
                <a:effectLst/>
                <a:latin typeface="Times New Roman" panose="02020603050405020304" pitchFamily="18" charset="0"/>
                <a:ea typeface="Times New Roman" panose="02020603050405020304" pitchFamily="18" charset="0"/>
              </a:rPr>
              <a:t>корпоративних</a:t>
            </a:r>
            <a:r>
              <a:rPr lang="uk-UA" sz="1600" spc="0" dirty="0" smtClean="0">
                <a:effectLst/>
                <a:latin typeface="Times New Roman" panose="02020603050405020304" pitchFamily="18" charset="0"/>
                <a:ea typeface="Times New Roman" panose="02020603050405020304" pitchFamily="18" charset="0"/>
              </a:rPr>
              <a:t>	</a:t>
            </a:r>
            <a:r>
              <a:rPr lang="uk-UA" sz="1600" spc="-10" dirty="0" smtClean="0">
                <a:effectLst/>
                <a:latin typeface="Times New Roman" panose="02020603050405020304" pitchFamily="18" charset="0"/>
                <a:ea typeface="Times New Roman" panose="02020603050405020304" pitchFamily="18" charset="0"/>
              </a:rPr>
              <a:t>зобов'язань</a:t>
            </a:r>
            <a:r>
              <a:rPr lang="uk-UA" sz="1600" spc="0" dirty="0" smtClean="0">
                <a:effectLst/>
                <a:latin typeface="Times New Roman" panose="02020603050405020304" pitchFamily="18" charset="0"/>
                <a:ea typeface="Times New Roman" panose="02020603050405020304" pitchFamily="18" charset="0"/>
              </a:rPr>
              <a:t>	</a:t>
            </a:r>
            <a:r>
              <a:rPr lang="uk-UA" sz="1600" spc="-30" dirty="0" smtClean="0">
                <a:effectLst/>
                <a:latin typeface="Times New Roman" panose="02020603050405020304" pitchFamily="18" charset="0"/>
                <a:ea typeface="Times New Roman" panose="02020603050405020304" pitchFamily="18" charset="0"/>
              </a:rPr>
              <a:t>із</a:t>
            </a:r>
            <a:r>
              <a:rPr lang="uk-UA" sz="1600" spc="0" dirty="0" smtClean="0">
                <a:effectLst/>
                <a:latin typeface="Times New Roman" panose="02020603050405020304" pitchFamily="18" charset="0"/>
                <a:ea typeface="Times New Roman" panose="02020603050405020304" pitchFamily="18" charset="0"/>
              </a:rPr>
              <a:t>	</a:t>
            </a:r>
            <a:r>
              <a:rPr lang="uk-UA" sz="1600" spc="-10" dirty="0" smtClean="0">
                <a:effectLst/>
                <a:latin typeface="Times New Roman" panose="02020603050405020304" pitchFamily="18" charset="0"/>
                <a:ea typeface="Times New Roman" panose="02020603050405020304" pitchFamily="18" charset="0"/>
              </a:rPr>
              <a:t>підтримки </a:t>
            </a:r>
            <a:r>
              <a:rPr lang="uk-UA" sz="1600" spc="0" dirty="0" err="1" smtClean="0">
                <a:effectLst/>
                <a:latin typeface="Times New Roman" panose="02020603050405020304" pitchFamily="18" charset="0"/>
                <a:ea typeface="Times New Roman" panose="02020603050405020304" pitchFamily="18" charset="0"/>
              </a:rPr>
              <a:t>внутрішньофірмових</a:t>
            </a:r>
            <a:r>
              <a:rPr lang="uk-UA" sz="1600" spc="0" dirty="0" smtClean="0">
                <a:effectLst/>
                <a:latin typeface="Times New Roman" panose="02020603050405020304" pitchFamily="18" charset="0"/>
                <a:ea typeface="Times New Roman" panose="02020603050405020304" pitchFamily="18" charset="0"/>
              </a:rPr>
              <a:t> стандартів обслуговування споживачів;</a:t>
            </a:r>
            <a:endParaRPr lang="en-US" sz="1600" spc="0" dirty="0" smtClean="0">
              <a:effectLst/>
              <a:latin typeface="Times New Roman" panose="02020603050405020304" pitchFamily="18" charset="0"/>
              <a:ea typeface="Times New Roman" panose="02020603050405020304" pitchFamily="18" charset="0"/>
            </a:endParaRPr>
          </a:p>
          <a:p>
            <a:pPr marL="742950" marR="264795" lvl="1" indent="-285750" algn="just">
              <a:spcAft>
                <a:spcPts val="0"/>
              </a:spcAft>
              <a:buSzPts val="1400"/>
              <a:buFont typeface="Times New Roman" panose="02020603050405020304" pitchFamily="18" charset="0"/>
              <a:buChar char="—"/>
              <a:tabLst>
                <a:tab pos="988060" algn="l"/>
              </a:tabLst>
            </a:pPr>
            <a:r>
              <a:rPr lang="uk-UA" sz="1600" spc="0" dirty="0" smtClean="0">
                <a:effectLst/>
                <a:latin typeface="Times New Roman" panose="02020603050405020304" pitchFamily="18" charset="0"/>
                <a:ea typeface="Times New Roman" panose="02020603050405020304" pitchFamily="18" charset="0"/>
              </a:rPr>
              <a:t>постійний аналіз вимог, пропонованих до системи обслуговування, з метою визначення можливостей із підтримки необхідного рівня</a:t>
            </a:r>
            <a:r>
              <a:rPr lang="uk-UA" sz="1600" spc="200" dirty="0" smtClean="0">
                <a:effectLst/>
                <a:latin typeface="Times New Roman" panose="02020603050405020304" pitchFamily="18" charset="0"/>
                <a:ea typeface="Times New Roman" panose="02020603050405020304" pitchFamily="18" charset="0"/>
              </a:rPr>
              <a:t> </a:t>
            </a:r>
            <a:r>
              <a:rPr lang="uk-UA" sz="1600" spc="-10" dirty="0" smtClean="0">
                <a:effectLst/>
                <a:latin typeface="Times New Roman" panose="02020603050405020304" pitchFamily="18" charset="0"/>
                <a:ea typeface="Times New Roman" panose="02020603050405020304" pitchFamily="18" charset="0"/>
              </a:rPr>
              <a:t>обслуговування.</a:t>
            </a:r>
          </a:p>
          <a:p>
            <a:r>
              <a:rPr lang="uk-UA" dirty="0"/>
              <a:t>Під	</a:t>
            </a:r>
            <a:r>
              <a:rPr lang="uk-UA" i="1" dirty="0"/>
              <a:t>умовами	обслуговування	</a:t>
            </a:r>
            <a:r>
              <a:rPr lang="uk-UA" dirty="0"/>
              <a:t>розуміють	сукупність	факторів,	що впливають на споживача у процесі надання послуги.</a:t>
            </a:r>
            <a:endParaRPr lang="en-US" sz="1400" dirty="0"/>
          </a:p>
          <a:p>
            <a:r>
              <a:rPr lang="uk-UA" dirty="0"/>
              <a:t>Вимоги,	яким	повинна	задовольняти	система	обслуговування, визначаються на основі аналізу її цілей та обмежень зовнішнього середовища.</a:t>
            </a:r>
            <a:endParaRPr lang="en-US" dirty="0"/>
          </a:p>
          <a:p>
            <a:r>
              <a:rPr lang="uk-UA" dirty="0"/>
              <a:t>Розглянемо	основні	вимоги,	пропоновані	до	формування	систем обслуговування</a:t>
            </a:r>
            <a:endParaRPr lang="en-US" sz="2800" spc="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642638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294305"/>
          </a:xfrm>
          <a:prstGeom prst="rect">
            <a:avLst/>
          </a:prstGeom>
        </p:spPr>
        <p:txBody>
          <a:bodyPr wrap="square">
            <a:spAutoFit/>
          </a:bodyPr>
          <a:lstStyle/>
          <a:p>
            <a:pPr marL="742950" marR="265430" lvl="1" indent="-285750" algn="just">
              <a:lnSpc>
                <a:spcPct val="100000"/>
              </a:lnSpc>
              <a:spcBef>
                <a:spcPts val="325"/>
              </a:spcBef>
              <a:spcAft>
                <a:spcPts val="0"/>
              </a:spcAft>
              <a:buSzPts val="1400"/>
              <a:buFont typeface="Times New Roman" panose="02020603050405020304" pitchFamily="18" charset="0"/>
              <a:buChar char="—"/>
              <a:tabLst>
                <a:tab pos="725805" algn="l"/>
              </a:tabLst>
            </a:pPr>
            <a:r>
              <a:rPr lang="uk-UA" sz="1600" spc="0" dirty="0" smtClean="0">
                <a:effectLst/>
                <a:latin typeface="Times New Roman" panose="02020603050405020304" pitchFamily="18" charset="0"/>
                <a:ea typeface="Times New Roman" panose="02020603050405020304" pitchFamily="18" charset="0"/>
              </a:rPr>
              <a:t>інтеграція ланок ланцюга поставок у єдину систему, що забезпечує ефективне наскрізне керування матеріальними й інформаційними потоками;</a:t>
            </a:r>
            <a:endParaRPr lang="en-US" sz="1600" spc="0" dirty="0" smtClean="0">
              <a:effectLst/>
              <a:latin typeface="Times New Roman" panose="02020603050405020304" pitchFamily="18" charset="0"/>
              <a:ea typeface="Times New Roman" panose="02020603050405020304" pitchFamily="18" charset="0"/>
            </a:endParaRPr>
          </a:p>
          <a:p>
            <a:pPr marL="742950" marR="265430" lvl="1" indent="-285750" algn="just">
              <a:spcAft>
                <a:spcPts val="0"/>
              </a:spcAft>
              <a:buSzPts val="1400"/>
              <a:buFont typeface="Times New Roman" panose="02020603050405020304" pitchFamily="18" charset="0"/>
              <a:buChar char="—"/>
              <a:tabLst>
                <a:tab pos="725805" algn="l"/>
              </a:tabLst>
            </a:pPr>
            <a:r>
              <a:rPr lang="uk-UA" sz="1600" spc="0" dirty="0" smtClean="0">
                <a:effectLst/>
                <a:latin typeface="Times New Roman" panose="02020603050405020304" pitchFamily="18" charset="0"/>
                <a:ea typeface="Times New Roman" panose="02020603050405020304" pitchFamily="18" charset="0"/>
              </a:rPr>
              <a:t>інтеграція систем контролю над рухом і використанням сировини, матеріалів та іншої продукції, що надходить у виробництво, а також готової продукції, що постачає споживачеві;</a:t>
            </a:r>
            <a:endParaRPr lang="en-US" sz="1600" spc="0" dirty="0" smtClean="0">
              <a:effectLst/>
              <a:latin typeface="Times New Roman" panose="02020603050405020304" pitchFamily="18" charset="0"/>
              <a:ea typeface="Times New Roman" panose="02020603050405020304" pitchFamily="18" charset="0"/>
            </a:endParaRPr>
          </a:p>
          <a:p>
            <a:pPr marL="742950" marR="264795" lvl="1" indent="-285750" algn="just">
              <a:spcAft>
                <a:spcPts val="0"/>
              </a:spcAft>
              <a:buSzPts val="1400"/>
              <a:buFont typeface="Times New Roman" panose="02020603050405020304" pitchFamily="18" charset="0"/>
              <a:buChar char="—"/>
              <a:tabLst>
                <a:tab pos="725805" algn="l"/>
              </a:tabLst>
            </a:pPr>
            <a:r>
              <a:rPr lang="uk-UA" sz="1600" spc="0" dirty="0" smtClean="0">
                <a:effectLst/>
                <a:latin typeface="Times New Roman" panose="02020603050405020304" pitchFamily="18" charset="0"/>
                <a:ea typeface="Times New Roman" panose="02020603050405020304" pitchFamily="18" charset="0"/>
              </a:rPr>
              <a:t>забезпечення ефективної взаємодії й узгодженої роботи всіх </a:t>
            </a:r>
            <a:r>
              <a:rPr lang="uk-UA" sz="1600" spc="0" dirty="0" err="1" smtClean="0">
                <a:effectLst/>
                <a:latin typeface="Times New Roman" panose="02020603050405020304" pitchFamily="18" charset="0"/>
                <a:ea typeface="Times New Roman" panose="02020603050405020304" pitchFamily="18" charset="0"/>
              </a:rPr>
              <a:t>функційних</a:t>
            </a:r>
            <a:r>
              <a:rPr lang="uk-UA" sz="1600" spc="0" dirty="0" smtClean="0">
                <a:effectLst/>
                <a:latin typeface="Times New Roman" panose="02020603050405020304" pitchFamily="18" charset="0"/>
                <a:ea typeface="Times New Roman" panose="02020603050405020304" pitchFamily="18" charset="0"/>
              </a:rPr>
              <a:t> елементів системи;</a:t>
            </a:r>
            <a:endParaRPr lang="en-US" sz="1600" spc="0" dirty="0" smtClean="0">
              <a:effectLst/>
              <a:latin typeface="Times New Roman" panose="02020603050405020304" pitchFamily="18" charset="0"/>
              <a:ea typeface="Times New Roman" panose="02020603050405020304" pitchFamily="18" charset="0"/>
            </a:endParaRPr>
          </a:p>
          <a:p>
            <a:pPr marL="742950" marR="264160" lvl="1" indent="-285750" algn="just">
              <a:spcAft>
                <a:spcPts val="0"/>
              </a:spcAft>
              <a:buSzPts val="1400"/>
              <a:buFont typeface="Times New Roman" panose="02020603050405020304" pitchFamily="18" charset="0"/>
              <a:buChar char="—"/>
              <a:tabLst>
                <a:tab pos="725805" algn="l"/>
              </a:tabLst>
            </a:pPr>
            <a:r>
              <a:rPr lang="uk-UA" sz="1600" spc="0" dirty="0" smtClean="0">
                <a:effectLst/>
                <a:latin typeface="Times New Roman" panose="02020603050405020304" pitchFamily="18" charset="0"/>
                <a:ea typeface="Times New Roman" panose="02020603050405020304" pitchFamily="18" charset="0"/>
              </a:rPr>
              <a:t>чітке</a:t>
            </a:r>
            <a:r>
              <a:rPr lang="uk-UA" sz="1600" spc="-20"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вписування</a:t>
            </a:r>
            <a:r>
              <a:rPr lang="uk-UA" sz="1600" spc="-10"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системи</a:t>
            </a:r>
            <a:r>
              <a:rPr lang="uk-UA" sz="1600" spc="-20"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обслуговування</a:t>
            </a:r>
            <a:r>
              <a:rPr lang="uk-UA" sz="1600" spc="-10"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в</a:t>
            </a:r>
            <a:r>
              <a:rPr lang="uk-UA" sz="1600" spc="-20"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діючі</a:t>
            </a:r>
            <a:r>
              <a:rPr lang="uk-UA" sz="1600" spc="-20"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бізнес-процеси,</a:t>
            </a:r>
            <a:r>
              <a:rPr lang="uk-UA" sz="1600" spc="-15"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а</a:t>
            </a:r>
            <a:r>
              <a:rPr lang="uk-UA" sz="1600" spc="-10"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також системи керування підприємством;</a:t>
            </a:r>
            <a:endParaRPr lang="en-US" sz="1600" spc="0" dirty="0" smtClean="0">
              <a:effectLst/>
              <a:latin typeface="Times New Roman" panose="02020603050405020304" pitchFamily="18" charset="0"/>
              <a:ea typeface="Times New Roman" panose="02020603050405020304" pitchFamily="18" charset="0"/>
            </a:endParaRPr>
          </a:p>
          <a:p>
            <a:pPr marL="742950" marR="263525" lvl="1" indent="-285750" algn="just">
              <a:spcAft>
                <a:spcPts val="0"/>
              </a:spcAft>
              <a:buSzPts val="1400"/>
              <a:buFont typeface="Times New Roman" panose="02020603050405020304" pitchFamily="18" charset="0"/>
              <a:buChar char="—"/>
              <a:tabLst>
                <a:tab pos="725805" algn="l"/>
              </a:tabLst>
            </a:pPr>
            <a:r>
              <a:rPr lang="uk-UA" sz="1600" spc="0" dirty="0" smtClean="0">
                <a:effectLst/>
                <a:latin typeface="Times New Roman" panose="02020603050405020304" pitchFamily="18" charset="0"/>
                <a:ea typeface="Times New Roman" panose="02020603050405020304" pitchFamily="18" charset="0"/>
              </a:rPr>
              <a:t>функціонування системи обслуговування відповідно до</a:t>
            </a:r>
            <a:r>
              <a:rPr lang="uk-UA" sz="1600" spc="200"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принципу</a:t>
            </a:r>
            <a:r>
              <a:rPr lang="uk-UA" sz="1600" spc="200" dirty="0" smtClean="0">
                <a:effectLst/>
                <a:latin typeface="Times New Roman" panose="02020603050405020304" pitchFamily="18" charset="0"/>
                <a:ea typeface="Times New Roman" panose="02020603050405020304" pitchFamily="18" charset="0"/>
              </a:rPr>
              <a:t> </a:t>
            </a:r>
            <a:r>
              <a:rPr lang="uk-UA" sz="1600" spc="0" dirty="0" err="1" smtClean="0">
                <a:effectLst/>
                <a:latin typeface="Times New Roman" panose="02020603050405020304" pitchFamily="18" charset="0"/>
                <a:ea typeface="Times New Roman" panose="02020603050405020304" pitchFamily="18" charset="0"/>
              </a:rPr>
              <a:t>Парето</a:t>
            </a:r>
            <a:r>
              <a:rPr lang="uk-UA" sz="1600" spc="0" dirty="0" smtClean="0">
                <a:effectLst/>
                <a:latin typeface="Times New Roman" panose="02020603050405020304" pitchFamily="18" charset="0"/>
                <a:ea typeface="Times New Roman" panose="02020603050405020304" pitchFamily="18" charset="0"/>
              </a:rPr>
              <a:t>, покликаного допомогти фахівцям служби логістики виявити важливі завдання й можливості, тобто система обслуговування включає елементи, що сприяють вирішенню дійсно важливих і пріоритетних завдань, ресурси для</a:t>
            </a:r>
            <a:r>
              <a:rPr lang="uk-UA" sz="1600" spc="200"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яких повинні бути виділені в першу чергу;</a:t>
            </a:r>
            <a:endParaRPr lang="en-US" sz="1600" spc="0" dirty="0" smtClean="0">
              <a:effectLst/>
              <a:latin typeface="Times New Roman" panose="02020603050405020304" pitchFamily="18" charset="0"/>
              <a:ea typeface="Times New Roman" panose="02020603050405020304" pitchFamily="18" charset="0"/>
            </a:endParaRPr>
          </a:p>
          <a:p>
            <a:pPr marL="742950" marR="263525" lvl="1" indent="-285750">
              <a:spcAft>
                <a:spcPts val="0"/>
              </a:spcAft>
              <a:buSzPts val="1400"/>
              <a:buFont typeface="Times New Roman" panose="02020603050405020304" pitchFamily="18" charset="0"/>
              <a:buChar char="—"/>
              <a:tabLst>
                <a:tab pos="725805" algn="l"/>
              </a:tabLst>
            </a:pPr>
            <a:r>
              <a:rPr lang="uk-UA" sz="1600" spc="0" dirty="0" smtClean="0">
                <a:effectLst/>
                <a:latin typeface="Times New Roman" panose="02020603050405020304" pitchFamily="18" charset="0"/>
                <a:ea typeface="Times New Roman" panose="02020603050405020304" pitchFamily="18" charset="0"/>
              </a:rPr>
              <a:t>приділення рівної уваги методам, об'єктам, суб'єктам і самому предмету дослідження в системах обслуговування;</a:t>
            </a:r>
            <a:endParaRPr lang="en-US" sz="1600" spc="0" dirty="0" smtClean="0">
              <a:effectLst/>
              <a:latin typeface="Times New Roman" panose="02020603050405020304" pitchFamily="18" charset="0"/>
              <a:ea typeface="Times New Roman" panose="02020603050405020304" pitchFamily="18" charset="0"/>
            </a:endParaRPr>
          </a:p>
          <a:p>
            <a:pPr marL="742950" marR="264795" lvl="1" indent="-285750">
              <a:spcAft>
                <a:spcPts val="0"/>
              </a:spcAft>
              <a:buSzPts val="1400"/>
              <a:buFont typeface="Times New Roman" panose="02020603050405020304" pitchFamily="18" charset="0"/>
              <a:buChar char="—"/>
              <a:tabLst>
                <a:tab pos="725805" algn="l"/>
              </a:tabLst>
            </a:pPr>
            <a:r>
              <a:rPr lang="uk-UA" sz="1600" spc="-10" dirty="0" smtClean="0">
                <a:effectLst/>
                <a:latin typeface="Times New Roman" panose="02020603050405020304" pitchFamily="18" charset="0"/>
                <a:ea typeface="Times New Roman" panose="02020603050405020304" pitchFamily="18" charset="0"/>
              </a:rPr>
              <a:t>упорядкованість</a:t>
            </a:r>
            <a:r>
              <a:rPr lang="uk-UA" sz="1600" spc="-70" dirty="0" smtClean="0">
                <a:effectLst/>
                <a:latin typeface="Times New Roman" panose="02020603050405020304" pitchFamily="18" charset="0"/>
                <a:ea typeface="Times New Roman" panose="02020603050405020304" pitchFamily="18" charset="0"/>
              </a:rPr>
              <a:t> </a:t>
            </a:r>
            <a:r>
              <a:rPr lang="uk-UA" sz="1600" spc="-10" dirty="0" smtClean="0">
                <a:effectLst/>
                <a:latin typeface="Times New Roman" panose="02020603050405020304" pitchFamily="18" charset="0"/>
                <a:ea typeface="Times New Roman" panose="02020603050405020304" pitchFamily="18" charset="0"/>
              </a:rPr>
              <a:t>і</a:t>
            </a:r>
            <a:r>
              <a:rPr lang="uk-UA" sz="1600" spc="-60" dirty="0" smtClean="0">
                <a:effectLst/>
                <a:latin typeface="Times New Roman" panose="02020603050405020304" pitchFamily="18" charset="0"/>
                <a:ea typeface="Times New Roman" panose="02020603050405020304" pitchFamily="18" charset="0"/>
              </a:rPr>
              <a:t> </a:t>
            </a:r>
            <a:r>
              <a:rPr lang="uk-UA" sz="1600" spc="-10" dirty="0" smtClean="0">
                <a:effectLst/>
                <a:latin typeface="Times New Roman" panose="02020603050405020304" pitchFamily="18" charset="0"/>
                <a:ea typeface="Times New Roman" panose="02020603050405020304" pitchFamily="18" charset="0"/>
              </a:rPr>
              <a:t>ясність</a:t>
            </a:r>
            <a:r>
              <a:rPr lang="uk-UA" sz="1600" spc="-70" dirty="0" smtClean="0">
                <a:effectLst/>
                <a:latin typeface="Times New Roman" panose="02020603050405020304" pitchFamily="18" charset="0"/>
                <a:ea typeface="Times New Roman" panose="02020603050405020304" pitchFamily="18" charset="0"/>
              </a:rPr>
              <a:t> </a:t>
            </a:r>
            <a:r>
              <a:rPr lang="uk-UA" sz="1600" spc="-10" dirty="0" smtClean="0">
                <a:effectLst/>
                <a:latin typeface="Times New Roman" panose="02020603050405020304" pitchFamily="18" charset="0"/>
                <a:ea typeface="Times New Roman" panose="02020603050405020304" pitchFamily="18" charset="0"/>
              </a:rPr>
              <a:t>систем</a:t>
            </a:r>
            <a:r>
              <a:rPr lang="uk-UA" sz="1600" spc="-70" dirty="0" smtClean="0">
                <a:effectLst/>
                <a:latin typeface="Times New Roman" panose="02020603050405020304" pitchFamily="18" charset="0"/>
                <a:ea typeface="Times New Roman" panose="02020603050405020304" pitchFamily="18" charset="0"/>
              </a:rPr>
              <a:t> </a:t>
            </a:r>
            <a:r>
              <a:rPr lang="uk-UA" sz="1600" spc="-10" dirty="0" smtClean="0">
                <a:effectLst/>
                <a:latin typeface="Times New Roman" panose="02020603050405020304" pitchFamily="18" charset="0"/>
                <a:ea typeface="Times New Roman" panose="02020603050405020304" pitchFamily="18" charset="0"/>
              </a:rPr>
              <a:t>(що</a:t>
            </a:r>
            <a:r>
              <a:rPr lang="uk-UA" sz="1600" spc="-60" dirty="0" smtClean="0">
                <a:effectLst/>
                <a:latin typeface="Times New Roman" panose="02020603050405020304" pitchFamily="18" charset="0"/>
                <a:ea typeface="Times New Roman" panose="02020603050405020304" pitchFamily="18" charset="0"/>
              </a:rPr>
              <a:t> </a:t>
            </a:r>
            <a:r>
              <a:rPr lang="uk-UA" sz="1600" spc="-10" dirty="0" smtClean="0">
                <a:effectLst/>
                <a:latin typeface="Times New Roman" panose="02020603050405020304" pitchFamily="18" charset="0"/>
                <a:ea typeface="Times New Roman" panose="02020603050405020304" pitchFamily="18" charset="0"/>
              </a:rPr>
              <a:t>не</a:t>
            </a:r>
            <a:r>
              <a:rPr lang="uk-UA" sz="1600" spc="-75" dirty="0" smtClean="0">
                <a:effectLst/>
                <a:latin typeface="Times New Roman" panose="02020603050405020304" pitchFamily="18" charset="0"/>
                <a:ea typeface="Times New Roman" panose="02020603050405020304" pitchFamily="18" charset="0"/>
              </a:rPr>
              <a:t> </a:t>
            </a:r>
            <a:r>
              <a:rPr lang="uk-UA" sz="1600" spc="-10" dirty="0" smtClean="0">
                <a:effectLst/>
                <a:latin typeface="Times New Roman" panose="02020603050405020304" pitchFamily="18" charset="0"/>
                <a:ea typeface="Times New Roman" panose="02020603050405020304" pitchFamily="18" charset="0"/>
              </a:rPr>
              <a:t>виключає</a:t>
            </a:r>
            <a:r>
              <a:rPr lang="uk-UA" sz="1600" spc="-70" dirty="0" smtClean="0">
                <a:effectLst/>
                <a:latin typeface="Times New Roman" panose="02020603050405020304" pitchFamily="18" charset="0"/>
                <a:ea typeface="Times New Roman" panose="02020603050405020304" pitchFamily="18" charset="0"/>
              </a:rPr>
              <a:t> </a:t>
            </a:r>
            <a:r>
              <a:rPr lang="uk-UA" sz="1600" spc="-10" dirty="0" smtClean="0">
                <a:effectLst/>
                <a:latin typeface="Times New Roman" panose="02020603050405020304" pitchFamily="18" charset="0"/>
                <a:ea typeface="Times New Roman" panose="02020603050405020304" pitchFamily="18" charset="0"/>
              </a:rPr>
              <a:t>цінності</a:t>
            </a:r>
            <a:r>
              <a:rPr lang="uk-UA" sz="1600" spc="-60" dirty="0" smtClean="0">
                <a:effectLst/>
                <a:latin typeface="Times New Roman" panose="02020603050405020304" pitchFamily="18" charset="0"/>
                <a:ea typeface="Times New Roman" panose="02020603050405020304" pitchFamily="18" charset="0"/>
              </a:rPr>
              <a:t> </a:t>
            </a:r>
            <a:r>
              <a:rPr lang="uk-UA" sz="1600" spc="-10" dirty="0" smtClean="0">
                <a:effectLst/>
                <a:latin typeface="Times New Roman" panose="02020603050405020304" pitchFamily="18" charset="0"/>
                <a:ea typeface="Times New Roman" panose="02020603050405020304" pitchFamily="18" charset="0"/>
              </a:rPr>
              <a:t>інтуїції),</a:t>
            </a:r>
            <a:r>
              <a:rPr lang="uk-UA" sz="1600" spc="-70" dirty="0" smtClean="0">
                <a:effectLst/>
                <a:latin typeface="Times New Roman" panose="02020603050405020304" pitchFamily="18" charset="0"/>
                <a:ea typeface="Times New Roman" panose="02020603050405020304" pitchFamily="18" charset="0"/>
              </a:rPr>
              <a:t> </a:t>
            </a:r>
            <a:r>
              <a:rPr lang="uk-UA" sz="1600" spc="-10" dirty="0" smtClean="0">
                <a:effectLst/>
                <a:latin typeface="Times New Roman" panose="02020603050405020304" pitchFamily="18" charset="0"/>
                <a:ea typeface="Times New Roman" panose="02020603050405020304" pitchFamily="18" charset="0"/>
              </a:rPr>
              <a:t>сумісні </a:t>
            </a:r>
            <a:r>
              <a:rPr lang="uk-UA" sz="1600" spc="0" dirty="0" smtClean="0">
                <a:effectLst/>
                <a:latin typeface="Times New Roman" panose="02020603050405020304" pitchFamily="18" charset="0"/>
                <a:ea typeface="Times New Roman" panose="02020603050405020304" pitchFamily="18" charset="0"/>
              </a:rPr>
              <a:t>зі</a:t>
            </a:r>
            <a:r>
              <a:rPr lang="uk-UA" sz="1600" spc="-90"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стилем</a:t>
            </a:r>
            <a:r>
              <a:rPr lang="uk-UA" sz="1600" spc="-85"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керування,</a:t>
            </a:r>
            <a:r>
              <a:rPr lang="uk-UA" sz="1600" spc="-70"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прийнятим</a:t>
            </a:r>
            <a:r>
              <a:rPr lang="uk-UA" sz="1600" spc="-90"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на</a:t>
            </a:r>
            <a:r>
              <a:rPr lang="uk-UA" sz="1600" spc="-85"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підприємстві,</a:t>
            </a:r>
            <a:r>
              <a:rPr lang="uk-UA" sz="1600" spc="-85"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й</a:t>
            </a:r>
            <a:r>
              <a:rPr lang="uk-UA" sz="1600" spc="-85"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орієнтованість</a:t>
            </a:r>
            <a:r>
              <a:rPr lang="uk-UA" sz="1600" spc="-90"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на</a:t>
            </a:r>
            <a:r>
              <a:rPr lang="uk-UA" sz="1600" spc="-85"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дії.</a:t>
            </a:r>
            <a:endParaRPr lang="en-US" sz="1600" spc="0" dirty="0" smtClean="0">
              <a:effectLst/>
              <a:latin typeface="Times New Roman" panose="02020603050405020304" pitchFamily="18" charset="0"/>
              <a:ea typeface="Times New Roman" panose="02020603050405020304" pitchFamily="18" charset="0"/>
            </a:endParaRPr>
          </a:p>
          <a:p>
            <a:pPr marL="742950" marR="264160" lvl="1" indent="-285750">
              <a:spcAft>
                <a:spcPts val="0"/>
              </a:spcAft>
              <a:buSzPts val="1400"/>
              <a:buFont typeface="Times New Roman" panose="02020603050405020304" pitchFamily="18" charset="0"/>
              <a:buChar char="—"/>
              <a:tabLst>
                <a:tab pos="725805" algn="l"/>
              </a:tabLst>
            </a:pPr>
            <a:r>
              <a:rPr lang="uk-UA" sz="1600" spc="0" dirty="0" smtClean="0">
                <a:effectLst/>
                <a:latin typeface="Times New Roman" panose="02020603050405020304" pitchFamily="18" charset="0"/>
                <a:ea typeface="Times New Roman" panose="02020603050405020304" pitchFamily="18" charset="0"/>
              </a:rPr>
              <a:t>необхідність швидкої адаптації до змін факторів зовнішнього середовища в умовах політичної й економічної нестабільності;</a:t>
            </a:r>
            <a:endParaRPr lang="en-US" sz="1600" spc="0" dirty="0" smtClean="0">
              <a:effectLst/>
              <a:latin typeface="Times New Roman" panose="02020603050405020304" pitchFamily="18" charset="0"/>
              <a:ea typeface="Times New Roman" panose="02020603050405020304" pitchFamily="18" charset="0"/>
            </a:endParaRPr>
          </a:p>
          <a:p>
            <a:pPr marL="742950" lvl="1" indent="-285750">
              <a:lnSpc>
                <a:spcPts val="1610"/>
              </a:lnSpc>
              <a:spcAft>
                <a:spcPts val="0"/>
              </a:spcAft>
              <a:buSzPts val="1400"/>
              <a:buFont typeface="Times New Roman" panose="02020603050405020304" pitchFamily="18" charset="0"/>
              <a:buChar char="—"/>
              <a:tabLst>
                <a:tab pos="725805" algn="l"/>
              </a:tabLst>
            </a:pPr>
            <a:r>
              <a:rPr lang="uk-UA" sz="1600" spc="0" dirty="0" smtClean="0">
                <a:effectLst/>
                <a:latin typeface="Times New Roman" panose="02020603050405020304" pitchFamily="18" charset="0"/>
                <a:ea typeface="Times New Roman" panose="02020603050405020304" pitchFamily="18" charset="0"/>
              </a:rPr>
              <a:t>прихильність</a:t>
            </a:r>
            <a:r>
              <a:rPr lang="uk-UA" sz="1600" spc="-55"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до</a:t>
            </a:r>
            <a:r>
              <a:rPr lang="uk-UA" sz="1600" spc="-40"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безперервного</a:t>
            </a:r>
            <a:r>
              <a:rPr lang="uk-UA" sz="1600" spc="-35" dirty="0" smtClean="0">
                <a:effectLst/>
                <a:latin typeface="Times New Roman" panose="02020603050405020304" pitchFamily="18" charset="0"/>
                <a:ea typeface="Times New Roman" panose="02020603050405020304" pitchFamily="18" charset="0"/>
              </a:rPr>
              <a:t> </a:t>
            </a:r>
            <a:r>
              <a:rPr lang="uk-UA" sz="1600" spc="0" dirty="0" smtClean="0">
                <a:effectLst/>
                <a:latin typeface="Times New Roman" panose="02020603050405020304" pitchFamily="18" charset="0"/>
                <a:ea typeface="Times New Roman" panose="02020603050405020304" pitchFamily="18" charset="0"/>
              </a:rPr>
              <a:t>вдосконалювання</a:t>
            </a:r>
            <a:r>
              <a:rPr lang="uk-UA" sz="1600" spc="-45" dirty="0" smtClean="0">
                <a:effectLst/>
                <a:latin typeface="Times New Roman" panose="02020603050405020304" pitchFamily="18" charset="0"/>
                <a:ea typeface="Times New Roman" panose="02020603050405020304" pitchFamily="18" charset="0"/>
              </a:rPr>
              <a:t> </a:t>
            </a:r>
            <a:r>
              <a:rPr lang="uk-UA" sz="1600" spc="-10" dirty="0" smtClean="0">
                <a:effectLst/>
                <a:latin typeface="Times New Roman" panose="02020603050405020304" pitchFamily="18" charset="0"/>
                <a:ea typeface="Times New Roman" panose="02020603050405020304" pitchFamily="18" charset="0"/>
              </a:rPr>
              <a:t>обслуговування;</a:t>
            </a:r>
            <a:endParaRPr lang="en-US" sz="1600" spc="0" dirty="0" smtClean="0">
              <a:effectLst/>
              <a:latin typeface="Times New Roman" panose="02020603050405020304" pitchFamily="18" charset="0"/>
              <a:ea typeface="Times New Roman" panose="02020603050405020304" pitchFamily="18" charset="0"/>
            </a:endParaRPr>
          </a:p>
          <a:p>
            <a:pPr marL="742950" lvl="1" indent="-285750">
              <a:lnSpc>
                <a:spcPts val="1610"/>
              </a:lnSpc>
              <a:spcAft>
                <a:spcPts val="0"/>
              </a:spcAft>
              <a:buSzPts val="1400"/>
              <a:buFont typeface="Times New Roman" panose="02020603050405020304" pitchFamily="18" charset="0"/>
              <a:buChar char="—"/>
              <a:tabLst>
                <a:tab pos="725805" algn="l"/>
              </a:tabLst>
            </a:pPr>
            <a:r>
              <a:rPr lang="uk-UA" sz="1600" spc="-30" dirty="0" smtClean="0">
                <a:effectLst/>
                <a:latin typeface="Times New Roman" panose="02020603050405020304" pitchFamily="18" charset="0"/>
                <a:ea typeface="Times New Roman" panose="02020603050405020304" pitchFamily="18" charset="0"/>
              </a:rPr>
              <a:t>можливості</a:t>
            </a:r>
            <a:r>
              <a:rPr lang="uk-UA" sz="1600" spc="-70" dirty="0" smtClean="0">
                <a:effectLst/>
                <a:latin typeface="Times New Roman" panose="02020603050405020304" pitchFamily="18" charset="0"/>
                <a:ea typeface="Times New Roman" panose="02020603050405020304" pitchFamily="18" charset="0"/>
              </a:rPr>
              <a:t> </a:t>
            </a:r>
            <a:r>
              <a:rPr lang="uk-UA" sz="1600" spc="-30" dirty="0" smtClean="0">
                <a:effectLst/>
                <a:latin typeface="Times New Roman" panose="02020603050405020304" pitchFamily="18" charset="0"/>
                <a:ea typeface="Times New Roman" panose="02020603050405020304" pitchFamily="18" charset="0"/>
              </a:rPr>
              <a:t>функціонування</a:t>
            </a:r>
            <a:r>
              <a:rPr lang="uk-UA" sz="1600" spc="-75" dirty="0" smtClean="0">
                <a:effectLst/>
                <a:latin typeface="Times New Roman" panose="02020603050405020304" pitchFamily="18" charset="0"/>
                <a:ea typeface="Times New Roman" panose="02020603050405020304" pitchFamily="18" charset="0"/>
              </a:rPr>
              <a:t> </a:t>
            </a:r>
            <a:r>
              <a:rPr lang="uk-UA" sz="1600" spc="-30" dirty="0" smtClean="0">
                <a:effectLst/>
                <a:latin typeface="Times New Roman" panose="02020603050405020304" pitchFamily="18" charset="0"/>
                <a:ea typeface="Times New Roman" panose="02020603050405020304" pitchFamily="18" charset="0"/>
              </a:rPr>
              <a:t>при</a:t>
            </a:r>
            <a:r>
              <a:rPr lang="uk-UA" sz="1600" spc="-60" dirty="0" smtClean="0">
                <a:effectLst/>
                <a:latin typeface="Times New Roman" panose="02020603050405020304" pitchFamily="18" charset="0"/>
                <a:ea typeface="Times New Roman" panose="02020603050405020304" pitchFamily="18" charset="0"/>
              </a:rPr>
              <a:t> </a:t>
            </a:r>
            <a:r>
              <a:rPr lang="uk-UA" sz="1600" spc="-30" dirty="0" smtClean="0">
                <a:effectLst/>
                <a:latin typeface="Times New Roman" panose="02020603050405020304" pitchFamily="18" charset="0"/>
                <a:ea typeface="Times New Roman" panose="02020603050405020304" pitchFamily="18" charset="0"/>
              </a:rPr>
              <a:t>нерозвиненій</a:t>
            </a:r>
            <a:r>
              <a:rPr lang="uk-UA" sz="1600" spc="-65" dirty="0" smtClean="0">
                <a:effectLst/>
                <a:latin typeface="Times New Roman" panose="02020603050405020304" pitchFamily="18" charset="0"/>
                <a:ea typeface="Times New Roman" panose="02020603050405020304" pitchFamily="18" charset="0"/>
              </a:rPr>
              <a:t> </a:t>
            </a:r>
            <a:r>
              <a:rPr lang="uk-UA" sz="1600" spc="-30" dirty="0" smtClean="0">
                <a:effectLst/>
                <a:latin typeface="Times New Roman" panose="02020603050405020304" pitchFamily="18" charset="0"/>
                <a:ea typeface="Times New Roman" panose="02020603050405020304" pitchFamily="18" charset="0"/>
              </a:rPr>
              <a:t>інфраструктурі</a:t>
            </a:r>
            <a:r>
              <a:rPr lang="uk-UA" sz="1600" spc="-70" dirty="0" smtClean="0">
                <a:effectLst/>
                <a:latin typeface="Times New Roman" panose="02020603050405020304" pitchFamily="18" charset="0"/>
                <a:ea typeface="Times New Roman" panose="02020603050405020304" pitchFamily="18" charset="0"/>
              </a:rPr>
              <a:t> </a:t>
            </a:r>
            <a:r>
              <a:rPr lang="uk-UA" sz="1600" spc="-30" dirty="0" smtClean="0">
                <a:effectLst/>
                <a:latin typeface="Times New Roman" panose="02020603050405020304" pitchFamily="18" charset="0"/>
                <a:ea typeface="Times New Roman" panose="02020603050405020304" pitchFamily="18" charset="0"/>
              </a:rPr>
              <a:t>та</a:t>
            </a:r>
            <a:r>
              <a:rPr lang="uk-UA" sz="1600" spc="-65" dirty="0" smtClean="0">
                <a:effectLst/>
                <a:latin typeface="Times New Roman" panose="02020603050405020304" pitchFamily="18" charset="0"/>
                <a:ea typeface="Times New Roman" panose="02020603050405020304" pitchFamily="18" charset="0"/>
              </a:rPr>
              <a:t> </a:t>
            </a:r>
            <a:r>
              <a:rPr lang="uk-UA" sz="1600" spc="-30" dirty="0" smtClean="0">
                <a:effectLst/>
                <a:latin typeface="Times New Roman" panose="02020603050405020304" pitchFamily="18" charset="0"/>
                <a:ea typeface="Times New Roman" panose="02020603050405020304" pitchFamily="18" charset="0"/>
              </a:rPr>
              <a:t>сфері</a:t>
            </a:r>
            <a:r>
              <a:rPr lang="uk-UA" sz="1600" spc="-65" dirty="0" smtClean="0">
                <a:effectLst/>
                <a:latin typeface="Times New Roman" panose="02020603050405020304" pitchFamily="18" charset="0"/>
                <a:ea typeface="Times New Roman" panose="02020603050405020304" pitchFamily="18" charset="0"/>
              </a:rPr>
              <a:t> </a:t>
            </a:r>
            <a:r>
              <a:rPr lang="uk-UA" sz="1600" spc="-30" dirty="0" smtClean="0">
                <a:effectLst/>
                <a:latin typeface="Times New Roman" panose="02020603050405020304" pitchFamily="18" charset="0"/>
                <a:ea typeface="Times New Roman" panose="02020603050405020304" pitchFamily="18" charset="0"/>
              </a:rPr>
              <a:t>обігу.</a:t>
            </a:r>
          </a:p>
          <a:p>
            <a:pPr lvl="1">
              <a:lnSpc>
                <a:spcPts val="1610"/>
              </a:lnSpc>
              <a:spcAft>
                <a:spcPts val="0"/>
              </a:spcAft>
              <a:buSzPts val="1400"/>
              <a:tabLst>
                <a:tab pos="725805" algn="l"/>
              </a:tabLst>
            </a:pPr>
            <a:r>
              <a:rPr lang="uk-UA" dirty="0"/>
              <a:t>Виділяють наступні </a:t>
            </a:r>
            <a:r>
              <a:rPr lang="uk-UA" b="1" dirty="0"/>
              <a:t>парадигми синтезу систем обслуговування</a:t>
            </a:r>
            <a:r>
              <a:rPr lang="uk-UA" dirty="0"/>
              <a:t>: аналітичну, технологічну, маркетингову й інтегральну. Парадигма становить спосіб організації наукового знання, що задає те або інше бачення об'єкта і, відповідно, моделі постановки і вирішення дослідницьких </a:t>
            </a:r>
            <a:r>
              <a:rPr lang="uk-UA" dirty="0" smtClean="0"/>
              <a:t>завдань</a:t>
            </a:r>
          </a:p>
          <a:p>
            <a:pPr lvl="0"/>
            <a:r>
              <a:rPr lang="uk-UA" b="1" dirty="0"/>
              <a:t>Аналітична парадигма. </a:t>
            </a:r>
            <a:r>
              <a:rPr lang="uk-UA" dirty="0"/>
              <a:t>Ставиться завдання побудови економіко- математичної моделі, що відбиває специфіку розв'язуваного завдання у сфері логістики. При цьому завдання </a:t>
            </a:r>
            <a:r>
              <a:rPr lang="uk-UA" dirty="0" err="1"/>
              <a:t>чітковизначене</a:t>
            </a:r>
            <a:r>
              <a:rPr lang="uk-UA" dirty="0"/>
              <a:t>, а модель реалізована. Але досягти цього нелегко, що пояснюється складністю, великою розмірністю і </a:t>
            </a:r>
            <a:r>
              <a:rPr lang="uk-UA" dirty="0" err="1"/>
              <a:t>стохастичністю</a:t>
            </a:r>
            <a:r>
              <a:rPr lang="uk-UA" dirty="0"/>
              <a:t> функціонування інтегрованих систем обслуговування. Крім того, реалізація подібних моделей вимагає значні кількості вихідних даних і розробки складних алгоритмів прийняття управлінських рішень. Зазначені вимоги можуть призвести до того, що сфера практичного застосування логістичних моделей звужується до рівня локальних систем. Для більшості прикладних завдань, заснованих на інтегральній парадигмі синтезу </a:t>
            </a:r>
            <a:r>
              <a:rPr lang="uk-UA" dirty="0" smtClean="0"/>
              <a:t>систем обслуговування</a:t>
            </a:r>
            <a:r>
              <a:rPr lang="uk-UA" dirty="0"/>
              <a:t>, цей підхід не дозволяє одержати необхідні рішення на системному рівні. Наприклад, аналітична парадигма не дозволяє формалізувати складні динамічні зв'язки в системах обслуговування.</a:t>
            </a:r>
            <a:endParaRPr lang="en-US" dirty="0"/>
          </a:p>
          <a:p>
            <a:pPr lvl="1">
              <a:lnSpc>
                <a:spcPts val="1610"/>
              </a:lnSpc>
              <a:spcAft>
                <a:spcPts val="0"/>
              </a:spcAft>
              <a:buSzPts val="1400"/>
              <a:tabLst>
                <a:tab pos="725805" algn="l"/>
              </a:tabLst>
            </a:pPr>
            <a:endParaRPr lang="en-US" sz="1600" spc="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6803663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96849"/>
            <a:ext cx="11808823" cy="6401753"/>
          </a:xfrm>
          <a:prstGeom prst="rect">
            <a:avLst/>
          </a:prstGeom>
        </p:spPr>
        <p:txBody>
          <a:bodyPr wrap="square">
            <a:spAutoFit/>
          </a:bodyPr>
          <a:lstStyle/>
          <a:p>
            <a:pPr marL="342900" marR="263525" lvl="0" indent="-342900" algn="just">
              <a:spcBef>
                <a:spcPts val="10"/>
              </a:spcBef>
              <a:spcAft>
                <a:spcPts val="0"/>
              </a:spcAft>
              <a:buSzPts val="1400"/>
              <a:buFont typeface="Times New Roman" panose="02020603050405020304" pitchFamily="18" charset="0"/>
              <a:buAutoNum type="arabicPeriod"/>
              <a:tabLst>
                <a:tab pos="1359535" algn="l"/>
              </a:tabLst>
            </a:pPr>
            <a:r>
              <a:rPr lang="uk-UA" b="1" dirty="0">
                <a:latin typeface="Times New Roman" panose="02020603050405020304" pitchFamily="18" charset="0"/>
                <a:ea typeface="Times New Roman" panose="02020603050405020304" pitchFamily="18" charset="0"/>
              </a:rPr>
              <a:t>Технологічна парадигма. </a:t>
            </a:r>
            <a:r>
              <a:rPr lang="uk-UA" dirty="0">
                <a:latin typeface="Times New Roman" panose="02020603050405020304" pitchFamily="18" charset="0"/>
                <a:ea typeface="Times New Roman" panose="02020603050405020304" pitchFamily="18" charset="0"/>
              </a:rPr>
              <a:t>Із одного боку, можна сформулювати загальне завдання формування системи обслуговування, а з другого боку, — синтезувати систему інформаційної підтримки рішення цього завдання. Технологічна парадигма орієнтується на адміністративні функції, що виконуються співробітниками структурних підрозділів: планування, закупівля матеріальних</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ресурсів,</a:t>
            </a:r>
            <a:r>
              <a:rPr lang="uk-UA" spc="-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виробництво,</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розподіл</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готової</a:t>
            </a:r>
            <a:r>
              <a:rPr lang="uk-UA" spc="-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продукції.</a:t>
            </a:r>
            <a:r>
              <a:rPr lang="uk-UA" spc="-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Для</a:t>
            </a:r>
            <a:r>
              <a:rPr lang="uk-UA" spc="-1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підтримки глобального процесу виконання замовлень застосовуються інформаційні системи обліку, контролю і прийняття рішень.</a:t>
            </a:r>
            <a:endParaRPr lang="en-US" sz="1400" spc="0" dirty="0" smtClean="0">
              <a:effectLst/>
              <a:latin typeface="Times New Roman" panose="02020603050405020304" pitchFamily="18" charset="0"/>
              <a:ea typeface="Times New Roman" panose="02020603050405020304" pitchFamily="18" charset="0"/>
            </a:endParaRPr>
          </a:p>
          <a:p>
            <a:pPr marL="269240" marR="263525" indent="449580" algn="just">
              <a:spcAft>
                <a:spcPts val="0"/>
              </a:spcAft>
            </a:pPr>
            <a:r>
              <a:rPr lang="uk-UA" dirty="0">
                <a:latin typeface="Times New Roman" panose="02020603050405020304" pitchFamily="18" charset="0"/>
                <a:ea typeface="Times New Roman" panose="02020603050405020304" pitchFamily="18" charset="0"/>
              </a:rPr>
              <a:t>Технологічна парадигма реалізовується, наприклад, у системах планування ресурсів MRP, MRPІІ і DRP, що застосовуються у </a:t>
            </a:r>
            <a:r>
              <a:rPr lang="uk-UA" dirty="0" err="1">
                <a:latin typeface="Times New Roman" panose="02020603050405020304" pitchFamily="18" charset="0"/>
                <a:ea typeface="Times New Roman" panose="02020603050405020304" pitchFamily="18" charset="0"/>
              </a:rPr>
              <a:t>внутрішньофірмових</a:t>
            </a:r>
            <a:r>
              <a:rPr lang="uk-UA" dirty="0">
                <a:latin typeface="Times New Roman" panose="02020603050405020304" pitchFamily="18" charset="0"/>
                <a:ea typeface="Times New Roman" panose="02020603050405020304" pitchFamily="18" charset="0"/>
              </a:rPr>
              <a:t> системах керування запасами й </a:t>
            </a:r>
            <a:r>
              <a:rPr lang="uk-UA" dirty="0" err="1">
                <a:latin typeface="Times New Roman" panose="02020603050405020304" pitchFamily="18" charset="0"/>
                <a:ea typeface="Times New Roman" panose="02020603050405020304" pitchFamily="18" charset="0"/>
              </a:rPr>
              <a:t>закупівлями</a:t>
            </a:r>
            <a:r>
              <a:rPr lang="uk-UA" dirty="0">
                <a:latin typeface="Times New Roman" panose="02020603050405020304" pitchFamily="18" charset="0"/>
                <a:ea typeface="Times New Roman" panose="02020603050405020304" pitchFamily="18" charset="0"/>
              </a:rPr>
              <a:t> матеріальних ресурсів, а також поставками готової продукції споживачам. Поряд із цим вирішуються й окремі завдання, наприклад: розрахунок оптимальної партії поставки (замовлення) або рівнів запасів продукції в ланках ланцюга поставок. У той же час системи обслуговування, побудовані на принципах технологічної парадигми, не мають необхідної гнучкості й динамічності, наприклад, для регулювання відносин виробників із постачальниками та </a:t>
            </a:r>
            <a:r>
              <a:rPr lang="uk-UA" dirty="0" smtClean="0">
                <a:latin typeface="Times New Roman" panose="02020603050405020304" pitchFamily="18" charset="0"/>
                <a:ea typeface="Times New Roman" panose="02020603050405020304" pitchFamily="18" charset="0"/>
              </a:rPr>
              <a:t>споживачами.</a:t>
            </a:r>
          </a:p>
          <a:p>
            <a:pPr marL="269240" marR="263525" indent="449580" algn="just">
              <a:spcAft>
                <a:spcPts val="0"/>
              </a:spcAft>
            </a:pPr>
            <a:r>
              <a:rPr lang="uk-UA" dirty="0" smtClean="0">
                <a:latin typeface="Times New Roman" panose="02020603050405020304" pitchFamily="18" charset="0"/>
                <a:ea typeface="Times New Roman" panose="02020603050405020304" pitchFamily="18" charset="0"/>
              </a:rPr>
              <a:t>2.</a:t>
            </a:r>
            <a:r>
              <a:rPr lang="uk-UA" b="1" dirty="0" smtClean="0">
                <a:latin typeface="Times New Roman" panose="02020603050405020304" pitchFamily="18" charset="0"/>
                <a:ea typeface="Times New Roman" panose="02020603050405020304" pitchFamily="18" charset="0"/>
              </a:rPr>
              <a:t>Маркетингова </a:t>
            </a:r>
            <a:r>
              <a:rPr lang="uk-UA" b="1" dirty="0">
                <a:latin typeface="Times New Roman" panose="02020603050405020304" pitchFamily="18" charset="0"/>
                <a:ea typeface="Times New Roman" panose="02020603050405020304" pitchFamily="18" charset="0"/>
              </a:rPr>
              <a:t>парадигма</a:t>
            </a:r>
            <a:r>
              <a:rPr lang="uk-UA" dirty="0">
                <a:latin typeface="Times New Roman" panose="02020603050405020304" pitchFamily="18" charset="0"/>
                <a:ea typeface="Times New Roman" panose="02020603050405020304" pitchFamily="18" charset="0"/>
              </a:rPr>
              <a:t>. Моделі,</a:t>
            </a:r>
            <a:r>
              <a:rPr lang="uk-UA" spc="-1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що використовують цю парадигму при синтезі систем обслуговування, описують зв'язки між елементами системи. Синтезована система обслуговування призначена для реалізації стратегічної мети підприємства — досягнення стратегічної конкурентної переваги на ринку. Моделі систем обслуговування, побудовані на основі цієї парадигми, мають більшу розмірність і є певною мірою абстрактними. Багато змінних мають якісний характер, що ускладнює одержання кількісних рішень</a:t>
            </a:r>
            <a:r>
              <a:rPr lang="uk-UA" dirty="0" smtClean="0">
                <a:latin typeface="Times New Roman" panose="02020603050405020304" pitchFamily="18" charset="0"/>
                <a:ea typeface="Times New Roman" panose="02020603050405020304" pitchFamily="18" charset="0"/>
              </a:rPr>
              <a:t>.</a:t>
            </a:r>
          </a:p>
          <a:p>
            <a:pPr lvl="0"/>
            <a:r>
              <a:rPr lang="uk-UA" b="1" dirty="0" smtClean="0"/>
              <a:t>3.Інтегральна </a:t>
            </a:r>
            <a:r>
              <a:rPr lang="uk-UA" b="1" dirty="0"/>
              <a:t>парадигма</a:t>
            </a:r>
            <a:r>
              <a:rPr lang="uk-UA" dirty="0"/>
              <a:t>. Основні умови для застосування інтегральної парадигми:</a:t>
            </a:r>
            <a:endParaRPr lang="en-US" dirty="0"/>
          </a:p>
          <a:p>
            <a:pPr lvl="0"/>
            <a:r>
              <a:rPr lang="uk-UA" dirty="0"/>
              <a:t>обслуговування споживачів знижується як стратегічний елемент системи забезпечення конкурентної переваги підприємства;</a:t>
            </a:r>
            <a:endParaRPr lang="en-US" dirty="0"/>
          </a:p>
          <a:p>
            <a:pPr lvl="0"/>
            <a:r>
              <a:rPr lang="uk-UA" dirty="0"/>
              <a:t>необхідність досягнення високого рівня інтеграції між логістичними партнерами в ланцюзі поставок, створення нових організаційних (структурних) відносин;</a:t>
            </a:r>
            <a:endParaRPr lang="en-US" dirty="0"/>
          </a:p>
          <a:p>
            <a:pPr marL="342900" marR="263525" lvl="0" indent="-342900" algn="just">
              <a:spcBef>
                <a:spcPts val="5"/>
              </a:spcBef>
              <a:spcAft>
                <a:spcPts val="0"/>
              </a:spcAft>
              <a:buSzPts val="1400"/>
              <a:buFont typeface="Times New Roman" panose="02020603050405020304" pitchFamily="18" charset="0"/>
              <a:buAutoNum type="arabicPeriod"/>
              <a:tabLst>
                <a:tab pos="901065" algn="l"/>
              </a:tabLst>
            </a:pPr>
            <a:endParaRPr lang="en-US" sz="1400" spc="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4813629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9817" y="142104"/>
            <a:ext cx="11887200" cy="2759730"/>
          </a:xfrm>
          <a:prstGeom prst="rect">
            <a:avLst/>
          </a:prstGeom>
        </p:spPr>
        <p:txBody>
          <a:bodyPr wrap="square">
            <a:spAutoFit/>
          </a:bodyPr>
          <a:lstStyle/>
          <a:p>
            <a:pPr marL="269240" marR="266065" indent="449580" algn="just">
              <a:spcAft>
                <a:spcPts val="0"/>
              </a:spcAft>
            </a:pPr>
            <a:r>
              <a:rPr lang="uk-UA" sz="1600" dirty="0">
                <a:latin typeface="Times New Roman" panose="02020603050405020304" pitchFamily="18" charset="0"/>
                <a:ea typeface="Times New Roman" panose="02020603050405020304" pitchFamily="18" charset="0"/>
              </a:rPr>
              <a:t>Сутність інтегральної парадигми полягає в тому, що у процесі виконання замовлень елементи системи обслуговування розглядаються як єдине ціле.</a:t>
            </a:r>
            <a:endParaRPr lang="en-US" sz="1600" dirty="0">
              <a:latin typeface="Times New Roman" panose="02020603050405020304" pitchFamily="18" charset="0"/>
              <a:ea typeface="Times New Roman" panose="02020603050405020304" pitchFamily="18" charset="0"/>
            </a:endParaRPr>
          </a:p>
          <a:p>
            <a:pPr marL="718820" indent="449580" algn="just">
              <a:lnSpc>
                <a:spcPts val="1605"/>
              </a:lnSpc>
              <a:spcAft>
                <a:spcPts val="0"/>
              </a:spcAft>
            </a:pPr>
            <a:r>
              <a:rPr lang="uk-UA" sz="1600" dirty="0">
                <a:latin typeface="Times New Roman" panose="02020603050405020304" pitchFamily="18" charset="0"/>
                <a:ea typeface="Times New Roman" panose="02020603050405020304" pitchFamily="18" charset="0"/>
              </a:rPr>
              <a:t>На</a:t>
            </a:r>
            <a:r>
              <a:rPr lang="uk-UA" sz="1600" spc="-40" dirty="0">
                <a:latin typeface="Times New Roman" panose="02020603050405020304" pitchFamily="18" charset="0"/>
                <a:ea typeface="Times New Roman" panose="02020603050405020304" pitchFamily="18" charset="0"/>
              </a:rPr>
              <a:t> </a:t>
            </a:r>
            <a:r>
              <a:rPr lang="uk-UA" sz="1600" dirty="0">
                <a:latin typeface="Times New Roman" panose="02020603050405020304" pitchFamily="18" charset="0"/>
                <a:ea typeface="Times New Roman" panose="02020603050405020304" pitchFamily="18" charset="0"/>
              </a:rPr>
              <a:t>практиці</a:t>
            </a:r>
            <a:r>
              <a:rPr lang="uk-UA" sz="1600" spc="-35" dirty="0">
                <a:latin typeface="Times New Roman" panose="02020603050405020304" pitchFamily="18" charset="0"/>
                <a:ea typeface="Times New Roman" panose="02020603050405020304" pitchFamily="18" charset="0"/>
              </a:rPr>
              <a:t> </a:t>
            </a:r>
            <a:r>
              <a:rPr lang="uk-UA" sz="1600" dirty="0">
                <a:latin typeface="Times New Roman" panose="02020603050405020304" pitchFamily="18" charset="0"/>
                <a:ea typeface="Times New Roman" panose="02020603050405020304" pitchFamily="18" charset="0"/>
              </a:rPr>
              <a:t>розглянуті</a:t>
            </a:r>
            <a:r>
              <a:rPr lang="uk-UA" sz="1600" spc="-25" dirty="0">
                <a:latin typeface="Times New Roman" panose="02020603050405020304" pitchFamily="18" charset="0"/>
                <a:ea typeface="Times New Roman" panose="02020603050405020304" pitchFamily="18" charset="0"/>
              </a:rPr>
              <a:t> </a:t>
            </a:r>
            <a:r>
              <a:rPr lang="uk-UA" sz="1600" dirty="0">
                <a:latin typeface="Times New Roman" panose="02020603050405020304" pitchFamily="18" charset="0"/>
                <a:ea typeface="Times New Roman" panose="02020603050405020304" pitchFamily="18" charset="0"/>
              </a:rPr>
              <a:t>вище</a:t>
            </a:r>
            <a:r>
              <a:rPr lang="uk-UA" sz="1600" spc="-25" dirty="0">
                <a:latin typeface="Times New Roman" panose="02020603050405020304" pitchFamily="18" charset="0"/>
                <a:ea typeface="Times New Roman" panose="02020603050405020304" pitchFamily="18" charset="0"/>
              </a:rPr>
              <a:t> </a:t>
            </a:r>
            <a:r>
              <a:rPr lang="uk-UA" sz="1600" dirty="0">
                <a:latin typeface="Times New Roman" panose="02020603050405020304" pitchFamily="18" charset="0"/>
                <a:ea typeface="Times New Roman" panose="02020603050405020304" pitchFamily="18" charset="0"/>
              </a:rPr>
              <a:t>парадигми</a:t>
            </a:r>
            <a:r>
              <a:rPr lang="uk-UA" sz="1600" spc="-35" dirty="0">
                <a:latin typeface="Times New Roman" panose="02020603050405020304" pitchFamily="18" charset="0"/>
                <a:ea typeface="Times New Roman" panose="02020603050405020304" pitchFamily="18" charset="0"/>
              </a:rPr>
              <a:t> </a:t>
            </a:r>
            <a:r>
              <a:rPr lang="uk-UA" sz="1600" dirty="0">
                <a:latin typeface="Times New Roman" panose="02020603050405020304" pitchFamily="18" charset="0"/>
                <a:ea typeface="Times New Roman" panose="02020603050405020304" pitchFamily="18" charset="0"/>
              </a:rPr>
              <a:t>переважно</a:t>
            </a:r>
            <a:r>
              <a:rPr lang="uk-UA" sz="1600" spc="-30" dirty="0">
                <a:latin typeface="Times New Roman" panose="02020603050405020304" pitchFamily="18" charset="0"/>
                <a:ea typeface="Times New Roman" panose="02020603050405020304" pitchFamily="18" charset="0"/>
              </a:rPr>
              <a:t> </a:t>
            </a:r>
            <a:r>
              <a:rPr lang="uk-UA" sz="1600" spc="-10" dirty="0">
                <a:latin typeface="Times New Roman" panose="02020603050405020304" pitchFamily="18" charset="0"/>
                <a:ea typeface="Times New Roman" panose="02020603050405020304" pitchFamily="18" charset="0"/>
              </a:rPr>
              <a:t>комбінуються.</a:t>
            </a:r>
            <a:endParaRPr lang="en-US" sz="1600" dirty="0">
              <a:latin typeface="Times New Roman" panose="02020603050405020304" pitchFamily="18" charset="0"/>
              <a:ea typeface="Times New Roman" panose="02020603050405020304" pitchFamily="18" charset="0"/>
            </a:endParaRPr>
          </a:p>
          <a:p>
            <a:pPr marL="269240" marR="263525" indent="448945" algn="just">
              <a:spcAft>
                <a:spcPts val="0"/>
              </a:spcAft>
            </a:pPr>
            <a:r>
              <a:rPr lang="uk-UA" sz="1600" dirty="0">
                <a:latin typeface="Times New Roman" panose="02020603050405020304" pitchFamily="18" charset="0"/>
                <a:ea typeface="Times New Roman" panose="02020603050405020304" pitchFamily="18" charset="0"/>
              </a:rPr>
              <a:t>При формуванні систем обслуговування використовуються принципи системного аналізу. Завдання формування системи вирішується з погляду мінімізації загальних витрат ресурсів підприємства. У зв'язку з цим застосування принципів системного аналізу виявляється одним із найбільш ефективних шляхів вирішення актуальних завдань обслуговування.</a:t>
            </a:r>
            <a:endParaRPr lang="en-US" sz="1600" dirty="0">
              <a:latin typeface="Times New Roman" panose="02020603050405020304" pitchFamily="18" charset="0"/>
              <a:ea typeface="Times New Roman" panose="02020603050405020304" pitchFamily="18" charset="0"/>
            </a:endParaRPr>
          </a:p>
          <a:p>
            <a:pPr marL="269240" marR="264160" indent="449580" algn="just">
              <a:spcAft>
                <a:spcPts val="0"/>
              </a:spcAft>
            </a:pPr>
            <a:r>
              <a:rPr lang="uk-UA" sz="1600" dirty="0">
                <a:latin typeface="Times New Roman" panose="02020603050405020304" pitchFamily="18" charset="0"/>
                <a:ea typeface="Times New Roman" panose="02020603050405020304" pitchFamily="18" charset="0"/>
              </a:rPr>
              <a:t>Системний підхід дозволяє формувати складні системи й комплекси.</a:t>
            </a:r>
            <a:r>
              <a:rPr lang="uk-UA" sz="1600" spc="200" dirty="0">
                <a:latin typeface="Times New Roman" panose="02020603050405020304" pitchFamily="18" charset="0"/>
                <a:ea typeface="Times New Roman" panose="02020603050405020304" pitchFamily="18" charset="0"/>
              </a:rPr>
              <a:t> </a:t>
            </a:r>
            <a:r>
              <a:rPr lang="uk-UA" sz="1600" dirty="0">
                <a:latin typeface="Times New Roman" panose="02020603050405020304" pitchFamily="18" charset="0"/>
                <a:ea typeface="Times New Roman" panose="02020603050405020304" pitchFamily="18" charset="0"/>
              </a:rPr>
              <a:t>Вони забезпечують зміни в технології й організації виробництва, завдяки яким підвищується продуктивність праці, знижується </a:t>
            </a:r>
            <a:r>
              <a:rPr lang="uk-UA" sz="1600" dirty="0" err="1">
                <a:latin typeface="Times New Roman" panose="02020603050405020304" pitchFamily="18" charset="0"/>
                <a:ea typeface="Times New Roman" panose="02020603050405020304" pitchFamily="18" charset="0"/>
              </a:rPr>
              <a:t>матеріало</a:t>
            </a:r>
            <a:r>
              <a:rPr lang="uk-UA" sz="1600" dirty="0">
                <a:latin typeface="Times New Roman" panose="02020603050405020304" pitchFamily="18" charset="0"/>
                <a:ea typeface="Times New Roman" panose="02020603050405020304" pitchFamily="18" charset="0"/>
              </a:rPr>
              <a:t>- й енергоємність, підвищується рівень якості обслуговування споживачів.</a:t>
            </a:r>
            <a:endParaRPr lang="en-US" sz="1600" dirty="0">
              <a:latin typeface="Times New Roman" panose="02020603050405020304" pitchFamily="18" charset="0"/>
              <a:ea typeface="Times New Roman" panose="02020603050405020304" pitchFamily="18" charset="0"/>
            </a:endParaRPr>
          </a:p>
          <a:p>
            <a:r>
              <a:rPr lang="uk-UA" sz="1600" dirty="0" smtClean="0">
                <a:effectLst/>
                <a:latin typeface="Times New Roman" panose="02020603050405020304" pitchFamily="18" charset="0"/>
                <a:ea typeface="Times New Roman" panose="02020603050405020304" pitchFamily="18" charset="0"/>
              </a:rPr>
              <a:t>Необхідно досліджувати не тільки внутрішнє функціонування систем </a:t>
            </a:r>
            <a:r>
              <a:rPr lang="uk-UA" sz="1600" spc="-30" dirty="0" smtClean="0">
                <a:effectLst/>
                <a:latin typeface="Times New Roman" panose="02020603050405020304" pitchFamily="18" charset="0"/>
                <a:ea typeface="Times New Roman" panose="02020603050405020304" pitchFamily="18" charset="0"/>
              </a:rPr>
              <a:t>обслуговування,</a:t>
            </a:r>
            <a:r>
              <a:rPr lang="uk-UA" sz="1600" spc="-35" dirty="0" smtClean="0">
                <a:effectLst/>
                <a:latin typeface="Times New Roman" panose="02020603050405020304" pitchFamily="18" charset="0"/>
                <a:ea typeface="Times New Roman" panose="02020603050405020304" pitchFamily="18" charset="0"/>
              </a:rPr>
              <a:t> </a:t>
            </a:r>
            <a:r>
              <a:rPr lang="uk-UA" sz="1600" spc="-30" dirty="0" smtClean="0">
                <a:effectLst/>
                <a:latin typeface="Times New Roman" panose="02020603050405020304" pitchFamily="18" charset="0"/>
                <a:ea typeface="Times New Roman" panose="02020603050405020304" pitchFamily="18" charset="0"/>
              </a:rPr>
              <a:t>але</a:t>
            </a:r>
            <a:r>
              <a:rPr lang="uk-UA" sz="1600" spc="-45" dirty="0" smtClean="0">
                <a:effectLst/>
                <a:latin typeface="Times New Roman" panose="02020603050405020304" pitchFamily="18" charset="0"/>
                <a:ea typeface="Times New Roman" panose="02020603050405020304" pitchFamily="18" charset="0"/>
              </a:rPr>
              <a:t> </a:t>
            </a:r>
            <a:r>
              <a:rPr lang="uk-UA" sz="1600" spc="-30" dirty="0" smtClean="0">
                <a:effectLst/>
                <a:latin typeface="Times New Roman" panose="02020603050405020304" pitchFamily="18" charset="0"/>
                <a:ea typeface="Times New Roman" panose="02020603050405020304" pitchFamily="18" charset="0"/>
              </a:rPr>
              <a:t>і їхню</a:t>
            </a:r>
            <a:r>
              <a:rPr lang="uk-UA" sz="1600" spc="-40" dirty="0" smtClean="0">
                <a:effectLst/>
                <a:latin typeface="Times New Roman" panose="02020603050405020304" pitchFamily="18" charset="0"/>
                <a:ea typeface="Times New Roman" panose="02020603050405020304" pitchFamily="18" charset="0"/>
              </a:rPr>
              <a:t> </a:t>
            </a:r>
            <a:r>
              <a:rPr lang="uk-UA" sz="1600" spc="-30" dirty="0" smtClean="0">
                <a:effectLst/>
                <a:latin typeface="Times New Roman" panose="02020603050405020304" pitchFamily="18" charset="0"/>
                <a:ea typeface="Times New Roman" panose="02020603050405020304" pitchFamily="18" charset="0"/>
              </a:rPr>
              <a:t>взаємодію з</a:t>
            </a:r>
            <a:r>
              <a:rPr lang="uk-UA" sz="1600" spc="-50" dirty="0" smtClean="0">
                <a:effectLst/>
                <a:latin typeface="Times New Roman" panose="02020603050405020304" pitchFamily="18" charset="0"/>
                <a:ea typeface="Times New Roman" panose="02020603050405020304" pitchFamily="18" charset="0"/>
              </a:rPr>
              <a:t> </a:t>
            </a:r>
            <a:r>
              <a:rPr lang="uk-UA" sz="1600" spc="-30" dirty="0" smtClean="0">
                <a:effectLst/>
                <a:latin typeface="Times New Roman" panose="02020603050405020304" pitchFamily="18" charset="0"/>
                <a:ea typeface="Times New Roman" panose="02020603050405020304" pitchFamily="18" charset="0"/>
              </a:rPr>
              <a:t>іншими системами,</a:t>
            </a:r>
            <a:r>
              <a:rPr lang="uk-UA" sz="1600" spc="-35" dirty="0" smtClean="0">
                <a:effectLst/>
                <a:latin typeface="Times New Roman" panose="02020603050405020304" pitchFamily="18" charset="0"/>
                <a:ea typeface="Times New Roman" panose="02020603050405020304" pitchFamily="18" charset="0"/>
              </a:rPr>
              <a:t> </a:t>
            </a:r>
            <a:r>
              <a:rPr lang="uk-UA" sz="1600" spc="-30" dirty="0" smtClean="0">
                <a:effectLst/>
                <a:latin typeface="Times New Roman" panose="02020603050405020304" pitchFamily="18" charset="0"/>
                <a:ea typeface="Times New Roman" panose="02020603050405020304" pitchFamily="18" charset="0"/>
              </a:rPr>
              <a:t>а</a:t>
            </a:r>
            <a:r>
              <a:rPr lang="uk-UA" sz="1600" spc="-35" dirty="0" smtClean="0">
                <a:effectLst/>
                <a:latin typeface="Times New Roman" panose="02020603050405020304" pitchFamily="18" charset="0"/>
                <a:ea typeface="Times New Roman" panose="02020603050405020304" pitchFamily="18" charset="0"/>
              </a:rPr>
              <a:t> </a:t>
            </a:r>
            <a:r>
              <a:rPr lang="uk-UA" sz="1600" spc="-30" dirty="0" smtClean="0">
                <a:effectLst/>
                <a:latin typeface="Times New Roman" panose="02020603050405020304" pitchFamily="18" charset="0"/>
                <a:ea typeface="Times New Roman" panose="02020603050405020304" pitchFamily="18" charset="0"/>
              </a:rPr>
              <a:t>також зовнішні умови</a:t>
            </a:r>
            <a:endParaRPr lang="en-US" sz="1600" dirty="0"/>
          </a:p>
        </p:txBody>
      </p:sp>
    </p:spTree>
    <p:extLst>
      <p:ext uri="{BB962C8B-B14F-4D97-AF65-F5344CB8AC3E}">
        <p14:creationId xmlns:p14="http://schemas.microsoft.com/office/powerpoint/2010/main" val="22060709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uk-UA" dirty="0"/>
              <a:t>СЕГМЕНТУВАННЯ РИНКУ ЛОГІСТИЧНОГО ОБСЛУГОВУВАННЯ</a:t>
            </a:r>
            <a:r>
              <a:rPr lang="en-US" dirty="0"/>
              <a:t/>
            </a:r>
            <a:br>
              <a:rPr lang="en-US" dirty="0"/>
            </a:br>
            <a:endParaRPr lang="en-US" dirty="0"/>
          </a:p>
        </p:txBody>
      </p:sp>
      <p:sp>
        <p:nvSpPr>
          <p:cNvPr id="3" name="Подзаголовок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8502122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7566" y="58847"/>
            <a:ext cx="12074434" cy="6740307"/>
          </a:xfrm>
          <a:prstGeom prst="rect">
            <a:avLst/>
          </a:prstGeom>
        </p:spPr>
        <p:txBody>
          <a:bodyPr wrap="square">
            <a:spAutoFit/>
          </a:bodyPr>
          <a:lstStyle/>
          <a:p>
            <a:pPr marL="269240" marR="264795" indent="449580" algn="just">
              <a:spcAft>
                <a:spcPts val="0"/>
              </a:spcAft>
            </a:pPr>
            <a:r>
              <a:rPr lang="uk-UA" dirty="0">
                <a:latin typeface="Times New Roman" panose="02020603050405020304" pitchFamily="18" charset="0"/>
                <a:ea typeface="Times New Roman" panose="02020603050405020304" pitchFamily="18" charset="0"/>
              </a:rPr>
              <a:t>різні споживачі бажають купувати різні товари. Для того щоб задовольнити різні потреби, організації-виробники й організації-продавці прагнуть виявити групи споживачів, які, швидше за все, позитивно відреагують на пропоновані продукти та які приносять компанії найбільший прибуток.</a:t>
            </a:r>
            <a:endParaRPr lang="en-US" dirty="0">
              <a:latin typeface="Times New Roman" panose="02020603050405020304" pitchFamily="18" charset="0"/>
              <a:ea typeface="Times New Roman" panose="02020603050405020304" pitchFamily="18" charset="0"/>
            </a:endParaRPr>
          </a:p>
          <a:p>
            <a:pPr marL="269240" marR="265430" indent="449580" algn="just">
              <a:spcAft>
                <a:spcPts val="0"/>
              </a:spcAft>
            </a:pPr>
            <a:r>
              <a:rPr lang="uk-UA" dirty="0">
                <a:latin typeface="Times New Roman" panose="02020603050405020304" pitchFamily="18" charset="0"/>
                <a:ea typeface="Times New Roman" panose="02020603050405020304" pitchFamily="18" charset="0"/>
              </a:rPr>
              <a:t>Тут доречно згадати відомий закон </a:t>
            </a:r>
            <a:r>
              <a:rPr lang="uk-UA" dirty="0" err="1">
                <a:latin typeface="Times New Roman" panose="02020603050405020304" pitchFamily="18" charset="0"/>
                <a:ea typeface="Times New Roman" panose="02020603050405020304" pitchFamily="18" charset="0"/>
              </a:rPr>
              <a:t>Парето</a:t>
            </a:r>
            <a:r>
              <a:rPr lang="uk-UA" dirty="0">
                <a:latin typeface="Times New Roman" panose="02020603050405020304" pitchFamily="18" charset="0"/>
                <a:ea typeface="Times New Roman" panose="02020603050405020304" pitchFamily="18" charset="0"/>
              </a:rPr>
              <a:t>, що в даному контексті виглядатиме наступним чином: 20% споживачів приносять компанії 80% прибутку, а 80% споживачів приносять компанії лише 20% прибутку. Проте, це не означає, що від останньої групи споживачів потрібно зовсім відмовитися. Хоча при більш детальному аналізі може виявитися й така група клієнтів, подальша співпраця з якими не бажана (якщо витрати на їхнє обслуговування перевищують доходи, отримані від них).</a:t>
            </a:r>
            <a:endParaRPr lang="en-US" dirty="0">
              <a:latin typeface="Times New Roman" panose="02020603050405020304" pitchFamily="18" charset="0"/>
              <a:ea typeface="Times New Roman" panose="02020603050405020304" pitchFamily="18" charset="0"/>
            </a:endParaRPr>
          </a:p>
          <a:p>
            <a:pPr marL="269240" marR="264795" indent="449580" algn="just">
              <a:spcAft>
                <a:spcPts val="0"/>
              </a:spcAft>
            </a:pPr>
            <a:r>
              <a:rPr lang="uk-UA" dirty="0">
                <a:latin typeface="Times New Roman" panose="02020603050405020304" pitchFamily="18" charset="0"/>
                <a:ea typeface="Times New Roman" panose="02020603050405020304" pitchFamily="18" charset="0"/>
              </a:rPr>
              <a:t>Сегментація споживачів полягає в поділі їх на відносно чіткі групи, для яких необхідно використовувати певні стратегії обслуговування, що дасть можливість отримувати максимальний прибуток за мінімальних витрат. Системи обробки замовлень, доставки й у цілому логістичного обслуговування в різних сегментах ринку можуть значно різнитися як за вимогами, так і за певними параметрами</a:t>
            </a:r>
            <a:r>
              <a:rPr lang="uk-UA" dirty="0" smtClean="0">
                <a:latin typeface="Times New Roman" panose="02020603050405020304" pitchFamily="18" charset="0"/>
                <a:ea typeface="Times New Roman" panose="02020603050405020304" pitchFamily="18" charset="0"/>
              </a:rPr>
              <a:t>.</a:t>
            </a:r>
          </a:p>
          <a:p>
            <a:r>
              <a:rPr lang="uk-UA" dirty="0"/>
              <a:t>На практиці, найбільш розповсюджений розподіл клієнтів за кількістю й обсягом споживаних клієнтом послуг. Приміром, постачальники програмного забезпечення поділяють клієнтів за частотою придбання нових версій програмного продукту та ліцензій. Банки — за кількістю банківських продуктів, що використовуються одним клієнтом (наприклад, розрахунковий рахунок, зарплатні картки й депозит). Автомобільні компанії поділяють клієнтів за частотою звертання до фірмових СТО. Ключовим параметром сегментації клієнтів у рекламному агентстві є річний бюджет клієнта на рекламу тощо.</a:t>
            </a:r>
            <a:endParaRPr lang="en-US" dirty="0"/>
          </a:p>
          <a:p>
            <a:r>
              <a:rPr lang="uk-UA" dirty="0"/>
              <a:t>Логістичний підхід до сегментування клієнтської бази компанії передбачає використання АВС і </a:t>
            </a:r>
            <a:r>
              <a:rPr lang="uk-UA" dirty="0" smtClean="0"/>
              <a:t>XYZ-аналізів</a:t>
            </a:r>
          </a:p>
          <a:p>
            <a:r>
              <a:rPr lang="uk-UA" i="1" dirty="0"/>
              <a:t>Аналіз АВС </a:t>
            </a:r>
            <a:r>
              <a:rPr lang="uk-UA" dirty="0"/>
              <a:t>проводиться на основі прибутковості клієнтів за певний проміжок часу, що розглядається, й обсягу продукції або послуг, що були ними замовленні за це період:</a:t>
            </a:r>
            <a:endParaRPr lang="en-US" dirty="0"/>
          </a:p>
          <a:p>
            <a:pPr lvl="0"/>
            <a:r>
              <a:rPr lang="uk-UA" i="1" dirty="0"/>
              <a:t>група А </a:t>
            </a:r>
            <a:r>
              <a:rPr lang="uk-UA" dirty="0"/>
              <a:t>— клієнти, частка яких у прибутку складає до 80%, а в обсягу продукції — до 20%;</a:t>
            </a:r>
            <a:endParaRPr lang="en-US" dirty="0"/>
          </a:p>
          <a:p>
            <a:pPr lvl="0"/>
            <a:r>
              <a:rPr lang="uk-UA" i="1" dirty="0" smtClean="0"/>
              <a:t>група </a:t>
            </a:r>
            <a:r>
              <a:rPr lang="uk-UA" i="1" dirty="0"/>
              <a:t>В </a:t>
            </a:r>
            <a:r>
              <a:rPr lang="uk-UA" dirty="0"/>
              <a:t>— клієнти, частка яких у прибутку складає до 15%, а в обсягу продукції — до 30%;</a:t>
            </a:r>
            <a:endParaRPr lang="en-US" dirty="0"/>
          </a:p>
          <a:p>
            <a:pPr lvl="0"/>
            <a:r>
              <a:rPr lang="uk-UA" i="1" dirty="0"/>
              <a:t>група С </a:t>
            </a:r>
            <a:r>
              <a:rPr lang="uk-UA" dirty="0"/>
              <a:t>— клієнти, частка яких у прибутку складає до 5%, а в обсягу продукції — до 50</a:t>
            </a:r>
            <a:r>
              <a:rPr lang="uk-UA" dirty="0" smtClean="0"/>
              <a:t>%;</a:t>
            </a:r>
            <a:endParaRPr lang="en-US" dirty="0"/>
          </a:p>
        </p:txBody>
      </p:sp>
    </p:spTree>
    <p:extLst>
      <p:ext uri="{BB962C8B-B14F-4D97-AF65-F5344CB8AC3E}">
        <p14:creationId xmlns:p14="http://schemas.microsoft.com/office/powerpoint/2010/main" val="3518731092"/>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TotalTime>
  <Words>3131</Words>
  <Application>Microsoft Office PowerPoint</Application>
  <PresentationFormat>Широкоэкранный</PresentationFormat>
  <Paragraphs>113</Paragraphs>
  <Slides>14</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14</vt:i4>
      </vt:variant>
    </vt:vector>
  </HeadingPairs>
  <TitlesOfParts>
    <vt:vector size="19" baseType="lpstr">
      <vt:lpstr>Arial</vt:lpstr>
      <vt:lpstr>Calibri</vt:lpstr>
      <vt:lpstr>Calibri Light</vt:lpstr>
      <vt:lpstr>Times New Roman</vt:lpstr>
      <vt:lpstr>Тема Office</vt:lpstr>
      <vt:lpstr>. ОСНОВНІ ПРИНЦИПИ ФОРМУВАННЯ СИСТЕМ ОБСЛУГОВУВАННЯ</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СЕГМЕНТУВАННЯ РИНКУ ЛОГІСТИЧНОГО ОБСЛУГОВУВАННЯ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ОСНОВНІ ПРИНУИПИ ФОРМУВАННЯ СИСТЕМ ОБСЛУГОВУВАННЯ</dc:title>
  <dc:creator>Valeria Tymoshyk</dc:creator>
  <cp:lastModifiedBy>Valeria Tymoshyk</cp:lastModifiedBy>
  <cp:revision>3</cp:revision>
  <dcterms:created xsi:type="dcterms:W3CDTF">2025-04-29T06:09:07Z</dcterms:created>
  <dcterms:modified xsi:type="dcterms:W3CDTF">2025-04-29T06:20:01Z</dcterms:modified>
</cp:coreProperties>
</file>