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gif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79" d="100"/>
          <a:sy n="79" d="100"/>
        </p:scale>
        <p:origin x="-18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5C59CC-7E9E-49CA-AAB7-2AE32C71D1C1}" type="doc">
      <dgm:prSet loTypeId="urn:microsoft.com/office/officeart/2005/8/layout/vProcess5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72846763-1E0B-4426-BF9D-3FA92C460AA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Головний центр збору і аналізу інформації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B1EEAA-5DD0-4B85-9081-DB7C3AC2754E}" type="parTrans" cxnId="{D3C3ED33-5FD3-4E60-8E88-ABEF4879C744}">
      <dgm:prSet/>
      <dgm:spPr/>
      <dgm:t>
        <a:bodyPr/>
        <a:lstStyle/>
        <a:p>
          <a:endParaRPr lang="uk-UA"/>
        </a:p>
      </dgm:t>
    </dgm:pt>
    <dgm:pt modelId="{387FC4F6-86F8-46F6-960E-E47238B55B5A}" type="sibTrans" cxnId="{D3C3ED33-5FD3-4E60-8E88-ABEF4879C744}">
      <dgm:prSet/>
      <dgm:spPr/>
      <dgm:t>
        <a:bodyPr/>
        <a:lstStyle/>
        <a:p>
          <a:endParaRPr lang="uk-UA" dirty="0"/>
        </a:p>
      </dgm:t>
    </dgm:pt>
    <dgm:pt modelId="{0C25281B-481B-4A76-B586-07962330EFD5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Регіональні пункти спостереження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461089-5680-42BB-A033-F851420C3E5B}" type="parTrans" cxnId="{7034BDE3-7365-4505-941E-95BEA4C1372A}">
      <dgm:prSet/>
      <dgm:spPr/>
      <dgm:t>
        <a:bodyPr/>
        <a:lstStyle/>
        <a:p>
          <a:endParaRPr lang="uk-UA"/>
        </a:p>
      </dgm:t>
    </dgm:pt>
    <dgm:pt modelId="{B5D1C2DB-42B9-414B-8A00-4225524CD49F}" type="sibTrans" cxnId="{7034BDE3-7365-4505-941E-95BEA4C1372A}">
      <dgm:prSet/>
      <dgm:spPr/>
      <dgm:t>
        <a:bodyPr/>
        <a:lstStyle/>
        <a:p>
          <a:endParaRPr lang="uk-UA" dirty="0"/>
        </a:p>
      </dgm:t>
    </dgm:pt>
    <dgm:pt modelId="{8CB988E3-043D-43AF-920C-CE75401FB7E9}">
      <dgm:prSet phldrT="[Текст]"/>
      <dgm:spPr/>
      <dgm:t>
        <a:bodyPr/>
        <a:lstStyle/>
        <a:p>
          <a:r>
            <a:rPr lang="uk-UA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Первинні пункти спостереження</a:t>
          </a:r>
          <a:endParaRPr lang="uk-UA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6BACB2-4B5A-45FE-81AA-024A0822FFB2}" type="parTrans" cxnId="{21C924FA-D9BC-4370-8F2F-EC98717AC082}">
      <dgm:prSet/>
      <dgm:spPr/>
      <dgm:t>
        <a:bodyPr/>
        <a:lstStyle/>
        <a:p>
          <a:endParaRPr lang="uk-UA"/>
        </a:p>
      </dgm:t>
    </dgm:pt>
    <dgm:pt modelId="{5AAD5D0D-83E8-46EF-9981-FC01878944B4}" type="sibTrans" cxnId="{21C924FA-D9BC-4370-8F2F-EC98717AC082}">
      <dgm:prSet/>
      <dgm:spPr/>
      <dgm:t>
        <a:bodyPr/>
        <a:lstStyle/>
        <a:p>
          <a:endParaRPr lang="uk-UA"/>
        </a:p>
      </dgm:t>
    </dgm:pt>
    <dgm:pt modelId="{95CCF29D-8D21-4A3A-9943-E405430E9A24}" type="pres">
      <dgm:prSet presAssocID="{7B5C59CC-7E9E-49CA-AAB7-2AE32C71D1C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3A729D1-7599-4F50-AE63-FE6C2A955820}" type="pres">
      <dgm:prSet presAssocID="{7B5C59CC-7E9E-49CA-AAB7-2AE32C71D1C1}" presName="dummyMaxCanvas" presStyleCnt="0">
        <dgm:presLayoutVars/>
      </dgm:prSet>
      <dgm:spPr/>
    </dgm:pt>
    <dgm:pt modelId="{4B3505FF-A574-4AB6-9734-E77DBF1B9AF9}" type="pres">
      <dgm:prSet presAssocID="{7B5C59CC-7E9E-49CA-AAB7-2AE32C71D1C1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768E07-84BD-4D01-BC4E-4CA7015AB1F5}" type="pres">
      <dgm:prSet presAssocID="{7B5C59CC-7E9E-49CA-AAB7-2AE32C71D1C1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3E243E-93B7-451F-BEDD-F58107263696}" type="pres">
      <dgm:prSet presAssocID="{7B5C59CC-7E9E-49CA-AAB7-2AE32C71D1C1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EA3ED0B-70C9-4819-9505-30F571BCC174}" type="pres">
      <dgm:prSet presAssocID="{7B5C59CC-7E9E-49CA-AAB7-2AE32C71D1C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8DECA3E-7A2C-4927-814B-8F1D0B97AB10}" type="pres">
      <dgm:prSet presAssocID="{7B5C59CC-7E9E-49CA-AAB7-2AE32C71D1C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1E45C4-8D84-433C-937D-762606F6032D}" type="pres">
      <dgm:prSet presAssocID="{7B5C59CC-7E9E-49CA-AAB7-2AE32C71D1C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B2C798-AC08-4AAC-8DAB-E3006F9D9046}" type="pres">
      <dgm:prSet presAssocID="{7B5C59CC-7E9E-49CA-AAB7-2AE32C71D1C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E98394-7FA3-45AE-9081-A9C9CB750DC2}" type="pres">
      <dgm:prSet presAssocID="{7B5C59CC-7E9E-49CA-AAB7-2AE32C71D1C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6C73987-2CE2-42C6-AE61-C9D7A8E574BB}" type="presOf" srcId="{0C25281B-481B-4A76-B586-07962330EFD5}" destId="{B3768E07-84BD-4D01-BC4E-4CA7015AB1F5}" srcOrd="0" destOrd="0" presId="urn:microsoft.com/office/officeart/2005/8/layout/vProcess5"/>
    <dgm:cxn modelId="{0DDA67E9-6FE6-4441-8ABB-68B47B8306A2}" type="presOf" srcId="{387FC4F6-86F8-46F6-960E-E47238B55B5A}" destId="{3EA3ED0B-70C9-4819-9505-30F571BCC174}" srcOrd="0" destOrd="0" presId="urn:microsoft.com/office/officeart/2005/8/layout/vProcess5"/>
    <dgm:cxn modelId="{7034BDE3-7365-4505-941E-95BEA4C1372A}" srcId="{7B5C59CC-7E9E-49CA-AAB7-2AE32C71D1C1}" destId="{0C25281B-481B-4A76-B586-07962330EFD5}" srcOrd="1" destOrd="0" parTransId="{44461089-5680-42BB-A033-F851420C3E5B}" sibTransId="{B5D1C2DB-42B9-414B-8A00-4225524CD49F}"/>
    <dgm:cxn modelId="{F9926147-F7EE-4C33-A6CD-C4AA2433F60F}" type="presOf" srcId="{72846763-1E0B-4426-BF9D-3FA92C460AA3}" destId="{8D1E45C4-8D84-433C-937D-762606F6032D}" srcOrd="1" destOrd="0" presId="urn:microsoft.com/office/officeart/2005/8/layout/vProcess5"/>
    <dgm:cxn modelId="{21C924FA-D9BC-4370-8F2F-EC98717AC082}" srcId="{7B5C59CC-7E9E-49CA-AAB7-2AE32C71D1C1}" destId="{8CB988E3-043D-43AF-920C-CE75401FB7E9}" srcOrd="2" destOrd="0" parTransId="{3B6BACB2-4B5A-45FE-81AA-024A0822FFB2}" sibTransId="{5AAD5D0D-83E8-46EF-9981-FC01878944B4}"/>
    <dgm:cxn modelId="{683C6A99-5AA0-42FA-9D0F-50BF06AA501F}" type="presOf" srcId="{B5D1C2DB-42B9-414B-8A00-4225524CD49F}" destId="{E8DECA3E-7A2C-4927-814B-8F1D0B97AB10}" srcOrd="0" destOrd="0" presId="urn:microsoft.com/office/officeart/2005/8/layout/vProcess5"/>
    <dgm:cxn modelId="{FDC769DC-D75E-4EB3-8C9E-51A41028E22F}" type="presOf" srcId="{72846763-1E0B-4426-BF9D-3FA92C460AA3}" destId="{4B3505FF-A574-4AB6-9734-E77DBF1B9AF9}" srcOrd="0" destOrd="0" presId="urn:microsoft.com/office/officeart/2005/8/layout/vProcess5"/>
    <dgm:cxn modelId="{D3C3ED33-5FD3-4E60-8E88-ABEF4879C744}" srcId="{7B5C59CC-7E9E-49CA-AAB7-2AE32C71D1C1}" destId="{72846763-1E0B-4426-BF9D-3FA92C460AA3}" srcOrd="0" destOrd="0" parTransId="{58B1EEAA-5DD0-4B85-9081-DB7C3AC2754E}" sibTransId="{387FC4F6-86F8-46F6-960E-E47238B55B5A}"/>
    <dgm:cxn modelId="{DB9FED64-552E-42AD-90D9-524DDF3E3ABD}" type="presOf" srcId="{8CB988E3-043D-43AF-920C-CE75401FB7E9}" destId="{1B3E243E-93B7-451F-BEDD-F58107263696}" srcOrd="0" destOrd="0" presId="urn:microsoft.com/office/officeart/2005/8/layout/vProcess5"/>
    <dgm:cxn modelId="{EF25214D-564E-411C-9096-200AA3E63963}" type="presOf" srcId="{7B5C59CC-7E9E-49CA-AAB7-2AE32C71D1C1}" destId="{95CCF29D-8D21-4A3A-9943-E405430E9A24}" srcOrd="0" destOrd="0" presId="urn:microsoft.com/office/officeart/2005/8/layout/vProcess5"/>
    <dgm:cxn modelId="{E61D9104-864C-4A63-BF7F-040EEF21657F}" type="presOf" srcId="{0C25281B-481B-4A76-B586-07962330EFD5}" destId="{73B2C798-AC08-4AAC-8DAB-E3006F9D9046}" srcOrd="1" destOrd="0" presId="urn:microsoft.com/office/officeart/2005/8/layout/vProcess5"/>
    <dgm:cxn modelId="{8139F7B6-2485-4583-83D9-9BFF4B6401D8}" type="presOf" srcId="{8CB988E3-043D-43AF-920C-CE75401FB7E9}" destId="{7FE98394-7FA3-45AE-9081-A9C9CB750DC2}" srcOrd="1" destOrd="0" presId="urn:microsoft.com/office/officeart/2005/8/layout/vProcess5"/>
    <dgm:cxn modelId="{6E977CF5-DEF3-418D-9923-5AA18A259ED5}" type="presParOf" srcId="{95CCF29D-8D21-4A3A-9943-E405430E9A24}" destId="{43A729D1-7599-4F50-AE63-FE6C2A955820}" srcOrd="0" destOrd="0" presId="urn:microsoft.com/office/officeart/2005/8/layout/vProcess5"/>
    <dgm:cxn modelId="{3975DB2F-DD2A-4880-8A7B-0CCFEAEA1F56}" type="presParOf" srcId="{95CCF29D-8D21-4A3A-9943-E405430E9A24}" destId="{4B3505FF-A574-4AB6-9734-E77DBF1B9AF9}" srcOrd="1" destOrd="0" presId="urn:microsoft.com/office/officeart/2005/8/layout/vProcess5"/>
    <dgm:cxn modelId="{10AFB3F9-E89F-4B8F-AF9D-ECC4FE975703}" type="presParOf" srcId="{95CCF29D-8D21-4A3A-9943-E405430E9A24}" destId="{B3768E07-84BD-4D01-BC4E-4CA7015AB1F5}" srcOrd="2" destOrd="0" presId="urn:microsoft.com/office/officeart/2005/8/layout/vProcess5"/>
    <dgm:cxn modelId="{1673D9C7-ECD0-4C46-8816-07EDBDD69368}" type="presParOf" srcId="{95CCF29D-8D21-4A3A-9943-E405430E9A24}" destId="{1B3E243E-93B7-451F-BEDD-F58107263696}" srcOrd="3" destOrd="0" presId="urn:microsoft.com/office/officeart/2005/8/layout/vProcess5"/>
    <dgm:cxn modelId="{C786F0A1-C7D4-427A-95DE-139795DC94EB}" type="presParOf" srcId="{95CCF29D-8D21-4A3A-9943-E405430E9A24}" destId="{3EA3ED0B-70C9-4819-9505-30F571BCC174}" srcOrd="4" destOrd="0" presId="urn:microsoft.com/office/officeart/2005/8/layout/vProcess5"/>
    <dgm:cxn modelId="{BFFD0DB0-BFF3-40C2-9BF4-CC4E864E08B8}" type="presParOf" srcId="{95CCF29D-8D21-4A3A-9943-E405430E9A24}" destId="{E8DECA3E-7A2C-4927-814B-8F1D0B97AB10}" srcOrd="5" destOrd="0" presId="urn:microsoft.com/office/officeart/2005/8/layout/vProcess5"/>
    <dgm:cxn modelId="{AA9D3DFC-5370-4BFD-990F-BCC22BB93CA9}" type="presParOf" srcId="{95CCF29D-8D21-4A3A-9943-E405430E9A24}" destId="{8D1E45C4-8D84-433C-937D-762606F6032D}" srcOrd="6" destOrd="0" presId="urn:microsoft.com/office/officeart/2005/8/layout/vProcess5"/>
    <dgm:cxn modelId="{D51FD7BC-B249-4B16-A9BC-800729A1C6EB}" type="presParOf" srcId="{95CCF29D-8D21-4A3A-9943-E405430E9A24}" destId="{73B2C798-AC08-4AAC-8DAB-E3006F9D9046}" srcOrd="7" destOrd="0" presId="urn:microsoft.com/office/officeart/2005/8/layout/vProcess5"/>
    <dgm:cxn modelId="{761726A9-872C-411C-86C8-099BF7B1ABD6}" type="presParOf" srcId="{95CCF29D-8D21-4A3A-9943-E405430E9A24}" destId="{7FE98394-7FA3-45AE-9081-A9C9CB750DC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792BC-E0B0-4D16-939E-64DDA7EDB799}" type="datetimeFigureOut">
              <a:rPr lang="uk-UA" smtClean="0"/>
              <a:t>16.11.2021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C6A87-AADC-44D7-8C34-9BB56AEB2B0C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924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C6A87-AADC-44D7-8C34-9BB56AEB2B0C}" type="slidenum">
              <a:rPr lang="uk-UA" smtClean="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476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5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5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49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7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2132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09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95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30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2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06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1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3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9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75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58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6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8600" y="436030"/>
            <a:ext cx="9321800" cy="305646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r>
              <a:rPr lang="uk-UA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 МОНІТОРИНГ</a:t>
            </a:r>
            <a:endParaRPr lang="uk-UA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8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34" y="101600"/>
            <a:ext cx="8596668" cy="1320800"/>
          </a:xfrm>
        </p:spPr>
        <p:txBody>
          <a:bodyPr>
            <a:normAutofit/>
          </a:bodyPr>
          <a:lstStyle/>
          <a:p>
            <a:r>
              <a:rPr lang="uk-UA" sz="4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моніторингу</a:t>
            </a:r>
            <a:endParaRPr lang="uk-UA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734" y="979489"/>
            <a:ext cx="4821766" cy="3880773"/>
          </a:xfrm>
        </p:spPr>
        <p:txBody>
          <a:bodyPr>
            <a:noAutofit/>
          </a:bodyPr>
          <a:lstStyle/>
          <a:p>
            <a:r>
              <a:rPr lang="uk-UA" sz="2400" dirty="0"/>
              <a:t>і</a:t>
            </a:r>
            <a:r>
              <a:rPr lang="uk-UA" sz="2400" dirty="0" smtClean="0"/>
              <a:t>мпактний </a:t>
            </a:r>
            <a:r>
              <a:rPr lang="uk-UA" sz="2400" dirty="0"/>
              <a:t>(вивчення сильних впливів у локальному масштабі -І);</a:t>
            </a:r>
          </a:p>
          <a:p>
            <a:r>
              <a:rPr lang="uk-UA" sz="2400" dirty="0"/>
              <a:t>регіональний (прояв проблем міграції й трансформації забруднюючих речовин, спільного впливу різних факторів, характерних для економіки регіону - Р); </a:t>
            </a:r>
          </a:p>
          <a:p>
            <a:r>
              <a:rPr lang="uk-UA" sz="2400" dirty="0"/>
              <a:t>фоновий (на базі біосферних заповідників, де виключена </a:t>
            </a:r>
            <a:r>
              <a:rPr lang="uk-UA" sz="2400" dirty="0" smtClean="0"/>
              <a:t>різна господарська </a:t>
            </a:r>
            <a:r>
              <a:rPr lang="uk-UA" sz="2400" dirty="0"/>
              <a:t>діяльність — Ф).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68314"/>
            <a:ext cx="5626099" cy="4219575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0172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25412"/>
            <a:ext cx="8596668" cy="13208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забруднюючих речовин по класах пріоритетності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34" y="1169988"/>
            <a:ext cx="8568266" cy="5588474"/>
          </a:xfrm>
          <a:prstGeom prst="rect">
            <a:avLst/>
          </a:prstGeom>
          <a:ln w="1905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8621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34" y="-12700"/>
            <a:ext cx="8596668" cy="22352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Потік інформації у ієрархічній системі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загальнодержавній службі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спостережень і контролю стану навколишнього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 (ЗДССК)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382989"/>
              </p:ext>
            </p:extLst>
          </p:nvPr>
        </p:nvGraphicFramePr>
        <p:xfrm>
          <a:off x="233363" y="2578100"/>
          <a:ext cx="8596312" cy="3881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33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34" y="101600"/>
            <a:ext cx="8596668" cy="1320800"/>
          </a:xfrm>
        </p:spPr>
        <p:txBody>
          <a:bodyPr/>
          <a:lstStyle/>
          <a:p>
            <a:r>
              <a:rPr lang="ru-RU" dirty="0"/>
              <a:t>Єдина </a:t>
            </a:r>
            <a:r>
              <a:rPr lang="uk-UA" dirty="0" smtClean="0"/>
              <a:t>державна</a:t>
            </a:r>
            <a:r>
              <a:rPr lang="ru-RU" dirty="0" smtClean="0"/>
              <a:t> </a:t>
            </a:r>
            <a:r>
              <a:rPr lang="ru-RU" dirty="0"/>
              <a:t>система екологічного </a:t>
            </a:r>
            <a:r>
              <a:rPr lang="ru-RU" dirty="0" smtClean="0"/>
              <a:t>моніторингу повинна забезпечувать: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934" y="1422400"/>
            <a:ext cx="6155266" cy="5435600"/>
          </a:xfrm>
        </p:spPr>
        <p:txBody>
          <a:bodyPr>
            <a:norm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 розробки і виконання програм спостережень за станом навколишнього середовища;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регламентацію і контроль збору і обробки достовірних і порівнянних даних;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 інформації, ведення спеціальних банків даних та їх гармонізації (узгодження, телекомунікаційний зв'язок) з міжнародними еколого-інформаційними системами;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 з оцінки і прогнозу стану об'єктів навколишнього природного середовища, природних ресурсів, відгуків екосистем і здоров'я населення на антропогенний вплив;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 інтегрованої екологічної інформації широкому колу споживачів.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390" y="1422400"/>
            <a:ext cx="6064424" cy="48470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618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6400"/>
            <a:ext cx="121920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Висновок</a:t>
            </a:r>
          </a:p>
          <a:p>
            <a:endParaRPr lang="uk-UA" sz="2000" dirty="0"/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Отже,  моніторинг  довкілля  -  це  система  спостережень,   збирання, оброблення,  передавання,  збереження  та  аналізу   інформації   про   стан довкілля,  прогнозування  його  змін  і  розроблення   науково - обґрунтованих рекомендацій для прийняття рішень про запобігання  негативним  змінам  стану довкілля та дотримання вимог екологічної безпеки.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 спрямована на: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підвищення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 вивчення і знань про екологічний стан довкілля;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оперативності та якості інформаційного обслуговування користувачів на всіх рівнях;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підвищення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 обґрунтування природоохоронних заходів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 їх здійснення;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сприяння розвитку міжнародного співробітництва у галузі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довкілля, раціонального використання природних  ресурсів та екологічної безпеки. 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зберігається в  системі  моніторингу,  використовується для прийняття рішень у галузі охорони довкілля,  раціонального  використання природних ресурсів  та  екологічної  безпеки  органами  державної  влади  та органами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місцевого самоврядування.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3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2933700"/>
            <a:ext cx="111633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uk-UA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 !!!</a:t>
            </a:r>
            <a:endParaRPr lang="uk-UA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1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34" y="304800"/>
            <a:ext cx="8596668" cy="1320800"/>
          </a:xfrm>
        </p:spPr>
        <p:txBody>
          <a:bodyPr/>
          <a:lstStyle/>
          <a:p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екологічного контролю:</a:t>
            </a:r>
            <a:endParaRPr lang="uk-UA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2034" y="965200"/>
            <a:ext cx="5482166" cy="43088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виконання законів, норм, правил, режимів роботи контрольованих об'єктів</a:t>
            </a:r>
            <a:r>
              <a:rPr kumimoji="0" lang="uk-UA" altLang="uk-UA" sz="28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 еколого-управлінський контроль – ЕУК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 параметрів контрольованих об'єктів</a:t>
            </a:r>
            <a:r>
              <a:rPr kumimoji="0" lang="uk-UA" altLang="uk-UA" sz="2800" b="0" i="0" u="none" strike="noStrike" cap="none" normalizeH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 еколого-аналітичний контроль - ЕАК і технолого-аналітичний контроль – ТАК</a:t>
            </a:r>
            <a:r>
              <a:rPr kumimoji="0" lang="uk-UA" alt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uk-UA" alt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34" y="1136154"/>
            <a:ext cx="4627364" cy="4627364"/>
          </a:xfrm>
          <a:prstGeom prst="rect">
            <a:avLst/>
          </a:prstGeom>
          <a:ln w="1905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5739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734" y="203200"/>
            <a:ext cx="8596668" cy="1320800"/>
          </a:xfrm>
        </p:spPr>
        <p:txBody>
          <a:bodyPr/>
          <a:lstStyle/>
          <a:p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задачі ЕАК і ТАК</a:t>
            </a:r>
            <a:endParaRPr lang="uk-UA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4734" y="938923"/>
            <a:ext cx="6091766" cy="51706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джерел забруднення: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uk-UA" altLang="uk-UA" sz="2400" b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 значимих параметрів технологічних процесів, перш за все контроль організованих викидів і скидів;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uk-UA" altLang="uk-UA" sz="2400" b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витоків з технологічного обладнання, газовиділень з хімічних речовин, матеріалів, виробів та інших неорганізованих викидів і скидів. </a:t>
            </a:r>
          </a:p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uk-UA" altLang="uk-UA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  Контроль повітряного середовища і безпеки людей: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забруднюючих речовин у повітрі робочих і житлових зон;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індивідуальний хімічний дозиметричний контроль.</a:t>
            </a:r>
            <a:r>
              <a:rPr kumimoji="0" lang="uk-UA" alt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763" y="545222"/>
            <a:ext cx="4117137" cy="53226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842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35" y="66625"/>
            <a:ext cx="6206065" cy="6613575"/>
          </a:xfrm>
        </p:spPr>
        <p:txBody>
          <a:bodyPr>
            <a:normAutofit/>
          </a:bodyPr>
          <a:lstStyle/>
          <a:p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 моніторинг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інформаційна система спостережень, оцінки і прогнозу змін у стані навколишнього середовища, створена з метою виділення антропогенної складової цих змін на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фоні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 процесів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1"/>
          <a:stretch/>
        </p:blipFill>
        <p:spPr>
          <a:xfrm>
            <a:off x="6172200" y="928954"/>
            <a:ext cx="5496696" cy="38716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2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538" y="173761"/>
            <a:ext cx="8596668" cy="1320800"/>
          </a:xfrm>
        </p:spPr>
        <p:txBody>
          <a:bodyPr>
            <a:normAutofit/>
          </a:bodyPr>
          <a:lstStyle/>
          <a:p>
            <a:r>
              <a:rPr lang="uk-UA" sz="4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Блок-схема системи моніторингу</a:t>
            </a:r>
            <a:endParaRPr lang="uk-UA" sz="4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61" y="1409700"/>
            <a:ext cx="8266931" cy="3847503"/>
          </a:xfrm>
          <a:prstGeom prst="rect">
            <a:avLst/>
          </a:prstGeom>
          <a:ln w="1905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1143000" y="1358900"/>
            <a:ext cx="499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оніторинг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1420455"/>
            <a:ext cx="2582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8600" y="2743200"/>
            <a:ext cx="189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8647" y="3942835"/>
            <a:ext cx="1773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1301" y="3784301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прогнозованого стану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1301" y="2588398"/>
            <a:ext cx="1943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фактичного стану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16085" y="3258185"/>
            <a:ext cx="20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якості середовища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34" y="127000"/>
            <a:ext cx="8596668" cy="1651000"/>
          </a:xfrm>
        </p:spPr>
        <p:txBody>
          <a:bodyPr>
            <a:no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екологічного моніторингу накопичує, систематизує та аналізує інформацію: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008189"/>
            <a:ext cx="7137400" cy="388077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стан навколишнього середовища;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причини спостережуваних і ймовірних змін стану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(тобто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джерела і фактори впливу);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допустимість змін і навантажень на середовище в цілому;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існуючі резерви біосфери.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60" y="1612899"/>
            <a:ext cx="5806440" cy="3629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53135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34" y="165100"/>
            <a:ext cx="8596668" cy="1320800"/>
          </a:xfrm>
        </p:spPr>
        <p:txBody>
          <a:bodyPr>
            <a:normAutofit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напрямки діяльності </a:t>
            </a: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моніторингу: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134" y="1766889"/>
            <a:ext cx="5304366" cy="388077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за факторами впливу і станом середовища;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оцінку фактичного стану середовища;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стану навколишнього природного середовища та оцінку прогнозованого стану.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93" y="1193800"/>
            <a:ext cx="5995912" cy="401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915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334" y="750889"/>
            <a:ext cx="5228166" cy="3880773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Екологічний контроль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діяльність державних органів, підприємств і громадян щодо дотримання екологічних норм та правил. Розрізняють державний, виробничий і громадський екологічний контроль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99" y="546100"/>
            <a:ext cx="6105997" cy="5575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8683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34" y="177800"/>
            <a:ext cx="8596668" cy="1320800"/>
          </a:xfrm>
        </p:spPr>
        <p:txBody>
          <a:bodyPr/>
          <a:lstStyle/>
          <a:p>
            <a:r>
              <a:rPr lang="uk-UA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екологічного моніторингу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71" y="1092200"/>
            <a:ext cx="8597100" cy="4595240"/>
          </a:xfrm>
          <a:prstGeom prst="rect">
            <a:avLst/>
          </a:prstGeom>
          <a:ln w="1905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749301" y="1308100"/>
            <a:ext cx="149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впливу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4700" y="2303275"/>
            <a:ext cx="1447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факторів впливу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9301" y="3418020"/>
            <a:ext cx="1580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стану біосфери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2593" y="1452489"/>
            <a:ext cx="355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 впливу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8658" y="2254482"/>
            <a:ext cx="2309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актори впливу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18738" y="2925239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Фізичне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4769618" y="2925239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Біологічне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7188200" y="2893778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Хімічне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4120822" y="3399714"/>
            <a:ext cx="306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риродні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83776" y="4121673"/>
            <a:ext cx="1406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5842" y="4133238"/>
            <a:ext cx="857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2191" y="3997983"/>
            <a:ext cx="2480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ість суші з річками й озерами, підводними водами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1500" y="29781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uk-UA" dirty="0"/>
          </a:p>
        </p:txBody>
      </p:sp>
      <p:sp>
        <p:nvSpPr>
          <p:cNvPr id="26" name="TextBox 25"/>
          <p:cNvSpPr txBox="1"/>
          <p:nvPr/>
        </p:nvSpPr>
        <p:spPr>
          <a:xfrm>
            <a:off x="3435016" y="4828980"/>
            <a:ext cx="2883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Геофізичний моніторинг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77501" y="4413481"/>
            <a:ext cx="75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Біота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53525" y="4890590"/>
            <a:ext cx="1425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Біологічний моніторинг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89970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156</TotalTime>
  <Words>596</Words>
  <Application>Microsoft Office PowerPoint</Application>
  <PresentationFormat>Произвольный</PresentationFormat>
  <Paragraphs>72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ЕКОЛОГІЧНИЙ МОНІТОРИНГ</vt:lpstr>
      <vt:lpstr>Функції екологічного контролю:</vt:lpstr>
      <vt:lpstr>Основні задачі ЕАК і ТАК</vt:lpstr>
      <vt:lpstr>Екологічний моніторинг — інформаційна система спостережень, оцінки і прогнозу змін у стані навколишнього середовища, створена з метою виділення антропогенної складової цих змін на фоні природних процесів</vt:lpstr>
      <vt:lpstr>Блок-схема системи моніторингу</vt:lpstr>
      <vt:lpstr>Система екологічного моніторингу накопичує, систематизує та аналізує інформацію:</vt:lpstr>
      <vt:lpstr>Основні напрямки діяльності моніторингу:</vt:lpstr>
      <vt:lpstr>Презентация PowerPoint</vt:lpstr>
      <vt:lpstr>Класифікація екологічного моніторингу</vt:lpstr>
      <vt:lpstr>Рівні моніторингу</vt:lpstr>
      <vt:lpstr>Класифікація забруднюючих речовин по класах пріоритетності</vt:lpstr>
      <vt:lpstr>Потік інформації у ієрархічній системі  загальнодержавній службі спостережень і контролю стану навколишнього середовища (ЗДССК)</vt:lpstr>
      <vt:lpstr>Єдина державна система екологічного моніторингу повинна забезпечувать: 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ЕКОЛОГІЧНИЙ МОНІТОРИНГ</dc:title>
  <dc:creator>Nazar Kutsovol</dc:creator>
  <cp:lastModifiedBy>11</cp:lastModifiedBy>
  <cp:revision>19</cp:revision>
  <dcterms:created xsi:type="dcterms:W3CDTF">2015-12-04T15:55:06Z</dcterms:created>
  <dcterms:modified xsi:type="dcterms:W3CDTF">2021-11-16T10:09:42Z</dcterms:modified>
</cp:coreProperties>
</file>