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1" r:id="rId3"/>
    <p:sldId id="262" r:id="rId4"/>
    <p:sldId id="263" r:id="rId5"/>
    <p:sldId id="267" r:id="rId6"/>
    <p:sldId id="269" r:id="rId7"/>
    <p:sldId id="270"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08.11.2022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08.11.2022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08.11.2022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08.11.2022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08.11.2022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08.11.2022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Дослідження інновацій у теорії галузевих ринків та їх характеристика.</a:t>
            </a:r>
            <a:br>
              <a:rPr lang="uk-UA" sz="3200" dirty="0" smtClean="0"/>
            </a:br>
            <a:r>
              <a:rPr lang="uk-UA" sz="3200" dirty="0" smtClean="0"/>
              <a:t>2. Інноваційний процес та його характеристика</a:t>
            </a:r>
            <a:r>
              <a:rPr lang="ru-RU" sz="3200" dirty="0" smtClean="0"/>
              <a:t>.</a:t>
            </a:r>
            <a:r>
              <a:rPr lang="ru-RU" sz="3200" dirty="0"/>
              <a:t/>
            </a:r>
            <a:br>
              <a:rPr lang="ru-RU" sz="3200" dirty="0"/>
            </a:br>
            <a:endParaRPr lang="uk-UA"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14. </a:t>
            </a:r>
            <a:r>
              <a:rPr lang="uk-UA" b="1" dirty="0" smtClean="0"/>
              <a:t>Структура ринку, патенти та технологічні інновації</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55000" lnSpcReduction="20000"/>
          </a:bodyPr>
          <a:lstStyle/>
          <a:p>
            <a:pPr marL="0" indent="0" algn="ctr">
              <a:buNone/>
            </a:pPr>
            <a:r>
              <a:rPr lang="uk-UA" sz="2100" b="1" dirty="0"/>
              <a:t>Поняття "інновація" </a:t>
            </a:r>
            <a:r>
              <a:rPr lang="uk-UA" sz="2100" dirty="0"/>
              <a:t>вперше з'явилося в наукових дослідженнях культурологів у ХІХ ст. й означало введення певних елементів однієї культури в іншу. Засновником теорії інновацій вважається </a:t>
            </a:r>
            <a:r>
              <a:rPr lang="uk-UA" sz="2100" b="1" dirty="0"/>
              <a:t>Й. </a:t>
            </a:r>
            <a:r>
              <a:rPr lang="uk-UA" sz="2100" b="1" dirty="0" err="1"/>
              <a:t>Шумпетер</a:t>
            </a:r>
            <a:r>
              <a:rPr lang="uk-UA" sz="2100" b="1" dirty="0"/>
              <a:t>.</a:t>
            </a:r>
          </a:p>
          <a:p>
            <a:pPr marL="0" indent="0" algn="ctr">
              <a:buNone/>
            </a:pPr>
            <a:r>
              <a:rPr lang="uk-UA" sz="2100" b="1" dirty="0" smtClean="0"/>
              <a:t>Й</a:t>
            </a:r>
            <a:r>
              <a:rPr lang="uk-UA" sz="2100" b="1" dirty="0"/>
              <a:t>. </a:t>
            </a:r>
            <a:r>
              <a:rPr lang="uk-UA" sz="2100" b="1" dirty="0" err="1"/>
              <a:t>Шумпетер</a:t>
            </a:r>
            <a:r>
              <a:rPr lang="uk-UA" sz="2100" b="1" dirty="0"/>
              <a:t> започаткував аналіз впровадження інновацій за такими напрямами:</a:t>
            </a:r>
          </a:p>
          <a:p>
            <a:pPr marL="0" indent="0" algn="just">
              <a:buNone/>
            </a:pPr>
            <a:r>
              <a:rPr lang="uk-UA" sz="2100" dirty="0"/>
              <a:t>- виробництво принципово нових товарів і послуг;</a:t>
            </a:r>
          </a:p>
          <a:p>
            <a:pPr marL="0" indent="0" algn="just">
              <a:buNone/>
            </a:pPr>
            <a:r>
              <a:rPr lang="uk-UA" sz="2100" dirty="0"/>
              <a:t>- застосування нової техніки та технологічних процесів, що передбачає застосування нових методів виробництва та збуту;</a:t>
            </a:r>
          </a:p>
          <a:p>
            <a:pPr marL="0" indent="0" algn="just">
              <a:buNone/>
            </a:pPr>
            <a:r>
              <a:rPr lang="uk-UA" sz="2100" dirty="0"/>
              <a:t>- освоєння нових ринків збуту продукції;</a:t>
            </a:r>
          </a:p>
          <a:p>
            <a:pPr marL="0" indent="0" algn="just">
              <a:buNone/>
            </a:pPr>
            <a:r>
              <a:rPr lang="uk-UA" sz="2100" dirty="0"/>
              <a:t>- поліпшення ресурсної бази шляхом застосування нової сировини;</a:t>
            </a:r>
          </a:p>
          <a:p>
            <a:pPr marL="0" indent="0" algn="just">
              <a:buNone/>
            </a:pPr>
            <a:r>
              <a:rPr lang="uk-UA" sz="2100" dirty="0"/>
              <a:t>- формування нової структури галузевих ринків на основі використання нових форм організації та управління, завоювання на основі цього монопольного становища.</a:t>
            </a:r>
          </a:p>
          <a:p>
            <a:pPr marL="0" indent="0" algn="ctr">
              <a:buNone/>
            </a:pPr>
            <a:endParaRPr lang="uk-UA" sz="2100" dirty="0" smtClean="0"/>
          </a:p>
          <a:p>
            <a:pPr marL="0" indent="0" algn="ctr">
              <a:buNone/>
            </a:pPr>
            <a:r>
              <a:rPr lang="uk-UA" sz="2100" dirty="0" smtClean="0"/>
              <a:t>Істотний </a:t>
            </a:r>
            <a:r>
              <a:rPr lang="uk-UA" sz="2100" dirty="0"/>
              <a:t>внесок у теорію інновацій зробив представник неавстрійської школи економічного неолібералізму </a:t>
            </a:r>
            <a:r>
              <a:rPr lang="uk-UA" sz="2100" b="1" dirty="0"/>
              <a:t>Ф. фон </a:t>
            </a:r>
            <a:r>
              <a:rPr lang="uk-UA" sz="2100" b="1" dirty="0" err="1"/>
              <a:t>Хайєк</a:t>
            </a:r>
            <a:r>
              <a:rPr lang="uk-UA" sz="2100" b="1" dirty="0"/>
              <a:t>, який сформулював концепцію "розпорошеного знання</a:t>
            </a:r>
            <a:r>
              <a:rPr lang="uk-UA" sz="2100" b="1" dirty="0" smtClean="0"/>
              <a:t>". </a:t>
            </a:r>
            <a:r>
              <a:rPr lang="uk-UA" sz="2100" dirty="0" smtClean="0"/>
              <a:t>Центральною </a:t>
            </a:r>
            <a:r>
              <a:rPr lang="uk-UA" sz="2100" dirty="0"/>
              <a:t>частиною цієї концепції є уявлення про ринок як інформаційний пристрій, який здійснює виявлення, використання та координацію знань багатьох незалежних один від одного осіб. Конкурентний ринок дозволяє ефективно використовувати більший обсяг конкретних та абстрактних знань, що розпорошені серед членів суспільства.</a:t>
            </a:r>
          </a:p>
          <a:p>
            <a:pPr marL="0" indent="0" algn="ctr">
              <a:buNone/>
            </a:pPr>
            <a:endParaRPr lang="uk-UA" sz="2100" b="1" dirty="0" smtClean="0"/>
          </a:p>
          <a:p>
            <a:pPr marL="0" indent="0" algn="ctr">
              <a:buNone/>
            </a:pPr>
            <a:r>
              <a:rPr lang="uk-UA" sz="2100" b="1" dirty="0" smtClean="0"/>
              <a:t>Особлива </a:t>
            </a:r>
            <a:r>
              <a:rPr lang="uk-UA" sz="2100" b="1" dirty="0"/>
              <a:t>роль у теорії інновацій належить представникам інституційного напряму в економічній теорії, серед яких Д. </a:t>
            </a:r>
            <a:r>
              <a:rPr lang="uk-UA" sz="2100" b="1" dirty="0" err="1"/>
              <a:t>Норт</a:t>
            </a:r>
            <a:r>
              <a:rPr lang="uk-UA" sz="2100" b="1" dirty="0"/>
              <a:t>, </a:t>
            </a:r>
            <a:r>
              <a:rPr lang="uk-UA" sz="2100" dirty="0"/>
              <a:t>праці якого заклали основи теорії національних інноваційних систем. Особливу увагу автор приділяв взаємодії інституційних структур і технологій, їхній спільній ролі в економічному та соціальному розвитку.</a:t>
            </a:r>
          </a:p>
          <a:p>
            <a:pPr marL="0" indent="0" algn="ctr">
              <a:buNone/>
            </a:pPr>
            <a:endParaRPr lang="uk-UA" sz="2100" b="1" dirty="0" smtClean="0"/>
          </a:p>
          <a:p>
            <a:pPr marL="0" indent="0" algn="ctr">
              <a:buNone/>
            </a:pPr>
            <a:r>
              <a:rPr lang="uk-UA" sz="2100" b="1" dirty="0" smtClean="0"/>
              <a:t>Останніми </a:t>
            </a:r>
            <a:r>
              <a:rPr lang="uk-UA" sz="2100" b="1" dirty="0"/>
              <a:t>роками розробляє теорію інновацій, використовуючи її до різних форм людської діяльності, засновник концепції інформаційного суспільства П. </a:t>
            </a:r>
            <a:r>
              <a:rPr lang="uk-UA" sz="2100" b="1" dirty="0" err="1"/>
              <a:t>Друкер</a:t>
            </a:r>
            <a:r>
              <a:rPr lang="uk-UA" sz="2100" b="1" dirty="0"/>
              <a:t>. </a:t>
            </a:r>
            <a:r>
              <a:rPr lang="uk-UA" sz="2100" dirty="0"/>
              <a:t>Він досліджує інновації як функціональний процес, який можна систематизувати та спрямувати. </a:t>
            </a:r>
          </a:p>
          <a:p>
            <a:pPr marL="0" indent="0" algn="ctr">
              <a:buNone/>
            </a:pPr>
            <a:endParaRPr lang="uk-UA" sz="2100" b="1" dirty="0" smtClean="0"/>
          </a:p>
          <a:p>
            <a:pPr marL="0" indent="0" algn="ctr">
              <a:buNone/>
            </a:pPr>
            <a:r>
              <a:rPr lang="uk-UA" sz="2100" b="1" dirty="0" smtClean="0"/>
              <a:t>У </a:t>
            </a:r>
            <a:r>
              <a:rPr lang="uk-UA" sz="2100" b="1" dirty="0"/>
              <a:t>межах неокласичної теорії досліджувався вплив інновацій на економічне зростання (модель Р. </a:t>
            </a:r>
            <a:r>
              <a:rPr lang="uk-UA" sz="2100" b="1" dirty="0" err="1"/>
              <a:t>Солоу</a:t>
            </a:r>
            <a:r>
              <a:rPr lang="uk-UA" sz="2100" b="1" dirty="0"/>
              <a:t>) де підвищення валового обсягу виробництва в розрахунку на одну робочу годину приписується змінам у технології. </a:t>
            </a:r>
          </a:p>
          <a:p>
            <a:pPr marL="0" indent="0" algn="ctr">
              <a:buNone/>
            </a:pPr>
            <a:endParaRPr lang="uk-UA" sz="2100" b="1" dirty="0" smtClean="0"/>
          </a:p>
          <a:p>
            <a:pPr marL="0" indent="0" algn="ctr">
              <a:buNone/>
            </a:pPr>
            <a:r>
              <a:rPr lang="uk-UA" sz="2100" b="1" dirty="0" smtClean="0"/>
              <a:t>Автори </a:t>
            </a:r>
            <a:r>
              <a:rPr lang="uk-UA" sz="2100" b="1" dirty="0"/>
              <a:t>нової теорії зростання П. </a:t>
            </a:r>
            <a:r>
              <a:rPr lang="uk-UA" sz="2100" b="1" dirty="0" err="1"/>
              <a:t>Ромер</a:t>
            </a:r>
            <a:r>
              <a:rPr lang="uk-UA" sz="2100" b="1" dirty="0"/>
              <a:t> і Р. </a:t>
            </a:r>
            <a:r>
              <a:rPr lang="uk-UA" sz="2100" b="1" dirty="0" err="1"/>
              <a:t>Лукас</a:t>
            </a:r>
            <a:r>
              <a:rPr lang="uk-UA" sz="2100" b="1" dirty="0"/>
              <a:t> </a:t>
            </a:r>
            <a:r>
              <a:rPr lang="uk-UA" sz="2100" dirty="0"/>
              <a:t>увели в модель зростання економіки фактор технічного прогресу як ендогенний, який вимірюється витратами на дослідницькі розробки та інвестиціями в людський капітал. Один із головних висновків цієї моделі полягає в тому, що економіка, яка забезпечує нагромадження великих ресурсів людського капіталу й безперервний розвиток науки та інноваційної сфери, має в довгостроковому періоді кращі показники зростання, ніж економіка, позбавлена цих переваг.</a:t>
            </a:r>
          </a:p>
          <a:p>
            <a:pPr marL="0" indent="0" algn="ctr">
              <a:buNone/>
            </a:pPr>
            <a:endParaRPr lang="uk-UA" sz="2100" b="1" dirty="0" smtClean="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59641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408712"/>
          </a:xfrm>
        </p:spPr>
        <p:txBody>
          <a:bodyPr>
            <a:normAutofit/>
          </a:bodyPr>
          <a:lstStyle/>
          <a:p>
            <a:pPr marL="0" indent="0" algn="just">
              <a:buNone/>
            </a:pPr>
            <a:endParaRPr lang="uk-UA" sz="1600" dirty="0"/>
          </a:p>
          <a:p>
            <a:pPr marL="0" indent="0" algn="just">
              <a:buNone/>
            </a:pPr>
            <a:endParaRPr lang="uk-UA" sz="1600" dirty="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7438" y="622300"/>
            <a:ext cx="6969125" cy="561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96300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47500" lnSpcReduction="20000"/>
          </a:bodyPr>
          <a:lstStyle/>
          <a:p>
            <a:pPr marL="0" indent="0" algn="ctr">
              <a:buNone/>
            </a:pPr>
            <a:r>
              <a:rPr lang="uk-UA" sz="3000" b="1" dirty="0"/>
              <a:t>Можна виокремити три погляди щодо терміна "інновація":</a:t>
            </a:r>
          </a:p>
          <a:p>
            <a:pPr marL="0" indent="0" algn="just">
              <a:buNone/>
            </a:pPr>
            <a:r>
              <a:rPr lang="uk-UA" sz="3000" dirty="0"/>
              <a:t>1) ототожнення інновації та новації, тобто як зміна;</a:t>
            </a:r>
          </a:p>
          <a:p>
            <a:pPr marL="0" indent="0" algn="just">
              <a:buNone/>
            </a:pPr>
            <a:r>
              <a:rPr lang="uk-UA" sz="3000" dirty="0"/>
              <a:t>2) процес створення нової продукції, технології, новації у сфері організації та управління виробництвом;</a:t>
            </a:r>
          </a:p>
          <a:p>
            <a:pPr marL="0" indent="0" algn="just">
              <a:buNone/>
            </a:pPr>
            <a:r>
              <a:rPr lang="uk-UA" sz="3000" dirty="0"/>
              <a:t>3) результат запровадження у виробництві нових виробів, елементів, </a:t>
            </a:r>
            <a:r>
              <a:rPr lang="uk-UA" sz="3000" dirty="0" smtClean="0"/>
              <a:t>підходів.</a:t>
            </a:r>
            <a:endParaRPr lang="uk-UA" sz="3000" dirty="0"/>
          </a:p>
          <a:p>
            <a:pPr marL="0" indent="0" algn="ctr">
              <a:buNone/>
            </a:pPr>
            <a:endParaRPr lang="uk-UA" sz="3000" b="1" dirty="0" smtClean="0"/>
          </a:p>
          <a:p>
            <a:pPr marL="0" indent="0" algn="ctr">
              <a:buNone/>
            </a:pPr>
            <a:r>
              <a:rPr lang="uk-UA" sz="3000" b="1" dirty="0" smtClean="0"/>
              <a:t>При </a:t>
            </a:r>
            <a:r>
              <a:rPr lang="uk-UA" sz="3000" b="1" dirty="0"/>
              <a:t>розгляді інновації використовується низка понять: нові технології, наукоємна продукція, високотехнологічна продукція.</a:t>
            </a:r>
          </a:p>
          <a:p>
            <a:pPr marL="0" indent="0" algn="ctr">
              <a:buNone/>
            </a:pPr>
            <a:r>
              <a:rPr lang="uk-UA" sz="3000" b="1" dirty="0"/>
              <a:t>Наукоємна – </a:t>
            </a:r>
            <a:r>
              <a:rPr lang="uk-UA" sz="3000" dirty="0"/>
              <a:t>це продукція, представлена на таких галузевих ринках, де частка середньорічного обсягу витрат на дослідження й розробки у середньорічному обсязі продажу перевищує 5–10 %.</a:t>
            </a:r>
          </a:p>
          <a:p>
            <a:pPr marL="0" indent="0" algn="ctr">
              <a:buNone/>
            </a:pPr>
            <a:r>
              <a:rPr lang="uk-UA" sz="3000" b="1" dirty="0"/>
              <a:t>Високотехнологічна – </a:t>
            </a:r>
            <a:r>
              <a:rPr lang="uk-UA" sz="3000" dirty="0"/>
              <a:t>це технічно складна продукція, для виробництва якої потрібні технологічно складні процеси, що засновані на прикладних і фундаментальних дослідженнях.</a:t>
            </a:r>
          </a:p>
          <a:p>
            <a:pPr marL="0" indent="0" algn="ctr">
              <a:buNone/>
            </a:pPr>
            <a:r>
              <a:rPr lang="uk-UA" sz="3000" b="1" dirty="0"/>
              <a:t>Нові технології – </a:t>
            </a:r>
            <a:r>
              <a:rPr lang="uk-UA" sz="3000" dirty="0"/>
              <a:t>це нові науково-технічні результати у сфері НДДКР у високотехнологічних галузях.</a:t>
            </a:r>
          </a:p>
          <a:p>
            <a:pPr marL="0" indent="0" algn="ctr">
              <a:buNone/>
            </a:pPr>
            <a:endParaRPr lang="uk-UA" sz="3000" b="1" dirty="0" smtClean="0"/>
          </a:p>
          <a:p>
            <a:pPr marL="0" indent="0" algn="ctr">
              <a:buNone/>
            </a:pPr>
            <a:r>
              <a:rPr lang="uk-UA" sz="3000" b="1" dirty="0" smtClean="0"/>
              <a:t>Як </a:t>
            </a:r>
            <a:r>
              <a:rPr lang="uk-UA" sz="3000" b="1" dirty="0"/>
              <a:t>економічну категорію інновацію можна характеризувати за такими ознаками:</a:t>
            </a:r>
          </a:p>
          <a:p>
            <a:pPr marL="0" indent="0" algn="just">
              <a:buNone/>
            </a:pPr>
            <a:r>
              <a:rPr lang="uk-UA" sz="3000" dirty="0"/>
              <a:t>- як результат її створення, коли відбувається матеріалізація, застосування на практиці нових ідей, відкриттів і винаходів, нових наукових рішень;</a:t>
            </a:r>
          </a:p>
          <a:p>
            <a:pPr marL="0" indent="0" algn="just">
              <a:buNone/>
            </a:pPr>
            <a:r>
              <a:rPr lang="uk-UA" sz="3000" dirty="0"/>
              <a:t>- як результат її поширення (трансформації, дифузії), тобто новацію, що здатна задовольнити ринковий попит, яка набуває товарної форми, виступає товаром на ринку інновацій і користується попитом;</a:t>
            </a:r>
          </a:p>
          <a:p>
            <a:pPr marL="0" indent="0" algn="just">
              <a:buNone/>
            </a:pPr>
            <a:r>
              <a:rPr lang="uk-UA" sz="3000" dirty="0"/>
              <a:t>- як економічний ресурс виробничого процесу, який постійно оновлюється, є невичерпним, що має вигляд запровадження нової техніки та технології, зміни організаційних структур і методів управління тощо, внаслідок чого виробнича система переходить на новий, вищий рівень, підвищує ефективність функціонування;</a:t>
            </a:r>
          </a:p>
          <a:p>
            <a:pPr marL="0" indent="0" algn="just">
              <a:buNone/>
            </a:pPr>
            <a:r>
              <a:rPr lang="uk-UA" sz="3000" dirty="0"/>
              <a:t>- як технічний, соціальний, економічний та інший ефект реалізації нововведень, що в загальному вигляді може формулюватися як підвищення якості життя людей у цілому.</a:t>
            </a:r>
          </a:p>
          <a:p>
            <a:pPr marL="0" indent="0" algn="ctr">
              <a:buNone/>
            </a:pPr>
            <a:endParaRPr lang="uk-UA" sz="3000" b="1" dirty="0" smtClean="0"/>
          </a:p>
          <a:p>
            <a:pPr marL="0" indent="0" algn="ctr">
              <a:buNone/>
            </a:pPr>
            <a:r>
              <a:rPr lang="uk-UA" sz="3000" b="1" dirty="0" smtClean="0"/>
              <a:t>Поняття </a:t>
            </a:r>
            <a:r>
              <a:rPr lang="uk-UA" sz="3000" b="1" dirty="0"/>
              <a:t>"новація" та "інновація" не є тотожними.</a:t>
            </a:r>
          </a:p>
          <a:p>
            <a:pPr marL="0" indent="0" algn="ctr">
              <a:buNone/>
            </a:pPr>
            <a:r>
              <a:rPr lang="uk-UA" sz="3000" b="1" dirty="0"/>
              <a:t>Новація – </a:t>
            </a:r>
            <a:r>
              <a:rPr lang="uk-UA" sz="3000" dirty="0"/>
              <a:t>це результат наукових досліджень, розробок</a:t>
            </a:r>
            <a:r>
              <a:rPr lang="uk-UA" sz="3000" b="1" dirty="0"/>
              <a:t>, а інновація – </a:t>
            </a:r>
            <a:r>
              <a:rPr lang="uk-UA" sz="3000" dirty="0"/>
              <a:t>це процес реалізації новації з метою зміни об'єкта управління й одержання науково-технічного, економічного та соціального ефекту.</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475884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68148" y="786166"/>
            <a:ext cx="7007703" cy="4742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5407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6552728"/>
          </a:xfrm>
        </p:spPr>
        <p:txBody>
          <a:bodyPr>
            <a:normAutofit fontScale="77500" lnSpcReduction="20000"/>
          </a:bodyPr>
          <a:lstStyle/>
          <a:p>
            <a:pPr indent="0" algn="just">
              <a:spcAft>
                <a:spcPts val="0"/>
              </a:spcAft>
              <a:buNone/>
            </a:pPr>
            <a:r>
              <a:rPr lang="uk-UA" sz="1800" b="1" dirty="0">
                <a:latin typeface="Times New Roman"/>
                <a:ea typeface="Times New Roman"/>
              </a:rPr>
              <a:t>На продуктивність інновацій впливають такі чинники:</a:t>
            </a:r>
          </a:p>
          <a:p>
            <a:pPr indent="0" algn="just">
              <a:spcAft>
                <a:spcPts val="0"/>
              </a:spcAft>
              <a:buNone/>
            </a:pPr>
            <a:r>
              <a:rPr lang="uk-UA" sz="1800" dirty="0">
                <a:latin typeface="Times New Roman"/>
                <a:ea typeface="Times New Roman"/>
              </a:rPr>
              <a:t>- масштаб діяльності;</a:t>
            </a:r>
          </a:p>
          <a:p>
            <a:pPr indent="0" algn="just">
              <a:spcAft>
                <a:spcPts val="0"/>
              </a:spcAft>
              <a:buNone/>
            </a:pPr>
            <a:r>
              <a:rPr lang="uk-UA" sz="1800" dirty="0">
                <a:latin typeface="Times New Roman"/>
                <a:ea typeface="Times New Roman"/>
              </a:rPr>
              <a:t>- технологічні можливості галузі;</a:t>
            </a:r>
          </a:p>
          <a:p>
            <a:pPr indent="0" algn="just">
              <a:spcAft>
                <a:spcPts val="0"/>
              </a:spcAft>
              <a:buNone/>
            </a:pPr>
            <a:r>
              <a:rPr lang="uk-UA" sz="1800" dirty="0">
                <a:latin typeface="Times New Roman"/>
                <a:ea typeface="Times New Roman"/>
              </a:rPr>
              <a:t>- управління фірмою.</a:t>
            </a:r>
          </a:p>
          <a:p>
            <a:pPr indent="0" algn="just">
              <a:spcAft>
                <a:spcPts val="0"/>
              </a:spcAft>
              <a:buNone/>
            </a:pPr>
            <a:r>
              <a:rPr lang="uk-UA" sz="1800" b="1" dirty="0">
                <a:latin typeface="Times New Roman"/>
                <a:ea typeface="Times New Roman"/>
              </a:rPr>
              <a:t>Причини, з яких великі зусилля щодо інновацій є ефективнішими порівняно з невеликими:</a:t>
            </a:r>
          </a:p>
          <a:p>
            <a:pPr indent="0" algn="just">
              <a:spcAft>
                <a:spcPts val="0"/>
              </a:spcAft>
              <a:buNone/>
            </a:pPr>
            <a:r>
              <a:rPr lang="uk-UA" sz="1800" dirty="0">
                <a:latin typeface="Times New Roman"/>
                <a:ea typeface="Times New Roman"/>
              </a:rPr>
              <a:t>- неподільність обладнання як джерело економії від масштабу;</a:t>
            </a:r>
          </a:p>
          <a:p>
            <a:pPr indent="0" algn="just">
              <a:spcAft>
                <a:spcPts val="0"/>
              </a:spcAft>
              <a:buNone/>
            </a:pPr>
            <a:r>
              <a:rPr lang="uk-UA" sz="1800" dirty="0">
                <a:latin typeface="Times New Roman"/>
                <a:ea typeface="Times New Roman"/>
              </a:rPr>
              <a:t>- поєднання ризиків, що може призводити до стабільнішому потоку інновацій і спонукатиме фірми до інших інновацій;</a:t>
            </a:r>
          </a:p>
          <a:p>
            <a:pPr indent="0" algn="just">
              <a:spcAft>
                <a:spcPts val="0"/>
              </a:spcAft>
              <a:buNone/>
            </a:pPr>
            <a:r>
              <a:rPr lang="uk-UA" sz="1800" dirty="0">
                <a:latin typeface="Times New Roman"/>
                <a:ea typeface="Times New Roman"/>
              </a:rPr>
              <a:t>- великі колективи дослідників, що працюють паралельно над схожими проектами і мають можливість обмінюватися ідеями;</a:t>
            </a:r>
          </a:p>
          <a:p>
            <a:pPr indent="0" algn="just">
              <a:spcAft>
                <a:spcPts val="0"/>
              </a:spcAft>
              <a:buNone/>
            </a:pPr>
            <a:r>
              <a:rPr lang="uk-UA" sz="1800" dirty="0">
                <a:latin typeface="Times New Roman"/>
                <a:ea typeface="Times New Roman"/>
              </a:rPr>
              <a:t>- великі зусилля на НДДКР сприяють залученню кращих вчених, які здатні створити більше проектів.</a:t>
            </a:r>
          </a:p>
          <a:p>
            <a:pPr indent="0" algn="just">
              <a:spcAft>
                <a:spcPts val="0"/>
              </a:spcAft>
              <a:buNone/>
            </a:pPr>
            <a:r>
              <a:rPr lang="uk-UA" sz="1800" b="1" dirty="0">
                <a:latin typeface="Times New Roman"/>
                <a:ea typeface="Times New Roman"/>
              </a:rPr>
              <a:t>Переваги великих компаній у підтримці досліджень та інновацій:</a:t>
            </a:r>
          </a:p>
          <a:p>
            <a:pPr indent="0" algn="just">
              <a:spcAft>
                <a:spcPts val="0"/>
              </a:spcAft>
              <a:buNone/>
            </a:pPr>
            <a:r>
              <a:rPr lang="uk-UA" sz="1800" dirty="0">
                <a:latin typeface="Times New Roman"/>
                <a:ea typeface="Times New Roman"/>
              </a:rPr>
              <a:t>- розмір дозволяє їм підтримувати диверсифікований портфель замовлень НДДКР, страхуючи ризик невдачі кожного проекту;</a:t>
            </a:r>
          </a:p>
          <a:p>
            <a:pPr indent="0" algn="just">
              <a:spcAft>
                <a:spcPts val="0"/>
              </a:spcAft>
              <a:buNone/>
            </a:pPr>
            <a:r>
              <a:rPr lang="uk-UA" sz="1800" dirty="0">
                <a:latin typeface="Times New Roman"/>
                <a:ea typeface="Times New Roman"/>
              </a:rPr>
              <a:t>- ефект масштабу;</a:t>
            </a:r>
          </a:p>
          <a:p>
            <a:pPr indent="0" algn="just">
              <a:spcAft>
                <a:spcPts val="0"/>
              </a:spcAft>
              <a:buNone/>
            </a:pPr>
            <a:r>
              <a:rPr lang="uk-UA" sz="1800" dirty="0">
                <a:latin typeface="Times New Roman"/>
                <a:ea typeface="Times New Roman"/>
              </a:rPr>
              <a:t>- обґрунтованим кроками є закупівля високоспеціалізованого обладнання, залучення фахівців із багатьох напрямів, які взаємно збагачують один одного, що дозволяє скористатися їхньою допомогою, якщо </a:t>
            </a:r>
            <a:r>
              <a:rPr lang="uk-UA" sz="1800" dirty="0" err="1">
                <a:latin typeface="Times New Roman"/>
                <a:ea typeface="Times New Roman"/>
              </a:rPr>
              <a:t>пригальмовується</a:t>
            </a:r>
            <a:r>
              <a:rPr lang="uk-UA" sz="1800" dirty="0">
                <a:latin typeface="Times New Roman"/>
                <a:ea typeface="Times New Roman"/>
              </a:rPr>
              <a:t> групова робота над проектом;</a:t>
            </a:r>
          </a:p>
          <a:p>
            <a:pPr indent="0" algn="just">
              <a:spcAft>
                <a:spcPts val="0"/>
              </a:spcAft>
              <a:buNone/>
            </a:pPr>
            <a:r>
              <a:rPr lang="uk-UA" sz="1800" dirty="0">
                <a:latin typeface="Times New Roman"/>
                <a:ea typeface="Times New Roman"/>
              </a:rPr>
              <a:t>- наявність розвинених каналів збуту, що дозволяє отримувати ефект масштабу в рекламній та інших видах діяльності щодо стимулювання збуту, швидше виходити на ринки з новим продуктом;</a:t>
            </a:r>
          </a:p>
          <a:p>
            <a:pPr indent="0" algn="just">
              <a:spcAft>
                <a:spcPts val="0"/>
              </a:spcAft>
              <a:buNone/>
            </a:pPr>
            <a:r>
              <a:rPr lang="uk-UA" sz="1800" dirty="0">
                <a:latin typeface="Times New Roman"/>
                <a:ea typeface="Times New Roman"/>
              </a:rPr>
              <a:t>- сильні стимули вдосконалення внутрішньої технології, яка зменшує витрати та за даної норми прибутку дає більшу величину сукупної економії при зростанні обсягу виробництва в результаті її використання.</a:t>
            </a:r>
          </a:p>
          <a:p>
            <a:pPr indent="0" algn="just">
              <a:spcAft>
                <a:spcPts val="0"/>
              </a:spcAft>
              <a:buNone/>
            </a:pPr>
            <a:r>
              <a:rPr lang="uk-UA" sz="1800" b="1" dirty="0">
                <a:latin typeface="Times New Roman"/>
                <a:ea typeface="Times New Roman"/>
              </a:rPr>
              <a:t>Недоліки великих фірм щодо інновацій:</a:t>
            </a:r>
          </a:p>
          <a:p>
            <a:pPr indent="0" algn="just">
              <a:spcAft>
                <a:spcPts val="0"/>
              </a:spcAft>
              <a:buNone/>
            </a:pPr>
            <a:r>
              <a:rPr lang="uk-UA" sz="1800" dirty="0">
                <a:latin typeface="Times New Roman"/>
                <a:ea typeface="Times New Roman"/>
              </a:rPr>
              <a:t>1. Дослідження у великих лабораторіях можуть бути занадто заорганізовані, виникає бажання більше часу присвятити управлінню проектом, ніж реальній роботі, можлива дія спадної віддачі від кількості науковців.</a:t>
            </a:r>
          </a:p>
          <a:p>
            <a:pPr indent="0" algn="just">
              <a:spcAft>
                <a:spcPts val="0"/>
              </a:spcAft>
              <a:buNone/>
            </a:pPr>
            <a:r>
              <a:rPr lang="uk-UA" sz="1800" dirty="0">
                <a:latin typeface="Times New Roman"/>
                <a:ea typeface="Times New Roman"/>
              </a:rPr>
              <a:t>2. Менша схильність до ризику, оскільки рішення щодо потенційно ризикованих проектів зазвичай приймає невелика група людей, які добре знають один одного, на відміну від великих лабораторій, де рішення проходить через довгий ланцюг управлінських структур, на кожному етапі якого може виявитися людина, яка не сприймає ідею.</a:t>
            </a:r>
          </a:p>
          <a:p>
            <a:pPr indent="0" algn="ctr">
              <a:spcAft>
                <a:spcPts val="0"/>
              </a:spcAft>
              <a:buNone/>
            </a:pPr>
            <a:endParaRPr lang="uk-UA" sz="1800" dirty="0" smtClean="0">
              <a:solidFill>
                <a:srgbClr val="000000"/>
              </a:solidFill>
              <a:latin typeface="Times New Roman"/>
              <a:ea typeface="Times New Roman"/>
            </a:endParaRPr>
          </a:p>
          <a:p>
            <a:pPr indent="0" algn="ctr">
              <a:spcAft>
                <a:spcPts val="0"/>
              </a:spcAft>
              <a:buNone/>
            </a:pPr>
            <a:endParaRPr lang="uk-UA" sz="2400" dirty="0" smtClean="0">
              <a:solidFill>
                <a:srgbClr val="000000"/>
              </a:solidFill>
              <a:latin typeface="Times New Roman"/>
              <a:ea typeface="Times New Roman"/>
            </a:endParaRPr>
          </a:p>
          <a:p>
            <a:pPr marL="0" indent="0" algn="ctr">
              <a:buNone/>
            </a:pPr>
            <a:endParaRPr lang="uk-UA" sz="2100" b="1" dirty="0" smtClean="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44311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55000" lnSpcReduction="20000"/>
          </a:bodyPr>
          <a:lstStyle/>
          <a:p>
            <a:pPr indent="0" algn="just">
              <a:spcAft>
                <a:spcPts val="0"/>
              </a:spcAft>
              <a:buNone/>
            </a:pPr>
            <a:r>
              <a:rPr lang="uk-UA" sz="2400" b="1" dirty="0">
                <a:latin typeface="Times New Roman"/>
                <a:ea typeface="Times New Roman"/>
              </a:rPr>
              <a:t>Інноваційний процес - </a:t>
            </a:r>
            <a:r>
              <a:rPr lang="uk-UA" sz="2400" dirty="0">
                <a:latin typeface="Times New Roman"/>
                <a:ea typeface="Times New Roman"/>
              </a:rPr>
              <a:t>це складний процес трансформації інноваційних ідей в об'єкт економічних відносин.</a:t>
            </a:r>
          </a:p>
          <a:p>
            <a:pPr indent="0" algn="just">
              <a:spcAft>
                <a:spcPts val="0"/>
              </a:spcAft>
              <a:buNone/>
            </a:pPr>
            <a:r>
              <a:rPr lang="uk-UA" sz="2400" b="1" dirty="0">
                <a:latin typeface="Times New Roman"/>
                <a:ea typeface="Times New Roman"/>
              </a:rPr>
              <a:t>Типи інноваційного процесу:</a:t>
            </a:r>
          </a:p>
          <a:p>
            <a:pPr indent="0" algn="just">
              <a:spcAft>
                <a:spcPts val="0"/>
              </a:spcAft>
              <a:buNone/>
            </a:pPr>
            <a:r>
              <a:rPr lang="uk-UA" sz="2400" b="1" dirty="0">
                <a:latin typeface="Times New Roman"/>
                <a:ea typeface="Times New Roman"/>
              </a:rPr>
              <a:t>- простий </a:t>
            </a:r>
            <a:r>
              <a:rPr lang="uk-UA" sz="2400" b="1" dirty="0" err="1">
                <a:latin typeface="Times New Roman"/>
                <a:ea typeface="Times New Roman"/>
              </a:rPr>
              <a:t>внутрішньоорганізаційний</a:t>
            </a:r>
            <a:r>
              <a:rPr lang="uk-UA" sz="2400" b="1" dirty="0">
                <a:latin typeface="Times New Roman"/>
                <a:ea typeface="Times New Roman"/>
              </a:rPr>
              <a:t>, </a:t>
            </a:r>
            <a:r>
              <a:rPr lang="uk-UA" sz="2400" dirty="0">
                <a:latin typeface="Times New Roman"/>
                <a:ea typeface="Times New Roman"/>
              </a:rPr>
              <a:t>коли нововведення створюється і використовується в межах однієї організації (натуральна форма);</a:t>
            </a:r>
          </a:p>
          <a:p>
            <a:pPr indent="0" algn="just">
              <a:spcAft>
                <a:spcPts val="0"/>
              </a:spcAft>
              <a:buNone/>
            </a:pPr>
            <a:r>
              <a:rPr lang="uk-UA" sz="2400" b="1" dirty="0">
                <a:latin typeface="Times New Roman"/>
                <a:ea typeface="Times New Roman"/>
              </a:rPr>
              <a:t>- простого </a:t>
            </a:r>
            <a:r>
              <a:rPr lang="uk-UA" sz="2400" b="1" dirty="0" err="1">
                <a:latin typeface="Times New Roman"/>
                <a:ea typeface="Times New Roman"/>
              </a:rPr>
              <a:t>міжорганізаційний</a:t>
            </a:r>
            <a:r>
              <a:rPr lang="uk-UA" sz="2400" b="1" dirty="0">
                <a:latin typeface="Times New Roman"/>
                <a:ea typeface="Times New Roman"/>
              </a:rPr>
              <a:t> – </a:t>
            </a:r>
            <a:r>
              <a:rPr lang="uk-UA" sz="2400" dirty="0">
                <a:latin typeface="Times New Roman"/>
                <a:ea typeface="Times New Roman"/>
              </a:rPr>
              <a:t>нововведення стають товаром у відносинах між продавцем і покупцем (товарна форма);</a:t>
            </a:r>
          </a:p>
          <a:p>
            <a:pPr indent="0" algn="just">
              <a:spcAft>
                <a:spcPts val="0"/>
              </a:spcAft>
              <a:buNone/>
            </a:pPr>
            <a:r>
              <a:rPr lang="uk-UA" sz="2400" b="1" dirty="0">
                <a:latin typeface="Times New Roman"/>
                <a:ea typeface="Times New Roman"/>
              </a:rPr>
              <a:t>- розширений – </a:t>
            </a:r>
            <a:r>
              <a:rPr lang="uk-UA" sz="2400" dirty="0">
                <a:latin typeface="Times New Roman"/>
                <a:ea typeface="Times New Roman"/>
              </a:rPr>
              <a:t>з'являються нові виробники нововведення, порушуючи монопольні права на виробництво та сприяючи через конкуренцію удосконаленню властивостей нововведень.</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Поширення </a:t>
            </a:r>
            <a:r>
              <a:rPr lang="uk-UA" sz="2400" b="1" dirty="0">
                <a:latin typeface="Times New Roman"/>
                <a:ea typeface="Times New Roman"/>
              </a:rPr>
              <a:t>інновації – </a:t>
            </a:r>
            <a:r>
              <a:rPr lang="uk-UA" sz="2400" dirty="0">
                <a:latin typeface="Times New Roman"/>
                <a:ea typeface="Times New Roman"/>
              </a:rPr>
              <a:t>це інформаційний процес, форма і швидкість якого залежать від комунікаційних каналів, спроможності суб'єктів господарювання сприймати цю інформацію та практично її використовувати.</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Дифузія </a:t>
            </a:r>
            <a:r>
              <a:rPr lang="uk-UA" sz="2400" b="1" dirty="0">
                <a:latin typeface="Times New Roman"/>
                <a:ea typeface="Times New Roman"/>
              </a:rPr>
              <a:t>інновацій – </a:t>
            </a:r>
            <a:r>
              <a:rPr lang="uk-UA" sz="2400" dirty="0">
                <a:latin typeface="Times New Roman"/>
                <a:ea typeface="Times New Roman"/>
              </a:rPr>
              <a:t>процес передавання (трансферту) технологій фірмами різних країн з урахуванням часу, внаслідок чого нововведення проникають у різні галузі виробництва та знаходять дедалі більше споживачів. Процеси дифузії можуть відбуватися як через </a:t>
            </a:r>
            <a:r>
              <a:rPr lang="uk-UA" sz="2400" dirty="0" err="1">
                <a:latin typeface="Times New Roman"/>
                <a:ea typeface="Times New Roman"/>
              </a:rPr>
              <a:t>міжфірмові</a:t>
            </a:r>
            <a:r>
              <a:rPr lang="uk-UA" sz="2400" dirty="0">
                <a:latin typeface="Times New Roman"/>
                <a:ea typeface="Times New Roman"/>
              </a:rPr>
              <a:t> канали фірм, так і через внутрішні канали транснаціональних корпорацій у разі застосування новацій у будь-якому з їхніх відділень.</a:t>
            </a:r>
          </a:p>
          <a:p>
            <a:pPr indent="0" algn="just">
              <a:spcAft>
                <a:spcPts val="0"/>
              </a:spcAft>
              <a:buNone/>
            </a:pPr>
            <a:endParaRPr lang="uk-UA" sz="2400" b="1" dirty="0" smtClean="0">
              <a:latin typeface="Times New Roman"/>
              <a:ea typeface="Times New Roman"/>
            </a:endParaRPr>
          </a:p>
          <a:p>
            <a:pPr indent="0" algn="just">
              <a:spcAft>
                <a:spcPts val="0"/>
              </a:spcAft>
              <a:buNone/>
            </a:pPr>
            <a:r>
              <a:rPr lang="uk-UA" sz="2400" b="1" dirty="0" smtClean="0">
                <a:latin typeface="Times New Roman"/>
                <a:ea typeface="Times New Roman"/>
              </a:rPr>
              <a:t>Розрізняють </a:t>
            </a:r>
            <a:r>
              <a:rPr lang="uk-UA" sz="2400" b="1" dirty="0">
                <a:latin typeface="Times New Roman"/>
                <a:ea typeface="Times New Roman"/>
              </a:rPr>
              <a:t>такі форми трансферту інновацій на світових ринках:</a:t>
            </a:r>
          </a:p>
          <a:p>
            <a:pPr indent="0" algn="just">
              <a:spcAft>
                <a:spcPts val="0"/>
              </a:spcAft>
              <a:buNone/>
            </a:pPr>
            <a:r>
              <a:rPr lang="uk-UA" sz="2400" dirty="0">
                <a:latin typeface="Times New Roman"/>
                <a:ea typeface="Times New Roman"/>
              </a:rPr>
              <a:t>- передача, продаж або надання за ліцензією всіх форм промислової власності (за винятком товарних і фірмових знаків);</a:t>
            </a:r>
          </a:p>
          <a:p>
            <a:pPr indent="0" algn="just">
              <a:spcAft>
                <a:spcPts val="0"/>
              </a:spcAft>
              <a:buNone/>
            </a:pPr>
            <a:r>
              <a:rPr lang="uk-UA" sz="2400" dirty="0">
                <a:latin typeface="Times New Roman"/>
                <a:ea typeface="Times New Roman"/>
              </a:rPr>
              <a:t>- торгівля високотехнологічною продукцією;</a:t>
            </a:r>
          </a:p>
          <a:p>
            <a:pPr indent="0" algn="just">
              <a:spcAft>
                <a:spcPts val="0"/>
              </a:spcAft>
              <a:buNone/>
            </a:pPr>
            <a:r>
              <a:rPr lang="uk-UA" sz="2400" dirty="0">
                <a:latin typeface="Times New Roman"/>
                <a:ea typeface="Times New Roman"/>
              </a:rPr>
              <a:t>- передача технологічного знання, необхідного для придбання, монтажу і використання обладнання, машин, напівфабрикатів і матеріалів, одержаних за рахунок оренди, закупки, лізингу або будь-яким іншим шляхом;</a:t>
            </a:r>
          </a:p>
          <a:p>
            <a:pPr indent="0" algn="just">
              <a:spcAft>
                <a:spcPts val="0"/>
              </a:spcAft>
              <a:buNone/>
            </a:pPr>
            <a:r>
              <a:rPr lang="uk-UA" sz="2400" dirty="0">
                <a:latin typeface="Times New Roman"/>
                <a:ea typeface="Times New Roman"/>
              </a:rPr>
              <a:t>- промислове і технічне співробітництво в тій частині, що стосується технічного утримання обладнання й устаткування, напівфабрикатів і матеріалів;</a:t>
            </a:r>
          </a:p>
          <a:p>
            <a:pPr indent="0" algn="just">
              <a:spcAft>
                <a:spcPts val="0"/>
              </a:spcAft>
              <a:buNone/>
            </a:pPr>
            <a:r>
              <a:rPr lang="uk-UA" sz="2400" dirty="0">
                <a:latin typeface="Times New Roman"/>
                <a:ea typeface="Times New Roman"/>
              </a:rPr>
              <a:t>- надання консалтингових послуг і інжиніринг;</a:t>
            </a:r>
          </a:p>
          <a:p>
            <a:pPr indent="0" algn="just">
              <a:spcAft>
                <a:spcPts val="0"/>
              </a:spcAft>
              <a:buNone/>
            </a:pPr>
            <a:r>
              <a:rPr lang="uk-UA" sz="2400" dirty="0">
                <a:latin typeface="Times New Roman"/>
                <a:ea typeface="Times New Roman"/>
              </a:rPr>
              <a:t>- передача технологій у межах інвестиційного співробітництва.</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50103222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1263</Words>
  <Application>Microsoft Office PowerPoint</Application>
  <PresentationFormat>Экран (4:3)</PresentationFormat>
  <Paragraphs>95</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1. Дослідження інновацій у теорії галузевих ринків та їх характеристика. 2. Інноваційний процес та його характеристика.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36</cp:revision>
  <dcterms:created xsi:type="dcterms:W3CDTF">2020-08-26T06:53:27Z</dcterms:created>
  <dcterms:modified xsi:type="dcterms:W3CDTF">2022-11-08T12:42:07Z</dcterms:modified>
</cp:coreProperties>
</file>