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3" r:id="rId3"/>
    <p:sldId id="264" r:id="rId4"/>
    <p:sldId id="282" r:id="rId5"/>
    <p:sldId id="292" r:id="rId6"/>
    <p:sldId id="267" r:id="rId7"/>
    <p:sldId id="268" r:id="rId8"/>
    <p:sldId id="293" r:id="rId9"/>
    <p:sldId id="307" r:id="rId10"/>
    <p:sldId id="308" r:id="rId11"/>
    <p:sldId id="309" r:id="rId12"/>
    <p:sldId id="310" r:id="rId13"/>
    <p:sldId id="294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9" r:id="rId23"/>
    <p:sldId id="280" r:id="rId24"/>
    <p:sldId id="281" r:id="rId25"/>
    <p:sldId id="283" r:id="rId26"/>
    <p:sldId id="284" r:id="rId27"/>
    <p:sldId id="285" r:id="rId28"/>
    <p:sldId id="302" r:id="rId29"/>
    <p:sldId id="303" r:id="rId30"/>
    <p:sldId id="304" r:id="rId31"/>
    <p:sldId id="301" r:id="rId32"/>
    <p:sldId id="286" r:id="rId33"/>
    <p:sldId id="287" r:id="rId34"/>
    <p:sldId id="288" r:id="rId35"/>
    <p:sldId id="295" r:id="rId36"/>
    <p:sldId id="296" r:id="rId37"/>
    <p:sldId id="297" r:id="rId38"/>
    <p:sldId id="298" r:id="rId39"/>
    <p:sldId id="299" r:id="rId40"/>
    <p:sldId id="300" r:id="rId41"/>
    <p:sldId id="305" r:id="rId42"/>
    <p:sldId id="306" r:id="rId4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CA4E4F-614C-4ED1-B796-13CF26E3C4CA}" type="datetimeFigureOut">
              <a:rPr lang="uk-UA" smtClean="0"/>
              <a:t>19.10.2020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2CF2A66-5A63-4B74-B04E-BD332027A7D9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838200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/>
              <a:t>Тема: Проектний підхід до управління розвитком туризму та гостинністю</a:t>
            </a:r>
            <a:endParaRPr lang="uk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1. </a:t>
            </a:r>
            <a:r>
              <a:rPr lang="ru-RU" sz="2800" dirty="0" err="1" smtClean="0"/>
              <a:t>Поняття</a:t>
            </a:r>
            <a:r>
              <a:rPr lang="ru-RU" sz="2800" dirty="0" smtClean="0"/>
              <a:t> проекту як </a:t>
            </a:r>
            <a:r>
              <a:rPr lang="ru-RU" sz="2800" dirty="0" err="1" smtClean="0"/>
              <a:t>об’єкта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роль у </a:t>
            </a:r>
            <a:r>
              <a:rPr lang="ru-RU" sz="2800" dirty="0" err="1" smtClean="0"/>
              <a:t>забезпеченні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розвитку</a:t>
            </a:r>
            <a:r>
              <a:rPr lang="ru-RU" sz="2800" dirty="0" smtClean="0"/>
              <a:t> туризму та </a:t>
            </a:r>
            <a:r>
              <a:rPr lang="ru-RU" sz="2800" dirty="0" err="1" smtClean="0"/>
              <a:t>гостинності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/>
              <a:t>2</a:t>
            </a:r>
            <a:r>
              <a:rPr lang="ru-RU" sz="2800" dirty="0" smtClean="0"/>
              <a:t>. </a:t>
            </a:r>
            <a:r>
              <a:rPr lang="ru-RU" sz="2800" dirty="0" err="1" smtClean="0"/>
              <a:t>Класифікація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проектів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/>
              <a:t>3</a:t>
            </a:r>
            <a:r>
              <a:rPr lang="ru-RU" sz="2800" dirty="0" smtClean="0"/>
              <a:t>. </a:t>
            </a:r>
            <a:r>
              <a:rPr lang="ru-RU" sz="2800" dirty="0" err="1" smtClean="0"/>
              <a:t>Зацікавлені</a:t>
            </a:r>
            <a:r>
              <a:rPr lang="ru-RU" sz="2800" dirty="0" smtClean="0"/>
              <a:t> </a:t>
            </a:r>
            <a:r>
              <a:rPr lang="ru-RU" sz="2800" dirty="0" err="1" smtClean="0"/>
              <a:t>сторони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життєвий</a:t>
            </a:r>
            <a:r>
              <a:rPr lang="ru-RU" sz="2800" dirty="0" smtClean="0"/>
              <a:t> цикл проекту.</a:t>
            </a:r>
          </a:p>
          <a:p>
            <a:pPr marL="0" indent="0" algn="just">
              <a:buNone/>
            </a:pPr>
            <a:r>
              <a:rPr lang="ru-RU" sz="2800" dirty="0"/>
              <a:t>4</a:t>
            </a:r>
            <a:r>
              <a:rPr lang="ru-RU" sz="2800" dirty="0" smtClean="0"/>
              <a:t>. </a:t>
            </a:r>
            <a:r>
              <a:rPr lang="ru-RU" sz="2800" dirty="0" err="1" smtClean="0"/>
              <a:t>Проекти</a:t>
            </a:r>
            <a:r>
              <a:rPr lang="ru-RU" sz="2800" dirty="0" smtClean="0"/>
              <a:t> як </a:t>
            </a:r>
            <a:r>
              <a:rPr lang="ru-RU" sz="2800" dirty="0" err="1" smtClean="0"/>
              <a:t>інструменти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реалізації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стратегій</a:t>
            </a:r>
            <a:r>
              <a:rPr lang="ru-RU" sz="2800" dirty="0" smtClean="0"/>
              <a:t> та </a:t>
            </a:r>
            <a:r>
              <a:rPr lang="ru-RU" sz="2800" dirty="0" err="1" smtClean="0"/>
              <a:t>програм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розвитку</a:t>
            </a:r>
            <a:r>
              <a:rPr lang="ru-RU" sz="2800" dirty="0" smtClean="0"/>
              <a:t> туризму та </a:t>
            </a:r>
            <a:r>
              <a:rPr lang="ru-RU" sz="2800" dirty="0" err="1" smtClean="0"/>
              <a:t>гостинності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>5.Принципи </a:t>
            </a:r>
            <a:r>
              <a:rPr lang="ru-RU" sz="2800" dirty="0" err="1"/>
              <a:t>управління</a:t>
            </a:r>
            <a:r>
              <a:rPr lang="ru-RU" sz="2800" dirty="0"/>
              <a:t>  проектами </a:t>
            </a:r>
            <a:r>
              <a:rPr lang="ru-RU" sz="2800" dirty="0" err="1"/>
              <a:t>підприємства</a:t>
            </a:r>
            <a:r>
              <a:rPr lang="ru-RU" sz="2800" dirty="0"/>
              <a:t>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smtClean="0"/>
              <a:t>характеристика.</a:t>
            </a:r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92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err="1">
                <a:solidFill>
                  <a:prstClr val="black"/>
                </a:solidFill>
              </a:rPr>
              <a:t>Поняття</a:t>
            </a:r>
            <a:r>
              <a:rPr lang="ru-RU" sz="2200" b="1" dirty="0">
                <a:solidFill>
                  <a:prstClr val="black"/>
                </a:solidFill>
              </a:rPr>
              <a:t> проекту як </a:t>
            </a:r>
            <a:r>
              <a:rPr lang="ru-RU" sz="2200" b="1" dirty="0" err="1">
                <a:solidFill>
                  <a:prstClr val="black"/>
                </a:solidFill>
              </a:rPr>
              <a:t>об’єкта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управління</a:t>
            </a:r>
            <a:r>
              <a:rPr lang="ru-RU" sz="2200" b="1" dirty="0">
                <a:solidFill>
                  <a:prstClr val="black"/>
                </a:solidFill>
              </a:rPr>
              <a:t>, </a:t>
            </a:r>
            <a:r>
              <a:rPr lang="ru-RU" sz="2200" b="1" dirty="0" err="1">
                <a:solidFill>
                  <a:prstClr val="black"/>
                </a:solidFill>
              </a:rPr>
              <a:t>його</a:t>
            </a:r>
            <a:r>
              <a:rPr lang="ru-RU" sz="2200" b="1" dirty="0">
                <a:solidFill>
                  <a:prstClr val="black"/>
                </a:solidFill>
              </a:rPr>
              <a:t> роль у </a:t>
            </a:r>
            <a:r>
              <a:rPr lang="ru-RU" sz="22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розвитку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галузі</a:t>
            </a:r>
            <a:r>
              <a:rPr lang="ru-RU" sz="2200" b="1" dirty="0">
                <a:solidFill>
                  <a:prstClr val="black"/>
                </a:solidFill>
              </a:rPr>
              <a:t> та </a:t>
            </a:r>
            <a:r>
              <a:rPr lang="ru-RU" sz="2200" b="1" dirty="0" err="1">
                <a:solidFill>
                  <a:prstClr val="black"/>
                </a:solidFill>
              </a:rPr>
              <a:t>окремих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підприємств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err="1"/>
              <a:t>Ціль</a:t>
            </a:r>
            <a:r>
              <a:rPr lang="ru-RU" sz="2000" b="1" dirty="0"/>
              <a:t> проекту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бажаний</a:t>
            </a:r>
            <a:r>
              <a:rPr lang="ru-RU" sz="2000" dirty="0"/>
              <a:t> результат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намагаються</a:t>
            </a:r>
            <a:r>
              <a:rPr lang="ru-RU" sz="2000" dirty="0"/>
              <a:t> </a:t>
            </a:r>
            <a:r>
              <a:rPr lang="ru-RU" sz="2000" dirty="0" err="1"/>
              <a:t>досягти</a:t>
            </a:r>
            <a:r>
              <a:rPr lang="ru-RU" sz="2000" dirty="0"/>
              <a:t> за </a:t>
            </a:r>
            <a:r>
              <a:rPr lang="ru-RU" sz="2000" dirty="0" err="1"/>
              <a:t>певний</a:t>
            </a:r>
            <a:r>
              <a:rPr lang="ru-RU" sz="2000" dirty="0"/>
              <a:t> </a:t>
            </a:r>
            <a:r>
              <a:rPr lang="ru-RU" sz="2000" dirty="0" err="1"/>
              <a:t>проміжок</a:t>
            </a:r>
            <a:r>
              <a:rPr lang="ru-RU" sz="2000" dirty="0"/>
              <a:t> часу при </a:t>
            </a:r>
            <a:r>
              <a:rPr lang="ru-RU" sz="2000" dirty="0" err="1"/>
              <a:t>заданих</a:t>
            </a:r>
            <a:r>
              <a:rPr lang="ru-RU" sz="2000" dirty="0"/>
              <a:t> </a:t>
            </a:r>
            <a:r>
              <a:rPr lang="ru-RU" sz="2000" dirty="0" err="1"/>
              <a:t>умовах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проекту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При </a:t>
            </a:r>
            <a:r>
              <a:rPr lang="ru-RU" sz="2000" dirty="0" err="1"/>
              <a:t>постановці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 проекту </a:t>
            </a:r>
            <a:r>
              <a:rPr lang="ru-RU" sz="2000" dirty="0" err="1"/>
              <a:t>потрібно</a:t>
            </a:r>
            <a:r>
              <a:rPr lang="ru-RU" sz="2000" dirty="0"/>
              <a:t> найти </a:t>
            </a:r>
            <a:r>
              <a:rPr lang="ru-RU" sz="2000" dirty="0" err="1"/>
              <a:t>відповіді</a:t>
            </a:r>
            <a:r>
              <a:rPr lang="ru-RU" sz="2000" dirty="0"/>
              <a:t> на </a:t>
            </a:r>
            <a:r>
              <a:rPr lang="ru-RU" sz="2000" dirty="0" err="1"/>
              <a:t>наступні</a:t>
            </a:r>
            <a:r>
              <a:rPr lang="ru-RU" sz="2000" dirty="0"/>
              <a:t> </a:t>
            </a:r>
            <a:r>
              <a:rPr lang="ru-RU" sz="2000" dirty="0" err="1"/>
              <a:t>питання</a:t>
            </a:r>
            <a:r>
              <a:rPr lang="ru-RU" sz="2000" dirty="0"/>
              <a:t>: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1. Як конкретно повинен </a:t>
            </a:r>
            <a:r>
              <a:rPr lang="ru-RU" sz="2000" dirty="0" err="1"/>
              <a:t>виглядати</a:t>
            </a:r>
            <a:r>
              <a:rPr lang="ru-RU" sz="2000" dirty="0"/>
              <a:t> результат проекту (характеристика </a:t>
            </a:r>
            <a:r>
              <a:rPr lang="ru-RU" sz="2000" dirty="0" err="1"/>
              <a:t>результатів</a:t>
            </a:r>
            <a:r>
              <a:rPr lang="ru-RU" sz="2000" dirty="0"/>
              <a:t> проекту)?</a:t>
            </a:r>
          </a:p>
          <a:p>
            <a:pPr marL="0" indent="0">
              <a:buNone/>
            </a:pPr>
            <a:r>
              <a:rPr lang="ru-RU" sz="2000" dirty="0" smtClean="0"/>
              <a:t>2</a:t>
            </a:r>
            <a:r>
              <a:rPr lang="ru-RU" sz="2000" dirty="0"/>
              <a:t>.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враховуватись</a:t>
            </a:r>
            <a:r>
              <a:rPr lang="ru-RU" sz="2000" dirty="0"/>
              <a:t> в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проекту (</a:t>
            </a:r>
            <a:r>
              <a:rPr lang="ru-RU" sz="2000" dirty="0" err="1"/>
              <a:t>вимоги</a:t>
            </a:r>
            <a:r>
              <a:rPr lang="ru-RU" sz="2000" dirty="0"/>
              <a:t> та </a:t>
            </a:r>
            <a:r>
              <a:rPr lang="ru-RU" sz="2000" dirty="0" err="1"/>
              <a:t>обмеження</a:t>
            </a:r>
            <a:r>
              <a:rPr lang="ru-RU" sz="2000" dirty="0"/>
              <a:t>)?</a:t>
            </a:r>
          </a:p>
          <a:p>
            <a:pPr marL="0" indent="0">
              <a:buNone/>
            </a:pPr>
            <a:r>
              <a:rPr lang="ru-RU" sz="2000" dirty="0" smtClean="0"/>
              <a:t>3</a:t>
            </a:r>
            <a:r>
              <a:rPr lang="ru-RU" sz="2000" dirty="0"/>
              <a:t>.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буде </a:t>
            </a:r>
            <a:r>
              <a:rPr lang="ru-RU" sz="2000" dirty="0" err="1"/>
              <a:t>робити</a:t>
            </a:r>
            <a:r>
              <a:rPr lang="ru-RU" sz="2000" dirty="0"/>
              <a:t>? Коли </a:t>
            </a:r>
            <a:r>
              <a:rPr lang="ru-RU" sz="2000" dirty="0" err="1"/>
              <a:t>це</a:t>
            </a:r>
            <a:r>
              <a:rPr lang="ru-RU" sz="2000" dirty="0"/>
              <a:t> буде </a:t>
            </a:r>
            <a:r>
              <a:rPr lang="ru-RU" sz="2000" dirty="0" err="1"/>
              <a:t>зроблено</a:t>
            </a:r>
            <a:r>
              <a:rPr lang="ru-RU" sz="2000" dirty="0"/>
              <a:t>?</a:t>
            </a:r>
          </a:p>
          <a:p>
            <a:pPr marL="0" indent="0">
              <a:buNone/>
            </a:pPr>
            <a:r>
              <a:rPr lang="ru-RU" sz="2000" dirty="0" smtClean="0"/>
              <a:t>4</a:t>
            </a:r>
            <a:r>
              <a:rPr lang="ru-RU" sz="2000" dirty="0"/>
              <a:t>. </a:t>
            </a:r>
            <a:r>
              <a:rPr lang="ru-RU" sz="2000" dirty="0" err="1"/>
              <a:t>Скільки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буде </a:t>
            </a:r>
            <a:r>
              <a:rPr lang="ru-RU" sz="2000" dirty="0" err="1"/>
              <a:t>коштувати</a:t>
            </a:r>
            <a:r>
              <a:rPr lang="ru-RU" sz="2000" dirty="0"/>
              <a:t>?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271364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rmAutofit fontScale="90000"/>
          </a:bodyPr>
          <a:lstStyle/>
          <a:p>
            <a:r>
              <a:rPr lang="ru-RU" sz="2200" b="1" dirty="0" err="1">
                <a:solidFill>
                  <a:prstClr val="black"/>
                </a:solidFill>
              </a:rPr>
              <a:t>Поняття</a:t>
            </a:r>
            <a:r>
              <a:rPr lang="ru-RU" sz="2200" b="1" dirty="0">
                <a:solidFill>
                  <a:prstClr val="black"/>
                </a:solidFill>
              </a:rPr>
              <a:t> проекту як </a:t>
            </a:r>
            <a:r>
              <a:rPr lang="ru-RU" sz="2200" b="1" dirty="0" err="1">
                <a:solidFill>
                  <a:prstClr val="black"/>
                </a:solidFill>
              </a:rPr>
              <a:t>об’єкта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управління</a:t>
            </a:r>
            <a:r>
              <a:rPr lang="ru-RU" sz="2200" b="1" dirty="0">
                <a:solidFill>
                  <a:prstClr val="black"/>
                </a:solidFill>
              </a:rPr>
              <a:t>, </a:t>
            </a:r>
            <a:r>
              <a:rPr lang="ru-RU" sz="2200" b="1" dirty="0" err="1">
                <a:solidFill>
                  <a:prstClr val="black"/>
                </a:solidFill>
              </a:rPr>
              <a:t>його</a:t>
            </a:r>
            <a:r>
              <a:rPr lang="ru-RU" sz="2200" b="1" dirty="0">
                <a:solidFill>
                  <a:prstClr val="black"/>
                </a:solidFill>
              </a:rPr>
              <a:t> роль у </a:t>
            </a:r>
            <a:r>
              <a:rPr lang="ru-RU" sz="22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розвитку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галузі</a:t>
            </a:r>
            <a:r>
              <a:rPr lang="ru-RU" sz="2200" b="1" dirty="0">
                <a:solidFill>
                  <a:prstClr val="black"/>
                </a:solidFill>
              </a:rPr>
              <a:t> та </a:t>
            </a:r>
            <a:r>
              <a:rPr lang="ru-RU" sz="2200" b="1" dirty="0" err="1">
                <a:solidFill>
                  <a:prstClr val="black"/>
                </a:solidFill>
              </a:rPr>
              <a:t>окремих</a:t>
            </a:r>
            <a:r>
              <a:rPr lang="ru-RU" sz="2200" b="1" dirty="0">
                <a:solidFill>
                  <a:prstClr val="black"/>
                </a:solidFill>
              </a:rPr>
              <a:t> </a:t>
            </a:r>
            <a:r>
              <a:rPr lang="ru-RU" sz="2200" b="1" dirty="0" err="1">
                <a:solidFill>
                  <a:prstClr val="black"/>
                </a:solidFill>
              </a:rPr>
              <a:t>підприємств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uk-UA" sz="7200" dirty="0"/>
              <a:t>Сам процес описання цілей включає наступні складові: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b="1" dirty="0"/>
              <a:t>І. Результати проекту: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dirty="0"/>
              <a:t>1.1. Предмет проекту;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dirty="0"/>
              <a:t>1.2.   Економічна ефективність проекту.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b="1" dirty="0"/>
              <a:t>ІІ. Реалізація проекту: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dirty="0"/>
              <a:t>2.1. Терміни реалізації проекту;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dirty="0"/>
              <a:t>2.2. Ресурси, що будуть використані.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b="1" dirty="0"/>
              <a:t>ІІІ. Ієрархія цілей (як доповнення вказується, яка ієрархія повинна прийматись, якщо одна із цілей не може бути досягнута).</a:t>
            </a:r>
          </a:p>
          <a:p>
            <a:pPr marL="0" indent="0">
              <a:buNone/>
            </a:pPr>
            <a:endParaRPr lang="uk-UA" sz="7200" dirty="0"/>
          </a:p>
          <a:p>
            <a:pPr marL="0" indent="0">
              <a:buNone/>
            </a:pPr>
            <a:r>
              <a:rPr lang="uk-UA" sz="7200" dirty="0"/>
              <a:t>Як правило, для управління проектами характерне визначення однієї ведучої цілі. Головною ціллю управління проектами є </a:t>
            </a:r>
            <a:r>
              <a:rPr lang="uk-UA" sz="7200" b="1" dirty="0"/>
              <a:t>вирішення наступних завдань </a:t>
            </a:r>
            <a:r>
              <a:rPr lang="uk-UA" sz="7200" dirty="0"/>
              <a:t>у найкоротший час, із найменшими витратами та найкращою якістю:</a:t>
            </a:r>
          </a:p>
        </p:txBody>
      </p:sp>
    </p:spTree>
    <p:extLst>
      <p:ext uri="{BB962C8B-B14F-4D97-AF65-F5344CB8AC3E}">
        <p14:creationId xmlns:p14="http://schemas.microsoft.com/office/powerpoint/2010/main" val="853585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04664"/>
            <a:ext cx="8686800" cy="525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19268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Wingdings"/>
              </a:rPr>
              <a:t>Ø</a:t>
            </a:r>
            <a:r>
              <a:rPr lang="en-US" sz="800" dirty="0">
                <a:solidFill>
                  <a:srgbClr val="000000"/>
                </a:solidFill>
                <a:latin typeface="Times New Roman"/>
              </a:rPr>
              <a:t>   </a:t>
            </a:r>
            <a:r>
              <a:rPr lang="uk-UA" dirty="0">
                <a:solidFill>
                  <a:srgbClr val="000000"/>
                </a:solidFill>
                <a:latin typeface="georgia"/>
              </a:rPr>
              <a:t>посилення перспективності проекту, тобто розробка стратегічних напрямків розвитку інноваційних процесів, що передбачені проектом, проведення поточної та оперативної роботи по цих напрямках</a:t>
            </a:r>
            <a:r>
              <a:rPr lang="uk-UA" dirty="0" smtClean="0">
                <a:solidFill>
                  <a:srgbClr val="000000"/>
                </a:solidFill>
                <a:latin typeface="georgia"/>
              </a:rPr>
              <a:t>;</a:t>
            </a:r>
          </a:p>
          <a:p>
            <a:pPr marL="0" indent="0" algn="just">
              <a:buNone/>
            </a:pPr>
            <a:endParaRPr lang="uk-UA" dirty="0">
              <a:solidFill>
                <a:srgbClr val="000000"/>
              </a:solidFill>
              <a:latin typeface="georgia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Wingdings"/>
              </a:rPr>
              <a:t>Ø</a:t>
            </a:r>
            <a:r>
              <a:rPr lang="en-US" sz="800" dirty="0">
                <a:solidFill>
                  <a:srgbClr val="000000"/>
                </a:solidFill>
                <a:latin typeface="Times New Roman"/>
              </a:rPr>
              <a:t>   </a:t>
            </a:r>
            <a:r>
              <a:rPr lang="uk-UA" dirty="0">
                <a:solidFill>
                  <a:srgbClr val="000000"/>
                </a:solidFill>
                <a:latin typeface="georgia"/>
              </a:rPr>
              <a:t>підвищення якості рішень, що приймаються, визначення кількості цілей і прийняття рішень (їх своєчасність та оперативність, комплексність, тощо</a:t>
            </a:r>
            <a:r>
              <a:rPr lang="uk-UA" dirty="0" smtClean="0">
                <a:solidFill>
                  <a:srgbClr val="000000"/>
                </a:solidFill>
                <a:latin typeface="georgia"/>
              </a:rPr>
              <a:t>);</a:t>
            </a:r>
          </a:p>
          <a:p>
            <a:pPr marL="0" indent="0" algn="just">
              <a:buNone/>
            </a:pPr>
            <a:endParaRPr lang="uk-UA" dirty="0">
              <a:solidFill>
                <a:srgbClr val="000000"/>
              </a:solidFill>
              <a:latin typeface="georgia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Wingdings"/>
              </a:rPr>
              <a:t>Ø</a:t>
            </a:r>
            <a:r>
              <a:rPr lang="en-US" sz="800" dirty="0">
                <a:solidFill>
                  <a:srgbClr val="000000"/>
                </a:solidFill>
                <a:latin typeface="Times New Roman"/>
              </a:rPr>
              <a:t>   </a:t>
            </a:r>
            <a:r>
              <a:rPr lang="uk-UA" dirty="0">
                <a:solidFill>
                  <a:srgbClr val="000000"/>
                </a:solidFill>
                <a:latin typeface="georgia"/>
              </a:rPr>
              <a:t>збільшення оперативності управління, тобто прагнення всіх учасників проекту до скорочення терміну проектування й реалізації проектних рішень. Це забезпечує: скорочення термінів прийому, обробки та передачі інформації; зменшення числа ланок, рівнів в організаційній структурі управління проектами; наближення центрів прийняття рішень до необхідних виконавців; більш чіткий розподіл і більш тісну кооперацію праці розробників та виконавців проекту</a:t>
            </a:r>
            <a:r>
              <a:rPr lang="uk-UA" dirty="0" smtClean="0">
                <a:solidFill>
                  <a:srgbClr val="000000"/>
                </a:solidFill>
                <a:latin typeface="georgia"/>
              </a:rPr>
              <a:t>;</a:t>
            </a:r>
          </a:p>
          <a:p>
            <a:pPr marL="0" indent="0" algn="just">
              <a:buNone/>
            </a:pPr>
            <a:endParaRPr lang="uk-UA" dirty="0">
              <a:solidFill>
                <a:srgbClr val="000000"/>
              </a:solidFill>
              <a:latin typeface="georgia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Wingdings"/>
              </a:rPr>
              <a:t>Ø</a:t>
            </a:r>
            <a:r>
              <a:rPr lang="en-US" sz="800" dirty="0">
                <a:solidFill>
                  <a:srgbClr val="000000"/>
                </a:solidFill>
                <a:latin typeface="Times New Roman"/>
              </a:rPr>
              <a:t>   </a:t>
            </a:r>
            <a:r>
              <a:rPr lang="uk-UA" dirty="0">
                <a:solidFill>
                  <a:srgbClr val="000000"/>
                </a:solidFill>
                <a:latin typeface="georgia"/>
              </a:rPr>
              <a:t>забезпечення економічної ефективності проекту, що пов’язано з мінімізацією витрат на здійснення нововведень і максимізацією результату</a:t>
            </a:r>
            <a:r>
              <a:rPr lang="uk-UA" dirty="0" smtClean="0">
                <a:solidFill>
                  <a:srgbClr val="000000"/>
                </a:solidFill>
                <a:latin typeface="georgia"/>
              </a:rPr>
              <a:t>;</a:t>
            </a:r>
            <a:endParaRPr lang="uk-UA" dirty="0">
              <a:solidFill>
                <a:srgbClr val="000000"/>
              </a:solidFill>
              <a:latin typeface="georgia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Wingdings"/>
              </a:rPr>
              <a:t>Ø</a:t>
            </a:r>
            <a:r>
              <a:rPr lang="en-US" sz="800" dirty="0">
                <a:solidFill>
                  <a:srgbClr val="000000"/>
                </a:solidFill>
                <a:latin typeface="Times New Roman"/>
              </a:rPr>
              <a:t>   </a:t>
            </a:r>
            <a:r>
              <a:rPr lang="uk-UA" dirty="0">
                <a:solidFill>
                  <a:srgbClr val="000000"/>
                </a:solidFill>
                <a:latin typeface="georgia"/>
              </a:rPr>
              <a:t>підвищення відповідальності за проектні рішення. Прогресивні рішення позитивно впливають на розвиток підприємства: невдачі, навпаки, призводять до втрат ресурсів та відбиваються на матеріальному й моральному стані розробників.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818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/>
                <a:ea typeface="Calibri"/>
                <a:cs typeface="Times New Roman"/>
              </a:rPr>
              <a:t>Етапи розвитку методів </a:t>
            </a:r>
            <a:r>
              <a:rPr lang="uk-UA" sz="2400" b="1" dirty="0" smtClean="0">
                <a:effectLst/>
                <a:latin typeface="Calibri"/>
                <a:ea typeface="Calibri"/>
                <a:cs typeface="Times New Roman"/>
              </a:rPr>
              <a:t>Управління проектами: </a:t>
            </a:r>
            <a:r>
              <a:rPr lang="uk-UA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uk-UA" sz="2400" dirty="0">
                <a:effectLst/>
                <a:latin typeface="Calibri"/>
                <a:ea typeface="Calibri"/>
                <a:cs typeface="Times New Roman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328592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1930-і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р.р.-</a:t>
            </a:r>
            <a:r>
              <a:rPr lang="uk-UA" dirty="0">
                <a:latin typeface="Calibri"/>
                <a:ea typeface="Calibri"/>
                <a:cs typeface="Times New Roman"/>
              </a:rPr>
              <a:t> Розроблені теоретичні основи та практичні методи календарного планування та поточного будівництва (діаграми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Гантта</a:t>
            </a:r>
            <a:r>
              <a:rPr lang="uk-UA" dirty="0">
                <a:latin typeface="Calibri"/>
                <a:ea typeface="Calibri"/>
                <a:cs typeface="Times New Roman"/>
              </a:rPr>
              <a:t>, циклограми)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 1950-і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</a:t>
            </a:r>
            <a:r>
              <a:rPr lang="uk-UA" dirty="0">
                <a:latin typeface="Calibri"/>
                <a:ea typeface="Calibri"/>
                <a:cs typeface="Times New Roman"/>
              </a:rPr>
              <a:t>. - Виділення самостійної дисципліни “Управління проектами” (Project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Management</a:t>
            </a:r>
            <a:r>
              <a:rPr lang="uk-UA" dirty="0">
                <a:latin typeface="Calibri"/>
                <a:ea typeface="Calibri"/>
                <a:cs typeface="Times New Roman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 1970-і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</a:t>
            </a:r>
            <a:r>
              <a:rPr lang="uk-UA" dirty="0">
                <a:latin typeface="Calibri"/>
                <a:ea typeface="Calibri"/>
                <a:cs typeface="Times New Roman"/>
              </a:rPr>
              <a:t>. - Розвиток техніки сітьового планування та впровадження інформаційних технологій; розвиток технологій організації робіт над проектом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 1980-і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</a:t>
            </a:r>
            <a:r>
              <a:rPr lang="uk-UA" dirty="0">
                <a:latin typeface="Calibri"/>
                <a:ea typeface="Calibri"/>
                <a:cs typeface="Times New Roman"/>
              </a:rPr>
              <a:t>. – Системне планування проекту, розробка спеціальних пакетів прикладних програм, методи реструктуризації проекту, управління функціями та підсистемами проекту, управління спеціальними (особливо складними) проектами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1990-і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</a:t>
            </a:r>
            <a:r>
              <a:rPr lang="uk-UA" dirty="0">
                <a:latin typeface="Calibri"/>
                <a:ea typeface="Calibri"/>
                <a:cs typeface="Times New Roman"/>
              </a:rPr>
              <a:t>. – Управління ризиками, методологія формування команд проекту, філософія управління проектами, управління якістю продукту проекту, управління взаємодією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Calibri"/>
                <a:ea typeface="Calibri"/>
                <a:cs typeface="Times New Roman"/>
              </a:rPr>
              <a:t>2000-і </a:t>
            </a:r>
            <a:r>
              <a:rPr lang="uk-UA" dirty="0" err="1">
                <a:latin typeface="Calibri"/>
                <a:ea typeface="Calibri"/>
                <a:cs typeface="Times New Roman"/>
              </a:rPr>
              <a:t>р.р</a:t>
            </a:r>
            <a:r>
              <a:rPr lang="uk-UA" dirty="0">
                <a:latin typeface="Calibri"/>
                <a:ea typeface="Calibri"/>
                <a:cs typeface="Times New Roman"/>
              </a:rPr>
              <a:t>. – управління вдосконаленням, управління змінами проекту, управління лідерством, управління портфелем проектів, стратегічне управління проектам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2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/>
          <a:lstStyle/>
          <a:p>
            <a:r>
              <a:rPr lang="uk-UA" dirty="0" smtClean="0"/>
              <a:t>2. Класифікація проектів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72608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Основні класифікації проектів: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7170" name="Picture 2" descr="F:\vmb lk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776863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264696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8194" name="Picture 2" descr="F:\cmvnoeitrh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64096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80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Класифікація проектів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9218" name="Picture 2" descr="F:\rt 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712968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1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Класифікація проектів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42" name="Picture 2" descr="F:\djfn 0q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71296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7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Класифікація проектів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1266" name="Picture 2" descr="F:\jgh 0e8rht 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78497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32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4E3B30"/>
                </a:solidFill>
              </a:rPr>
              <a:t>2. Класифікація </a:t>
            </a:r>
            <a:r>
              <a:rPr lang="uk-UA" dirty="0">
                <a:solidFill>
                  <a:srgbClr val="4E3B30"/>
                </a:solidFill>
              </a:rPr>
              <a:t>проектів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В </a:t>
            </a:r>
            <a:r>
              <a:rPr lang="ru-RU" sz="2400" dirty="0" err="1"/>
              <a:t>даному</a:t>
            </a:r>
            <a:r>
              <a:rPr lang="ru-RU" sz="2400" dirty="0"/>
              <a:t> </a:t>
            </a:r>
            <a:r>
              <a:rPr lang="ru-RU" sz="2400" dirty="0" err="1"/>
              <a:t>аспекті</a:t>
            </a:r>
            <a:r>
              <a:rPr lang="ru-RU" sz="2400" dirty="0"/>
              <a:t>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виділити</a:t>
            </a:r>
            <a:r>
              <a:rPr lang="ru-RU" sz="2400" dirty="0"/>
              <a:t> </a:t>
            </a:r>
            <a:r>
              <a:rPr lang="ru-RU" sz="2400" dirty="0" err="1"/>
              <a:t>спеціальні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 smtClean="0"/>
              <a:t>проектів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цілком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 smtClean="0"/>
              <a:t>адаптовані</a:t>
            </a:r>
            <a:r>
              <a:rPr lang="ru-RU" sz="2400" dirty="0" smtClean="0"/>
              <a:t> </a:t>
            </a:r>
            <a:r>
              <a:rPr lang="ru-RU" sz="2400" dirty="0"/>
              <a:t>до умов </a:t>
            </a:r>
            <a:r>
              <a:rPr lang="ru-RU" sz="2400" dirty="0" err="1"/>
              <a:t>туристичної</a:t>
            </a:r>
            <a:r>
              <a:rPr lang="ru-RU" sz="2400" dirty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, а </a:t>
            </a:r>
            <a:r>
              <a:rPr lang="ru-RU" sz="2400" dirty="0" err="1"/>
              <a:t>саме</a:t>
            </a:r>
            <a:r>
              <a:rPr lang="ru-RU" sz="2400" dirty="0"/>
              <a:t>:</a:t>
            </a:r>
          </a:p>
          <a:p>
            <a:pPr marL="0" indent="0" algn="just">
              <a:buNone/>
            </a:pPr>
            <a:r>
              <a:rPr lang="ru-RU" sz="2400" dirty="0" smtClean="0"/>
              <a:t>- </a:t>
            </a:r>
            <a:r>
              <a:rPr lang="ru-RU" sz="2400" dirty="0" err="1"/>
              <a:t>Інвестиційний</a:t>
            </a:r>
            <a:r>
              <a:rPr lang="ru-RU" sz="2400" dirty="0"/>
              <a:t> проект, </a:t>
            </a:r>
            <a:r>
              <a:rPr lang="ru-RU" sz="2400" dirty="0" err="1" smtClean="0"/>
              <a:t>тобто</a:t>
            </a:r>
            <a:r>
              <a:rPr lang="ru-RU" sz="2400" dirty="0" smtClean="0"/>
              <a:t> проект</a:t>
            </a:r>
            <a:r>
              <a:rPr lang="ru-RU" sz="2400" dirty="0"/>
              <a:t>, </a:t>
            </a:r>
            <a:r>
              <a:rPr lang="ru-RU" sz="2400" dirty="0" err="1" smtClean="0"/>
              <a:t>пов</a:t>
            </a:r>
            <a:r>
              <a:rPr lang="en-US" sz="2400" dirty="0" smtClean="0"/>
              <a:t>’</a:t>
            </a:r>
            <a:r>
              <a:rPr lang="uk-UA" sz="2400" dirty="0" err="1" smtClean="0"/>
              <a:t>язаний</a:t>
            </a:r>
            <a:r>
              <a:rPr lang="ru-RU" sz="2400" dirty="0" smtClean="0"/>
              <a:t> </a:t>
            </a:r>
            <a:r>
              <a:rPr lang="ru-RU" sz="2400" dirty="0"/>
              <a:t>з </a:t>
            </a:r>
            <a:r>
              <a:rPr lang="ru-RU" sz="2400" dirty="0" err="1"/>
              <a:t>необхідністю</a:t>
            </a:r>
            <a:r>
              <a:rPr lang="ru-RU" sz="2400" dirty="0"/>
              <a:t> </a:t>
            </a:r>
            <a:r>
              <a:rPr lang="ru-RU" sz="2400" dirty="0" err="1"/>
              <a:t>певних</a:t>
            </a:r>
            <a:r>
              <a:rPr lang="ru-RU" sz="2400" dirty="0"/>
              <a:t> </a:t>
            </a:r>
            <a:r>
              <a:rPr lang="ru-RU" sz="2400" dirty="0" err="1" smtClean="0"/>
              <a:t>капітальних</a:t>
            </a:r>
            <a:r>
              <a:rPr lang="ru-RU" sz="2400" dirty="0" smtClean="0"/>
              <a:t> </a:t>
            </a:r>
            <a:r>
              <a:rPr lang="ru-RU" sz="2400" dirty="0" err="1"/>
              <a:t>вкладень</a:t>
            </a:r>
            <a:r>
              <a:rPr lang="ru-RU" sz="2400" dirty="0"/>
              <a:t> в </a:t>
            </a:r>
            <a:r>
              <a:rPr lang="ru-RU" sz="2400" dirty="0" err="1"/>
              <a:t>створення</a:t>
            </a:r>
            <a:r>
              <a:rPr lang="ru-RU" sz="2400" dirty="0"/>
              <a:t> і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підприємств</a:t>
            </a:r>
            <a:r>
              <a:rPr lang="ru-RU" sz="2400" dirty="0"/>
              <a:t> </a:t>
            </a:r>
            <a:r>
              <a:rPr lang="ru-RU" sz="2400" dirty="0" err="1"/>
              <a:t>туристичної</a:t>
            </a:r>
            <a:r>
              <a:rPr lang="ru-RU" sz="2400" dirty="0"/>
              <a:t> </a:t>
            </a:r>
            <a:r>
              <a:rPr lang="ru-RU" sz="2400" dirty="0" err="1" smtClean="0"/>
              <a:t>інфраструктури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- </a:t>
            </a:r>
            <a:r>
              <a:rPr lang="ru-RU" sz="2400" dirty="0" err="1"/>
              <a:t>Інноваційний</a:t>
            </a:r>
            <a:r>
              <a:rPr lang="ru-RU" sz="2400" dirty="0"/>
              <a:t> проект, </a:t>
            </a:r>
            <a:r>
              <a:rPr lang="ru-RU" sz="2400" dirty="0" err="1"/>
              <a:t>пов'язаний</a:t>
            </a:r>
            <a:r>
              <a:rPr lang="ru-RU" sz="2400" dirty="0"/>
              <a:t> з </a:t>
            </a:r>
            <a:r>
              <a:rPr lang="ru-RU" sz="2400" dirty="0" err="1"/>
              <a:t>розробкою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продуктів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складових</a:t>
            </a:r>
            <a:r>
              <a:rPr lang="ru-RU" sz="2400" dirty="0"/>
              <a:t> -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напрямків</a:t>
            </a:r>
            <a:r>
              <a:rPr lang="ru-RU" sz="2400" dirty="0"/>
              <a:t> і т. </a:t>
            </a:r>
            <a:r>
              <a:rPr lang="ru-RU" sz="2400" dirty="0" smtClean="0"/>
              <a:t>п </a:t>
            </a:r>
            <a:r>
              <a:rPr lang="ru-RU" sz="2400" dirty="0"/>
              <a:t>.;</a:t>
            </a:r>
          </a:p>
          <a:p>
            <a:pPr marL="0" indent="0" algn="just">
              <a:buNone/>
            </a:pPr>
            <a:r>
              <a:rPr lang="ru-RU" sz="2400" dirty="0" smtClean="0"/>
              <a:t>- </a:t>
            </a:r>
            <a:r>
              <a:rPr lang="ru-RU" sz="2400" dirty="0" err="1"/>
              <a:t>Міжнародний</a:t>
            </a:r>
            <a:r>
              <a:rPr lang="ru-RU" sz="2400" dirty="0"/>
              <a:t> проект - проект, в </a:t>
            </a:r>
            <a:r>
              <a:rPr lang="ru-RU" sz="2400" dirty="0" err="1" smtClean="0"/>
              <a:t>розробці</a:t>
            </a:r>
            <a:r>
              <a:rPr lang="ru-RU" sz="2400" dirty="0" smtClean="0"/>
              <a:t> </a:t>
            </a:r>
            <a:r>
              <a:rPr lang="ru-RU" sz="2400" dirty="0"/>
              <a:t>і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беруть</a:t>
            </a:r>
            <a:r>
              <a:rPr lang="ru-RU" sz="2400" dirty="0"/>
              <a:t> участь </a:t>
            </a:r>
            <a:r>
              <a:rPr lang="ru-RU" sz="2400" dirty="0" err="1"/>
              <a:t>іноземні</a:t>
            </a:r>
            <a:r>
              <a:rPr lang="ru-RU" sz="2400" dirty="0"/>
              <a:t> </a:t>
            </a:r>
            <a:r>
              <a:rPr lang="ru-RU" sz="2400" dirty="0" err="1"/>
              <a:t>партнери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951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lvl="0" algn="just">
              <a:spcBef>
                <a:spcPct val="20000"/>
              </a:spcBef>
            </a:pPr>
            <a:r>
              <a:rPr lang="ru-RU" sz="2400" b="1" dirty="0" smtClean="0">
                <a:solidFill>
                  <a:prstClr val="black"/>
                </a:solidFill>
                <a:ea typeface="+mn-ea"/>
                <a:cs typeface="+mn-cs"/>
              </a:rPr>
              <a:t>1. </a:t>
            </a:r>
            <a:r>
              <a:rPr lang="ru-RU" sz="2400" b="1" dirty="0" err="1" smtClean="0">
                <a:solidFill>
                  <a:prstClr val="black"/>
                </a:solidFill>
                <a:ea typeface="+mn-ea"/>
                <a:cs typeface="+mn-cs"/>
              </a:rPr>
              <a:t>Поняття</a:t>
            </a:r>
            <a:r>
              <a:rPr lang="ru-RU" sz="2400" b="1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проекту як </a:t>
            </a:r>
            <a:r>
              <a:rPr lang="ru-RU" sz="2400" b="1" dirty="0" err="1">
                <a:solidFill>
                  <a:prstClr val="black"/>
                </a:solidFill>
                <a:ea typeface="+mn-ea"/>
                <a:cs typeface="+mn-cs"/>
              </a:rPr>
              <a:t>об’єкта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ea typeface="+mn-ea"/>
                <a:cs typeface="+mn-cs"/>
              </a:rPr>
              <a:t>управління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, </a:t>
            </a:r>
            <a:r>
              <a:rPr lang="ru-RU" sz="2400" b="1" dirty="0" err="1">
                <a:solidFill>
                  <a:prstClr val="black"/>
                </a:solidFill>
                <a:ea typeface="+mn-ea"/>
                <a:cs typeface="+mn-cs"/>
              </a:rPr>
              <a:t>його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 роль у </a:t>
            </a:r>
            <a:r>
              <a:rPr lang="ru-RU" sz="2400" b="1" dirty="0" err="1">
                <a:solidFill>
                  <a:prstClr val="black"/>
                </a:solidFill>
                <a:ea typeface="+mn-ea"/>
                <a:cs typeface="+mn-cs"/>
              </a:rPr>
              <a:t>забезпеченні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ea typeface="+mn-ea"/>
                <a:cs typeface="+mn-cs"/>
              </a:rPr>
              <a:t>розвитку</a:t>
            </a:r>
            <a:r>
              <a:rPr lang="ru-RU" sz="24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ea typeface="+mn-ea"/>
                <a:cs typeface="+mn-cs"/>
              </a:rPr>
              <a:t>туризму та </a:t>
            </a:r>
            <a:r>
              <a:rPr lang="ru-RU" sz="2400" b="1" dirty="0" err="1" smtClean="0">
                <a:solidFill>
                  <a:prstClr val="black"/>
                </a:solidFill>
                <a:ea typeface="+mn-ea"/>
                <a:cs typeface="+mn-cs"/>
              </a:rPr>
              <a:t>гостинності</a:t>
            </a:r>
            <a:endParaRPr lang="ru-RU" sz="2400" b="1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2050" name="Picture 2" descr="F:\dkgn rsth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1"/>
            <a:ext cx="8424936" cy="50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82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3. Зацікавлені сторони та життєвий цикл проекту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712968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069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04664"/>
            <a:ext cx="8686800" cy="525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120680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820472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9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640960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94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8640959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9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712968" cy="47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665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71613"/>
            <a:ext cx="8568951" cy="4837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72192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39552"/>
          </a:xfrm>
        </p:spPr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err="1"/>
              <a:t>Життєвий</a:t>
            </a:r>
            <a:r>
              <a:rPr lang="ru-RU" sz="2000" b="1" dirty="0"/>
              <a:t> цикл </a:t>
            </a:r>
            <a:r>
              <a:rPr lang="ru-RU" sz="2000" b="1" dirty="0" err="1"/>
              <a:t>туристичного</a:t>
            </a:r>
            <a:r>
              <a:rPr lang="ru-RU" sz="2000" b="1" dirty="0"/>
              <a:t> проекту </a:t>
            </a:r>
            <a:r>
              <a:rPr lang="ru-RU" sz="2000" b="1" dirty="0" err="1"/>
              <a:t>включає</a:t>
            </a:r>
            <a:r>
              <a:rPr lang="ru-RU" sz="2000" b="1" dirty="0"/>
              <a:t> </a:t>
            </a:r>
            <a:r>
              <a:rPr lang="ru-RU" sz="2000" b="1" dirty="0" err="1"/>
              <a:t>наступні</a:t>
            </a:r>
            <a:r>
              <a:rPr lang="ru-RU" sz="2000" b="1" dirty="0"/>
              <a:t> </a:t>
            </a:r>
            <a:r>
              <a:rPr lang="ru-RU" sz="2000" b="1" dirty="0" err="1" smtClean="0"/>
              <a:t>етапи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I </a:t>
            </a:r>
            <a:r>
              <a:rPr lang="ru-RU" sz="2000" dirty="0" err="1"/>
              <a:t>етап</a:t>
            </a:r>
            <a:r>
              <a:rPr lang="ru-RU" sz="2000" dirty="0"/>
              <a:t> - </a:t>
            </a:r>
            <a:r>
              <a:rPr lang="ru-RU" sz="2000" dirty="0" err="1"/>
              <a:t>концептуальний</a:t>
            </a:r>
            <a:r>
              <a:rPr lang="ru-RU" sz="2000" dirty="0"/>
              <a:t> (</a:t>
            </a:r>
            <a:r>
              <a:rPr lang="ru-RU" sz="2000" dirty="0" err="1"/>
              <a:t>початковий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II </a:t>
            </a:r>
            <a:r>
              <a:rPr lang="ru-RU" sz="2000" dirty="0" err="1"/>
              <a:t>етап</a:t>
            </a:r>
            <a:r>
              <a:rPr lang="ru-RU" sz="2000" dirty="0"/>
              <a:t> - </a:t>
            </a:r>
            <a:r>
              <a:rPr lang="ru-RU" sz="2000" dirty="0" err="1"/>
              <a:t>проектування</a:t>
            </a:r>
            <a:r>
              <a:rPr lang="ru-RU" sz="2000" dirty="0"/>
              <a:t> турпродукту</a:t>
            </a:r>
            <a:r>
              <a:rPr lang="ru-RU" sz="2000" dirty="0" smtClean="0"/>
              <a:t>;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 </a:t>
            </a:r>
            <a:r>
              <a:rPr lang="ru-RU" sz="2000" dirty="0"/>
              <a:t>III </a:t>
            </a:r>
            <a:r>
              <a:rPr lang="ru-RU" sz="2000" dirty="0" err="1"/>
              <a:t>етап</a:t>
            </a:r>
            <a:r>
              <a:rPr lang="ru-RU" sz="2000" dirty="0"/>
              <a:t> - </a:t>
            </a:r>
            <a:r>
              <a:rPr lang="ru-RU" sz="2000" dirty="0" err="1"/>
              <a:t>розробка</a:t>
            </a:r>
            <a:r>
              <a:rPr lang="ru-RU" sz="2000" dirty="0"/>
              <a:t> турпродукту;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IV </a:t>
            </a:r>
            <a:r>
              <a:rPr lang="ru-RU" sz="2000" dirty="0" err="1"/>
              <a:t>етап</a:t>
            </a:r>
            <a:r>
              <a:rPr lang="ru-RU" sz="2000" dirty="0"/>
              <a:t> - </a:t>
            </a:r>
            <a:r>
              <a:rPr lang="ru-RU" sz="2000" dirty="0" err="1"/>
              <a:t>отримання</a:t>
            </a:r>
            <a:r>
              <a:rPr lang="ru-RU" sz="2000" dirty="0"/>
              <a:t> готового </a:t>
            </a:r>
            <a:r>
              <a:rPr lang="ru-RU" sz="2000" dirty="0" err="1"/>
              <a:t>туристичного</a:t>
            </a:r>
            <a:r>
              <a:rPr lang="ru-RU" sz="2000" dirty="0"/>
              <a:t> продукту.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По </a:t>
            </a:r>
            <a:r>
              <a:rPr lang="ru-RU" sz="2000" dirty="0" err="1"/>
              <a:t>завершенні</a:t>
            </a:r>
            <a:r>
              <a:rPr lang="ru-RU" sz="2000" dirty="0"/>
              <a:t> проекту </a:t>
            </a:r>
            <a:r>
              <a:rPr lang="ru-RU" sz="2000" dirty="0" err="1"/>
              <a:t>розроблений</a:t>
            </a:r>
            <a:r>
              <a:rPr lang="ru-RU" sz="2000" dirty="0"/>
              <a:t> турпродукт </a:t>
            </a:r>
            <a:r>
              <a:rPr lang="ru-RU" sz="2000" dirty="0" err="1"/>
              <a:t>приймає</a:t>
            </a:r>
            <a:r>
              <a:rPr lang="ru-RU" sz="2000" dirty="0"/>
              <a:t> </a:t>
            </a:r>
            <a:r>
              <a:rPr lang="ru-RU" sz="2000" dirty="0" err="1"/>
              <a:t>товарну</a:t>
            </a:r>
            <a:r>
              <a:rPr lang="ru-RU" sz="2000" dirty="0"/>
              <a:t> форму - </a:t>
            </a:r>
            <a:r>
              <a:rPr lang="ru-RU" sz="2000" dirty="0" err="1"/>
              <a:t>стає</a:t>
            </a:r>
            <a:r>
              <a:rPr lang="ru-RU" sz="2000" dirty="0"/>
              <a:t> предметом </a:t>
            </a:r>
            <a:r>
              <a:rPr lang="ru-RU" sz="2000" dirty="0" err="1"/>
              <a:t>купівлі</a:t>
            </a:r>
            <a:r>
              <a:rPr lang="ru-RU" sz="2000" dirty="0"/>
              <a:t>-продажу на ринку </a:t>
            </a:r>
            <a:r>
              <a:rPr lang="ru-RU" sz="2000" dirty="0" err="1"/>
              <a:t>туристичних</a:t>
            </a:r>
            <a:r>
              <a:rPr lang="ru-RU" sz="2000" dirty="0"/>
              <a:t> </a:t>
            </a:r>
            <a:r>
              <a:rPr lang="ru-RU" sz="2000" dirty="0" err="1"/>
              <a:t>послуг</a:t>
            </a:r>
            <a:r>
              <a:rPr lang="ru-RU" sz="2000" dirty="0"/>
              <a:t>. А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означає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остаточна</a:t>
            </a:r>
            <a:r>
              <a:rPr lang="ru-RU" sz="2000" dirty="0"/>
              <a:t> </a:t>
            </a:r>
            <a:r>
              <a:rPr lang="ru-RU" sz="2000" dirty="0" err="1"/>
              <a:t>ціна</a:t>
            </a:r>
            <a:r>
              <a:rPr lang="ru-RU" sz="2000" dirty="0"/>
              <a:t> </a:t>
            </a:r>
            <a:r>
              <a:rPr lang="ru-RU" sz="2000" dirty="0" err="1"/>
              <a:t>даного</a:t>
            </a:r>
            <a:r>
              <a:rPr lang="ru-RU" sz="2000" dirty="0"/>
              <a:t> турпродукту </a:t>
            </a:r>
            <a:r>
              <a:rPr lang="uk-UA" sz="2000" dirty="0" smtClean="0"/>
              <a:t>встановлюється</a:t>
            </a:r>
            <a:r>
              <a:rPr lang="ru-RU" sz="2000" dirty="0" smtClean="0"/>
              <a:t> </a:t>
            </a:r>
            <a:r>
              <a:rPr lang="ru-RU" sz="2000" dirty="0" err="1"/>
              <a:t>цим</a:t>
            </a:r>
            <a:r>
              <a:rPr lang="ru-RU" sz="2000" dirty="0"/>
              <a:t> ринком як </a:t>
            </a:r>
            <a:r>
              <a:rPr lang="ru-RU" sz="2000" dirty="0" err="1"/>
              <a:t>компроміс</a:t>
            </a:r>
            <a:r>
              <a:rPr lang="ru-RU" sz="2000" dirty="0"/>
              <a:t> </a:t>
            </a:r>
            <a:r>
              <a:rPr lang="ru-RU" sz="2000" dirty="0" err="1"/>
              <a:t>попиту</a:t>
            </a:r>
            <a:r>
              <a:rPr lang="ru-RU" sz="2000" dirty="0"/>
              <a:t> і </a:t>
            </a:r>
            <a:r>
              <a:rPr lang="ru-RU" sz="2000" dirty="0" err="1"/>
              <a:t>пропозиції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50903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719"/>
          </a:xfrm>
        </p:spPr>
        <p:txBody>
          <a:bodyPr>
            <a:normAutofit fontScale="90000"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026373"/>
              </p:ext>
            </p:extLst>
          </p:nvPr>
        </p:nvGraphicFramePr>
        <p:xfrm>
          <a:off x="323528" y="711200"/>
          <a:ext cx="8568952" cy="5904407"/>
        </p:xfrm>
        <a:graphic>
          <a:graphicData uri="http://schemas.openxmlformats.org/drawingml/2006/table">
            <a:tbl>
              <a:tblPr firstRow="1" firstCol="1" bandRow="1"/>
              <a:tblGrid>
                <a:gridCol w="246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51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16319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Arial"/>
                          <a:ea typeface="Arial"/>
                          <a:cs typeface="Arial"/>
                        </a:rPr>
                        <a:t>Етапи життєвого циклу туристичного проекту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636">
                <a:tc>
                  <a:txBody>
                    <a:bodyPr/>
                    <a:lstStyle/>
                    <a:p>
                      <a:pPr marL="279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Найменування етапу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549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Зміст етапу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4322"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I — концептуальний етап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Збір вихідних даних.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Аналіз  даних.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Виявлення потреби в проекті.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Формулювання мети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Основні вимоги до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Учасники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Необхідні ресурси.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Формулювання концепції проекту та її експертиза.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Затвердження концепції проекту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0810"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Arial"/>
                          <a:ea typeface="Arial"/>
                          <a:cs typeface="Arial"/>
                        </a:rPr>
                        <a:t>II — проектування </a:t>
                      </a:r>
                      <a:r>
                        <a:rPr lang="uk-UA" sz="900" dirty="0" err="1">
                          <a:effectLst/>
                          <a:latin typeface="Arial"/>
                          <a:ea typeface="Arial"/>
                          <a:cs typeface="Arial"/>
                        </a:rPr>
                        <a:t>тупродукту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Формування команди розробників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Розвиток і конкретизація концепції.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Визначення структури турпродукту.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Розробка кошторису реалізації турпродукту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68917"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III — безпосередня розробка турпродукту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Оперативне планування робіт.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Контроль за виконанням ходу робіт.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Розробка технологічних процесів виконання турпродукту.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Встановлення ділових контактів.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Юридичне оформлення господарських зв'язків.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Визначення (розрахунок) показників якості турпродукту.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Калькуляція ціни турпродукту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6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16214"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IV — завершальний етап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Планування процесу завершення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Апробація завершеного турпродукту.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Підготовка та комплектування персоналу для експлуатації турпродукту.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Підготовка необхідної інструктивно-нормативної документації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для учасників проекту.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Arial"/>
                          <a:ea typeface="Arial"/>
                          <a:cs typeface="Arial"/>
                        </a:rPr>
                        <a:t>Введення турпродукту в експлуатацію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0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01813" y="254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86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Екстенсивна стадія життєвого циклу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дестинації</a:t>
            </a:r>
            <a:r>
              <a:rPr lang="uk-UA" dirty="0">
                <a:latin typeface="Times New Roman"/>
                <a:ea typeface="Times New Roman"/>
                <a:cs typeface="Arial"/>
              </a:rPr>
              <a:t> характеризується розширенням використання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турис-тичних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ресурсів, поступовим розвитком туристичної інфраструктури, зростанням внутрішніх й іноземних туристських потоків за рахунок збереження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низької </a:t>
            </a:r>
            <a:r>
              <a:rPr lang="uk-UA" dirty="0">
                <a:latin typeface="Times New Roman"/>
                <a:ea typeface="Times New Roman"/>
                <a:cs typeface="Arial"/>
              </a:rPr>
              <a:t>ціни на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турпродукт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і вимагає великої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кількості </a:t>
            </a:r>
            <a:r>
              <a:rPr lang="uk-UA" dirty="0">
                <a:latin typeface="Times New Roman"/>
                <a:ea typeface="Times New Roman"/>
                <a:cs typeface="Arial"/>
              </a:rPr>
              <a:t>якісних проектів, спрямованих на розширення й удосконалення інфраструктури для формування привабливого іміджу території. </a:t>
            </a:r>
            <a:endParaRPr lang="uk-UA" dirty="0" smtClean="0">
              <a:latin typeface="Times New Roman"/>
              <a:ea typeface="Times New Roman"/>
              <a:cs typeface="Arial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  <a:cs typeface="Arial"/>
              </a:rPr>
              <a:t>Такими </a:t>
            </a:r>
            <a:r>
              <a:rPr lang="uk-UA" dirty="0" err="1" smtClean="0">
                <a:latin typeface="Times New Roman"/>
                <a:ea typeface="Times New Roman"/>
                <a:cs typeface="Arial"/>
              </a:rPr>
              <a:t>дестинаціями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 </a:t>
            </a:r>
            <a:r>
              <a:rPr lang="uk-UA" dirty="0">
                <a:latin typeface="Times New Roman"/>
                <a:ea typeface="Times New Roman"/>
                <a:cs typeface="Arial"/>
              </a:rPr>
              <a:t>в Україні є «Українська Венеція» (м. Вилкове), «Кам’янець-Подільська фортеця» (м.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Кам’янець-Подільськ</a:t>
            </a:r>
            <a:r>
              <a:rPr lang="uk-UA" dirty="0">
                <a:latin typeface="Times New Roman"/>
                <a:ea typeface="Times New Roman"/>
                <a:cs typeface="Arial"/>
              </a:rPr>
              <a:t>), Національний дендрологічний парк «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Софіївка</a:t>
            </a:r>
            <a:r>
              <a:rPr lang="uk-UA" dirty="0">
                <a:latin typeface="Times New Roman"/>
                <a:ea typeface="Times New Roman"/>
                <a:cs typeface="Arial"/>
              </a:rPr>
              <a:t>» (м. Умань) та інші.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8675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Дестинації</a:t>
            </a:r>
            <a:r>
              <a:rPr lang="uk-UA" dirty="0">
                <a:latin typeface="Times New Roman"/>
                <a:ea typeface="Times New Roman"/>
                <a:cs typeface="Arial"/>
              </a:rPr>
              <a:t> інтенсивної стадії розвитку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потре-бують</a:t>
            </a:r>
            <a:r>
              <a:rPr lang="uk-UA" dirty="0">
                <a:latin typeface="Times New Roman"/>
                <a:ea typeface="Times New Roman"/>
                <a:cs typeface="Arial"/>
              </a:rPr>
              <a:t> проектів зі зростання якості туристичного сервісу, удосконалення об’єктів з надання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турис-тичних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послуг, що обумовлюється постійних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роз-витком</a:t>
            </a:r>
            <a:r>
              <a:rPr lang="uk-UA" dirty="0">
                <a:latin typeface="Times New Roman"/>
                <a:ea typeface="Times New Roman"/>
                <a:cs typeface="Arial"/>
              </a:rPr>
              <a:t> туристичної інфраструктури, підвищенням цін на туристичний продукт, збільшенням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вітчизняного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й іноземного інвестування. </a:t>
            </a:r>
            <a:endParaRPr lang="uk-UA" dirty="0" smtClean="0">
              <a:latin typeface="Times New Roman"/>
              <a:ea typeface="Times New Roman"/>
              <a:cs typeface="Arial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  <a:cs typeface="Arial"/>
              </a:rPr>
              <a:t>Прикладом </a:t>
            </a:r>
            <a:r>
              <a:rPr lang="uk-UA" dirty="0">
                <a:latin typeface="Times New Roman"/>
                <a:ea typeface="Times New Roman"/>
                <a:cs typeface="Arial"/>
              </a:rPr>
              <a:t>таких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в Україні можуть служити м. Львів, курорт Трускавець, м. Київ, м. Одеса,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курорт </a:t>
            </a:r>
            <a:r>
              <a:rPr lang="uk-UA" dirty="0">
                <a:latin typeface="Times New Roman"/>
                <a:ea typeface="Times New Roman"/>
                <a:cs typeface="Arial"/>
              </a:rPr>
              <a:t>«Буковель» та інші.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>
              <a:lnSpc>
                <a:spcPts val="825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  <a:cs typeface="Arial"/>
              </a:rPr>
              <a:t/>
            </a:r>
            <a:br>
              <a:rPr lang="uk-UA" dirty="0">
                <a:latin typeface="Times New Roman"/>
                <a:ea typeface="Times New Roman"/>
                <a:cs typeface="Arial"/>
              </a:rPr>
            </a:b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50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 descr="F:\rotj b-9u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96944" cy="604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2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Космополітична стадія розвитку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передбачає </a:t>
            </a:r>
            <a:r>
              <a:rPr lang="uk-UA" dirty="0">
                <a:latin typeface="Times New Roman"/>
                <a:ea typeface="Times New Roman"/>
                <a:cs typeface="Arial"/>
              </a:rPr>
              <a:t>концептуалізацію й реалізацію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високовартісних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чітко спланованих,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кваліфікаційно</a:t>
            </a:r>
            <a:r>
              <a:rPr lang="uk-UA" dirty="0">
                <a:latin typeface="Times New Roman"/>
                <a:ea typeface="Times New Roman"/>
                <a:cs typeface="Arial"/>
              </a:rPr>
              <a:t>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забезпечених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інтегрованих високоякісних проектів, спрямованих на отримання мультиплікативного ефекту від туризму і націлених тільки на заможних як вітчизняних, так й іноземних туристів. </a:t>
            </a:r>
            <a:endParaRPr lang="uk-UA" dirty="0" smtClean="0">
              <a:latin typeface="Times New Roman"/>
              <a:ea typeface="Times New Roman"/>
              <a:cs typeface="Arial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  <a:cs typeface="Arial"/>
              </a:rPr>
              <a:t>На </a:t>
            </a:r>
            <a:r>
              <a:rPr lang="uk-UA" dirty="0">
                <a:latin typeface="Times New Roman"/>
                <a:ea typeface="Times New Roman"/>
                <a:cs typeface="Arial"/>
              </a:rPr>
              <a:t>жаль, таких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в Україні поки що немає.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22657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/>
          <a:lstStyle/>
          <a:p>
            <a:r>
              <a:rPr lang="uk-UA" sz="2500" b="1" dirty="0">
                <a:solidFill>
                  <a:srgbClr val="4E3B30"/>
                </a:solidFill>
              </a:rPr>
              <a:t>3. Зацікавлені сторони та життєвий цикл проекту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70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І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ніціація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проектів має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відбуватися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саме в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дестинаціях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за підтримки місцевих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органів </a:t>
            </a:r>
            <a:r>
              <a:rPr lang="uk-UA" dirty="0">
                <a:latin typeface="Times New Roman"/>
                <a:ea typeface="Times New Roman"/>
                <a:cs typeface="Arial"/>
              </a:rPr>
              <a:t>самоврядування і співпраці з науковими,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проек-тними</a:t>
            </a:r>
            <a:r>
              <a:rPr lang="uk-UA" dirty="0">
                <a:latin typeface="Times New Roman"/>
                <a:ea typeface="Times New Roman"/>
                <a:cs typeface="Arial"/>
              </a:rPr>
              <a:t> організаціями, оскільки знання особливостей території, вимог туристів щодо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матеріально-технічної </a:t>
            </a:r>
            <a:r>
              <a:rPr lang="uk-UA" dirty="0">
                <a:latin typeface="Times New Roman"/>
                <a:ea typeface="Times New Roman"/>
                <a:cs typeface="Arial"/>
              </a:rPr>
              <a:t>бази та якості туристичного сервісу, додаткових послуг вимагають не тільки визначення проблеми, а й формування концепції проекту, проведення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комплексного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аналізу, фінансово-економічного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обґрунтування</a:t>
            </a:r>
            <a:r>
              <a:rPr lang="uk-UA" dirty="0">
                <a:latin typeface="Times New Roman"/>
                <a:ea typeface="Times New Roman"/>
                <a:cs typeface="Arial"/>
              </a:rPr>
              <a:t>, планування й структуризації, використання сучасних комп’ютерних програм з контролю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проекту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інтегрованих із системами управління проектом у єдину інформаційну систему за рахунок приватного, державного та іноземного інвестування. Врахування цих особливостей проектного менеджменту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відповідно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до стадії життєвого циклу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дестинації</a:t>
            </a:r>
            <a:r>
              <a:rPr lang="uk-UA" dirty="0">
                <a:latin typeface="Times New Roman"/>
                <a:ea typeface="Times New Roman"/>
                <a:cs typeface="Arial"/>
              </a:rPr>
              <a:t> дозволить ефективно ініціювати, реалізовувати й завершувати проекти, а туристичній сфері діяльності в Україні – планомірно розвиватися.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14758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</a:t>
            </a:r>
            <a:r>
              <a:rPr lang="uk-UA" sz="2700" b="1" dirty="0" smtClean="0"/>
              <a:t>.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Проекти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як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інструменти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реалізації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стратегій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та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програм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</a:t>
            </a:r>
            <a:r>
              <a:rPr lang="ru-RU" sz="27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розвитку</a:t>
            </a:r>
            <a:r>
              <a:rPr lang="ru-RU" sz="27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туризму</a:t>
            </a:r>
            <a:endParaRPr lang="uk-UA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основі проектного підходу в туризмі повинен лежати когнітивний маркетинг, що ґрунтується на випередженні виникнення потреб споживачів щодо якості туристичного сервісу, </a:t>
            </a:r>
            <a:r>
              <a:rPr lang="uk-UA" dirty="0" smtClean="0"/>
              <a:t>інноваційних </a:t>
            </a:r>
            <a:r>
              <a:rPr lang="uk-UA" dirty="0"/>
              <a:t>туристичних продуктів та їх складових, нових маршрутів та різних форм задоволення </a:t>
            </a:r>
            <a:r>
              <a:rPr lang="uk-UA" dirty="0" smtClean="0"/>
              <a:t>туристичного </a:t>
            </a:r>
            <a:r>
              <a:rPr lang="uk-UA" dirty="0"/>
              <a:t>попиту.</a:t>
            </a:r>
          </a:p>
        </p:txBody>
      </p:sp>
    </p:spTree>
    <p:extLst>
      <p:ext uri="{BB962C8B-B14F-4D97-AF65-F5344CB8AC3E}">
        <p14:creationId xmlns:p14="http://schemas.microsoft.com/office/powerpoint/2010/main" val="5768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Стратегічна спрямованість туристичного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проектування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вимагає його регулювання на державному і регіональному рівнях через ухвалення цільових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програм </a:t>
            </a:r>
            <a:r>
              <a:rPr lang="uk-UA" dirty="0">
                <a:latin typeface="Times New Roman"/>
                <a:ea typeface="Times New Roman"/>
                <a:cs typeface="Arial"/>
              </a:rPr>
              <a:t>розвитку туристичної галузі, що забезпечить зростання соціально-економічної ефективності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туризму </a:t>
            </a:r>
            <a:r>
              <a:rPr lang="uk-UA" dirty="0">
                <a:latin typeface="Times New Roman"/>
                <a:ea typeface="Times New Roman"/>
                <a:cs typeface="Arial"/>
              </a:rPr>
              <a:t>і підвищення туристичної привабливості України на світовому туристичному ринку. Слід відзначити, що розвиток туристичної діяльності на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макроекономічному </a:t>
            </a:r>
            <a:r>
              <a:rPr lang="uk-UA" dirty="0">
                <a:latin typeface="Times New Roman"/>
                <a:ea typeface="Times New Roman"/>
                <a:cs typeface="Arial"/>
              </a:rPr>
              <a:t>рівні, заснований на виявленні його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за-кономірностей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тенденцій, соціального і науково-технічного процесу, вимагає координації усіх сфер економіки, пов’язаних з туризмом. Такий зв’язок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забезпечить </a:t>
            </a:r>
            <a:r>
              <a:rPr lang="uk-UA" dirty="0">
                <a:latin typeface="Times New Roman"/>
                <a:ea typeface="Times New Roman"/>
                <a:cs typeface="Arial"/>
              </a:rPr>
              <a:t>інтеграцію зусиль держави і бізнесу для створення досконалої туристичної інфраструктури на основі проектного підходу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056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Застосування проектного підходу на макрорівні спрямоване на створення можливостей для пошуку й визначення інвестиційно привабливих проектів в регіонах, з одного боку, і реалізації їх шляхом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використання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соціальних ініціатив, проведення тендерів, конкурсів, створення кластерів, проведення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маркетингових </a:t>
            </a:r>
            <a:r>
              <a:rPr lang="uk-UA" dirty="0">
                <a:latin typeface="Times New Roman"/>
                <a:ea typeface="Times New Roman"/>
                <a:cs typeface="Arial"/>
              </a:rPr>
              <a:t>досліджень на основі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холістичного</a:t>
            </a:r>
            <a:r>
              <a:rPr lang="uk-UA" dirty="0">
                <a:latin typeface="Times New Roman"/>
                <a:ea typeface="Times New Roman"/>
                <a:cs typeface="Arial"/>
              </a:rPr>
              <a:t>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менеджменту</a:t>
            </a:r>
            <a:r>
              <a:rPr lang="uk-UA" dirty="0">
                <a:latin typeface="Times New Roman"/>
                <a:ea typeface="Times New Roman"/>
                <a:cs typeface="Arial"/>
              </a:rPr>
              <a:t>, з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іншого (</a:t>
            </a:r>
            <a:r>
              <a:rPr lang="ru-RU" b="1" dirty="0" err="1" smtClean="0">
                <a:latin typeface="Times New Roman"/>
                <a:ea typeface="Times New Roman"/>
                <a:cs typeface="Arial"/>
              </a:rPr>
              <a:t>холістичний</a:t>
            </a:r>
            <a:r>
              <a:rPr lang="ru-RU" b="1" dirty="0" smtClean="0">
                <a:latin typeface="Times New Roman"/>
                <a:ea typeface="Times New Roman"/>
                <a:cs typeface="Arial"/>
              </a:rPr>
              <a:t> менеджмент 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-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це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, по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суті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перенесення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 акценту з товару на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покупця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 і з продажу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товарів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 на </a:t>
            </a:r>
            <a:r>
              <a:rPr lang="ru-RU" b="1" dirty="0" err="1">
                <a:latin typeface="Times New Roman"/>
                <a:ea typeface="Times New Roman"/>
                <a:cs typeface="Arial"/>
              </a:rPr>
              <a:t>задоволення</a:t>
            </a:r>
            <a:r>
              <a:rPr lang="ru-RU" b="1" dirty="0">
                <a:latin typeface="Times New Roman"/>
                <a:ea typeface="Times New Roman"/>
                <a:cs typeface="Arial"/>
              </a:rPr>
              <a:t> потреб </a:t>
            </a:r>
            <a:r>
              <a:rPr lang="ru-RU" b="1" dirty="0" err="1" smtClean="0">
                <a:latin typeface="Times New Roman"/>
                <a:ea typeface="Times New Roman"/>
                <a:cs typeface="Arial"/>
              </a:rPr>
              <a:t>споживача</a:t>
            </a:r>
            <a:r>
              <a:rPr lang="ru-RU" dirty="0" smtClean="0">
                <a:latin typeface="Times New Roman"/>
                <a:ea typeface="Times New Roman"/>
                <a:cs typeface="Arial"/>
              </a:rPr>
              <a:t>)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. </a:t>
            </a:r>
            <a:r>
              <a:rPr lang="uk-UA" dirty="0">
                <a:latin typeface="Times New Roman"/>
                <a:ea typeface="Times New Roman"/>
                <a:cs typeface="Arial"/>
              </a:rPr>
              <a:t>Такий підхід дозволить створити інтегровану сукупність інноваційних проектів для комплексного розвитку туристичної галузі кожного регіону на основі використання місцевого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креативного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інтелекту, здатного впровадити розроблені й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економічно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обґрунтовані проекти. Підґрунтям ініціації цих проектів має бути індикативне планування і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цільове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програмування.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359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04664"/>
            <a:ext cx="8686800" cy="525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712967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6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256584"/>
          </a:xfrm>
        </p:spPr>
        <p:txBody>
          <a:bodyPr>
            <a:normAutofit fontScale="85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Ще одним завданням держави у розвитку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туризму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повинно стати просування туристичних продуктів України на зовнішньоекономічному ринку шляхом розробки, планування і реалізації портфеля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проектів </a:t>
            </a:r>
            <a:r>
              <a:rPr lang="uk-UA" dirty="0">
                <a:latin typeface="Times New Roman"/>
                <a:ea typeface="Times New Roman"/>
                <a:cs typeface="Arial"/>
              </a:rPr>
              <a:t>відповідно до туристичних особливостей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кожного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регіону. Отже, державне управління проектами в туризмі передбачає не тільки визначення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пріоритетних </a:t>
            </a:r>
            <a:r>
              <a:rPr lang="uk-UA" dirty="0">
                <a:latin typeface="Times New Roman"/>
                <a:ea typeface="Times New Roman"/>
                <a:cs typeface="Arial"/>
              </a:rPr>
              <a:t>напрямів туризму, а й підтримку проектів,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спря-мованих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на їхній розвиток, що вимагає постановки конкретних завдань для регіонів через комплексний стратегічний проект розвитку туристичної галузі, який забезпечить цільову спрямованість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використання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державних і приватних коштів,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матеріально-тех-нічних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інформаційних і трудових ресурсів протягом життєвого циклу проекту.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559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256584"/>
          </a:xfrm>
        </p:spPr>
        <p:txBody>
          <a:bodyPr>
            <a:normAutofit fontScale="85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  <a:cs typeface="Arial"/>
              </a:rPr>
              <a:t>Регіональне проектування в туризмі передбачає чітке формулювання ідей розвитку туристичного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регіону </a:t>
            </a:r>
            <a:r>
              <a:rPr lang="uk-UA" dirty="0">
                <a:latin typeface="Times New Roman"/>
                <a:ea typeface="Times New Roman"/>
                <a:cs typeface="Arial"/>
              </a:rPr>
              <a:t>визначених відповідно до розробок державного портфеля проектів й з урахуванням потреб та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ініціатив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в умовах обмежених ресурсів і чітко визначеного часу, певної кількості та якості,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спря-мованих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на якнайкраще задоволення вимог туристів. Ефективність проектного підходу на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мезотуристично-му</a:t>
            </a:r>
            <a:r>
              <a:rPr lang="uk-UA" dirty="0">
                <a:latin typeface="Times New Roman"/>
                <a:ea typeface="Times New Roman"/>
                <a:cs typeface="Arial"/>
              </a:rPr>
              <a:t> рівні забезпечується створенням кваліфікованої й досвідченої команди проекту, побудованої на тісній співпраці та узгодженості дій державного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управління</a:t>
            </a:r>
            <a:r>
              <a:rPr lang="uk-UA" dirty="0">
                <a:latin typeface="Times New Roman"/>
                <a:ea typeface="Times New Roman"/>
                <a:cs typeface="Arial"/>
              </a:rPr>
              <a:t>, науки, підприємців й інвесторів. Така інтеграція й виступає головним завданням органів влади в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реа-лізації</a:t>
            </a:r>
            <a:r>
              <a:rPr lang="uk-UA" dirty="0">
                <a:latin typeface="Times New Roman"/>
                <a:ea typeface="Times New Roman"/>
                <a:cs typeface="Arial"/>
              </a:rPr>
              <a:t> проектного підходу до розвитку туризму.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305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just">
              <a:buNone/>
              <a:tabLst>
                <a:tab pos="323850" algn="l"/>
              </a:tabLst>
            </a:pPr>
            <a:r>
              <a:rPr lang="uk-UA" dirty="0">
                <a:latin typeface="Times New Roman"/>
                <a:ea typeface="Times New Roman"/>
                <a:cs typeface="Arial"/>
              </a:rPr>
              <a:t>Сутність проектного підходу до управління розвитком туризму на рівні держави полягає у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створенні </a:t>
            </a:r>
            <a:r>
              <a:rPr lang="uk-UA" dirty="0">
                <a:latin typeface="Times New Roman"/>
                <a:ea typeface="Times New Roman"/>
                <a:cs typeface="Arial"/>
              </a:rPr>
              <a:t>збалансованої стратегічно-цільової програми дій, спрямованої на якісний результат і управління його досягненням у встановлений термін відповідно до допущень й обмежень системи проектів. За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сприяння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державних органів влади у галузі туризму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використання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проектного підходу вимагає ініціювання різноспрямованих проектів для комплексного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розвитку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дестинації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її просування на національний і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між-народний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туристичний ринки, заохочення і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викорис-тання</a:t>
            </a:r>
            <a:r>
              <a:rPr lang="uk-UA" dirty="0">
                <a:latin typeface="Times New Roman"/>
                <a:ea typeface="Times New Roman"/>
                <a:cs typeface="Arial"/>
              </a:rPr>
              <a:t> підприємницьких ініціатив.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78763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  <a:tabLst>
                <a:tab pos="323215" algn="l"/>
              </a:tabLst>
            </a:pPr>
            <a:r>
              <a:rPr lang="uk-UA" dirty="0">
                <a:latin typeface="Times New Roman"/>
                <a:ea typeface="Times New Roman"/>
                <a:cs typeface="Arial"/>
              </a:rPr>
              <a:t>На регіональному рівні застосування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проектного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підходу до управління розвитком туризму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передбачає </a:t>
            </a:r>
            <a:r>
              <a:rPr lang="uk-UA" dirty="0">
                <a:latin typeface="Times New Roman"/>
                <a:ea typeface="Times New Roman"/>
                <a:cs typeface="Arial"/>
              </a:rPr>
              <a:t>створення нових, відродження занедбаних та розвиток успішних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дестинацій</a:t>
            </a:r>
            <a:r>
              <a:rPr lang="uk-UA" dirty="0">
                <a:latin typeface="Times New Roman"/>
                <a:ea typeface="Times New Roman"/>
                <a:cs typeface="Arial"/>
              </a:rPr>
              <a:t> через реалізацію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чіткої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програми дій з виділенням конкретних завдань членам проектної команди.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560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936104"/>
          </a:xfrm>
        </p:spPr>
        <p:txBody>
          <a:bodyPr>
            <a:normAutofit fontScale="90000"/>
          </a:bodyPr>
          <a:lstStyle/>
          <a:p>
            <a:r>
              <a:rPr lang="ru-RU" sz="2400" b="1" dirty="0" err="1">
                <a:solidFill>
                  <a:prstClr val="black"/>
                </a:solidFill>
              </a:rPr>
              <a:t>Поняття</a:t>
            </a:r>
            <a:r>
              <a:rPr lang="ru-RU" sz="2400" b="1" dirty="0">
                <a:solidFill>
                  <a:prstClr val="black"/>
                </a:solidFill>
              </a:rPr>
              <a:t> проекту як </a:t>
            </a:r>
            <a:r>
              <a:rPr lang="ru-RU" sz="2400" b="1" dirty="0" err="1">
                <a:solidFill>
                  <a:prstClr val="black"/>
                </a:solidFill>
              </a:rPr>
              <a:t>об’єкта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управління</a:t>
            </a:r>
            <a:r>
              <a:rPr lang="ru-RU" sz="2400" b="1" dirty="0">
                <a:solidFill>
                  <a:prstClr val="black"/>
                </a:solidFill>
              </a:rPr>
              <a:t>, </a:t>
            </a:r>
            <a:r>
              <a:rPr lang="ru-RU" sz="2400" b="1" dirty="0" err="1">
                <a:solidFill>
                  <a:prstClr val="black"/>
                </a:solidFill>
              </a:rPr>
              <a:t>його</a:t>
            </a:r>
            <a:r>
              <a:rPr lang="ru-RU" sz="2400" b="1" dirty="0">
                <a:solidFill>
                  <a:prstClr val="black"/>
                </a:solidFill>
              </a:rPr>
              <a:t> роль у </a:t>
            </a:r>
            <a:r>
              <a:rPr lang="ru-RU" sz="24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розвитку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галузі</a:t>
            </a:r>
            <a:r>
              <a:rPr lang="ru-RU" sz="2400" b="1" dirty="0">
                <a:solidFill>
                  <a:prstClr val="black"/>
                </a:solidFill>
              </a:rPr>
              <a:t> та </a:t>
            </a:r>
            <a:r>
              <a:rPr lang="ru-RU" sz="2400" b="1" dirty="0" err="1">
                <a:solidFill>
                  <a:prstClr val="black"/>
                </a:solidFill>
              </a:rPr>
              <a:t>окремих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підприємств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8965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dirty="0" smtClean="0"/>
              <a:t>В якості проекту приймається туристичний продукт та, відповідно, управління проектами є управлінням створення туристичного продукту.</a:t>
            </a:r>
          </a:p>
          <a:p>
            <a:pPr marL="0" indent="0" algn="just">
              <a:buNone/>
            </a:pPr>
            <a:r>
              <a:rPr lang="uk-UA" sz="1800" dirty="0" smtClean="0"/>
              <a:t>Для ефективного управління проектами в туризмі необхідно розглянути властивості туристичного продукту як об</a:t>
            </a:r>
            <a:r>
              <a:rPr lang="en-US" sz="1800" dirty="0" smtClean="0"/>
              <a:t>’</a:t>
            </a:r>
            <a:r>
              <a:rPr lang="uk-UA" sz="1800" dirty="0" err="1" smtClean="0"/>
              <a:t>єкту</a:t>
            </a:r>
            <a:r>
              <a:rPr lang="uk-UA" sz="1800" dirty="0" smtClean="0"/>
              <a:t> проектування:</a:t>
            </a:r>
          </a:p>
          <a:p>
            <a:pPr algn="just">
              <a:buFontTx/>
              <a:buChar char="-"/>
            </a:pPr>
            <a:r>
              <a:rPr lang="ru-RU" sz="1800" dirty="0" err="1" smtClean="0"/>
              <a:t>туристський</a:t>
            </a:r>
            <a:r>
              <a:rPr lang="ru-RU" sz="1800" dirty="0" smtClean="0"/>
              <a:t> </a:t>
            </a:r>
            <a:r>
              <a:rPr lang="ru-RU" sz="1800" dirty="0"/>
              <a:t>продукт як товар </a:t>
            </a:r>
            <a:r>
              <a:rPr lang="ru-RU" sz="1800" dirty="0" err="1"/>
              <a:t>характеризується</a:t>
            </a:r>
            <a:r>
              <a:rPr lang="ru-RU" sz="1800" dirty="0"/>
              <a:t> </a:t>
            </a:r>
            <a:r>
              <a:rPr lang="ru-RU" sz="1800" dirty="0" err="1" smtClean="0"/>
              <a:t>споживчою</a:t>
            </a:r>
            <a:r>
              <a:rPr lang="ru-RU" sz="1800" dirty="0" smtClean="0"/>
              <a:t> </a:t>
            </a:r>
            <a:r>
              <a:rPr lang="ru-RU" sz="1800" dirty="0" err="1"/>
              <a:t>вартістю</a:t>
            </a:r>
            <a:r>
              <a:rPr lang="ru-RU" sz="1800" dirty="0"/>
              <a:t>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 err="1" smtClean="0"/>
              <a:t>корисністю</a:t>
            </a:r>
            <a:r>
              <a:rPr lang="ru-RU" sz="1800" dirty="0" smtClean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 smtClean="0"/>
              <a:t>здатністю</a:t>
            </a:r>
            <a:r>
              <a:rPr lang="ru-RU" sz="1800" dirty="0" smtClean="0"/>
              <a:t> </a:t>
            </a:r>
            <a:r>
              <a:rPr lang="ru-RU" sz="1800" dirty="0" err="1" smtClean="0"/>
              <a:t>задовольняти</a:t>
            </a:r>
            <a:r>
              <a:rPr lang="ru-RU" sz="1800" dirty="0" smtClean="0"/>
              <a:t> </a:t>
            </a:r>
            <a:r>
              <a:rPr lang="ru-RU" sz="1800" dirty="0" err="1"/>
              <a:t>певні</a:t>
            </a:r>
            <a:r>
              <a:rPr lang="ru-RU" sz="1800" dirty="0"/>
              <a:t> </a:t>
            </a:r>
            <a:r>
              <a:rPr lang="ru-RU" sz="1800" dirty="0" err="1"/>
              <a:t>рекреаційні</a:t>
            </a:r>
            <a:r>
              <a:rPr lang="ru-RU" sz="1800" dirty="0"/>
              <a:t> </a:t>
            </a:r>
            <a:r>
              <a:rPr lang="ru-RU" sz="1800" dirty="0" smtClean="0"/>
              <a:t>потреби </a:t>
            </a:r>
            <a:r>
              <a:rPr lang="ru-RU" sz="1800" dirty="0"/>
              <a:t>людей. </a:t>
            </a:r>
            <a:r>
              <a:rPr lang="ru-RU" sz="1800" dirty="0" err="1"/>
              <a:t>Корисність</a:t>
            </a:r>
            <a:r>
              <a:rPr lang="ru-RU" sz="1800" dirty="0"/>
              <a:t> </a:t>
            </a:r>
            <a:r>
              <a:rPr lang="ru-RU" sz="1800" dirty="0" err="1"/>
              <a:t>туристського</a:t>
            </a:r>
            <a:r>
              <a:rPr lang="ru-RU" sz="1800" dirty="0"/>
              <a:t> продукту </a:t>
            </a:r>
            <a:r>
              <a:rPr lang="ru-RU" sz="1800" dirty="0" err="1"/>
              <a:t>визначається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цінністю</a:t>
            </a:r>
            <a:r>
              <a:rPr lang="ru-RU" sz="1800" dirty="0"/>
              <a:t> для </a:t>
            </a:r>
            <a:r>
              <a:rPr lang="ru-RU" sz="1800" dirty="0" err="1"/>
              <a:t>суб'єкта</a:t>
            </a:r>
            <a:r>
              <a:rPr lang="ru-RU" sz="1800" dirty="0"/>
              <a:t>. Тому туроператор повинен </a:t>
            </a:r>
            <a:r>
              <a:rPr lang="ru-RU" sz="1800" dirty="0" smtClean="0"/>
              <a:t>максимально </a:t>
            </a:r>
            <a:r>
              <a:rPr lang="ru-RU" sz="1800" dirty="0" err="1" smtClean="0"/>
              <a:t>наближатися</a:t>
            </a:r>
            <a:r>
              <a:rPr lang="ru-RU" sz="1800" dirty="0" smtClean="0"/>
              <a:t> </a:t>
            </a:r>
            <a:r>
              <a:rPr lang="ru-RU" sz="1800" dirty="0"/>
              <a:t>до того, </a:t>
            </a:r>
            <a:r>
              <a:rPr lang="ru-RU" sz="1800" dirty="0" err="1"/>
              <a:t>щоб</a:t>
            </a:r>
            <a:r>
              <a:rPr lang="ru-RU" sz="1800" dirty="0"/>
              <a:t> </a:t>
            </a:r>
            <a:r>
              <a:rPr lang="ru-RU" sz="1800" dirty="0" err="1"/>
              <a:t>створити</a:t>
            </a:r>
            <a:r>
              <a:rPr lang="ru-RU" sz="1800" dirty="0"/>
              <a:t> </a:t>
            </a:r>
            <a:r>
              <a:rPr lang="ru-RU" sz="1800" dirty="0" err="1"/>
              <a:t>такий</a:t>
            </a:r>
            <a:r>
              <a:rPr lang="ru-RU" sz="1800" dirty="0"/>
              <a:t> </a:t>
            </a:r>
            <a:r>
              <a:rPr lang="ru-RU" sz="1800" dirty="0" err="1" smtClean="0"/>
              <a:t>туристський</a:t>
            </a:r>
            <a:r>
              <a:rPr lang="ru-RU" sz="1800" dirty="0" smtClean="0"/>
              <a:t> </a:t>
            </a:r>
            <a:r>
              <a:rPr lang="ru-RU" sz="1800" dirty="0"/>
              <a:t>продукт, </a:t>
            </a:r>
            <a:r>
              <a:rPr lang="ru-RU" sz="1800" dirty="0" err="1"/>
              <a:t>який</a:t>
            </a:r>
            <a:r>
              <a:rPr lang="ru-RU" sz="1800" dirty="0"/>
              <a:t> </a:t>
            </a:r>
            <a:r>
              <a:rPr lang="ru-RU" sz="1800" dirty="0" err="1"/>
              <a:t>був</a:t>
            </a:r>
            <a:r>
              <a:rPr lang="ru-RU" sz="1800" dirty="0"/>
              <a:t> </a:t>
            </a:r>
            <a:r>
              <a:rPr lang="ru-RU" sz="1800" dirty="0" err="1"/>
              <a:t>би</a:t>
            </a:r>
            <a:r>
              <a:rPr lang="ru-RU" sz="1800" dirty="0"/>
              <a:t> </a:t>
            </a:r>
            <a:r>
              <a:rPr lang="ru-RU" sz="1800" dirty="0" err="1" smtClean="0"/>
              <a:t>цінним</a:t>
            </a:r>
            <a:r>
              <a:rPr lang="ru-RU" sz="1800" dirty="0" smtClean="0"/>
              <a:t> </a:t>
            </a:r>
            <a:r>
              <a:rPr lang="ru-RU" sz="1800" dirty="0"/>
              <a:t>для максимально </a:t>
            </a:r>
            <a:r>
              <a:rPr lang="ru-RU" sz="1800" dirty="0" err="1"/>
              <a:t>великої</a:t>
            </a:r>
            <a:r>
              <a:rPr lang="ru-RU" sz="1800" dirty="0"/>
              <a:t> </a:t>
            </a:r>
            <a:r>
              <a:rPr lang="ru-RU" sz="1800" dirty="0" err="1"/>
              <a:t>кількості</a:t>
            </a:r>
            <a:r>
              <a:rPr lang="ru-RU" sz="1800" dirty="0"/>
              <a:t> людей</a:t>
            </a:r>
            <a:r>
              <a:rPr lang="ru-RU" sz="1800" dirty="0" smtClean="0"/>
              <a:t>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/>
              <a:t>п</a:t>
            </a:r>
            <a:r>
              <a:rPr lang="ru-RU" sz="1800" dirty="0" smtClean="0"/>
              <a:t>о </a:t>
            </a:r>
            <a:r>
              <a:rPr lang="ru-RU" sz="1800" dirty="0" err="1"/>
              <a:t>можливості</a:t>
            </a:r>
            <a:r>
              <a:rPr lang="ru-RU" sz="1800" dirty="0"/>
              <a:t> </a:t>
            </a:r>
            <a:r>
              <a:rPr lang="ru-RU" sz="1800" dirty="0" err="1"/>
              <a:t>він</a:t>
            </a:r>
            <a:r>
              <a:rPr lang="ru-RU" sz="1800" dirty="0"/>
              <a:t> повинен </a:t>
            </a:r>
            <a:r>
              <a:rPr lang="ru-RU" sz="1800" dirty="0" err="1"/>
              <a:t>мати</a:t>
            </a:r>
            <a:r>
              <a:rPr lang="ru-RU" sz="1800" dirty="0"/>
              <a:t> </a:t>
            </a:r>
            <a:r>
              <a:rPr lang="ru-RU" sz="1800" dirty="0" err="1"/>
              <a:t>масового</a:t>
            </a:r>
            <a:r>
              <a:rPr lang="ru-RU" sz="1800" dirty="0"/>
              <a:t> </a:t>
            </a:r>
            <a:r>
              <a:rPr lang="ru-RU" sz="1800" dirty="0" err="1" smtClean="0"/>
              <a:t>споживача</a:t>
            </a:r>
            <a:r>
              <a:rPr lang="ru-RU" sz="1800" dirty="0"/>
              <a:t>. </a:t>
            </a:r>
            <a:r>
              <a:rPr lang="ru-RU" sz="1800" dirty="0" err="1"/>
              <a:t>Тоді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</a:t>
            </a:r>
            <a:r>
              <a:rPr lang="ru-RU" sz="1800" dirty="0" err="1"/>
              <a:t>використовувати</a:t>
            </a:r>
            <a:r>
              <a:rPr lang="ru-RU" sz="1800" dirty="0"/>
              <a:t> і </a:t>
            </a:r>
            <a:r>
              <a:rPr lang="ru-RU" sz="1800" dirty="0" err="1" smtClean="0"/>
              <a:t>індустріальні</a:t>
            </a:r>
            <a:r>
              <a:rPr lang="ru-RU" sz="1800" dirty="0" smtClean="0"/>
              <a:t> </a:t>
            </a:r>
            <a:r>
              <a:rPr lang="ru-RU" sz="1800" dirty="0" err="1"/>
              <a:t>технології</a:t>
            </a:r>
            <a:r>
              <a:rPr lang="ru-RU" sz="1800" dirty="0"/>
              <a:t> для </a:t>
            </a:r>
            <a:r>
              <a:rPr lang="ru-RU" sz="1800" dirty="0" err="1"/>
              <a:t>проектування</a:t>
            </a:r>
            <a:r>
              <a:rPr lang="ru-RU" sz="1800" dirty="0"/>
              <a:t> і </a:t>
            </a:r>
            <a:r>
              <a:rPr lang="ru-RU" sz="1800" dirty="0" err="1"/>
              <a:t>виробництва</a:t>
            </a:r>
            <a:r>
              <a:rPr lang="ru-RU" sz="1800" dirty="0"/>
              <a:t> </a:t>
            </a:r>
            <a:r>
              <a:rPr lang="ru-RU" sz="1800" dirty="0" err="1"/>
              <a:t>туристського</a:t>
            </a:r>
            <a:r>
              <a:rPr lang="ru-RU" sz="1800" dirty="0"/>
              <a:t> </a:t>
            </a:r>
            <a:r>
              <a:rPr lang="ru-RU" sz="1800" dirty="0" smtClean="0"/>
              <a:t>продукту;</a:t>
            </a:r>
          </a:p>
          <a:p>
            <a:pPr algn="just">
              <a:buFontTx/>
              <a:buChar char="-"/>
            </a:pPr>
            <a:r>
              <a:rPr lang="ru-RU" sz="1800" dirty="0"/>
              <a:t>У </a:t>
            </a:r>
            <a:r>
              <a:rPr lang="ru-RU" sz="1800" dirty="0" err="1"/>
              <a:t>ряді</a:t>
            </a:r>
            <a:r>
              <a:rPr lang="ru-RU" sz="1800" dirty="0"/>
              <a:t> </a:t>
            </a:r>
            <a:r>
              <a:rPr lang="ru-RU" sz="1800" dirty="0" err="1"/>
              <a:t>випадків</a:t>
            </a:r>
            <a:r>
              <a:rPr lang="ru-RU" sz="1800" dirty="0"/>
              <a:t> </a:t>
            </a:r>
            <a:r>
              <a:rPr lang="ru-RU" sz="1800" dirty="0" err="1"/>
              <a:t>туристичний</a:t>
            </a:r>
            <a:r>
              <a:rPr lang="ru-RU" sz="1800" dirty="0"/>
              <a:t> продукт </a:t>
            </a:r>
            <a:r>
              <a:rPr lang="ru-RU" sz="1800" dirty="0" err="1" smtClean="0"/>
              <a:t>ув</a:t>
            </a:r>
            <a:r>
              <a:rPr lang="en-US" sz="1800" dirty="0" smtClean="0"/>
              <a:t>’</a:t>
            </a:r>
            <a:r>
              <a:rPr lang="uk-UA" sz="1800" dirty="0" err="1" smtClean="0"/>
              <a:t>язується</a:t>
            </a:r>
            <a:r>
              <a:rPr lang="ru-RU" sz="1800" dirty="0" smtClean="0"/>
              <a:t> </a:t>
            </a:r>
            <a:r>
              <a:rPr lang="ru-RU" sz="1800" dirty="0"/>
              <a:t>з </a:t>
            </a:r>
            <a:r>
              <a:rPr lang="ru-RU" sz="1800" dirty="0" err="1"/>
              <a:t>поняттям</a:t>
            </a:r>
            <a:r>
              <a:rPr lang="ru-RU" sz="1800" dirty="0"/>
              <a:t> «</a:t>
            </a:r>
            <a:r>
              <a:rPr lang="ru-RU" sz="1800" dirty="0" err="1"/>
              <a:t>туристський</a:t>
            </a:r>
            <a:r>
              <a:rPr lang="ru-RU" sz="1800" dirty="0"/>
              <a:t> пакет» - </a:t>
            </a:r>
            <a:r>
              <a:rPr lang="ru-RU" sz="1800" dirty="0" err="1"/>
              <a:t>основним</a:t>
            </a:r>
            <a:r>
              <a:rPr lang="ru-RU" sz="1800" dirty="0"/>
              <a:t> (</a:t>
            </a:r>
            <a:r>
              <a:rPr lang="ru-RU" sz="1800" dirty="0" err="1"/>
              <a:t>обов'язковим</a:t>
            </a:r>
            <a:r>
              <a:rPr lang="ru-RU" sz="1800" dirty="0"/>
              <a:t>) комплексом </a:t>
            </a:r>
            <a:r>
              <a:rPr lang="ru-RU" sz="1800" dirty="0" err="1"/>
              <a:t>послуг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надаються</a:t>
            </a:r>
            <a:r>
              <a:rPr lang="ru-RU" sz="1800" dirty="0"/>
              <a:t> в </a:t>
            </a:r>
            <a:r>
              <a:rPr lang="ru-RU" sz="1800" dirty="0" err="1"/>
              <a:t>подорожі</a:t>
            </a:r>
            <a:r>
              <a:rPr lang="ru-RU" sz="1800" dirty="0"/>
              <a:t> </a:t>
            </a:r>
            <a:r>
              <a:rPr lang="ru-RU" sz="1800" dirty="0" smtClean="0"/>
              <a:t>за </a:t>
            </a:r>
            <a:r>
              <a:rPr lang="ru-RU" sz="1800" dirty="0" err="1" smtClean="0"/>
              <a:t>індивідуальним</a:t>
            </a:r>
            <a:r>
              <a:rPr lang="ru-RU" sz="1800" dirty="0" smtClean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 smtClean="0"/>
              <a:t>груповим</a:t>
            </a:r>
            <a:r>
              <a:rPr lang="ru-RU" sz="1800" dirty="0" smtClean="0"/>
              <a:t> планом, </a:t>
            </a:r>
            <a:r>
              <a:rPr lang="ru-RU" sz="1800" dirty="0" err="1"/>
              <a:t>який</a:t>
            </a:r>
            <a:r>
              <a:rPr lang="ru-RU" sz="1800" dirty="0"/>
              <a:t> </a:t>
            </a:r>
            <a:r>
              <a:rPr lang="ru-RU" sz="1800" dirty="0" err="1"/>
              <a:t>має</a:t>
            </a:r>
            <a:r>
              <a:rPr lang="ru-RU" sz="1800" dirty="0"/>
              <a:t> </a:t>
            </a:r>
            <a:r>
              <a:rPr lang="ru-RU" sz="1800" dirty="0" err="1"/>
              <a:t>серійний</a:t>
            </a:r>
            <a:r>
              <a:rPr lang="ru-RU" sz="1800" dirty="0"/>
              <a:t> </a:t>
            </a:r>
            <a:r>
              <a:rPr lang="ru-RU" sz="1800" dirty="0" err="1" smtClean="0"/>
              <a:t>характер.Туристський</a:t>
            </a:r>
            <a:r>
              <a:rPr lang="ru-RU" sz="1800" dirty="0" smtClean="0"/>
              <a:t> </a:t>
            </a:r>
            <a:r>
              <a:rPr lang="ru-RU" sz="1800" dirty="0"/>
              <a:t>пакет </a:t>
            </a:r>
            <a:r>
              <a:rPr lang="ru-RU" sz="1800" dirty="0" err="1"/>
              <a:t>включає</a:t>
            </a:r>
            <a:r>
              <a:rPr lang="ru-RU" sz="1800" dirty="0"/>
              <a:t> </a:t>
            </a:r>
            <a:r>
              <a:rPr lang="ru-RU" sz="1800" dirty="0" err="1"/>
              <a:t>такі</a:t>
            </a:r>
            <a:r>
              <a:rPr lang="ru-RU" sz="1800" dirty="0"/>
              <a:t> </a:t>
            </a:r>
            <a:r>
              <a:rPr lang="ru-RU" sz="1800" dirty="0" err="1"/>
              <a:t>обов'язкові</a:t>
            </a:r>
            <a:r>
              <a:rPr lang="ru-RU" sz="1800" dirty="0"/>
              <a:t> </a:t>
            </a:r>
            <a:r>
              <a:rPr lang="ru-RU" sz="1800" dirty="0" err="1"/>
              <a:t>елементи</a:t>
            </a:r>
            <a:r>
              <a:rPr lang="ru-RU" sz="1800" dirty="0"/>
              <a:t>: </a:t>
            </a:r>
            <a:r>
              <a:rPr lang="ru-RU" sz="1800" dirty="0" err="1"/>
              <a:t>туристський</a:t>
            </a:r>
            <a:r>
              <a:rPr lang="ru-RU" sz="1800" dirty="0"/>
              <a:t> центр, транспорт, </a:t>
            </a:r>
            <a:r>
              <a:rPr lang="ru-RU" sz="1800" dirty="0" err="1"/>
              <a:t>послуги</a:t>
            </a:r>
            <a:r>
              <a:rPr lang="ru-RU" sz="1800" dirty="0"/>
              <a:t> </a:t>
            </a:r>
            <a:r>
              <a:rPr lang="ru-RU" sz="1800" dirty="0" err="1"/>
              <a:t>розміщення</a:t>
            </a:r>
            <a:r>
              <a:rPr lang="ru-RU" sz="1800" dirty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8979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4E3B30"/>
                </a:solidFill>
              </a:rPr>
              <a:t>4</a:t>
            </a:r>
            <a:r>
              <a:rPr lang="uk-UA" sz="2400" b="1" dirty="0">
                <a:solidFill>
                  <a:srgbClr val="4E3B30"/>
                </a:solidFill>
              </a:rPr>
              <a:t>.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Проекти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як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інструменти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реалізації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стратегій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та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програм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</a:t>
            </a:r>
            <a:r>
              <a:rPr lang="ru-RU" sz="2400" b="1" cap="none" dirty="0" err="1">
                <a:solidFill>
                  <a:srgbClr val="4E3B30"/>
                </a:solidFill>
                <a:effectLst/>
                <a:latin typeface="Franklin Gothic Book"/>
              </a:rPr>
              <a:t>розвитку</a:t>
            </a:r>
            <a:r>
              <a:rPr lang="ru-RU" sz="2400" b="1" cap="none" dirty="0">
                <a:solidFill>
                  <a:srgbClr val="4E3B30"/>
                </a:solidFill>
                <a:effectLst/>
                <a:latin typeface="Franklin Gothic Book"/>
              </a:rPr>
              <a:t> туризму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lnSpc>
                <a:spcPct val="95000"/>
              </a:lnSpc>
              <a:buNone/>
              <a:tabLst>
                <a:tab pos="318135" algn="l"/>
              </a:tabLst>
            </a:pPr>
            <a:r>
              <a:rPr lang="uk-UA" dirty="0" smtClean="0">
                <a:latin typeface="Times New Roman"/>
                <a:ea typeface="Times New Roman"/>
                <a:cs typeface="Arial"/>
              </a:rPr>
              <a:t>Індикатором ефективності може стати методологія </a:t>
            </a:r>
            <a:r>
              <a:rPr lang="uk-UA" dirty="0">
                <a:latin typeface="Times New Roman"/>
                <a:ea typeface="Times New Roman"/>
                <a:cs typeface="Arial"/>
              </a:rPr>
              <a:t>проектного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менеджменту </a:t>
            </a:r>
            <a:r>
              <a:rPr lang="uk-UA" dirty="0">
                <a:latin typeface="Times New Roman"/>
                <a:ea typeface="Times New Roman"/>
                <a:cs typeface="Arial"/>
              </a:rPr>
              <a:t>в туризмі, що спрямована на задоволення вимог туристів протягом подорожі через ініціацію та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реалі-зацію</a:t>
            </a:r>
            <a:r>
              <a:rPr lang="uk-UA" dirty="0">
                <a:latin typeface="Times New Roman"/>
                <a:ea typeface="Times New Roman"/>
                <a:cs typeface="Arial"/>
              </a:rPr>
              <a:t> проектів 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дестинаціях</a:t>
            </a:r>
            <a:r>
              <a:rPr lang="uk-UA" dirty="0">
                <a:latin typeface="Times New Roman"/>
                <a:ea typeface="Times New Roman"/>
                <a:cs typeface="Arial"/>
              </a:rPr>
              <a:t> відповідно до визначеної стадії їх життєвого циклу, яка характеризує рівень розвитку туристичного бізнесу на основі цінової </a:t>
            </a:r>
            <a:r>
              <a:rPr lang="uk-UA" dirty="0" smtClean="0">
                <a:latin typeface="Times New Roman"/>
                <a:ea typeface="Times New Roman"/>
                <a:cs typeface="Arial"/>
              </a:rPr>
              <a:t>політики</a:t>
            </a:r>
            <a:r>
              <a:rPr lang="uk-UA" dirty="0">
                <a:latin typeface="Times New Roman"/>
                <a:ea typeface="Times New Roman"/>
                <a:cs typeface="Arial"/>
              </a:rPr>
              <a:t>, якості туристичного сервісу, іміджу, стану </a:t>
            </a:r>
            <a:r>
              <a:rPr lang="uk-UA" dirty="0" err="1">
                <a:latin typeface="Times New Roman"/>
                <a:ea typeface="Times New Roman"/>
                <a:cs typeface="Arial"/>
              </a:rPr>
              <a:t>інф-раструктури</a:t>
            </a:r>
            <a:r>
              <a:rPr lang="uk-UA" dirty="0">
                <a:latin typeface="Times New Roman"/>
                <a:ea typeface="Times New Roman"/>
                <a:cs typeface="Arial"/>
              </a:rPr>
              <a:t>, напрямів туристичних потоків.</a:t>
            </a:r>
            <a:endParaRPr lang="uk-UA" sz="36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70674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28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5.Принципи </a:t>
            </a:r>
            <a:r>
              <a:rPr lang="ru-RU" sz="28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управління</a:t>
            </a:r>
            <a:r>
              <a:rPr lang="ru-RU" sz="28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 проектами </a:t>
            </a:r>
            <a:r>
              <a:rPr lang="ru-RU" sz="28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підприємства</a:t>
            </a:r>
            <a:r>
              <a:rPr lang="ru-RU" sz="28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, </a:t>
            </a:r>
            <a:r>
              <a:rPr lang="ru-RU" sz="28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їх</a:t>
            </a:r>
            <a:r>
              <a:rPr lang="ru-RU" sz="28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характеристика</a:t>
            </a:r>
            <a:br>
              <a:rPr lang="ru-RU" sz="28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84096" cy="54006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00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20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2000" i="1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ціленаправленіс</a:t>
            </a:r>
            <a:r>
              <a:rPr lang="uk-UA" sz="2000" i="1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ть</a:t>
            </a:r>
            <a:r>
              <a:rPr lang="uk-UA" sz="20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, що виражається в цільовій орієнтації проекту на забезпечення кінцевих цілей діяльності підприємства;</a:t>
            </a:r>
            <a:endParaRPr lang="uk-UA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00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20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2000" i="1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системніс</a:t>
            </a:r>
            <a:r>
              <a:rPr lang="uk-UA" sz="2000" i="1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ть</a:t>
            </a:r>
            <a:r>
              <a:rPr lang="uk-UA" sz="20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, що передбачає розгляд проекту нововведень із системних позицій. Це означає, з однієї сторони, те, що процес управління проектами є одним цілим із своїми закономірностями формування й розвитку, а, з іншої, можливість розділення проекту на підсистеми і дослідження їх взаємозв’язку, оскільки кожна з них впливає як на всі інші підсистеми, так і на весь проект в цілому. Таким чином виникає можливість відкрити і спроектувати раціональний зв’язок підсистем, їх співвідношення і субординацію, дати кількісні й якісні оцінки ходу реалізації проекту та його окремих частин. На практиці потрібна чітка структуризація проекту й розробка комплексу взаємозв’язаних організаційно-економічних, законодавчих, політичних, техніко-технологічних та інших заходів, що забезпечують його реалізацію;</a:t>
            </a:r>
            <a:endParaRPr lang="uk-UA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800703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31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5.Принципи </a:t>
            </a:r>
            <a:r>
              <a:rPr lang="ru-RU" sz="31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управління</a:t>
            </a:r>
            <a:r>
              <a:rPr lang="ru-RU" sz="31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 проектами </a:t>
            </a:r>
            <a:r>
              <a:rPr lang="ru-RU" sz="31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підприємства</a:t>
            </a:r>
            <a:r>
              <a:rPr lang="ru-RU" sz="31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, </a:t>
            </a:r>
            <a:r>
              <a:rPr lang="ru-RU" sz="3100" b="1" cap="none" dirty="0" err="1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їх</a:t>
            </a:r>
            <a:r>
              <a:rPr lang="ru-RU" sz="3100" b="1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 характеристика</a:t>
            </a:r>
            <a:r>
              <a:rPr lang="ru-RU" sz="2600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/>
            </a:r>
            <a:br>
              <a:rPr lang="ru-RU" sz="2600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32859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20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4200" i="1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комплексність</a:t>
            </a:r>
            <a:r>
              <a:rPr lang="uk-UA" sz="4200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 передбач</a:t>
            </a:r>
            <a:r>
              <a:rPr lang="uk-UA" sz="42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ає розгляд явищ в їх зв’язку і залежності. Комплексний підхід в проект-менеджменті передбачає: спільне використання різних форм та методів управління при розробці і реалізації нововведень; розгляд всіх спільних цілей управління по рівнях і ланках організаційної й виробничої структури підприємства; зв’язок окремих елементів проекту між собою і з головною (кінцевою) ціллю проекту; розгляд окремих проблем проекту з точки зору часових інтервалів;</a:t>
            </a:r>
            <a:endParaRPr lang="uk-UA" sz="4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20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4200" i="1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забезпеченіс</a:t>
            </a:r>
            <a:r>
              <a:rPr lang="uk-UA" sz="4200" i="1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ть, </a:t>
            </a:r>
            <a:r>
              <a:rPr lang="uk-UA" sz="42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яка полягає в тому, що всі заходи, що передбачені проектом, повинні бути укомплектовані різними видами ресурсів, що необхідні для його реалізації;</a:t>
            </a:r>
            <a:endParaRPr lang="uk-UA" sz="4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20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4200" i="1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пріоритетність</a:t>
            </a:r>
            <a:r>
              <a:rPr lang="uk-UA" sz="4200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 означ</a:t>
            </a:r>
            <a:r>
              <a:rPr lang="uk-UA" sz="420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ає, що при розробці і реалізації проекту перевага надається першочерговим завданням, виходячи з загальної концепції стратегічного розвитку;</a:t>
            </a:r>
            <a:endParaRPr lang="uk-UA" sz="4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200" spc="-20" dirty="0" err="1">
                <a:solidFill>
                  <a:srgbClr val="000000"/>
                </a:solidFill>
                <a:latin typeface="Wingdings"/>
                <a:ea typeface="Times New Roman"/>
                <a:cs typeface="Times New Roman"/>
              </a:rPr>
              <a:t>Ø</a:t>
            </a:r>
            <a:r>
              <a:rPr lang="uk-UA" sz="4200" spc="-2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  </a:t>
            </a:r>
            <a:r>
              <a:rPr lang="uk-UA" sz="4200" i="1" spc="-20" dirty="0" err="1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економіч</a:t>
            </a:r>
            <a:r>
              <a:rPr lang="uk-UA" sz="4200" i="1" spc="-2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на безпека заходів</a:t>
            </a:r>
            <a:r>
              <a:rPr lang="uk-UA" sz="4200" spc="-20" dirty="0">
                <a:solidFill>
                  <a:srgbClr val="000000"/>
                </a:solidFill>
                <a:latin typeface="Georgia"/>
                <a:ea typeface="Times New Roman"/>
                <a:cs typeface="Times New Roman"/>
              </a:rPr>
              <a:t>, що плануються. Вона повинна розраховуватися на основі оцінки ймовірності виникнення збитків або будь-яких втрат в результаті нездійснених запланованих проектом подій.</a:t>
            </a:r>
            <a:endParaRPr lang="uk-UA" sz="42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400" dirty="0">
                <a:latin typeface="Calibri"/>
                <a:ea typeface="Calibri"/>
                <a:cs typeface="Times New Roman"/>
              </a:rPr>
              <a:t> 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497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>
                <a:solidFill>
                  <a:prstClr val="black"/>
                </a:solidFill>
              </a:rPr>
              <a:t>Поняття</a:t>
            </a:r>
            <a:r>
              <a:rPr lang="ru-RU" sz="2400" b="1" dirty="0">
                <a:solidFill>
                  <a:prstClr val="black"/>
                </a:solidFill>
              </a:rPr>
              <a:t> проекту як </a:t>
            </a:r>
            <a:r>
              <a:rPr lang="ru-RU" sz="2400" b="1" dirty="0" err="1">
                <a:solidFill>
                  <a:prstClr val="black"/>
                </a:solidFill>
              </a:rPr>
              <a:t>об’єкта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управління</a:t>
            </a:r>
            <a:r>
              <a:rPr lang="ru-RU" sz="2400" b="1" dirty="0">
                <a:solidFill>
                  <a:prstClr val="black"/>
                </a:solidFill>
              </a:rPr>
              <a:t>, </a:t>
            </a:r>
            <a:r>
              <a:rPr lang="ru-RU" sz="2400" b="1" dirty="0" err="1">
                <a:solidFill>
                  <a:prstClr val="black"/>
                </a:solidFill>
              </a:rPr>
              <a:t>його</a:t>
            </a:r>
            <a:r>
              <a:rPr lang="ru-RU" sz="2400" b="1" dirty="0">
                <a:solidFill>
                  <a:prstClr val="black"/>
                </a:solidFill>
              </a:rPr>
              <a:t> роль у </a:t>
            </a:r>
            <a:r>
              <a:rPr lang="ru-RU" sz="24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розвитку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галузі</a:t>
            </a:r>
            <a:r>
              <a:rPr lang="ru-RU" sz="2400" b="1" dirty="0">
                <a:solidFill>
                  <a:prstClr val="black"/>
                </a:solidFill>
              </a:rPr>
              <a:t> та </a:t>
            </a:r>
            <a:r>
              <a:rPr lang="ru-RU" sz="2400" b="1" dirty="0" err="1">
                <a:solidFill>
                  <a:prstClr val="black"/>
                </a:solidFill>
              </a:rPr>
              <a:t>окремих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підприємств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sz="2800" dirty="0" smtClean="0"/>
              <a:t>в </a:t>
            </a:r>
            <a:r>
              <a:rPr lang="ru-RU" sz="2800" dirty="0" err="1"/>
              <a:t>управлінні</a:t>
            </a:r>
            <a:r>
              <a:rPr lang="ru-RU" sz="2800" dirty="0"/>
              <a:t> проектом </a:t>
            </a:r>
            <a:r>
              <a:rPr lang="ru-RU" sz="2800" dirty="0" err="1"/>
              <a:t>слід</a:t>
            </a:r>
            <a:r>
              <a:rPr lang="ru-RU" sz="2800" dirty="0"/>
              <a:t> </a:t>
            </a:r>
            <a:r>
              <a:rPr lang="ru-RU" sz="2800" dirty="0" err="1" smtClean="0"/>
              <a:t>враховувати</a:t>
            </a:r>
            <a:r>
              <a:rPr lang="ru-RU" sz="2800" dirty="0" smtClean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туристичний</a:t>
            </a:r>
            <a:r>
              <a:rPr lang="ru-RU" sz="2800" dirty="0"/>
              <a:t> продукт </a:t>
            </a:r>
            <a:r>
              <a:rPr lang="ru-RU" sz="2800" dirty="0" err="1"/>
              <a:t>складається</a:t>
            </a:r>
            <a:r>
              <a:rPr lang="ru-RU" sz="2800" dirty="0"/>
              <a:t> з </a:t>
            </a:r>
            <a:r>
              <a:rPr lang="ru-RU" sz="2800" dirty="0" err="1"/>
              <a:t>двох</a:t>
            </a:r>
            <a:r>
              <a:rPr lang="ru-RU" sz="2800" dirty="0"/>
              <a:t> </a:t>
            </a:r>
            <a:r>
              <a:rPr lang="ru-RU" sz="2800" dirty="0" err="1"/>
              <a:t>найважливіших</a:t>
            </a:r>
            <a:r>
              <a:rPr lang="ru-RU" sz="2800" dirty="0"/>
              <a:t> </a:t>
            </a:r>
            <a:r>
              <a:rPr lang="ru-RU" sz="2800" dirty="0" err="1"/>
              <a:t>елементів</a:t>
            </a:r>
            <a:r>
              <a:rPr lang="ru-RU" sz="2800" dirty="0"/>
              <a:t>: тур і </a:t>
            </a:r>
            <a:r>
              <a:rPr lang="ru-RU" sz="2800" dirty="0" err="1"/>
              <a:t>додаткові</a:t>
            </a:r>
            <a:r>
              <a:rPr lang="ru-RU" sz="2800" dirty="0"/>
              <a:t> </a:t>
            </a:r>
            <a:r>
              <a:rPr lang="ru-RU" sz="2800" dirty="0" err="1"/>
              <a:t>туристично-екскурсійні</a:t>
            </a:r>
            <a:r>
              <a:rPr lang="ru-RU" sz="2800" dirty="0"/>
              <a:t> </a:t>
            </a:r>
            <a:r>
              <a:rPr lang="ru-RU" sz="2800" dirty="0" err="1"/>
              <a:t>послуги</a:t>
            </a:r>
            <a:r>
              <a:rPr lang="ru-RU" sz="2800" dirty="0"/>
              <a:t>. При </a:t>
            </a:r>
            <a:r>
              <a:rPr lang="ru-RU" sz="2800" dirty="0" err="1"/>
              <a:t>цьому</a:t>
            </a:r>
            <a:r>
              <a:rPr lang="ru-RU" sz="2800" dirty="0"/>
              <a:t> </a:t>
            </a:r>
            <a:r>
              <a:rPr lang="ru-RU" sz="2800" dirty="0" err="1"/>
              <a:t>слід</a:t>
            </a:r>
            <a:r>
              <a:rPr lang="ru-RU" sz="2800" dirty="0"/>
              <a:t> </a:t>
            </a:r>
            <a:r>
              <a:rPr lang="ru-RU" sz="2800" dirty="0" err="1"/>
              <a:t>мати</a:t>
            </a:r>
            <a:r>
              <a:rPr lang="ru-RU" sz="2800" dirty="0"/>
              <a:t> на </a:t>
            </a:r>
            <a:r>
              <a:rPr lang="ru-RU" sz="2800" dirty="0" err="1"/>
              <a:t>увазі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туристський</a:t>
            </a:r>
            <a:r>
              <a:rPr lang="ru-RU" sz="2800" dirty="0"/>
              <a:t> пакет -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тільки</a:t>
            </a:r>
            <a:r>
              <a:rPr lang="ru-RU" sz="2800" dirty="0"/>
              <a:t> </a:t>
            </a:r>
            <a:r>
              <a:rPr lang="ru-RU" sz="2800" dirty="0" err="1"/>
              <a:t>частина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продукту, </a:t>
            </a:r>
            <a:r>
              <a:rPr lang="ru-RU" sz="2800" dirty="0" err="1" smtClean="0"/>
              <a:t>точніше</a:t>
            </a:r>
            <a:r>
              <a:rPr lang="ru-RU" sz="2800" dirty="0" smtClean="0"/>
              <a:t> </a:t>
            </a:r>
            <a:r>
              <a:rPr lang="ru-RU" sz="2800" dirty="0"/>
              <a:t>- </a:t>
            </a:r>
            <a:r>
              <a:rPr lang="ru-RU" sz="2800" dirty="0" err="1"/>
              <a:t>обов'язкова</a:t>
            </a:r>
            <a:r>
              <a:rPr lang="ru-RU" sz="2800" dirty="0"/>
              <a:t> </a:t>
            </a:r>
            <a:r>
              <a:rPr lang="ru-RU" sz="2800" dirty="0" err="1"/>
              <a:t>частина</a:t>
            </a:r>
            <a:r>
              <a:rPr lang="ru-RU" sz="2800" dirty="0"/>
              <a:t> туру (тур </a:t>
            </a:r>
            <a:r>
              <a:rPr lang="ru-RU" sz="2800" dirty="0" err="1"/>
              <a:t>більше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дорівнює</a:t>
            </a:r>
            <a:r>
              <a:rPr lang="ru-RU" sz="2800" dirty="0"/>
              <a:t> </a:t>
            </a:r>
            <a:r>
              <a:rPr lang="ru-RU" sz="2800" dirty="0" err="1"/>
              <a:t>туристському</a:t>
            </a:r>
            <a:r>
              <a:rPr lang="ru-RU" sz="2800" dirty="0"/>
              <a:t> пакету).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Тур є </a:t>
            </a:r>
            <a:r>
              <a:rPr lang="ru-RU" sz="2800" dirty="0" err="1" smtClean="0"/>
              <a:t>первинною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одиницєю</a:t>
            </a:r>
            <a:r>
              <a:rPr lang="ru-RU" sz="2800" dirty="0" smtClean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продукту,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реалізується</a:t>
            </a:r>
            <a:r>
              <a:rPr lang="ru-RU" sz="2800" dirty="0"/>
              <a:t> </a:t>
            </a:r>
            <a:r>
              <a:rPr lang="ru-RU" sz="2800" dirty="0" err="1"/>
              <a:t>клієнту</a:t>
            </a:r>
            <a:r>
              <a:rPr lang="ru-RU" sz="2800" dirty="0"/>
              <a:t> як </a:t>
            </a:r>
            <a:r>
              <a:rPr lang="ru-RU" sz="2800" dirty="0" err="1"/>
              <a:t>єдине</a:t>
            </a:r>
            <a:r>
              <a:rPr lang="ru-RU" sz="2800" dirty="0"/>
              <a:t> </a:t>
            </a:r>
            <a:r>
              <a:rPr lang="ru-RU" sz="2800" dirty="0" err="1"/>
              <a:t>ціле</a:t>
            </a:r>
            <a:r>
              <a:rPr lang="ru-RU" sz="2800" dirty="0"/>
              <a:t>, продукт </a:t>
            </a:r>
            <a:r>
              <a:rPr lang="ru-RU" sz="2800" dirty="0" err="1"/>
              <a:t>праці</a:t>
            </a:r>
            <a:r>
              <a:rPr lang="ru-RU" sz="2800" dirty="0"/>
              <a:t> туроператора на </a:t>
            </a:r>
            <a:r>
              <a:rPr lang="ru-RU" sz="2800" dirty="0" err="1" smtClean="0"/>
              <a:t>визначений</a:t>
            </a:r>
            <a:r>
              <a:rPr lang="ru-RU" sz="2800" dirty="0" smtClean="0"/>
              <a:t> </a:t>
            </a:r>
            <a:r>
              <a:rPr lang="ru-RU" sz="2800" dirty="0"/>
              <a:t>маршрут і в </a:t>
            </a:r>
            <a:r>
              <a:rPr lang="ru-RU" sz="2800" dirty="0" err="1"/>
              <a:t>конкретні</a:t>
            </a:r>
            <a:r>
              <a:rPr lang="ru-RU" sz="2800" dirty="0"/>
              <a:t> </a:t>
            </a:r>
            <a:r>
              <a:rPr lang="ru-RU" sz="2800" dirty="0" err="1"/>
              <a:t>терміни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2759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800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8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8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700" b="1" dirty="0" err="1" smtClean="0">
                <a:solidFill>
                  <a:prstClr val="black"/>
                </a:solidFill>
                <a:ea typeface="+mn-ea"/>
                <a:cs typeface="+mn-cs"/>
              </a:rPr>
              <a:t>Поняття</a:t>
            </a:r>
            <a:r>
              <a:rPr lang="ru-RU" sz="2700" b="1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проекту як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об’єкта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управління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,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його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роль у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забезпеченні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розвитку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туристичної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галузі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та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окремих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black"/>
                </a:solidFill>
                <a:ea typeface="+mn-ea"/>
                <a:cs typeface="+mn-cs"/>
              </a:rPr>
              <a:t>підприємств</a:t>
            </a:r>
            <a: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7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uk-UA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4098" name="Picture 2" descr="F:\jgn e08g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42493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6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5122" name="Picture 2" descr="F:\djn owue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640960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23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>
                <a:solidFill>
                  <a:prstClr val="black"/>
                </a:solidFill>
              </a:rPr>
              <a:t>Поняття</a:t>
            </a:r>
            <a:r>
              <a:rPr lang="ru-RU" sz="2400" b="1" dirty="0">
                <a:solidFill>
                  <a:prstClr val="black"/>
                </a:solidFill>
              </a:rPr>
              <a:t> проекту як </a:t>
            </a:r>
            <a:r>
              <a:rPr lang="ru-RU" sz="2400" b="1" dirty="0" err="1">
                <a:solidFill>
                  <a:prstClr val="black"/>
                </a:solidFill>
              </a:rPr>
              <a:t>об’єкта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управління</a:t>
            </a:r>
            <a:r>
              <a:rPr lang="ru-RU" sz="2400" b="1" dirty="0">
                <a:solidFill>
                  <a:prstClr val="black"/>
                </a:solidFill>
              </a:rPr>
              <a:t>, </a:t>
            </a:r>
            <a:r>
              <a:rPr lang="ru-RU" sz="2400" b="1" dirty="0" err="1">
                <a:solidFill>
                  <a:prstClr val="black"/>
                </a:solidFill>
              </a:rPr>
              <a:t>його</a:t>
            </a:r>
            <a:r>
              <a:rPr lang="ru-RU" sz="2400" b="1" dirty="0">
                <a:solidFill>
                  <a:prstClr val="black"/>
                </a:solidFill>
              </a:rPr>
              <a:t> роль у </a:t>
            </a:r>
            <a:r>
              <a:rPr lang="ru-RU" sz="24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розвитку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галузі</a:t>
            </a:r>
            <a:r>
              <a:rPr lang="ru-RU" sz="2400" b="1" dirty="0">
                <a:solidFill>
                  <a:prstClr val="black"/>
                </a:solidFill>
              </a:rPr>
              <a:t> та </a:t>
            </a:r>
            <a:r>
              <a:rPr lang="ru-RU" sz="2400" b="1" dirty="0" err="1">
                <a:solidFill>
                  <a:prstClr val="black"/>
                </a:solidFill>
              </a:rPr>
              <a:t>окремих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підприємств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 smtClean="0"/>
              <a:t>Характеристики проекту:</a:t>
            </a:r>
          </a:p>
          <a:p>
            <a:pPr>
              <a:buFontTx/>
              <a:buChar char="-"/>
            </a:pPr>
            <a:r>
              <a:rPr lang="uk-UA" dirty="0" smtClean="0"/>
              <a:t>Спрямованість на досягнення мети.</a:t>
            </a:r>
          </a:p>
          <a:p>
            <a:pPr>
              <a:buFontTx/>
              <a:buChar char="-"/>
            </a:pPr>
            <a:r>
              <a:rPr lang="uk-UA" dirty="0" smtClean="0"/>
              <a:t>Координоване виконання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між собою дій.</a:t>
            </a:r>
          </a:p>
          <a:p>
            <a:pPr>
              <a:buFontTx/>
              <a:buChar char="-"/>
            </a:pPr>
            <a:r>
              <a:rPr lang="uk-UA" dirty="0" smtClean="0"/>
              <a:t>Часові рамки проекту.</a:t>
            </a:r>
          </a:p>
          <a:p>
            <a:pPr>
              <a:buFontTx/>
              <a:buChar char="-"/>
            </a:pPr>
            <a:r>
              <a:rPr lang="uk-UA" dirty="0" smtClean="0"/>
              <a:t>Наявність бюджету.</a:t>
            </a:r>
          </a:p>
          <a:p>
            <a:pPr>
              <a:buFontTx/>
              <a:buChar char="-"/>
            </a:pPr>
            <a:r>
              <a:rPr lang="uk-UA" dirty="0" smtClean="0"/>
              <a:t>Унікальність.</a:t>
            </a:r>
          </a:p>
          <a:p>
            <a:pPr>
              <a:buFontTx/>
              <a:buChar char="-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97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err="1">
                <a:solidFill>
                  <a:prstClr val="black"/>
                </a:solidFill>
              </a:rPr>
              <a:t>Поняття</a:t>
            </a:r>
            <a:r>
              <a:rPr lang="ru-RU" sz="2400" b="1" dirty="0">
                <a:solidFill>
                  <a:prstClr val="black"/>
                </a:solidFill>
              </a:rPr>
              <a:t> проекту як </a:t>
            </a:r>
            <a:r>
              <a:rPr lang="ru-RU" sz="2400" b="1" dirty="0" err="1">
                <a:solidFill>
                  <a:prstClr val="black"/>
                </a:solidFill>
              </a:rPr>
              <a:t>об’єкта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управління</a:t>
            </a:r>
            <a:r>
              <a:rPr lang="ru-RU" sz="2400" b="1" dirty="0">
                <a:solidFill>
                  <a:prstClr val="black"/>
                </a:solidFill>
              </a:rPr>
              <a:t>, </a:t>
            </a:r>
            <a:r>
              <a:rPr lang="ru-RU" sz="2400" b="1" dirty="0" err="1">
                <a:solidFill>
                  <a:prstClr val="black"/>
                </a:solidFill>
              </a:rPr>
              <a:t>його</a:t>
            </a:r>
            <a:r>
              <a:rPr lang="ru-RU" sz="2400" b="1" dirty="0">
                <a:solidFill>
                  <a:prstClr val="black"/>
                </a:solidFill>
              </a:rPr>
              <a:t> роль у </a:t>
            </a:r>
            <a:r>
              <a:rPr lang="ru-RU" sz="2400" b="1" dirty="0" err="1">
                <a:solidFill>
                  <a:prstClr val="black"/>
                </a:solidFill>
              </a:rPr>
              <a:t>забезпеченні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розвитку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туристичної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галузі</a:t>
            </a:r>
            <a:r>
              <a:rPr lang="ru-RU" sz="2400" b="1" dirty="0">
                <a:solidFill>
                  <a:prstClr val="black"/>
                </a:solidFill>
              </a:rPr>
              <a:t> та </a:t>
            </a:r>
            <a:r>
              <a:rPr lang="ru-RU" sz="2400" b="1" dirty="0" err="1">
                <a:solidFill>
                  <a:prstClr val="black"/>
                </a:solidFill>
              </a:rPr>
              <a:t>окремих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2400" b="1" dirty="0" err="1">
                <a:solidFill>
                  <a:prstClr val="black"/>
                </a:solidFill>
              </a:rPr>
              <a:t>підприємств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dirty="0"/>
              <a:t>На сьогодні управління проектами – це визнана у всьому світі методологія вирішення організаційно-технічних проблем, це філософія керівництва проектами. Умови ринку стають більш вибагливими, підвищуються темпи змін, що відбуваються тощо.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 </a:t>
            </a:r>
          </a:p>
          <a:p>
            <a:pPr marL="0" indent="0" algn="just">
              <a:buNone/>
            </a:pPr>
            <a:r>
              <a:rPr lang="uk-UA" b="1" dirty="0"/>
              <a:t>Управління проектами </a:t>
            </a:r>
            <a:r>
              <a:rPr lang="uk-UA" dirty="0"/>
              <a:t>– це процес управління командою, ресурсами проекту за допомогою спеціальних методів та прийомів з метою успішного здійснення поставленої цілі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/>
              <a:t>Учасниками управління проектами </a:t>
            </a:r>
            <a:r>
              <a:rPr lang="uk-UA" dirty="0"/>
              <a:t>є юридичні або/та фізичні особи, які зобов’язанні виконати деякі дії, передбачені проектом, та інтереси яких будуть задіяні при реалізації проекту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b="1" dirty="0"/>
              <a:t> Команда проекту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специфічна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структура, яку </a:t>
            </a:r>
            <a:r>
              <a:rPr lang="ru-RU" dirty="0" err="1"/>
              <a:t>очолює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проекту. Вона </a:t>
            </a:r>
            <a:r>
              <a:rPr lang="ru-RU" dirty="0" err="1"/>
              <a:t>створюється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проекту і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є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проектом.</a:t>
            </a:r>
            <a:endParaRPr lang="uk-UA" dirty="0"/>
          </a:p>
          <a:p>
            <a:pPr marL="0" indent="0" algn="just">
              <a:buNone/>
            </a:pP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743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1208</TotalTime>
  <Words>2286</Words>
  <Application>Microsoft Office PowerPoint</Application>
  <PresentationFormat>Экран (4:3)</PresentationFormat>
  <Paragraphs>212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2" baseType="lpstr">
      <vt:lpstr>Arial</vt:lpstr>
      <vt:lpstr>Calibri</vt:lpstr>
      <vt:lpstr>Franklin Gothic Book</vt:lpstr>
      <vt:lpstr>Franklin Gothic Medium</vt:lpstr>
      <vt:lpstr>georgia</vt:lpstr>
      <vt:lpstr>georgia</vt:lpstr>
      <vt:lpstr>Times New Roman</vt:lpstr>
      <vt:lpstr>Wingdings</vt:lpstr>
      <vt:lpstr>Wingdings 2</vt:lpstr>
      <vt:lpstr>Трек</vt:lpstr>
      <vt:lpstr>Тема: Проектний підхід до управління розвитком туризму та гостинністю</vt:lpstr>
      <vt:lpstr>1. Поняття проекту як об’єкта управління, його роль у забезпеченні розвитку туризму та гостинності</vt:lpstr>
      <vt:lpstr>Презентация PowerPoint</vt:lpstr>
      <vt:lpstr>Поняття проекту як об’єкта управління, його роль у забезпеченні розвитку туристичної галузі та окремих підприємств</vt:lpstr>
      <vt:lpstr>Поняття проекту як об’єкта управління, його роль у забезпеченні розвитку туристичної галузі та окремих підприємств</vt:lpstr>
      <vt:lpstr>  Поняття проекту як об’єкта управління, його роль у забезпеченні розвитку туристичної галузі та окремих підприємств </vt:lpstr>
      <vt:lpstr>Презентация PowerPoint</vt:lpstr>
      <vt:lpstr>Поняття проекту як об’єкта управління, його роль у забезпеченні розвитку туристичної галузі та окремих підприємств</vt:lpstr>
      <vt:lpstr>Поняття проекту як об’єкта управління, його роль у забезпеченні розвитку туристичної галузі та окремих підприємств</vt:lpstr>
      <vt:lpstr>Поняття проекту як об’єкта управління, його роль у забезпеченні розвитку туристичної галузі та окремих підприємств</vt:lpstr>
      <vt:lpstr>Поняття проекту як об’єкта управління, його роль у забезпеченні розвитку туристичної галузі та окремих підприємств</vt:lpstr>
      <vt:lpstr>Презентация PowerPoint</vt:lpstr>
      <vt:lpstr>Етапи розвитку методів Управління проектами:  </vt:lpstr>
      <vt:lpstr>2. Класифікація проектів</vt:lpstr>
      <vt:lpstr>Презентация PowerPoint</vt:lpstr>
      <vt:lpstr>2. Класифікація проектів</vt:lpstr>
      <vt:lpstr>2. Класифікація проектів</vt:lpstr>
      <vt:lpstr>2. Класифікація проектів</vt:lpstr>
      <vt:lpstr>2. Класифікація проектів</vt:lpstr>
      <vt:lpstr>3. Зацікавлені сторони та життєвий цикл проекту</vt:lpstr>
      <vt:lpstr>Презентация PowerPoint</vt:lpstr>
      <vt:lpstr>3. Зацікавлені сторони та життєвий цикл проекту</vt:lpstr>
      <vt:lpstr>3. Зацікавлені сторони та життєвий цикл проекту</vt:lpstr>
      <vt:lpstr>3. Зацікавлені сторони та життєвий цикл проекту</vt:lpstr>
      <vt:lpstr>3. Зацікавлені сторони та життєвий цикл проекту</vt:lpstr>
      <vt:lpstr>3. Зацікавлені сторони та життєвий цикл проекту</vt:lpstr>
      <vt:lpstr>Презентация PowerPoint</vt:lpstr>
      <vt:lpstr>3. Зацікавлені сторони та життєвий цикл проекту</vt:lpstr>
      <vt:lpstr>3. Зацікавлені сторони та життєвий цикл проекту</vt:lpstr>
      <vt:lpstr>3. Зацікавлені сторони та життєвий цикл проекту</vt:lpstr>
      <vt:lpstr>3. Зацікавлені сторони та життєвий цикл проекту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Презентация PowerPoint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4. Проекти як інструменти реалізації стратегій та програм розвитку туризму</vt:lpstr>
      <vt:lpstr>5.Принципи управління  проектами підприємства, їх характеристика </vt:lpstr>
      <vt:lpstr>5.Принципи управління  проектами підприємства, їх характеристика 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</cp:revision>
  <dcterms:created xsi:type="dcterms:W3CDTF">2016-04-10T15:44:34Z</dcterms:created>
  <dcterms:modified xsi:type="dcterms:W3CDTF">2020-10-19T17:05:04Z</dcterms:modified>
</cp:coreProperties>
</file>