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3" r:id="rId8"/>
    <p:sldId id="261" r:id="rId9"/>
    <p:sldId id="272" r:id="rId10"/>
    <p:sldId id="273" r:id="rId11"/>
    <p:sldId id="274" r:id="rId12"/>
    <p:sldId id="275" r:id="rId13"/>
    <p:sldId id="264" r:id="rId14"/>
    <p:sldId id="265" r:id="rId15"/>
    <p:sldId id="266" r:id="rId16"/>
    <p:sldId id="268" r:id="rId17"/>
    <p:sldId id="267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45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b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 </a:t>
            </a:r>
            <a:r>
              <a:rPr lang="uk-UA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«Українським правописом» </a:t>
            </a:r>
          </a:p>
          <a:p>
            <a:r>
              <a:rPr lang="uk-UA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2019 року</a:t>
            </a:r>
            <a:endParaRPr lang="uk-UA" sz="2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844408" cy="1470025"/>
          </a:xfrm>
        </p:spPr>
        <p:txBody>
          <a:bodyPr/>
          <a:lstStyle/>
          <a:p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правопис </a:t>
            </a:r>
            <a:b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складних іменників</a:t>
            </a:r>
            <a:endParaRPr lang="uk-UA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04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 algn="just">
              <a:buClr>
                <a:srgbClr val="EEECE1"/>
              </a:buClr>
            </a:pPr>
            <a:r>
              <a:rPr lang="vi-VN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3) складні іменники, утворені за допомогою сполучного голосного звука з двох іменникових основ: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верболі́з, газобало́н, глинопіс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к, лісосте́п, людинод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нь, льонолавс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н, металопл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ст, носорі́г, сталебет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н, 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ннокіломе́тр, торфогні́й, шлакобл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к),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 </a:t>
            </a:r>
            <a:r>
              <a:rPr lang="vi-VN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також іменники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першою частиною яких є незмінна основа іншомовного походження на о, а: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автомагістр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ль, агрокульт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ра, велопробі́г, відеофі́льм, диском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зика, кіноз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л, радіокоміт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т, стереоекр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н, фотоспр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ва, єврор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нок, нанодіагно́стика;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медіалінгві́стика</a:t>
            </a:r>
            <a:endParaRPr lang="uk-UA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0903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8496944" cy="5328592"/>
          </a:xfrm>
        </p:spPr>
        <p:txBody>
          <a:bodyPr>
            <a:noAutofit/>
          </a:bodyPr>
          <a:lstStyle/>
          <a:p>
            <a:pPr algn="just"/>
            <a:r>
              <a:rPr lang="vi-VN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4) складні іменники, утворені з дієслова у формі другої особи однини наказового способу та іменника: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цвіт, зірви́голова, перекоти́по́ле, пройд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світ; Кол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вушко, Неп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йпиво, </a:t>
            </a:r>
            <a:r>
              <a:rPr lang="vi-V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Переб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йніс, Тягн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бік, Уб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йвовк (прізвища</a:t>
            </a:r>
            <a:r>
              <a:rPr lang="vi-V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</a:t>
            </a:r>
            <a:endParaRPr lang="vi-V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vi-VN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5) складні іменники, утворені з кількісного числівника у формі родового відмінка (для числівників </a:t>
            </a:r>
            <a:r>
              <a:rPr lang="vi-VN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дев’яносто, сто </a:t>
            </a:r>
            <a:r>
              <a:rPr lang="vi-VN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— називного), іменникової основи та суфікса: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дванадцятито́нка, двохсотрі́ччя, дев’яностоп’ятир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ччя, </a:t>
            </a:r>
            <a:r>
              <a:rPr lang="vi-V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стоп’ятдесятирі́ччя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стор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ччя, трьохсотп’ятдесятир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ччя, шестид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нка</a:t>
            </a:r>
            <a:endParaRPr lang="vi-V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ru-RU" sz="20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Примітка</a:t>
            </a:r>
            <a:r>
              <a:rPr lang="ru-RU" sz="2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Якщо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такий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числівник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складних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іменниках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означає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дво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-,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тризначне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число і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записаний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цифрами,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то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приєднуємо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до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другої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частини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допомогою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дефіса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750-рі́ччя,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900-рíччя</a:t>
            </a:r>
            <a:endPara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8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1916832"/>
            <a:ext cx="7924800" cy="3798168"/>
          </a:xfrm>
        </p:spPr>
        <p:txBody>
          <a:bodyPr>
            <a:normAutofit/>
          </a:bodyPr>
          <a:lstStyle/>
          <a:p>
            <a:pPr lvl="0" algn="just">
              <a:spcAft>
                <a:spcPts val="120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6) Разом </a:t>
            </a:r>
            <a:r>
              <a:rPr lang="uk-UA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пишуться </a:t>
            </a: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складні іменники з першою частиною </a:t>
            </a:r>
            <a:r>
              <a:rPr lang="vi-VN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напів-, полу-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напівавтом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т, напівк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щ, напівлюд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на, напівм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впа, напівпр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вда, напівфабрикат; пол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кіпок, пол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мисок</a:t>
            </a:r>
            <a:endParaRPr lang="uk-UA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vi-VN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7</a:t>
            </a:r>
            <a:r>
              <a:rPr lang="vi-V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 складні іменники, утворені з трьох і більше основ: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автомотогурто́к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</a:t>
            </a:r>
            <a:r>
              <a:rPr lang="vi-VN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світловодолікува́ння,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радіоспектрогеліогр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фія, 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термогідродина́міка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013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Пишемо через дефіс: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7) ініціальну абревіатуру, написану великими або малими літерами, з будь-яким словом: </a:t>
            </a:r>
            <a:r>
              <a:rPr lang="vi-VN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ВІЛ-інф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кція, ДНК-ан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ліз, ДНК-експерти́за, ВІП-з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ла, е-декларув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ння, е-деклар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ція</a:t>
            </a:r>
            <a:endParaRPr lang="vi-V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8)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дві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ініціальні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абревіатури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написані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великими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літерами</a:t>
            </a:r>
            <a:r>
              <a:rPr lang="ru-RU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ВІЛ-СНІД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9) слова-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терміни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до складу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яких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уходить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літера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алфавіту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П-поді́бний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Т-поді́бний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10) за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традицією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карт-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блáнш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стáтус-кво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24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Пишемо через дефіс: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83568" y="980728"/>
            <a:ext cx="7850832" cy="5256584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1)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складні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іменники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утворені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двох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самостійних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іменників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без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сполучного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голосного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звука</a:t>
            </a:r>
            <a:endParaRPr lang="ru-RU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 них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відмінюємо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або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обидва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іменники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або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тільки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другий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Обидва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іменники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відмінюємо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якщо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вони </a:t>
            </a:r>
            <a:r>
              <a:rPr lang="ru-RU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означають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</a:p>
          <a:p>
            <a:pPr algn="just"/>
            <a:r>
              <a:rPr lang="vi-VN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а) спеціальність, професію, наукові звання: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гінек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лог-ендокрин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лог, лі́кар-еко́лог, магніто́лог-астроно́м, худ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жниця-карикатур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стка, </a:t>
            </a:r>
            <a:r>
              <a:rPr lang="vi-V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член-кореспонде́нт</a:t>
            </a:r>
            <a:endParaRPr lang="vi-V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б)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протилежні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змістом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поняття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купі́вля-про́даж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ро́зтяг-стиск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в)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казкових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персонажів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Зáйчик-Побігáйчик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Лисúчка-Сестрúчка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Цап-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Відбувáйло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uk-UA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г) рослини: </a:t>
            </a:r>
            <a:r>
              <a:rPr lang="uk-UA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брат-і-сестр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endPara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73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2074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Пишемо через дефіс: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136904" cy="5184576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2) </a:t>
            </a:r>
            <a:r>
              <a:rPr lang="ru-RU" sz="22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другий</a:t>
            </a:r>
            <a:r>
              <a:rPr lang="ru-RU" sz="2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2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</a:t>
            </a:r>
            <a:r>
              <a:rPr lang="ru-RU" sz="2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складного слова </a:t>
            </a:r>
            <a:r>
              <a:rPr lang="ru-RU" sz="22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відмінюємо</a:t>
            </a:r>
            <a:r>
              <a:rPr lang="ru-RU" sz="2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2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якщо</a:t>
            </a:r>
            <a:r>
              <a:rPr lang="ru-RU" sz="2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перший: </a:t>
            </a:r>
          </a:p>
          <a:p>
            <a:pPr algn="just"/>
            <a:r>
              <a:rPr lang="vi-VN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а) визначає певну прикмету чи особливість предмета, особи, явища, названих другим: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знес-план, бі́знес-проє́кт, блок-сист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ма, буй-ту́р, ди́зель-мото́р, до́пінг-контр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ль, дур-з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лля, жар-пти́ця, інтерне́т-вид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ння, інтерне́т-п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слуга, ко́зир-ді́вка, компа́кт-диск, кре́кінг-проце́с, піа́р-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кція, піа́р-камп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нія, розр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в-трава́, фан-кл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б, фі́тнес-клуб,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чар-зі́лля</a:t>
            </a:r>
            <a:endParaRPr lang="vi-V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uk-UA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б) є назвою літери грецького алфавіту, що лексикалізувалася: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льфа-пр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мені,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льфа-р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зпад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льфа-част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нка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та-пр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мені, 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та-р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зпад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та-част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нка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льта-пром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ння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льта-ф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нкція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uk-UA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льта-част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uk-UA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нка</a:t>
            </a:r>
            <a:r>
              <a:rPr lang="uk-UA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uk-UA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236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Пишемо через дефіс: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277072"/>
          </a:xfrm>
        </p:spPr>
        <p:txBody>
          <a:bodyPr/>
          <a:lstStyle/>
          <a:p>
            <a:pPr lvl="0" algn="just">
              <a:buClr>
                <a:srgbClr val="EEECE1"/>
              </a:buClr>
            </a:pPr>
            <a:r>
              <a:rPr lang="vi-VN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в) разом із другим становить єдине найменування </a:t>
            </a:r>
            <a:r>
              <a:rPr lang="vi-VN" sz="2200" b="1" dirty="0" smtClean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військового звання, державної посади</a:t>
            </a:r>
            <a:r>
              <a:rPr lang="vi-VN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(генера́л-лейтена́нт, генер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л-май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прем’є́р-мін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стр), </a:t>
            </a:r>
            <a:r>
              <a:rPr lang="vi-VN" sz="2200" b="1" dirty="0" smtClean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одиниці вимірювання чого-небудь 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(кілова́т-годи́на, мегав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т-год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на), </a:t>
            </a:r>
            <a:r>
              <a:rPr lang="vi-VN" sz="2200" b="1" dirty="0" smtClean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узвичаєних музичних понять 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(до-діє́з, мі-бем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ль, сі-бем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ль, соль-діє́з та ін.), </a:t>
            </a:r>
            <a:r>
              <a:rPr lang="vi-VN" sz="2200" b="1" dirty="0" smtClean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проміжних сторін світу 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(норд-ве́ст, норд-о́ст), </a:t>
            </a:r>
            <a:r>
              <a:rPr lang="vi-VN" sz="2200" b="1" dirty="0" smtClean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деяких рослин 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(сон-трав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á, 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ти-й-м</a:t>
            </a:r>
            <a:r>
              <a:rPr lang="en-US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чуха) </a:t>
            </a:r>
          </a:p>
          <a:p>
            <a:pPr lvl="0" algn="just">
              <a:buClr>
                <a:srgbClr val="EEECE1"/>
              </a:buClr>
            </a:pP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г) є </a:t>
            </a:r>
            <a:r>
              <a:rPr lang="ru-RU" sz="22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невідмінюваним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2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іменником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2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іншомовного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2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походження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  <a:r>
              <a:rPr lang="ru-RU" sz="22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сýші</a:t>
            </a:r>
            <a:r>
              <a:rPr lang="ru-RU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-бар, </a:t>
            </a:r>
            <a:r>
              <a:rPr lang="ru-RU" sz="22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караóке</a:t>
            </a:r>
            <a:r>
              <a:rPr lang="ru-RU" sz="2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-бар</a:t>
            </a:r>
            <a:endParaRPr lang="uk-UA" sz="2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6025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Пишемо через дефіс: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3)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складні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іменники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утворені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двох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самостійних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слів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допомогою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сполучного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голосного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о: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монгóло-татáри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ýгро-фíни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А́встро-Угóрщина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vi-V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4) першу частину складного слова (написану разом або з дефісом), за якою вжите слово з такою самою, як у першої, другою частиною: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удіо- та відеопрод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кція, к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лько- й роликопідши́пники, н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ціє- й державотв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рні проц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си, р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діо- й телеапарату́ра, т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пло- й 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гідроелектроста́нції</a:t>
            </a:r>
            <a:endParaRPr lang="vi-V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66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82154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  <a:spcAft>
                <a:spcPts val="600"/>
              </a:spcAft>
            </a:pPr>
            <a:r>
              <a:rPr lang="vi-VN" sz="4000" b="1" cap="none" spc="3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n-ea"/>
                <a:cs typeface="+mn-cs"/>
              </a:rPr>
              <a:t>Прикладка</a:t>
            </a:r>
            <a:r>
              <a:rPr lang="vi-VN" sz="1700" cap="none" spc="3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vi-VN" sz="1700" cap="none" spc="30" dirty="0">
                <a:solidFill>
                  <a:prstClr val="white"/>
                </a:solidFill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395536" y="1124744"/>
            <a:ext cx="8280920" cy="4590256"/>
          </a:xfrm>
        </p:spPr>
        <p:txBody>
          <a:bodyPr>
            <a:noAutofit/>
          </a:bodyPr>
          <a:lstStyle/>
          <a:p>
            <a:pPr algn="just"/>
            <a:r>
              <a:rPr lang="vi-VN" sz="20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Між </a:t>
            </a:r>
            <a:r>
              <a:rPr lang="vi-VN" sz="20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прикладкою та означуваним іменником ставимо дефіс або ж пишемо їх окремо, що залежить від їхнього значення та місця одне щодо </a:t>
            </a:r>
            <a:r>
              <a:rPr lang="vi-VN" sz="20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одного</a:t>
            </a:r>
            <a:endParaRPr lang="vi-VN" sz="20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vi-VN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</a:t>
            </a:r>
            <a:r>
              <a:rPr lang="vi-VN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Дефіс ставимо:</a:t>
            </a:r>
          </a:p>
          <a:p>
            <a:pPr algn="just"/>
            <a:r>
              <a:rPr lang="vi-VN" sz="20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1) якщо означальний (прикладковий) іменник ужито після означуваного іменника: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вовк-жадню́га, ді́вчина-розу́мниця, земля́-м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ти, коз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к-характ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рник, краї́на-інв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стор, краї́на-кредит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м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ва-джерел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ó,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ва-посер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дниця,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чі-намист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нки, хло́пець-патрі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т, хл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пчик-міз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нчик, Украї́на-н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нька</a:t>
            </a:r>
            <a:endParaRPr lang="vi-V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vi-VN" sz="20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2) якщо означальним іменником є родова назва, ужита після іменника — видової назви: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Дніпр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ó-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рік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á,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звіроб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й-трав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á, 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Йорд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н-р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чка, Сап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н-гор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endPara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208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7924800" cy="1296144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  <a:spcAft>
                <a:spcPts val="600"/>
              </a:spcAft>
            </a:pPr>
            <a:r>
              <a:rPr lang="vi-VN" sz="4000" b="1" cap="none" spc="3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n-ea"/>
                <a:cs typeface="+mn-cs"/>
              </a:rPr>
              <a:t>Дефіс </a:t>
            </a:r>
            <a:r>
              <a:rPr lang="vi-VN" sz="4000" b="1" cap="none" spc="3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n-ea"/>
                <a:cs typeface="+mn-cs"/>
              </a:rPr>
              <a:t>ставимо:</a:t>
            </a:r>
            <a:r>
              <a:rPr lang="vi-VN" sz="2800" b="1" cap="none" spc="3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n-ea"/>
                <a:cs typeface="+mn-cs"/>
              </a:rPr>
              <a:t/>
            </a:r>
            <a:br>
              <a:rPr lang="vi-VN" sz="2800" b="1" cap="none" spc="3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n-ea"/>
                <a:cs typeface="+mn-cs"/>
              </a:rPr>
            </a:br>
            <a:r>
              <a:rPr lang="vi-VN" sz="1700" cap="none" spc="3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vi-VN" sz="1700" cap="none" spc="30" dirty="0">
                <a:solidFill>
                  <a:prstClr val="white"/>
                </a:solidFill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138864" cy="4608512"/>
          </a:xfrm>
        </p:spPr>
        <p:txBody>
          <a:bodyPr>
            <a:normAutofit/>
          </a:bodyPr>
          <a:lstStyle/>
          <a:p>
            <a:pPr algn="just"/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3) якщо означуваний і означальний іменники можуть мінятися місцями, але означальну роль виконує другий іменник: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ді́вчина-грузи́нка і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грузи́нка-ді́вчина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учи́тель-фі́зик і фі́зик-учи́тель, худо́жник-пейзажи́ст і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пейзажи́ст-худо́жник</a:t>
            </a:r>
            <a:endParaRPr lang="vi-V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4) якщо означальний іменник уходить до складу терміна, де він утратив своє значення, унаслідок чого постав складний іменник без сполучного звука: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гриб-парази́т, жук-корої́д, з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єць-біля́к, з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єць-рус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к, льон-довгуне́ць, льон-кучеря́вець, льон-сир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ць</a:t>
            </a:r>
            <a:endParaRPr lang="uk-UA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81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Правопис   іменників   з числівником   </a:t>
            </a:r>
            <a:r>
              <a:rPr lang="uk-U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</a:t>
            </a:r>
            <a:endParaRPr lang="uk-UA" sz="2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Місце для вмісту 1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140824" cy="4114800"/>
          </a:xfrm>
        </p:spPr>
        <p:txBody>
          <a:bodyPr>
            <a:noAutofit/>
          </a:bodyPr>
          <a:lstStyle/>
          <a:p>
            <a:pPr algn="just"/>
            <a:r>
              <a:rPr lang="vi-VN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Невідмінюваний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числівник </a:t>
            </a:r>
            <a:r>
              <a:rPr lang="vi-VN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зі значенням </a:t>
            </a:r>
            <a:r>
              <a:rPr lang="vi-VN" sz="2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‘</a:t>
            </a:r>
            <a:r>
              <a:rPr lang="vi-VN" sz="2200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половина</a:t>
            </a:r>
            <a:r>
              <a:rPr lang="vi-VN" sz="2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’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 наступним іменником — загальною та власною назвою у формі </a:t>
            </a:r>
            <a:r>
              <a:rPr lang="vi-VN" sz="2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родового відмінка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однини пишемо окремо: 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 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ркуша, пів відр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á, 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 год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ни, пів лі́тра, пів м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ста, </a:t>
            </a:r>
            <a:r>
              <a:rPr lang="vi-VN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 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строва, пів я́блука, пів я́щика</a:t>
            </a:r>
            <a:r>
              <a:rPr lang="vi-VN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,; 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 Євр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пи, пів К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єва, пів </a:t>
            </a:r>
            <a:r>
              <a:rPr lang="vi-VN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Украї́ни</a:t>
            </a:r>
            <a:endParaRPr lang="uk-UA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/>
            <a:r>
              <a:rPr lang="vi-VN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Якщо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ж </a:t>
            </a:r>
            <a:r>
              <a:rPr lang="vi-VN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vi-VN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</a:t>
            </a:r>
            <a:r>
              <a:rPr lang="uk-UA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vi-VN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наступним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іменником у формі </a:t>
            </a:r>
            <a:r>
              <a:rPr lang="vi-VN" sz="2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називного відмінка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становить </a:t>
            </a:r>
            <a:r>
              <a:rPr lang="vi-VN" sz="2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єдине поняття 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 не виражає значення половини, то їх пишемо разом: 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ркуш, п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вдень, півз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хист, півк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ло, півк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ля, півлі́тра (розм. ‘пляшка з горілкою або іншою випивкою ємністю 0,5 літра’), півмі́сяць, </a:t>
            </a:r>
            <a:r>
              <a:rPr lang="vi-VN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пів</a:t>
            </a:r>
            <a: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стрів</a:t>
            </a:r>
            <a:endParaRPr lang="uk-UA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356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ctr">
              <a:spcBef>
                <a:spcPct val="20000"/>
              </a:spcBef>
              <a:spcAft>
                <a:spcPts val="600"/>
              </a:spcAft>
            </a:pPr>
            <a:r>
              <a:rPr lang="vi-VN" sz="1700" cap="none" spc="3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vi-VN" sz="1700" cap="none" spc="30" dirty="0">
                <a:solidFill>
                  <a:prstClr val="white"/>
                </a:solidFill>
                <a:ea typeface="+mn-ea"/>
                <a:cs typeface="+mn-cs"/>
              </a:rPr>
            </a:br>
            <a:r>
              <a:rPr lang="vi-VN" sz="4000" b="1" cap="none" spc="3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Дефіс</a:t>
            </a:r>
            <a:r>
              <a:rPr lang="uk-UA" sz="4000" b="1" cap="none" spc="3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не</a:t>
            </a:r>
            <a:r>
              <a:rPr lang="vi-VN" sz="4000" b="1" cap="none" spc="3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vi-VN" sz="4000" b="1" cap="none" spc="3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ставимо: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2060848"/>
            <a:ext cx="7706816" cy="3654152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vi-VN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</a:t>
            </a:r>
            <a:r>
              <a:rPr lang="vi-VN" sz="24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 якщо означальний іменник ужито перед означуваним: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не́нька 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Украї́на</a:t>
            </a:r>
            <a:endParaRPr lang="vi-V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vi-VN" sz="24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2) якщо означальний іменник є видовою назвою щодо першого іменника — родової назви: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гор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Сап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н, держа́ва Украї́на, мі́сто Ки́їв, ріка́ Дніпр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ó,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сел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ринці, трава́ 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звіробі́й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43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1268760"/>
            <a:ext cx="7924800" cy="4446240"/>
          </a:xfrm>
        </p:spPr>
        <p:txBody>
          <a:bodyPr>
            <a:normAutofit/>
          </a:bodyPr>
          <a:lstStyle/>
          <a:p>
            <a:pPr algn="just"/>
            <a:r>
              <a:rPr lang="vi-VN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</a:t>
            </a:r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 складноскорочені слова (мішані та складові абревіатури) й похідні від них: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адмінрес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рс, адмінреф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рма, академвідп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стка,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бух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блік, виконро́б,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держм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то, держустан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ва, елітжитло́, інвалю́та, інофі́рма,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інвестпро</a:t>
            </a:r>
            <a:r>
              <a:rPr lang="uk-UA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кт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інформповід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млення, інформц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нтр, Кабм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комба́т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лісг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сп, медперсон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л, мультф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льм, Нацба́нк, нард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п, ощадкни́жка, епідемситу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ція, профспі́лка, Святв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чір, соцзабезп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чення, соцстра́х, спецзавд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ння, спецв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пуск, спортмайд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нчик, фармпрепара́т; комба́тівський, профспілко́вий,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соцстра́хівський</a:t>
            </a:r>
            <a:endParaRPr lang="vi-V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3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346050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784976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vi-VN" sz="22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2) слова з першими регулярно вживаними іншомовними компонентами на голосний та приголосний: </a:t>
            </a:r>
            <a:r>
              <a:rPr lang="vi-VN" sz="2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абро-, авіа-, авто- (‘само’, ‘автоматичний’), агро-, аеро-, аква-, алко-, арт-, астро-, аудіо-, біо-, боди-, боді- (перед голосним), веб-, геліо-, гео-, гідро-, дендро-, екзо-, еко-, економ-, етно-, євро-, зоо-, ізо-, кібер-, мета-, метео-, моно-, мото-, нарко-, нео-, онко-, палео-, пан-, пара-, поп-, прес-, псевдо-, соціо-, теле-, фіто-, фолк- (фольк-), </a:t>
            </a:r>
            <a:r>
              <a:rPr lang="vi-VN" sz="2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фоно-: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авіар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йс, автовідповід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ч, агроб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знес,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акват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хніка, алкот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ст, артр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нок,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аудіоальб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м, біоц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кл, бодиб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лдинг, боді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рт, </a:t>
            </a:r>
            <a:r>
              <a:rPr lang="vi-VN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вебстор</a:t>
            </a:r>
            <a:r>
              <a:rPr lang="en-US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нка,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геопол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тика, гідроп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рк, дендроп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рк, екопрод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кти, економкл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с, етног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рт,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єврорем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нт,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кібермаш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метеост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нція, моновист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ва,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наркоб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знес, неомодерні́ст, онколік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рня,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параолімп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єць, попм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зика, попг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рт, </a:t>
            </a:r>
            <a:r>
              <a:rPr lang="vi-VN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пресконфер</a:t>
            </a:r>
            <a:r>
              <a:rPr lang="en-US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нція,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псевдона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соціосф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ра, телехр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ніка,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фолкг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рт, фолькм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зика, фоноз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пис</a:t>
            </a:r>
            <a:r>
              <a:rPr lang="vi-VN" sz="22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uk-UA" sz="22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746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2060848"/>
            <a:ext cx="7924800" cy="3654152"/>
          </a:xfrm>
        </p:spPr>
        <p:txBody>
          <a:bodyPr/>
          <a:lstStyle/>
          <a:p>
            <a:pPr lvl="0" algn="just">
              <a:buClr>
                <a:srgbClr val="EEECE1"/>
              </a:buClr>
            </a:pP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 само слова з питомими компонентами </a:t>
            </a:r>
            <a:r>
              <a:rPr lang="vi-VN" sz="2400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іно- (іншо-, інако-), лже-: 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інові́рець, іншові́рець, інакод</a:t>
            </a:r>
            <a:r>
              <a:rPr lang="en-US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мець, іншод</a:t>
            </a:r>
            <a:r>
              <a:rPr lang="en-US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мець; лжепрор</a:t>
            </a:r>
            <a:r>
              <a:rPr lang="en-US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к, лжесв</a:t>
            </a:r>
            <a:r>
              <a:rPr lang="en-US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док</a:t>
            </a:r>
          </a:p>
          <a:p>
            <a:pPr lvl="0" algn="just">
              <a:buClr>
                <a:srgbClr val="EEECE1"/>
              </a:buClr>
            </a:pPr>
            <a:r>
              <a:rPr lang="vi-VN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Примітка. </a:t>
            </a: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Якщо такі іншомовні компоненти приєднані до власного імені, то їх пишемо з дефісом: 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пан-Євр</a:t>
            </a:r>
            <a:r>
              <a:rPr lang="en-US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па, пс</a:t>
            </a:r>
            <a:r>
              <a:rPr lang="en-US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вдо-Ф</a:t>
            </a:r>
            <a:r>
              <a:rPr lang="en-US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уст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849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2074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179512" y="908720"/>
            <a:ext cx="8640960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vi-VN" sz="23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3) слова з першим іншомовним компонентом, що визначає кількісний (вищий від звичайного, дуже високий або слабкий, швидкий і т.ін.) вияв чого-небудь: </a:t>
            </a:r>
            <a:r>
              <a:rPr lang="vi-VN" sz="23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архі-, архи-, бліц-, гіпер-, екстра-, макро-, максі-, міді-, мікро-, міні-, мульти-, нано-, полі-, преміум-, супер-, топ-, ультра-, флеш-: 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архіскладн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й, </a:t>
            </a:r>
            <a:r>
              <a:rPr lang="vi-VN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архидия́кон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vi-VN" sz="2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бліцнов</a:t>
            </a:r>
            <a:r>
              <a:rPr lang="en-US" sz="2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ни, бліцопи́тування, 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гіперзв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к, гіперм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ркет, екстракл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с, макромол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кула, макроекон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міка, максі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дяг, міді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дяг, мікроорган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зми, мікрохв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лі, мікрочаст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нка, мінібл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к, мінід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ск, мінікомп’ю́тер, мультимільйон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нанокомп’ю́тер, наночаст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нки,</a:t>
            </a:r>
            <a:r>
              <a:rPr lang="uk-UA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vi-VN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полісахар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ú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ди, полімотив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ція, </a:t>
            </a:r>
            <a:r>
              <a:rPr lang="vi-VN" sz="2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преміумкла́с,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суперм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ркет, супермод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ль, суперм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дний, </a:t>
            </a:r>
            <a:r>
              <a:rPr lang="vi-VN" sz="2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топм</a:t>
            </a:r>
            <a:r>
              <a:rPr lang="en-US" sz="2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неджер, 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топмод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ль, ультразв</a:t>
            </a:r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к, ультрамодний, </a:t>
            </a:r>
            <a:r>
              <a:rPr lang="vi-VN" sz="23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флешінтерв’ю</a:t>
            </a:r>
            <a:endParaRPr lang="vi-VN" sz="23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000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1988840"/>
            <a:ext cx="7924800" cy="3726160"/>
          </a:xfrm>
        </p:spPr>
        <p:txBody>
          <a:bodyPr/>
          <a:lstStyle/>
          <a:p>
            <a:pPr lvl="0" algn="just">
              <a:buClr>
                <a:srgbClr val="EEECE1"/>
              </a:buClr>
            </a:pPr>
            <a:r>
              <a:rPr lang="vi-VN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Примітка 1. </a:t>
            </a: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 компонентах </a:t>
            </a:r>
            <a:r>
              <a:rPr lang="vi-VN" sz="2400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максі-, міді- </a:t>
            </a: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кінцевий і в позиції перед приголосним наступного слова не переходить в </a:t>
            </a:r>
            <a:r>
              <a:rPr lang="vi-VN" sz="2400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</a:t>
            </a: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  <a:r>
              <a:rPr lang="vi-VN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максімо́да, максісу́кня, мідімо́да, мідіспідни́ця</a:t>
            </a:r>
          </a:p>
          <a:p>
            <a:pPr lvl="0" algn="just">
              <a:buClr>
                <a:srgbClr val="EEECE1"/>
              </a:buClr>
            </a:pPr>
            <a:r>
              <a:rPr lang="vi-VN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Примітка 2. </a:t>
            </a: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Компонент </a:t>
            </a:r>
            <a:r>
              <a:rPr lang="vi-VN" sz="2400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топ-</a:t>
            </a:r>
            <a:r>
              <a:rPr lang="vi-VN" sz="2400" b="1" dirty="0">
                <a:solidFill>
                  <a:srgbClr val="EEECE1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із числівниками не поєднуваний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34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1844824"/>
            <a:ext cx="7924800" cy="3870176"/>
          </a:xfrm>
        </p:spPr>
        <p:txBody>
          <a:bodyPr/>
          <a:lstStyle/>
          <a:p>
            <a:pPr algn="just"/>
            <a:r>
              <a:rPr lang="vi-VN" sz="24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4) слова з першим іншомовним компонентом </a:t>
            </a:r>
            <a:r>
              <a:rPr lang="vi-VN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анти-, віце-, екс-, контр-, лейб-, обер-, штабс-, унтер-: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антив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рус, віцепрем’є́р, віцек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нсул, ексчемпіо́нка, ексмін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стр, експрезид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нт, контрадмір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л, контруд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лейбгвард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єць, лейбме́дик, оберма́йстер, оберофіц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é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оберлейтен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нт, оберпрокур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штабскапіта́н, 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унтерофіце́р</a:t>
            </a:r>
            <a:endParaRPr lang="vi-V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24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4800" cy="936104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Разом пишемо: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7994848" cy="4446240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vi-VN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1) складні іменники, у яких поєднані за допомогою сполучного голосного звука дві основи, друга з яких — віддієслівного походження: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водоп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й, водол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з, газог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н, глибином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глинок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п, дровор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ý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б, лісоспла́в, ляльков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д, металор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з, м’ясої́д, самохі́д, сінок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с, солев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р, стрічкор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з, теплово́з, трубокл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д, хлібод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á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 </a:t>
            </a:r>
            <a:endParaRPr lang="uk-UA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vi-VN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</a:t>
            </a:r>
            <a:r>
              <a:rPr lang="vi-VN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 складні іменники, утворені поєднанням прикметникової та іменникової основ за допомогою сполучного голосного звука: 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білокрі́вці, високог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р’я, густол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сся, дрібн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ліс, жовт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цвіт, синьоцві́т, червонон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í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жка,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чорн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зем, чорно́ліс, чорн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ó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слив</a:t>
            </a:r>
            <a:endParaRPr lang="vi-V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008192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Інше 5">
      <a:dk1>
        <a:srgbClr val="4382CF"/>
      </a:dk1>
      <a:lt1>
        <a:sysClr val="window" lastClr="FFFFFF"/>
      </a:lt1>
      <a:dk2>
        <a:srgbClr val="548DD4"/>
      </a:dk2>
      <a:lt2>
        <a:srgbClr val="EEECE1"/>
      </a:lt2>
      <a:accent1>
        <a:srgbClr val="4F81BD"/>
      </a:accent1>
      <a:accent2>
        <a:srgbClr val="F79646"/>
      </a:accent2>
      <a:accent3>
        <a:srgbClr val="9BBB59"/>
      </a:accent3>
      <a:accent4>
        <a:srgbClr val="8064A2"/>
      </a:accent4>
      <a:accent5>
        <a:srgbClr val="548DD4"/>
      </a:accent5>
      <a:accent6>
        <a:srgbClr val="F79646"/>
      </a:accent6>
      <a:hlink>
        <a:srgbClr val="0000FF"/>
      </a:hlink>
      <a:folHlink>
        <a:srgbClr val="FE19FF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156</TotalTime>
  <Words>2067</Words>
  <Application>Microsoft Office PowerPoint</Application>
  <PresentationFormat>Екран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1" baseType="lpstr">
      <vt:lpstr>Горизонт</vt:lpstr>
      <vt:lpstr>правопис  складних іменників</vt:lpstr>
      <vt:lpstr>Правопис   іменників   з числівником   пів</vt:lpstr>
      <vt:lpstr>Разом пишемо: </vt:lpstr>
      <vt:lpstr>Разом пишемо:</vt:lpstr>
      <vt:lpstr>Разом пишемо:</vt:lpstr>
      <vt:lpstr>Разом пишемо:</vt:lpstr>
      <vt:lpstr>Разом пишемо:</vt:lpstr>
      <vt:lpstr>Разом пишемо:</vt:lpstr>
      <vt:lpstr>Разом пишемо:</vt:lpstr>
      <vt:lpstr>Разом пишемо:</vt:lpstr>
      <vt:lpstr>Разом пишемо:</vt:lpstr>
      <vt:lpstr>Разом пишемо:</vt:lpstr>
      <vt:lpstr>Пишемо через дефіс:</vt:lpstr>
      <vt:lpstr>Пишемо через дефіс:</vt:lpstr>
      <vt:lpstr>Пишемо через дефіс:</vt:lpstr>
      <vt:lpstr>Пишемо через дефіс:</vt:lpstr>
      <vt:lpstr>Пишемо через дефіс:</vt:lpstr>
      <vt:lpstr>Прикладка </vt:lpstr>
      <vt:lpstr>Дефіс ставимо:  </vt:lpstr>
      <vt:lpstr> Дефіс не ставимо: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і правопис іменників</dc:title>
  <dc:creator>Sara Yasmeen (Wipro Technologies)</dc:creator>
  <cp:lastModifiedBy>1</cp:lastModifiedBy>
  <cp:revision>11</cp:revision>
  <dcterms:created xsi:type="dcterms:W3CDTF">2010-02-23T11:30:32Z</dcterms:created>
  <dcterms:modified xsi:type="dcterms:W3CDTF">2023-04-25T13:21:54Z</dcterms:modified>
</cp:coreProperties>
</file>