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60" r:id="rId5"/>
    <p:sldId id="264" r:id="rId6"/>
    <p:sldId id="265" r:id="rId7"/>
    <p:sldId id="267" r:id="rId8"/>
    <p:sldId id="268" r:id="rId9"/>
    <p:sldId id="269" r:id="rId10"/>
    <p:sldId id="270" r:id="rId11"/>
    <p:sldId id="271" r:id="rId12"/>
    <p:sldId id="272" r:id="rId13"/>
    <p:sldId id="273"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75" d="100"/>
          <a:sy n="75" d="100"/>
        </p:scale>
        <p:origin x="5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21.10.2020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21.10.2020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21.10.2020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21.10.2020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r>
              <a:rPr lang="uk-UA" dirty="0" smtClean="0">
                <a:latin typeface="Times New Roman" panose="02020603050405020304" pitchFamily="18" charset="0"/>
                <a:cs typeface="Times New Roman" panose="02020603050405020304" pitchFamily="18" charset="0"/>
              </a:rPr>
              <a:t>СТИЛІ ЖИТТЯ</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endParaRPr lang="uk-UA" sz="5400" dirty="0" smtClean="0">
              <a:solidFill>
                <a:schemeClr val="tx1"/>
              </a:solidFill>
              <a:latin typeface="Times New Roman" panose="02020603050405020304" pitchFamily="18" charset="0"/>
              <a:cs typeface="Times New Roman" panose="02020603050405020304" pitchFamily="18" charset="0"/>
            </a:endParaRPr>
          </a:p>
          <a:p>
            <a:r>
              <a:rPr lang="uk-UA" sz="5400" dirty="0" smtClean="0">
                <a:solidFill>
                  <a:schemeClr val="tx1"/>
                </a:solidFill>
                <a:latin typeface="Times New Roman" panose="02020603050405020304" pitchFamily="18" charset="0"/>
                <a:cs typeface="Times New Roman" panose="02020603050405020304" pitchFamily="18" charset="0"/>
              </a:rPr>
              <a:t>ТА СПОЖИВЧІ</a:t>
            </a:r>
          </a:p>
          <a:p>
            <a:endParaRPr lang="uk-UA" sz="5400" dirty="0">
              <a:solidFill>
                <a:schemeClr val="tx1"/>
              </a:solidFill>
              <a:latin typeface="Times New Roman" panose="02020603050405020304" pitchFamily="18" charset="0"/>
              <a:cs typeface="Times New Roman" panose="02020603050405020304" pitchFamily="18" charset="0"/>
            </a:endParaRPr>
          </a:p>
          <a:p>
            <a:r>
              <a:rPr lang="uk-UA" sz="5400" dirty="0" smtClean="0">
                <a:solidFill>
                  <a:schemeClr val="tx1"/>
                </a:solidFill>
                <a:latin typeface="Times New Roman" panose="02020603050405020304" pitchFamily="18" charset="0"/>
                <a:cs typeface="Times New Roman" panose="02020603050405020304" pitchFamily="18" charset="0"/>
              </a:rPr>
              <a:t>ПРАКТИКИ НАСЕЛЕННЯ</a:t>
            </a:r>
            <a:endParaRPr lang="ru-RU" sz="5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uk-UA" sz="2700" dirty="0">
                <a:latin typeface="Times New Roman" panose="02020603050405020304" pitchFamily="18" charset="0"/>
                <a:cs typeface="Times New Roman" panose="02020603050405020304" pitchFamily="18" charset="0"/>
              </a:rPr>
              <a:t>Модель </a:t>
            </a:r>
            <a:r>
              <a:rPr lang="en-US" sz="2700" b="1" dirty="0">
                <a:latin typeface="Times New Roman" panose="02020603050405020304" pitchFamily="18" charset="0"/>
                <a:cs typeface="Times New Roman" panose="02020603050405020304" pitchFamily="18" charset="0"/>
              </a:rPr>
              <a:t>VALS</a:t>
            </a:r>
            <a:r>
              <a:rPr lang="uk-UA" sz="2700" dirty="0">
                <a:latin typeface="Times New Roman" panose="02020603050405020304" pitchFamily="18" charset="0"/>
                <a:cs typeface="Times New Roman" panose="02020603050405020304" pitchFamily="18" charset="0"/>
              </a:rPr>
              <a:t> (</a:t>
            </a:r>
            <a:r>
              <a:rPr lang="en-US" sz="2700" dirty="0">
                <a:latin typeface="Times New Roman" panose="02020603050405020304" pitchFamily="18" charset="0"/>
                <a:cs typeface="Times New Roman" panose="02020603050405020304" pitchFamily="18" charset="0"/>
              </a:rPr>
              <a:t>values and life styles</a:t>
            </a:r>
            <a:r>
              <a:rPr lang="uk-UA" sz="2700" dirty="0">
                <a:latin typeface="Times New Roman" panose="02020603050405020304" pitchFamily="18" charset="0"/>
                <a:cs typeface="Times New Roman" panose="02020603050405020304" pitchFamily="18" charset="0"/>
              </a:rPr>
              <a:t>) була розроблена А. </a:t>
            </a:r>
            <a:r>
              <a:rPr lang="uk-UA" sz="2700" dirty="0" err="1">
                <a:latin typeface="Times New Roman" panose="02020603050405020304" pitchFamily="18" charset="0"/>
                <a:cs typeface="Times New Roman" panose="02020603050405020304" pitchFamily="18" charset="0"/>
              </a:rPr>
              <a:t>Мітчелом</a:t>
            </a:r>
            <a:r>
              <a:rPr lang="uk-UA" sz="2700" dirty="0">
                <a:latin typeface="Times New Roman" panose="02020603050405020304" pitchFamily="18" charset="0"/>
                <a:cs typeface="Times New Roman" panose="02020603050405020304" pitchFamily="18" charset="0"/>
              </a:rPr>
              <a:t> для </a:t>
            </a:r>
            <a:r>
              <a:rPr lang="en-US" sz="2700" dirty="0">
                <a:latin typeface="Times New Roman" panose="02020603050405020304" pitchFamily="18" charset="0"/>
                <a:cs typeface="Times New Roman" panose="02020603050405020304" pitchFamily="18" charset="0"/>
              </a:rPr>
              <a:t>SRI International.</a:t>
            </a:r>
            <a:r>
              <a:rPr lang="uk-UA" sz="2700" dirty="0">
                <a:latin typeface="Times New Roman" panose="02020603050405020304" pitchFamily="18" charset="0"/>
                <a:cs typeface="Times New Roman" panose="02020603050405020304" pitchFamily="18" charset="0"/>
              </a:rPr>
              <a:t> Споживчі практики та особи, що їх здійснюють, були розділені на декілька </a:t>
            </a:r>
            <a:r>
              <a:rPr lang="uk-UA" sz="2700" dirty="0" smtClean="0">
                <a:latin typeface="Times New Roman" panose="02020603050405020304" pitchFamily="18" charset="0"/>
                <a:cs typeface="Times New Roman" panose="02020603050405020304" pitchFamily="18" charset="0"/>
              </a:rPr>
              <a:t>груп. </a:t>
            </a:r>
            <a:r>
              <a:rPr lang="uk-UA" sz="2700" dirty="0">
                <a:latin typeface="Times New Roman" panose="02020603050405020304" pitchFamily="18" charset="0"/>
                <a:cs typeface="Times New Roman" panose="02020603050405020304" pitchFamily="18" charset="0"/>
              </a:rPr>
              <a:t>Пізніше дана модель була трансформована у </a:t>
            </a:r>
            <a:r>
              <a:rPr lang="en-US" sz="2700" dirty="0">
                <a:latin typeface="Times New Roman" panose="02020603050405020304" pitchFamily="18" charset="0"/>
                <a:cs typeface="Times New Roman" panose="02020603050405020304" pitchFamily="18" charset="0"/>
              </a:rPr>
              <a:t>VALS</a:t>
            </a:r>
            <a:r>
              <a:rPr lang="uk-UA" sz="2700" dirty="0">
                <a:latin typeface="Times New Roman" panose="02020603050405020304" pitchFamily="18" charset="0"/>
                <a:cs typeface="Times New Roman" panose="02020603050405020304" pitchFamily="18" charset="0"/>
              </a:rPr>
              <a:t> 2, де категорії споживачів стали більш агрегованими.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uk-UA" sz="2700" dirty="0" err="1" smtClean="0">
                <a:latin typeface="Times New Roman" panose="02020603050405020304" pitchFamily="18" charset="0"/>
                <a:cs typeface="Times New Roman" panose="02020603050405020304" pitchFamily="18" charset="0"/>
              </a:rPr>
              <a:t>Виживаючі</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складають близько 4%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Терплячі складають близько 7%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Впевнені складають близько 35%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Імітатори складають близько 10%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Успішні складають близько 22%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Індивідуалісти складають близько 5%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Ризиковані складають близько 7%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Соціально стурбовані складають близько 8% населення.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Інтегровані складають близько 2% населення. </a:t>
            </a: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195446136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uk-UA" sz="2700" dirty="0">
                <a:latin typeface="Times New Roman" panose="02020603050405020304" pitchFamily="18" charset="0"/>
                <a:cs typeface="Times New Roman" panose="02020603050405020304" pitchFamily="18" charset="0"/>
              </a:rPr>
              <a:t>У 1997 році побачила світ модель </a:t>
            </a:r>
            <a:r>
              <a:rPr lang="en-US" sz="2700" dirty="0">
                <a:latin typeface="Times New Roman" panose="02020603050405020304" pitchFamily="18" charset="0"/>
                <a:cs typeface="Times New Roman" panose="02020603050405020304" pitchFamily="18" charset="0"/>
              </a:rPr>
              <a:t>IVALS</a:t>
            </a:r>
            <a:r>
              <a:rPr lang="uk-UA" sz="2700" dirty="0">
                <a:latin typeface="Times New Roman" panose="02020603050405020304" pitchFamily="18" charset="0"/>
                <a:cs typeface="Times New Roman" panose="02020603050405020304" pitchFamily="18" charset="0"/>
              </a:rPr>
              <a:t>, в якій сегментація споживачів будувалась за критерієм типу їх роботи з інформацією в мережі </a:t>
            </a:r>
            <a:r>
              <a:rPr lang="uk-UA" sz="2700" dirty="0" smtClean="0">
                <a:latin typeface="Times New Roman" panose="02020603050405020304" pitchFamily="18" charset="0"/>
                <a:cs typeface="Times New Roman" panose="02020603050405020304" pitchFamily="18" charset="0"/>
              </a:rPr>
              <a:t>Інтернет</a:t>
            </a:r>
            <a:r>
              <a:rPr lang="ru-RU" sz="2700" dirty="0" smtClean="0">
                <a:latin typeface="Times New Roman" panose="02020603050405020304" pitchFamily="18" charset="0"/>
                <a:cs typeface="Times New Roman" panose="02020603050405020304" pitchFamily="18" charset="0"/>
              </a:rPr>
              <a:t>.</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Відповідно користувачі були умовно поділені на категорії: гуру (професійні навички, робота з технікою є часткою стиля життя), робочі конячки (використання інформаційних ресурсів для розв’язання робочих завдань), досвідчені користувачі (експериментатори, проводять багато часу у мережі, використовують її для професійних та особистих цілей), піонери (</a:t>
            </a:r>
            <a:r>
              <a:rPr lang="uk-UA" sz="2700" dirty="0" err="1">
                <a:latin typeface="Times New Roman" panose="02020603050405020304" pitchFamily="18" charset="0"/>
                <a:cs typeface="Times New Roman" panose="02020603050405020304" pitchFamily="18" charset="0"/>
              </a:rPr>
              <a:t>помірно</a:t>
            </a:r>
            <a:r>
              <a:rPr lang="uk-UA" sz="2700" dirty="0">
                <a:latin typeface="Times New Roman" panose="02020603050405020304" pitchFamily="18" charset="0"/>
                <a:cs typeface="Times New Roman" panose="02020603050405020304" pitchFamily="18" charset="0"/>
              </a:rPr>
              <a:t> захоплені інтернетом), громадські діячі (використовують інформаційні ресурси для ведення дискусій з суспільно важливих питань), шукачі (</a:t>
            </a:r>
            <a:r>
              <a:rPr lang="uk-UA" sz="2700" dirty="0" err="1">
                <a:latin typeface="Times New Roman" panose="02020603050405020304" pitchFamily="18" charset="0"/>
                <a:cs typeface="Times New Roman" panose="02020603050405020304" pitchFamily="18" charset="0"/>
              </a:rPr>
              <a:t>професійно</a:t>
            </a:r>
            <a:r>
              <a:rPr lang="uk-UA" sz="2700" dirty="0">
                <a:latin typeface="Times New Roman" panose="02020603050405020304" pitchFamily="18" charset="0"/>
                <a:cs typeface="Times New Roman" panose="02020603050405020304" pitchFamily="18" charset="0"/>
              </a:rPr>
              <a:t> працюють з інформацією), основна маса (мають середні навички роботи з комп’ютером), мандрівники (інтернет розглядається як засіб проведення дозвілля), комунікабельні (використовують медійні майданчики для перегляду новин, фільмів, нових знайомств) та чужинці (нові користувачі).</a:t>
            </a: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46097669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uk-UA" sz="2700" dirty="0" smtClean="0">
                <a:latin typeface="Times New Roman" panose="02020603050405020304" pitchFamily="18" charset="0"/>
                <a:cs typeface="Times New Roman" panose="02020603050405020304" pitchFamily="18" charset="0"/>
              </a:rPr>
              <a:t>Модель </a:t>
            </a:r>
            <a:r>
              <a:rPr lang="en-US" sz="2700" b="1" dirty="0">
                <a:latin typeface="Times New Roman" panose="02020603050405020304" pitchFamily="18" charset="0"/>
                <a:cs typeface="Times New Roman" panose="02020603050405020304" pitchFamily="18" charset="0"/>
              </a:rPr>
              <a:t>Global Scan</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була розроблена на базі щорічних міжнародних опитувань серед 14 країн світу (Австралія, Великобританія, Венесуела, Німеччина, Гонконг, Індонезія, Іспанія, Канада, Колумбія, Мексика, США, Фінляндія, Франція, Японія). Система оцінювання включає 250 цінностей та відносин та також відповідні демографічні дані, особисті переваги у процесі здійснення покупок та використання різних джерел масової </a:t>
            </a:r>
            <a:r>
              <a:rPr lang="uk-UA" sz="2700" dirty="0" smtClean="0">
                <a:latin typeface="Times New Roman" panose="02020603050405020304" pitchFamily="18" charset="0"/>
                <a:cs typeface="Times New Roman" panose="02020603050405020304" pitchFamily="18" charset="0"/>
              </a:rPr>
              <a:t>інформації.</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За результатами проведених досліджень був виділений ряд універсальних сегментів, співвідношення яких залежить від конкретної країни: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a:t>
            </a:r>
            <a:r>
              <a:rPr lang="uk-UA" sz="2700" dirty="0" smtClean="0">
                <a:latin typeface="Times New Roman" panose="02020603050405020304" pitchFamily="18" charset="0"/>
                <a:cs typeface="Times New Roman" panose="02020603050405020304" pitchFamily="18" charset="0"/>
              </a:rPr>
              <a:t>терплячі;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a:t>
            </a:r>
            <a:r>
              <a:rPr lang="uk-UA" sz="2700" dirty="0" smtClean="0">
                <a:latin typeface="Times New Roman" panose="02020603050405020304" pitchFamily="18" charset="0"/>
                <a:cs typeface="Times New Roman" panose="02020603050405020304" pitchFamily="18" charset="0"/>
              </a:rPr>
              <a:t>успішні;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a:t>
            </a:r>
            <a:r>
              <a:rPr lang="uk-UA" sz="2700" dirty="0" smtClean="0">
                <a:latin typeface="Times New Roman" panose="02020603050405020304" pitchFamily="18" charset="0"/>
                <a:cs typeface="Times New Roman" panose="02020603050405020304" pitchFamily="18" charset="0"/>
              </a:rPr>
              <a:t>задавлені;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a:t>
            </a:r>
            <a:r>
              <a:rPr lang="uk-UA" sz="2700" dirty="0" smtClean="0">
                <a:latin typeface="Times New Roman" panose="02020603050405020304" pitchFamily="18" charset="0"/>
                <a:cs typeface="Times New Roman" panose="02020603050405020304" pitchFamily="18" charset="0"/>
              </a:rPr>
              <a:t>перехідні;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a:t>
            </a:r>
            <a:r>
              <a:rPr lang="uk-UA" sz="2700" dirty="0" smtClean="0">
                <a:latin typeface="Times New Roman" panose="02020603050405020304" pitchFamily="18" charset="0"/>
                <a:cs typeface="Times New Roman" panose="02020603050405020304" pitchFamily="18" charset="0"/>
              </a:rPr>
              <a:t>традиціоналісти.</a:t>
            </a: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65695312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sz="3100" b="1" dirty="0" err="1" smtClean="0">
                <a:latin typeface="Times New Roman" panose="02020603050405020304" pitchFamily="18" charset="0"/>
                <a:cs typeface="Times New Roman" panose="02020603050405020304" pitchFamily="18" charset="0"/>
              </a:rPr>
              <a:t>Питання</a:t>
            </a:r>
            <a:r>
              <a:rPr lang="ru-RU" sz="3100" b="1" dirty="0" smtClean="0">
                <a:latin typeface="Times New Roman" panose="02020603050405020304" pitchFamily="18" charset="0"/>
                <a:cs typeface="Times New Roman" panose="02020603050405020304" pitchFamily="18" charset="0"/>
              </a:rPr>
              <a:t> 3</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uk-UA" sz="3100" dirty="0" smtClean="0">
                <a:latin typeface="Times New Roman" panose="02020603050405020304" pitchFamily="18" charset="0"/>
                <a:cs typeface="Times New Roman" panose="02020603050405020304" pitchFamily="18" charset="0"/>
              </a:rPr>
              <a:t>Узагальнююча </a:t>
            </a:r>
            <a:r>
              <a:rPr lang="uk-UA" sz="3100" dirty="0">
                <a:latin typeface="Times New Roman" panose="02020603050405020304" pitchFamily="18" charset="0"/>
                <a:cs typeface="Times New Roman" panose="02020603050405020304" pitchFamily="18" charset="0"/>
              </a:rPr>
              <a:t>модель споживчих практик студентської молоді містить наступні моделі </a:t>
            </a:r>
            <a:r>
              <a:rPr lang="uk-UA" sz="3100" dirty="0" smtClean="0">
                <a:latin typeface="Times New Roman" panose="02020603050405020304" pitchFamily="18" charset="0"/>
                <a:cs typeface="Times New Roman" panose="02020603050405020304" pitchFamily="18" charset="0"/>
              </a:rPr>
              <a:t>:</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1) </a:t>
            </a:r>
            <a:r>
              <a:rPr lang="uk-UA" sz="3100" dirty="0" smtClean="0">
                <a:latin typeface="Times New Roman" panose="02020603050405020304" pitchFamily="18" charset="0"/>
                <a:cs typeface="Times New Roman" panose="02020603050405020304" pitchFamily="18" charset="0"/>
              </a:rPr>
              <a:t>економічна;</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2) раціональна </a:t>
            </a:r>
            <a:r>
              <a:rPr lang="uk-UA" sz="3100" dirty="0" smtClean="0">
                <a:latin typeface="Times New Roman" panose="02020603050405020304" pitchFamily="18" charset="0"/>
                <a:cs typeface="Times New Roman" panose="02020603050405020304" pitchFamily="18" charset="0"/>
              </a:rPr>
              <a:t>модель;</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3) статусна (демонстративна) </a:t>
            </a:r>
            <a:r>
              <a:rPr lang="uk-UA" sz="3100" dirty="0" smtClean="0">
                <a:latin typeface="Times New Roman" panose="02020603050405020304" pitchFamily="18" charset="0"/>
                <a:cs typeface="Times New Roman" panose="02020603050405020304" pitchFamily="18" charset="0"/>
              </a:rPr>
              <a:t>модель;</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4) стихійна модель побудована на хаотичному розподілі </a:t>
            </a:r>
            <a:r>
              <a:rPr lang="uk-UA" sz="3100" dirty="0" smtClean="0">
                <a:latin typeface="Times New Roman" panose="02020603050405020304" pitchFamily="18" charset="0"/>
                <a:cs typeface="Times New Roman" panose="02020603050405020304" pitchFamily="18" charset="0"/>
              </a:rPr>
              <a:t>доходів;</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5) компенсаторна </a:t>
            </a:r>
            <a:r>
              <a:rPr lang="uk-UA" sz="3100" dirty="0" smtClean="0">
                <a:latin typeface="Times New Roman" panose="02020603050405020304" pitchFamily="18" charset="0"/>
                <a:cs typeface="Times New Roman" panose="02020603050405020304" pitchFamily="18" charset="0"/>
              </a:rPr>
              <a:t>модель.</a:t>
            </a: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114562102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uk-UA" sz="2700" dirty="0">
                <a:latin typeface="Times New Roman" panose="02020603050405020304" pitchFamily="18" charset="0"/>
                <a:cs typeface="Times New Roman" panose="02020603050405020304" pitchFamily="18" charset="0"/>
              </a:rPr>
              <a:t>Типовими групами споживачів серед студентів </a:t>
            </a:r>
            <a:r>
              <a:rPr lang="uk-UA" sz="2700" dirty="0" smtClean="0">
                <a:latin typeface="Times New Roman" panose="02020603050405020304" pitchFamily="18" charset="0"/>
                <a:cs typeface="Times New Roman" panose="02020603050405020304" pitchFamily="18" charset="0"/>
              </a:rPr>
              <a:t>є:</a:t>
            </a:r>
            <a:br>
              <a:rPr lang="uk-UA"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«маса» – найбільш чисельна група, послідовники модних тенденцій, які активно підтримують більшість, мотивовані на стабільність, популярність, легко впізнаний бренд;</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«розумні» – категорія, яка має доступ до значного обсягу ресурсів, націлені на інноваційні цінності. Активно засвоюють нові технології, є активними споживачами, але покупки носять виважений, раціональний характер, орієнтовані на сучасність та практичність;</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«просунуті» – молодь цифрового покоління. Відрізняється активним культурним споживанням, спонтанними придбаннями, орієнтовані на технологічні модні новації.</a:t>
            </a:r>
            <a:r>
              <a:rPr lang="ru-RU" dirty="0"/>
              <a:t/>
            </a:r>
            <a:br>
              <a:rPr lang="ru-RU" dirty="0"/>
            </a:br>
            <a:r>
              <a:rPr lang="uk-UA" dirty="0"/>
              <a:t> </a:t>
            </a: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9833380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a:bodyPr>
          <a:lstStyle/>
          <a:p>
            <a:r>
              <a:rPr lang="uk-UA" dirty="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sz="3400" dirty="0">
                <a:latin typeface="Times New Roman" panose="02020603050405020304" pitchFamily="18" charset="0"/>
                <a:cs typeface="Times New Roman" panose="02020603050405020304" pitchFamily="18" charset="0"/>
              </a:rPr>
              <a:t>1. Стилі </a:t>
            </a:r>
            <a:r>
              <a:rPr lang="uk-UA" sz="3400" dirty="0" smtClean="0">
                <a:latin typeface="Times New Roman" panose="02020603050405020304" pitchFamily="18" charset="0"/>
                <a:cs typeface="Times New Roman" panose="02020603050405020304" pitchFamily="18" charset="0"/>
              </a:rPr>
              <a:t>життя.</a:t>
            </a:r>
            <a:br>
              <a:rPr lang="uk-UA" sz="3400" dirty="0" smtClean="0">
                <a:latin typeface="Times New Roman" panose="02020603050405020304" pitchFamily="18" charset="0"/>
                <a:cs typeface="Times New Roman" panose="02020603050405020304" pitchFamily="18" charset="0"/>
              </a:rPr>
            </a:br>
            <a:r>
              <a:rPr lang="uk-UA" sz="3400" dirty="0" smtClean="0">
                <a:latin typeface="Times New Roman" panose="02020603050405020304" pitchFamily="18" charset="0"/>
                <a:cs typeface="Times New Roman" panose="02020603050405020304" pitchFamily="18" charset="0"/>
              </a:rPr>
              <a:t>2. Концептуальні </a:t>
            </a:r>
            <a:r>
              <a:rPr lang="uk-UA" sz="3400" dirty="0">
                <a:latin typeface="Times New Roman" panose="02020603050405020304" pitchFamily="18" charset="0"/>
                <a:cs typeface="Times New Roman" panose="02020603050405020304" pitchFamily="18" charset="0"/>
              </a:rPr>
              <a:t>підходи до осмислення споживчих </a:t>
            </a:r>
            <a:r>
              <a:rPr lang="uk-UA" sz="3400" dirty="0" smtClean="0">
                <a:latin typeface="Times New Roman" panose="02020603050405020304" pitchFamily="18" charset="0"/>
                <a:cs typeface="Times New Roman" panose="02020603050405020304" pitchFamily="18" charset="0"/>
              </a:rPr>
              <a:t>практик.</a:t>
            </a:r>
            <a:r>
              <a:rPr lang="ru-RU" sz="3400" dirty="0">
                <a:latin typeface="Times New Roman" panose="02020603050405020304" pitchFamily="18" charset="0"/>
                <a:cs typeface="Times New Roman" panose="02020603050405020304" pitchFamily="18" charset="0"/>
              </a:rPr>
              <a:t/>
            </a:r>
            <a:br>
              <a:rPr lang="ru-RU" sz="3400" dirty="0">
                <a:latin typeface="Times New Roman" panose="02020603050405020304" pitchFamily="18" charset="0"/>
                <a:cs typeface="Times New Roman" panose="02020603050405020304" pitchFamily="18" charset="0"/>
              </a:rPr>
            </a:br>
            <a:r>
              <a:rPr lang="uk-UA" sz="3400" dirty="0">
                <a:latin typeface="Times New Roman" panose="02020603050405020304" pitchFamily="18" charset="0"/>
                <a:cs typeface="Times New Roman" panose="02020603050405020304" pitchFamily="18" charset="0"/>
              </a:rPr>
              <a:t>3</a:t>
            </a:r>
            <a:r>
              <a:rPr lang="uk-UA" sz="3400" dirty="0" smtClean="0">
                <a:latin typeface="Times New Roman" panose="02020603050405020304" pitchFamily="18" charset="0"/>
                <a:cs typeface="Times New Roman" panose="02020603050405020304" pitchFamily="18" charset="0"/>
              </a:rPr>
              <a:t>. </a:t>
            </a:r>
            <a:r>
              <a:rPr lang="uk-UA" sz="3400" dirty="0">
                <a:latin typeface="Times New Roman" panose="02020603050405020304" pitchFamily="18" charset="0"/>
                <a:cs typeface="Times New Roman" panose="02020603050405020304" pitchFamily="18" charset="0"/>
              </a:rPr>
              <a:t>Споживчі практики в </a:t>
            </a:r>
            <a:r>
              <a:rPr lang="uk-UA" sz="3400" dirty="0" smtClean="0">
                <a:latin typeface="Times New Roman" panose="02020603050405020304" pitchFamily="18" charset="0"/>
                <a:cs typeface="Times New Roman" panose="02020603050405020304" pitchFamily="18" charset="0"/>
              </a:rPr>
              <a:t>Україні.</a:t>
            </a:r>
            <a:r>
              <a:rPr lang="ru-RU" sz="3400" dirty="0"/>
              <a:t/>
            </a:r>
            <a:br>
              <a:rPr lang="ru-RU" sz="3400"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1</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Родоначальником поділу суспільства безпосередньо на основі стилю життя є німецький соціолог М. Вебер. Згідно з концепцією М. Вебера, в основі стратифікації статусних груп лежить принцип споживання благ, виражених в стилі життя. У цьому їхня відмінність від класів, стратифікована за рівнем економічного становища. При цьому статусна ситуація визначається соціальною оцінкою поваги і знаходиться в сфері розподілу престижу.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Головне </a:t>
            </a:r>
            <a:r>
              <a:rPr lang="uk-UA" sz="2400" dirty="0">
                <a:latin typeface="Times New Roman" panose="02020603050405020304" pitchFamily="18" charset="0"/>
                <a:cs typeface="Times New Roman" panose="02020603050405020304" pitchFamily="18" charset="0"/>
              </a:rPr>
              <a:t>завдання стилю життя полягає у формуванні певних «умовностей» або символів, демонстрація яких призводить до повної стилізації життя, що дозволяє створити статусну групу і зберегти </a:t>
            </a:r>
            <a:r>
              <a:rPr lang="uk-UA" sz="2400" dirty="0" smtClean="0">
                <a:latin typeface="Times New Roman" panose="02020603050405020304" pitchFamily="18" charset="0"/>
                <a:cs typeface="Times New Roman" panose="02020603050405020304" pitchFamily="18" charset="0"/>
              </a:rPr>
              <a:t>її. </a:t>
            </a:r>
            <a:r>
              <a:rPr lang="uk-UA" sz="2400" dirty="0">
                <a:latin typeface="Times New Roman" panose="02020603050405020304" pitchFamily="18" charset="0"/>
                <a:cs typeface="Times New Roman" panose="02020603050405020304" pitchFamily="18" charset="0"/>
              </a:rPr>
              <a:t>Таким чином, по відношенню до статусної групи певний стиль життя виступає як </a:t>
            </a:r>
            <a:r>
              <a:rPr lang="uk-UA" sz="2400" dirty="0" err="1" smtClean="0">
                <a:latin typeface="Times New Roman" panose="02020603050405020304" pitchFamily="18" charset="0"/>
                <a:cs typeface="Times New Roman" panose="02020603050405020304" pitchFamily="18" charset="0"/>
              </a:rPr>
              <a:t>системоутворюючий</a:t>
            </a:r>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початок, символ приналежності до неї і ідентифікації, елемент, що забезпечує її стабільність протягом певного часу, фактор відділення від інших груп.</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1659834" y="365124"/>
            <a:ext cx="9693965" cy="6244397"/>
          </a:xfrm>
        </p:spPr>
        <p:txBody>
          <a:bodyPr>
            <a:normAutofit/>
          </a:bodyPr>
          <a:lstStyle/>
          <a:p>
            <a:r>
              <a:rPr lang="uk-UA" sz="2400" b="1" dirty="0">
                <a:latin typeface="Times New Roman" panose="02020603050405020304" pitchFamily="18" charset="0"/>
                <a:cs typeface="Times New Roman" panose="02020603050405020304" pitchFamily="18" charset="0"/>
              </a:rPr>
              <a:t>У</a:t>
            </a:r>
            <a:r>
              <a:rPr lang="uk-UA" sz="2400" b="1" dirty="0" smtClean="0">
                <a:latin typeface="Times New Roman" panose="02020603050405020304" pitchFamily="18" charset="0"/>
                <a:cs typeface="Times New Roman" panose="02020603050405020304" pitchFamily="18" charset="0"/>
              </a:rPr>
              <a:t>. </a:t>
            </a:r>
            <a:r>
              <a:rPr lang="uk-UA" sz="2400" b="1" dirty="0" err="1">
                <a:latin typeface="Times New Roman" panose="02020603050405020304" pitchFamily="18" charset="0"/>
                <a:cs typeface="Times New Roman" panose="02020603050405020304" pitchFamily="18" charset="0"/>
              </a:rPr>
              <a:t>Уорнер</a:t>
            </a:r>
            <a:r>
              <a:rPr lang="uk-UA" sz="2400" b="1" dirty="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вважав, що вирішальним у розподілі престижу є не економічне становище, а цінності і поведінка, структура споживання благ. При цьому вертикальна висхідна мобільність неможлива без визнання соціального статусу людини групою більш високого рівня.</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При цьому головною умовою вертикальної висхідної мобільності є соціальне визнання соціального статусу людини групою більш високого порядку.</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Для того, щоб це сталося, людина повинна мати ті ж цінності і таку ж поведінку, які властиві його нового оточення. Представників одного класу об'єднують одні й ті ж цінності і одне і те ж поведінку, що складаються в єдиний для всіх стиль життя. Закладена М. Вебером традиція вивчення стилю життя в контексті соціальної стратифікації досі залишається найбільш впливовою.</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a:bodyPr>
          <a:lstStyle/>
          <a:p>
            <a:r>
              <a:rPr lang="uk-UA" sz="2200" dirty="0">
                <a:latin typeface="Times New Roman" panose="02020603050405020304" pitchFamily="18" charset="0"/>
                <a:cs typeface="Times New Roman" panose="02020603050405020304" pitchFamily="18" charset="0"/>
              </a:rPr>
              <a:t>У роботах </a:t>
            </a:r>
            <a:r>
              <a:rPr lang="uk-UA" sz="2200" b="1" dirty="0">
                <a:latin typeface="Times New Roman" panose="02020603050405020304" pitchFamily="18" charset="0"/>
                <a:cs typeface="Times New Roman" panose="02020603050405020304" pitchFamily="18" charset="0"/>
              </a:rPr>
              <a:t>П. </a:t>
            </a:r>
            <a:r>
              <a:rPr lang="uk-UA" sz="2200" b="1" dirty="0" err="1">
                <a:latin typeface="Times New Roman" panose="02020603050405020304" pitchFamily="18" charset="0"/>
                <a:cs typeface="Times New Roman" panose="02020603050405020304" pitchFamily="18" charset="0"/>
              </a:rPr>
              <a:t>Бурдьє</a:t>
            </a:r>
            <a:r>
              <a:rPr lang="uk-UA" sz="2200" b="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проблема стилю життя не є центральною, проте саме він вперше надав їй категоріальне і інструментальне значення. Згідно П. </a:t>
            </a:r>
            <a:r>
              <a:rPr lang="uk-UA" sz="2200" dirty="0" err="1">
                <a:latin typeface="Times New Roman" panose="02020603050405020304" pitchFamily="18" charset="0"/>
                <a:cs typeface="Times New Roman" panose="02020603050405020304" pitchFamily="18" charset="0"/>
              </a:rPr>
              <a:t>Бурдьє</a:t>
            </a:r>
            <a:r>
              <a:rPr lang="uk-UA" sz="2200" dirty="0">
                <a:latin typeface="Times New Roman" panose="02020603050405020304" pitchFamily="18" charset="0"/>
                <a:cs typeface="Times New Roman" panose="02020603050405020304" pitchFamily="18" charset="0"/>
              </a:rPr>
              <a:t>, стиль життя - це система практик, що повторюються в повсякденній поведінці та визначають становище людини в соціальному просторі. </a:t>
            </a:r>
            <a:br>
              <a:rPr lang="uk-UA" sz="2200" dirty="0">
                <a:latin typeface="Times New Roman" panose="02020603050405020304" pitchFamily="18" charset="0"/>
                <a:cs typeface="Times New Roman" panose="02020603050405020304" pitchFamily="18" charset="0"/>
              </a:rPr>
            </a:br>
            <a:r>
              <a:rPr lang="uk-UA" sz="2200" b="1" dirty="0" smtClean="0">
                <a:latin typeface="Times New Roman" panose="02020603050405020304" pitchFamily="18" charset="0"/>
                <a:cs typeface="Times New Roman" panose="02020603050405020304" pitchFamily="18" charset="0"/>
              </a:rPr>
              <a:t/>
            </a:r>
            <a:br>
              <a:rPr lang="uk-UA" sz="2200" b="1" dirty="0" smtClean="0">
                <a:latin typeface="Times New Roman" panose="02020603050405020304" pitchFamily="18" charset="0"/>
                <a:cs typeface="Times New Roman" panose="02020603050405020304" pitchFamily="18" charset="0"/>
              </a:rPr>
            </a:br>
            <a:r>
              <a:rPr lang="uk-UA" sz="2200" b="1" dirty="0" smtClean="0">
                <a:latin typeface="Times New Roman" panose="02020603050405020304" pitchFamily="18" charset="0"/>
                <a:cs typeface="Times New Roman" panose="02020603050405020304" pitchFamily="18" charset="0"/>
              </a:rPr>
              <a:t>П</a:t>
            </a:r>
            <a:r>
              <a:rPr lang="uk-UA" sz="2200" b="1" dirty="0">
                <a:latin typeface="Times New Roman" panose="02020603050405020304" pitchFamily="18" charset="0"/>
                <a:cs typeface="Times New Roman" panose="02020603050405020304" pitchFamily="18" charset="0"/>
              </a:rPr>
              <a:t>. </a:t>
            </a:r>
            <a:r>
              <a:rPr lang="uk-UA" sz="2200" b="1" dirty="0" err="1">
                <a:latin typeface="Times New Roman" panose="02020603050405020304" pitchFamily="18" charset="0"/>
                <a:cs typeface="Times New Roman" panose="02020603050405020304" pitchFamily="18" charset="0"/>
              </a:rPr>
              <a:t>Бурдьє</a:t>
            </a:r>
            <a:r>
              <a:rPr lang="uk-UA" sz="2200" b="1" dirty="0">
                <a:latin typeface="Times New Roman" panose="02020603050405020304" pitchFamily="18" charset="0"/>
                <a:cs typeface="Times New Roman" panose="02020603050405020304" pitchFamily="18" charset="0"/>
              </a:rPr>
              <a:t> виділяв три головні соціальні групи:</a:t>
            </a:r>
            <a:r>
              <a:rPr lang="uk-UA" sz="2200" dirty="0">
                <a:latin typeface="Times New Roman" panose="02020603050405020304" pitchFamily="18" charset="0"/>
                <a:cs typeface="Times New Roman" panose="02020603050405020304" pitchFamily="18" charset="0"/>
              </a:rPr>
              <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 домінуючий клас, який характеризується переважанням економічного капіталу над культурним, до цієї групи в основному відносяться великі підприємці;</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 «нова буржуазія» - група людей, зайнятих у швидко розвивається обслуговуючому секторі (маркетинг, реклама, PR). Люди, що належать до даного класу, крім економічного капіталу мають ще й культурним капіталом;</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 клас вчителів і інтелектуалів - характеризується більш низьким економічним і більш високим культурним </a:t>
            </a:r>
            <a:r>
              <a:rPr lang="uk-UA" sz="2200" dirty="0" smtClean="0">
                <a:latin typeface="Times New Roman" panose="02020603050405020304" pitchFamily="18" charset="0"/>
                <a:cs typeface="Times New Roman" panose="02020603050405020304" pitchFamily="18" charset="0"/>
              </a:rPr>
              <a:t>капіталом.</a:t>
            </a: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b="1" dirty="0" err="1" smtClean="0">
                <a:latin typeface="Times New Roman" panose="02020603050405020304" pitchFamily="18" charset="0"/>
                <a:cs typeface="Times New Roman" panose="02020603050405020304" pitchFamily="18" charset="0"/>
              </a:rPr>
              <a:t>Питання</a:t>
            </a:r>
            <a:r>
              <a:rPr lang="ru-RU" b="1" dirty="0" smtClean="0">
                <a:latin typeface="Times New Roman" panose="02020603050405020304" pitchFamily="18" charset="0"/>
                <a:cs typeface="Times New Roman" panose="02020603050405020304" pitchFamily="18" charset="0"/>
              </a:rPr>
              <a:t> 2</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uk-UA" dirty="0" smtClean="0">
                <a:latin typeface="Times New Roman" panose="02020603050405020304" pitchFamily="18" charset="0"/>
                <a:cs typeface="Times New Roman" panose="02020603050405020304" pitchFamily="18" charset="0"/>
              </a:rPr>
              <a:t>Підходи </a:t>
            </a:r>
            <a:r>
              <a:rPr lang="uk-UA" dirty="0">
                <a:latin typeface="Times New Roman" panose="02020603050405020304" pitchFamily="18" charset="0"/>
                <a:cs typeface="Times New Roman" panose="02020603050405020304" pitchFamily="18" charset="0"/>
              </a:rPr>
              <a:t>до осмислення харчових споживчих практик є тісно пов’язаними з моделями практик споживачів інших груп товарів та послуг, які активно досліджувались та втілювались у практичному досвіді великих компаній Західної Європи та США. Серед них: </a:t>
            </a:r>
            <a:r>
              <a:rPr lang="uk-UA" dirty="0" smtClean="0">
                <a:latin typeface="Times New Roman" panose="02020603050405020304" pitchFamily="18" charset="0"/>
                <a:cs typeface="Times New Roman" panose="02020603050405020304" pitchFamily="18" charset="0"/>
              </a:rPr>
              <a:t>атрибутивний </a:t>
            </a:r>
            <a:r>
              <a:rPr lang="uk-UA" dirty="0">
                <a:latin typeface="Times New Roman" panose="02020603050405020304" pitchFamily="18" charset="0"/>
                <a:cs typeface="Times New Roman" panose="02020603050405020304" pitchFamily="18" charset="0"/>
              </a:rPr>
              <a:t>підхід, розроблений </a:t>
            </a:r>
            <a:r>
              <a:rPr lang="en-US" dirty="0">
                <a:latin typeface="Times New Roman" panose="02020603050405020304" pitchFamily="18" charset="0"/>
                <a:cs typeface="Times New Roman" panose="02020603050405020304" pitchFamily="18" charset="0"/>
              </a:rPr>
              <a:t>Total Research Corporation</a:t>
            </a:r>
            <a:r>
              <a:rPr lang="uk-UA" dirty="0">
                <a:latin typeface="Times New Roman" panose="02020603050405020304" pitchFamily="18" charset="0"/>
                <a:cs typeface="Times New Roman" panose="02020603050405020304" pitchFamily="18" charset="0"/>
              </a:rPr>
              <a:t>, підходи </a:t>
            </a:r>
            <a:r>
              <a:rPr lang="en-US" dirty="0">
                <a:latin typeface="Times New Roman" panose="02020603050405020304" pitchFamily="18" charset="0"/>
                <a:cs typeface="Times New Roman" panose="02020603050405020304" pitchFamily="18" charset="0"/>
              </a:rPr>
              <a:t>AIO</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LOV</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VALS</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GLOBAL SCAN</a:t>
            </a:r>
            <a:r>
              <a:rPr lang="ru-RU" dirty="0"/>
              <a:t/>
            </a:r>
            <a:br>
              <a:rPr lang="ru-RU" dirty="0"/>
            </a:br>
            <a:endParaRPr lang="ru-RU" dirty="0"/>
          </a:p>
        </p:txBody>
      </p:sp>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47824" y="374650"/>
            <a:ext cx="10391775" cy="6302375"/>
          </a:xfrm>
        </p:spPr>
        <p:txBody>
          <a:bodyPr>
            <a:normAutofit fontScale="90000"/>
          </a:bodyPr>
          <a:lstStyle/>
          <a:p>
            <a:r>
              <a:rPr lang="en-US" sz="2700" b="1" dirty="0" smtClean="0">
                <a:latin typeface="Times New Roman" panose="02020603050405020304" pitchFamily="18" charset="0"/>
                <a:cs typeface="Times New Roman" panose="02020603050405020304" pitchFamily="18" charset="0"/>
              </a:rPr>
              <a:t>Total </a:t>
            </a:r>
            <a:r>
              <a:rPr lang="en-US" sz="2700" b="1" dirty="0">
                <a:latin typeface="Times New Roman" panose="02020603050405020304" pitchFamily="18" charset="0"/>
                <a:cs typeface="Times New Roman" panose="02020603050405020304" pitchFamily="18" charset="0"/>
              </a:rPr>
              <a:t>Research Corporation</a:t>
            </a:r>
            <a:r>
              <a:rPr lang="uk-UA" sz="2700" b="1"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об’єднує </a:t>
            </a:r>
            <a:r>
              <a:rPr lang="uk-UA" sz="2700" dirty="0">
                <a:latin typeface="Times New Roman" panose="02020603050405020304" pitchFamily="18" charset="0"/>
                <a:cs typeface="Times New Roman" panose="02020603050405020304" pitchFamily="18" charset="0"/>
              </a:rPr>
              <a:t>споживачів за критеріями умовного типу та особистих </a:t>
            </a:r>
            <a:r>
              <a:rPr lang="uk-UA" sz="2700" dirty="0" smtClean="0">
                <a:latin typeface="Times New Roman" panose="02020603050405020304" pitchFamily="18" charset="0"/>
                <a:cs typeface="Times New Roman" panose="02020603050405020304" pitchFamily="18" charset="0"/>
              </a:rPr>
              <a:t>переваг. </a:t>
            </a:r>
            <a:r>
              <a:rPr lang="uk-UA" sz="2700" dirty="0">
                <a:latin typeface="Times New Roman" panose="02020603050405020304" pitchFamily="18" charset="0"/>
                <a:cs typeface="Times New Roman" panose="02020603050405020304" pitchFamily="18" charset="0"/>
              </a:rPr>
              <a:t>До класифікації входять:</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інтелектуали – надають перевагу товарам високої якості або ексклюзивним товарам та послугам;</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конформісти – обирають товари та послуги, що є домінуючими на ринку в поточній ситуації;</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прагнучі до популярності – обирають модні та сучасні товари і послуги;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прагматики – обирають функціональні товари і послуги;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активні – звертають увагу на сервіс та категорію «здорових» товарів та послуг;</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6) прагнучі до відпочинку – обирають товари, призначені полегшити виконання повсякденних обов’язків;</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7) сентиментальні – обирають прості товари, які зазвичай вийшли з моди.</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uk-UA" sz="2700" dirty="0">
                <a:latin typeface="Times New Roman" panose="02020603050405020304" pitchFamily="18" charset="0"/>
                <a:cs typeface="Times New Roman" panose="02020603050405020304" pitchFamily="18" charset="0"/>
              </a:rPr>
              <a:t>Підхід </a:t>
            </a:r>
            <a:r>
              <a:rPr lang="en-US" sz="2700" b="1" dirty="0">
                <a:latin typeface="Times New Roman" panose="02020603050405020304" pitchFamily="18" charset="0"/>
                <a:cs typeface="Times New Roman" panose="02020603050405020304" pitchFamily="18" charset="0"/>
              </a:rPr>
              <a:t>AIO</a:t>
            </a:r>
            <a:r>
              <a:rPr lang="uk-UA" sz="2700" dirty="0">
                <a:latin typeface="Times New Roman" panose="02020603050405020304" pitchFamily="18" charset="0"/>
                <a:cs typeface="Times New Roman" panose="02020603050405020304" pitchFamily="18" charset="0"/>
              </a:rPr>
              <a:t> (</a:t>
            </a:r>
            <a:r>
              <a:rPr lang="en-US" sz="2700" dirty="0">
                <a:latin typeface="Times New Roman" panose="02020603050405020304" pitchFamily="18" charset="0"/>
                <a:cs typeface="Times New Roman" panose="02020603050405020304" pitchFamily="18" charset="0"/>
              </a:rPr>
              <a:t>activities</a:t>
            </a:r>
            <a:r>
              <a:rPr lang="uk-UA" sz="2700" dirty="0">
                <a:latin typeface="Times New Roman" panose="02020603050405020304" pitchFamily="18" charset="0"/>
                <a:cs typeface="Times New Roman" panose="02020603050405020304" pitchFamily="18" charset="0"/>
              </a:rPr>
              <a:t>, </a:t>
            </a:r>
            <a:r>
              <a:rPr lang="en-US" sz="2700" dirty="0">
                <a:latin typeface="Times New Roman" panose="02020603050405020304" pitchFamily="18" charset="0"/>
                <a:cs typeface="Times New Roman" panose="02020603050405020304" pitchFamily="18" charset="0"/>
              </a:rPr>
              <a:t>interests</a:t>
            </a:r>
            <a:r>
              <a:rPr lang="uk-UA" sz="2700" dirty="0">
                <a:latin typeface="Times New Roman" panose="02020603050405020304" pitchFamily="18" charset="0"/>
                <a:cs typeface="Times New Roman" panose="02020603050405020304" pitchFamily="18" charset="0"/>
              </a:rPr>
              <a:t>, </a:t>
            </a:r>
            <a:r>
              <a:rPr lang="en-US" sz="2700" dirty="0">
                <a:latin typeface="Times New Roman" panose="02020603050405020304" pitchFamily="18" charset="0"/>
                <a:cs typeface="Times New Roman" panose="02020603050405020304" pitchFamily="18" charset="0"/>
              </a:rPr>
              <a:t>opinions</a:t>
            </a:r>
            <a:r>
              <a:rPr lang="uk-UA" sz="2700" dirty="0">
                <a:latin typeface="Times New Roman" panose="02020603050405020304" pitchFamily="18" charset="0"/>
                <a:cs typeface="Times New Roman" panose="02020603050405020304" pitchFamily="18" charset="0"/>
              </a:rPr>
              <a:t>) сегментує споживчі практики за критерієм стилю життя. Умовно запитання поділені на три категорії, пов’язані з діяльністю, інтересами і думками.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До діяльності відносять: роботу, будинок, хобі, соціальні події, відпочинок, розваги, членство в клубах, інтегрованість у місцеву спільноту, заняття спортом, здійснення покупок. До категорії інтересів: родину, роботу, будинок, завдання, перепочинок, моду, їжу, досягнення, засоби масової інформації. До думок: власну особу та соціальну діяльність. Методика використовується переважно для формулювання унікальної пропозиції, марочної назви або основної ідеї: «сніданок чемпіона», «надія родини» та ін.</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9543659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en-US" sz="2700" b="1" dirty="0">
                <a:latin typeface="Times New Roman" panose="02020603050405020304" pitchFamily="18" charset="0"/>
                <a:cs typeface="Times New Roman" panose="02020603050405020304" pitchFamily="18" charset="0"/>
              </a:rPr>
              <a:t>LOV</a:t>
            </a:r>
            <a:r>
              <a:rPr lang="uk-UA" sz="2700" b="1" dirty="0">
                <a:latin typeface="Times New Roman" panose="02020603050405020304" pitchFamily="18" charset="0"/>
                <a:cs typeface="Times New Roman" panose="02020603050405020304" pitchFamily="18" charset="0"/>
              </a:rPr>
              <a:t> (</a:t>
            </a:r>
            <a:r>
              <a:rPr lang="en-US" sz="2700" b="1" dirty="0">
                <a:latin typeface="Times New Roman" panose="02020603050405020304" pitchFamily="18" charset="0"/>
                <a:cs typeface="Times New Roman" panose="02020603050405020304" pitchFamily="18" charset="0"/>
              </a:rPr>
              <a:t>List of Values</a:t>
            </a:r>
            <a:r>
              <a:rPr lang="uk-UA" sz="2700" b="1"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досить часто розглядається як альтернативний варіант </a:t>
            </a:r>
            <a:r>
              <a:rPr lang="en-US" sz="2700" dirty="0">
                <a:latin typeface="Times New Roman" panose="02020603050405020304" pitchFamily="18" charset="0"/>
                <a:cs typeface="Times New Roman" panose="02020603050405020304" pitchFamily="18" charset="0"/>
              </a:rPr>
              <a:t>VALS</a:t>
            </a:r>
            <a:r>
              <a:rPr lang="uk-UA" sz="2700" dirty="0">
                <a:latin typeface="Times New Roman" panose="02020603050405020304" pitchFamily="18" charset="0"/>
                <a:cs typeface="Times New Roman" panose="02020603050405020304" pitchFamily="18" charset="0"/>
              </a:rPr>
              <a:t>: методика містить перелік дев’яти цінностей, які респонденти мають </a:t>
            </a:r>
            <a:r>
              <a:rPr lang="uk-UA" sz="2700" dirty="0" err="1">
                <a:latin typeface="Times New Roman" panose="02020603050405020304" pitchFamily="18" charset="0"/>
                <a:cs typeface="Times New Roman" panose="02020603050405020304" pitchFamily="18" charset="0"/>
              </a:rPr>
              <a:t>проранґувати</a:t>
            </a:r>
            <a:r>
              <a:rPr lang="uk-UA" sz="2700" dirty="0">
                <a:latin typeface="Times New Roman" panose="02020603050405020304" pitchFamily="18" charset="0"/>
                <a:cs typeface="Times New Roman" panose="02020603050405020304" pitchFamily="18" charset="0"/>
              </a:rPr>
              <a:t> у відповідності до їх суб’єктивної значущості: самореалізація, хвилювання, почуття досягнення, самоповага, почуття приналежності, повага, безпека, задоволення, відносини з іншими. Як правило, метод доповнюється збиранням соціально-демографічної інформації, яка дозволяє </a:t>
            </a:r>
            <a:r>
              <a:rPr lang="uk-UA" sz="2700" dirty="0" err="1">
                <a:latin typeface="Times New Roman" panose="02020603050405020304" pitchFamily="18" charset="0"/>
                <a:cs typeface="Times New Roman" panose="02020603050405020304" pitchFamily="18" charset="0"/>
              </a:rPr>
              <a:t>проранґувати</a:t>
            </a:r>
            <a:r>
              <a:rPr lang="uk-UA" sz="2700" dirty="0">
                <a:latin typeface="Times New Roman" panose="02020603050405020304" pitchFamily="18" charset="0"/>
                <a:cs typeface="Times New Roman" panose="02020603050405020304" pitchFamily="18" charset="0"/>
              </a:rPr>
              <a:t> споживачів. Підсумкова класифікація доповнюється їх віднесенням до певного типу орієнтацій: особистісної (прийняття незалежних рішень у споживчих практиках), міжособистісної (схильність до навіювання з боку найближчого оточення) та безособової (схильність до навіювання з боку більшості або приєднання до більшості).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6114897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0.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8.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9.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90</TotalTime>
  <Words>490</Words>
  <Application>Microsoft Office PowerPoint</Application>
  <PresentationFormat>Широкоэкранный</PresentationFormat>
  <Paragraphs>18</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Century Gothic</vt:lpstr>
      <vt:lpstr>Times New Roman</vt:lpstr>
      <vt:lpstr>Wingdings 3</vt:lpstr>
      <vt:lpstr>Легкий дым</vt:lpstr>
      <vt:lpstr>СТИЛІ ЖИТТЯ</vt:lpstr>
      <vt:lpstr>План. 1. Стилі життя. 2. Концептуальні підходи до осмислення споживчих практик. 3. Споживчі практики в Україні.   </vt:lpstr>
      <vt:lpstr>Питання 1 Родоначальником поділу суспільства безпосередньо на основі стилю життя є німецький соціолог М. Вебер. Згідно з концепцією М. Вебера, в основі стратифікації статусних груп лежить принцип споживання благ, виражених в стилі життя. У цьому їхня відмінність від класів, стратифікована за рівнем економічного становища. При цьому статусна ситуація визначається соціальною оцінкою поваги і знаходиться в сфері розподілу престижу.  Головне завдання стилю життя полягає у формуванні певних «умовностей» або символів, демонстрація яких призводить до повної стилізації життя, що дозволяє створити статусну групу і зберегти її. Таким чином, по відношенню до статусної групи певний стиль життя виступає як системоутворюючий початок, символ приналежності до неї і ідентифікації, елемент, що забезпечує її стабільність протягом певного часу, фактор відділення від інших груп. </vt:lpstr>
      <vt:lpstr>У. Уорнер  вважав, що вирішальним у розподілі престижу є не економічне становище, а цінності і поведінка, структура споживання благ. При цьому вертикальна висхідна мобільність неможлива без визнання соціального статусу людини групою більш високого рівня. При цьому головною умовою вертикальної висхідної мобільності є соціальне визнання соціального статусу людини групою більш високого порядку. Для того, щоб це сталося, людина повинна мати ті ж цінності і таку ж поведінку, які властиві його нового оточення. Представників одного класу об'єднують одні й ті ж цінності і одне і те ж поведінку, що складаються в єдиний для всіх стиль життя. Закладена М. Вебером традиція вивчення стилю життя в контексті соціальної стратифікації досі залишається найбільш впливовою. </vt:lpstr>
      <vt:lpstr>У роботах П. Бурдьє проблема стилю життя не є центральною, проте саме він вперше надав їй категоріальне і інструментальне значення. Згідно П. Бурдьє, стиль життя - це система практик, що повторюються в повсякденній поведінці та визначають становище людини в соціальному просторі.   П. Бурдьє виділяв три головні соціальні групи: - домінуючий клас, який характеризується переважанням економічного капіталу над культурним, до цієї групи в основному відносяться великі підприємці; - «нова буржуазія» - група людей, зайнятих у швидко розвивається обслуговуючому секторі (маркетинг, реклама, PR). Люди, що належать до даного класу, крім економічного капіталу мають ще й культурним капіталом; - клас вчителів і інтелектуалів - характеризується більш низьким економічним і більш високим культурним капіталом. </vt:lpstr>
      <vt:lpstr>Питання 2  Підходи до осмислення харчових споживчих практик є тісно пов’язаними з моделями практик споживачів інших груп товарів та послуг, які активно досліджувались та втілювались у практичному досвіді великих компаній Західної Європи та США. Серед них: атрибутивний підхід, розроблений Total Research Corporation, підходи AIO, LOV, VALS, GLOBAL SCAN </vt:lpstr>
      <vt:lpstr>Total Research Corporation об’єднує споживачів за критеріями умовного типу та особистих переваг. До класифікації входять: 1) інтелектуали – надають перевагу товарам високої якості або ексклюзивним товарам та послугам; 2) конформісти – обирають товари та послуги, що є домінуючими на ринку в поточній ситуації; 3) прагнучі до популярності – обирають модні та сучасні товари і послуги; 4) прагматики – обирають функціональні товари і послуги; 5) активні – звертають увагу на сервіс та категорію «здорових» товарів та послуг; 6) прагнучі до відпочинку – обирають товари, призначені полегшити виконання повсякденних обов’язків; 7) сентиментальні – обирають прості товари, які зазвичай вийшли з моди.  </vt:lpstr>
      <vt:lpstr>Підхід AIO (activities, interests, opinions) сегментує споживчі практики за критерієм стилю життя. Умовно запитання поділені на три категорії, пов’язані з діяльністю, інтересами і думками. До діяльності відносять: роботу, будинок, хобі, соціальні події, відпочинок, розваги, членство в клубах, інтегрованість у місцеву спільноту, заняття спортом, здійснення покупок. До категорії інтересів: родину, роботу, будинок, завдання, перепочинок, моду, їжу, досягнення, засоби масової інформації. До думок: власну особу та соціальну діяльність. Методика використовується переважно для формулювання унікальної пропозиції, марочної назви або основної ідеї: «сніданок чемпіона», «надія родини» та ін.  </vt:lpstr>
      <vt:lpstr>LOV (List of Values) досить часто розглядається як альтернативний варіант VALS: методика містить перелік дев’яти цінностей, які респонденти мають проранґувати у відповідності до їх суб’єктивної значущості: самореалізація, хвилювання, почуття досягнення, самоповага, почуття приналежності, повага, безпека, задоволення, відносини з іншими. Як правило, метод доповнюється збиранням соціально-демографічної інформації, яка дозволяє проранґувати споживачів. Підсумкова класифікація доповнюється їх віднесенням до певного типу орієнтацій: особистісної (прийняття незалежних рішень у споживчих практиках), міжособистісної (схильність до навіювання з боку найближчого оточення) та безособової (схильність до навіювання з боку більшості або приєднання до більшості).   </vt:lpstr>
      <vt:lpstr>Модель VALS (values and life styles) була розроблена А. Мітчелом для SRI International. Споживчі практики та особи, що їх здійснюють, були розділені на декілька груп. Пізніше дана модель була трансформована у VALS 2, де категорії споживачів стали більш агрегованими.  Виживаючі складають близько 4% населення.  Терплячі складають близько 7% населення.  Впевнені складають близько 35% населення.  Імітатори складають близько 10% населення.  Успішні складають близько 22% населення.  Індивідуалісти складають близько 5% населення.  Ризиковані складають близько 7% населення.  Соціально стурбовані складають близько 8% населення.  Інтегровані складають близько 2% населення.     </vt:lpstr>
      <vt:lpstr>У 1997 році побачила світ модель IVALS, в якій сегментація споживачів будувалась за критерієм типу їх роботи з інформацією в мережі Інтернет. Відповідно користувачі були умовно поділені на категорії: гуру (професійні навички, робота з технікою є часткою стиля життя), робочі конячки (використання інформаційних ресурсів для розв’язання робочих завдань), досвідчені користувачі (експериментатори, проводять багато часу у мережі, використовують її для професійних та особистих цілей), піонери (помірно захоплені інтернетом), громадські діячі (використовують інформаційні ресурси для ведення дискусій з суспільно важливих питань), шукачі (професійно працюють з інформацією), основна маса (мають середні навички роботи з комп’ютером), мандрівники (інтернет розглядається як засіб проведення дозвілля), комунікабельні (використовують медійні майданчики для перегляду новин, фільмів, нових знайомств) та чужинці (нові користувачі).     </vt:lpstr>
      <vt:lpstr>Модель Global Scan була розроблена на базі щорічних міжнародних опитувань серед 14 країн світу (Австралія, Великобританія, Венесуела, Німеччина, Гонконг, Індонезія, Іспанія, Канада, Колумбія, Мексика, США, Фінляндія, Франція, Японія). Система оцінювання включає 250 цінностей та відносин та також відповідні демографічні дані, особисті переваги у процесі здійснення покупок та використання різних джерел масової інформації. За результатами проведених досліджень був виділений ряд універсальних сегментів, співвідношення яких залежить від конкретної країни: 1) терплячі; 2) успішні; 3) задавлені; 4) перехідні; 5) традиціоналісти.      </vt:lpstr>
      <vt:lpstr>Питання 3  Узагальнююча модель споживчих практик студентської молоді містить наступні моделі : 1) економічна; 2) раціональна модель; 3) статусна (демонстративна) модель; 4) стихійна модель побудована на хаотичному розподілі доходів; 5) компенсаторна модель.       </vt:lpstr>
      <vt:lpstr>Типовими групами споживачів серед студентів є:  1) «маса» – найбільш чисельна група, послідовники модних тенденцій, які активно підтримують більшість, мотивовані на стабільність, популярність, легко впізнаний бренд; 2) «розумні» – категорія, яка має доступ до значного обсягу ресурсів, націлені на інноваційні цінності. Активно засвоюють нові технології, є активними споживачами, але покупки носять виважений, раціональний характер, орієнтовані на сучасність та практичність; 3) «просунуті» – молодь цифрового покоління. Відрізняється активним культурним споживанням, спонтанними придбаннями, орієнтовані на технологічні модні новації.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9</cp:revision>
  <dcterms:created xsi:type="dcterms:W3CDTF">2020-09-04T19:13:21Z</dcterms:created>
  <dcterms:modified xsi:type="dcterms:W3CDTF">2020-10-21T09:24:56Z</dcterms:modified>
</cp:coreProperties>
</file>