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256" r:id="rId2"/>
    <p:sldId id="257" r:id="rId3"/>
    <p:sldId id="258" r:id="rId4"/>
    <p:sldId id="259" r:id="rId5"/>
    <p:sldId id="260" r:id="rId6"/>
    <p:sldId id="261" r:id="rId7"/>
    <p:sldId id="262" r:id="rId8"/>
    <p:sldId id="263" r:id="rId9"/>
    <p:sldId id="264" r:id="rId10"/>
    <p:sldId id="274" r:id="rId11"/>
    <p:sldId id="265" r:id="rId12"/>
    <p:sldId id="266" r:id="rId13"/>
    <p:sldId id="267" r:id="rId14"/>
    <p:sldId id="268" r:id="rId15"/>
    <p:sldId id="269" r:id="rId16"/>
    <p:sldId id="270" r:id="rId17"/>
    <p:sldId id="271" r:id="rId18"/>
    <p:sldId id="273" r:id="rId19"/>
    <p:sldId id="272" r:id="rId20"/>
    <p:sldId id="275" r:id="rId21"/>
    <p:sldId id="276" r:id="rId22"/>
    <p:sldId id="277" r:id="rId23"/>
    <p:sldId id="278" r:id="rId24"/>
    <p:sldId id="279" r:id="rId25"/>
    <p:sldId id="280" r:id="rId26"/>
    <p:sldId id="282" r:id="rId27"/>
    <p:sldId id="281"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8" r:id="rId43"/>
    <p:sldId id="297"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9" r:id="rId64"/>
    <p:sldId id="318"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5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5AD9CD09-D8CD-4A98-9D9B-E67947959C91}" type="datetimeFigureOut">
              <a:rPr lang="ru-RU" smtClean="0"/>
              <a:t>10.05.2024</a:t>
            </a:fld>
            <a:endParaRPr lang="ru-RU"/>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ru-RU"/>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DFC123B-8B67-4662-80E7-4D03641CC36E}" type="slidenum">
              <a:rPr lang="ru-RU" smtClean="0"/>
              <a:t>‹#›</a:t>
            </a:fld>
            <a:endParaRPr lang="ru-RU"/>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028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AD9CD09-D8CD-4A98-9D9B-E67947959C91}" type="datetimeFigureOut">
              <a:rPr lang="ru-RU" smtClean="0"/>
              <a:t>10.05.2024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DFC123B-8B67-4662-80E7-4D03641CC36E}" type="slidenum">
              <a:rPr lang="ru-RU" smtClean="0"/>
              <a:t>‹#›</a:t>
            </a:fld>
            <a:endParaRPr lang="ru-RU"/>
          </a:p>
        </p:txBody>
      </p:sp>
    </p:spTree>
    <p:extLst>
      <p:ext uri="{BB962C8B-B14F-4D97-AF65-F5344CB8AC3E}">
        <p14:creationId xmlns:p14="http://schemas.microsoft.com/office/powerpoint/2010/main" val="763667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AD9CD09-D8CD-4A98-9D9B-E67947959C91}" type="datetimeFigureOut">
              <a:rPr lang="ru-RU" smtClean="0"/>
              <a:t>10.05.2024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DFC123B-8B67-4662-80E7-4D03641CC36E}" type="slidenum">
              <a:rPr lang="ru-RU" smtClean="0"/>
              <a:t>‹#›</a:t>
            </a:fld>
            <a:endParaRPr lang="ru-RU"/>
          </a:p>
        </p:txBody>
      </p:sp>
    </p:spTree>
    <p:extLst>
      <p:ext uri="{BB962C8B-B14F-4D97-AF65-F5344CB8AC3E}">
        <p14:creationId xmlns:p14="http://schemas.microsoft.com/office/powerpoint/2010/main" val="669707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AD9CD09-D8CD-4A98-9D9B-E67947959C91}" type="datetimeFigureOut">
              <a:rPr lang="ru-RU" smtClean="0"/>
              <a:t>10.05.2024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DFC123B-8B67-4662-80E7-4D03641CC36E}" type="slidenum">
              <a:rPr lang="ru-RU" smtClean="0"/>
              <a:t>‹#›</a:t>
            </a:fld>
            <a:endParaRPr lang="ru-RU"/>
          </a:p>
        </p:txBody>
      </p:sp>
    </p:spTree>
    <p:extLst>
      <p:ext uri="{BB962C8B-B14F-4D97-AF65-F5344CB8AC3E}">
        <p14:creationId xmlns:p14="http://schemas.microsoft.com/office/powerpoint/2010/main" val="409727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ru-RU"/>
              <a:t>Образец заголовка</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AD9CD09-D8CD-4A98-9D9B-E67947959C91}" type="datetimeFigureOut">
              <a:rPr lang="ru-RU" smtClean="0"/>
              <a:t>10.05.2024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DFC123B-8B67-4662-80E7-4D03641CC36E}" type="slidenum">
              <a:rPr lang="ru-RU" smtClean="0"/>
              <a:t>‹#›</a:t>
            </a:fld>
            <a:endParaRPr lang="ru-RU"/>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4399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5AD9CD09-D8CD-4A98-9D9B-E67947959C91}" type="datetimeFigureOut">
              <a:rPr lang="ru-RU" smtClean="0"/>
              <a:t>10.05.2024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DFC123B-8B67-4662-80E7-4D03641CC36E}" type="slidenum">
              <a:rPr lang="ru-RU" smtClean="0"/>
              <a:t>‹#›</a:t>
            </a:fld>
            <a:endParaRPr lang="ru-RU"/>
          </a:p>
        </p:txBody>
      </p:sp>
    </p:spTree>
    <p:extLst>
      <p:ext uri="{BB962C8B-B14F-4D97-AF65-F5344CB8AC3E}">
        <p14:creationId xmlns:p14="http://schemas.microsoft.com/office/powerpoint/2010/main" val="1827121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5AD9CD09-D8CD-4A98-9D9B-E67947959C91}" type="datetimeFigureOut">
              <a:rPr lang="ru-RU" smtClean="0"/>
              <a:t>10.05.2024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DFC123B-8B67-4662-80E7-4D03641CC36E}" type="slidenum">
              <a:rPr lang="ru-RU" smtClean="0"/>
              <a:t>‹#›</a:t>
            </a:fld>
            <a:endParaRPr lang="ru-RU"/>
          </a:p>
        </p:txBody>
      </p:sp>
    </p:spTree>
    <p:extLst>
      <p:ext uri="{BB962C8B-B14F-4D97-AF65-F5344CB8AC3E}">
        <p14:creationId xmlns:p14="http://schemas.microsoft.com/office/powerpoint/2010/main" val="3247191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5AD9CD09-D8CD-4A98-9D9B-E67947959C91}" type="datetimeFigureOut">
              <a:rPr lang="ru-RU" smtClean="0"/>
              <a:t>10.05.2024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DFC123B-8B67-4662-80E7-4D03641CC36E}" type="slidenum">
              <a:rPr lang="ru-RU" smtClean="0"/>
              <a:t>‹#›</a:t>
            </a:fld>
            <a:endParaRPr lang="ru-RU"/>
          </a:p>
        </p:txBody>
      </p:sp>
    </p:spTree>
    <p:extLst>
      <p:ext uri="{BB962C8B-B14F-4D97-AF65-F5344CB8AC3E}">
        <p14:creationId xmlns:p14="http://schemas.microsoft.com/office/powerpoint/2010/main" val="429032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D9CD09-D8CD-4A98-9D9B-E67947959C91}" type="datetimeFigureOut">
              <a:rPr lang="ru-RU" smtClean="0"/>
              <a:t>10.05.2024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DFC123B-8B67-4662-80E7-4D03641CC36E}" type="slidenum">
              <a:rPr lang="ru-RU" smtClean="0"/>
              <a:t>‹#›</a:t>
            </a:fld>
            <a:endParaRPr lang="ru-RU"/>
          </a:p>
        </p:txBody>
      </p:sp>
    </p:spTree>
    <p:extLst>
      <p:ext uri="{BB962C8B-B14F-4D97-AF65-F5344CB8AC3E}">
        <p14:creationId xmlns:p14="http://schemas.microsoft.com/office/powerpoint/2010/main" val="3669533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a:t>Образец заголовка</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5AD9CD09-D8CD-4A98-9D9B-E67947959C91}" type="datetimeFigureOut">
              <a:rPr lang="ru-RU" smtClean="0"/>
              <a:t>10.05.2024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DFC123B-8B67-4662-80E7-4D03641CC36E}" type="slidenum">
              <a:rPr lang="ru-RU" smtClean="0"/>
              <a:t>‹#›</a:t>
            </a:fld>
            <a:endParaRPr lang="ru-RU"/>
          </a:p>
        </p:txBody>
      </p:sp>
    </p:spTree>
    <p:extLst>
      <p:ext uri="{BB962C8B-B14F-4D97-AF65-F5344CB8AC3E}">
        <p14:creationId xmlns:p14="http://schemas.microsoft.com/office/powerpoint/2010/main" val="590770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5AD9CD09-D8CD-4A98-9D9B-E67947959C91}" type="datetimeFigureOut">
              <a:rPr lang="ru-RU" smtClean="0"/>
              <a:t>10.05.2024</a:t>
            </a:fld>
            <a:endParaRPr lang="ru-RU"/>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FC123B-8B67-4662-80E7-4D03641CC36E}" type="slidenum">
              <a:rPr lang="ru-RU" smtClean="0"/>
              <a:t>‹#›</a:t>
            </a:fld>
            <a:endParaRPr lang="ru-RU"/>
          </a:p>
        </p:txBody>
      </p:sp>
    </p:spTree>
    <p:extLst>
      <p:ext uri="{BB962C8B-B14F-4D97-AF65-F5344CB8AC3E}">
        <p14:creationId xmlns:p14="http://schemas.microsoft.com/office/powerpoint/2010/main" val="1091653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5AD9CD09-D8CD-4A98-9D9B-E67947959C91}" type="datetimeFigureOut">
              <a:rPr lang="ru-RU" smtClean="0"/>
              <a:t>10.05.2024</a:t>
            </a:fld>
            <a:endParaRPr lang="ru-RU"/>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ru-RU"/>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1DFC123B-8B67-4662-80E7-4D03641CC36E}" type="slidenum">
              <a:rPr lang="ru-RU" smtClean="0"/>
              <a:t>‹#›</a:t>
            </a:fld>
            <a:endParaRPr lang="ru-RU"/>
          </a:p>
        </p:txBody>
      </p:sp>
    </p:spTree>
    <p:extLst>
      <p:ext uri="{BB962C8B-B14F-4D97-AF65-F5344CB8AC3E}">
        <p14:creationId xmlns:p14="http://schemas.microsoft.com/office/powerpoint/2010/main" val="158595664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58618" y="258618"/>
            <a:ext cx="11674764" cy="1209964"/>
          </a:xfrm>
        </p:spPr>
        <p:txBody>
          <a:bodyPr>
            <a:normAutofit fontScale="90000"/>
          </a:bodyPr>
          <a:lstStyle/>
          <a:p>
            <a:pPr algn="ctr"/>
            <a:r>
              <a:rPr lang="uk-UA" b="1" dirty="0">
                <a:solidFill>
                  <a:schemeClr val="tx1"/>
                </a:solidFill>
              </a:rPr>
              <a:t>Лекція 7. Дискурс концепту «єдина Європа» на теренах Європейського Союзу</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58618" y="1357745"/>
            <a:ext cx="11674764" cy="5241637"/>
          </a:xfrm>
        </p:spPr>
        <p:txBody>
          <a:bodyPr>
            <a:normAutofit lnSpcReduction="10000"/>
          </a:bodyPr>
          <a:lstStyle/>
          <a:p>
            <a:pPr algn="ctr"/>
            <a:r>
              <a:rPr kumimoji="0" lang="uk-UA"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uk-UA" sz="2400" b="1" dirty="0">
                <a:solidFill>
                  <a:srgbClr val="002060"/>
                </a:solidFill>
                <a:effectLst>
                  <a:outerShdw blurRad="38100" dist="38100" dir="2700000" algn="tl">
                    <a:srgbClr val="000000">
                      <a:alpha val="43137"/>
                    </a:srgbClr>
                  </a:outerShdw>
                </a:effectLst>
              </a:rPr>
              <a:t>Питання для обговорення:</a:t>
            </a:r>
          </a:p>
          <a:p>
            <a:pPr marL="45720" indent="0" algn="ctr">
              <a:buNone/>
            </a:pPr>
            <a:endParaRPr lang="uk-UA" sz="2400" b="1" dirty="0">
              <a:solidFill>
                <a:srgbClr val="FF0000"/>
              </a:solidFill>
            </a:endParaRPr>
          </a:p>
          <a:p>
            <a:r>
              <a:rPr lang="uk-UA" sz="2400" b="1" dirty="0">
                <a:solidFill>
                  <a:srgbClr val="FF0000"/>
                </a:solidFill>
              </a:rPr>
              <a:t>1.	</a:t>
            </a:r>
            <a:r>
              <a:rPr lang="uk-UA" sz="2800" b="1" dirty="0">
                <a:solidFill>
                  <a:srgbClr val="FF0000"/>
                </a:solidFill>
              </a:rPr>
              <a:t>Маастрихтська угода 1993 р. Шенгенська конвенція 1995 р. </a:t>
            </a:r>
          </a:p>
          <a:p>
            <a:r>
              <a:rPr lang="uk-UA" sz="2800" b="1" dirty="0">
                <a:solidFill>
                  <a:srgbClr val="FF0000"/>
                </a:solidFill>
              </a:rPr>
              <a:t>2.	Амстердамський Договір про ЄС 1999 р. </a:t>
            </a:r>
          </a:p>
          <a:p>
            <a:r>
              <a:rPr lang="uk-UA" sz="2800" b="1" dirty="0">
                <a:solidFill>
                  <a:srgbClr val="FF0000"/>
                </a:solidFill>
              </a:rPr>
              <a:t>3.	Запровадження 2002 р. </a:t>
            </a:r>
            <a:r>
              <a:rPr lang="uk-UA" sz="2800" b="1">
                <a:solidFill>
                  <a:srgbClr val="FF0000"/>
                </a:solidFill>
              </a:rPr>
              <a:t>єдиної </a:t>
            </a:r>
            <a:r>
              <a:rPr lang="uk-UA" sz="2800" b="1" dirty="0">
                <a:solidFill>
                  <a:srgbClr val="FF0000"/>
                </a:solidFill>
              </a:rPr>
              <a:t>європейської валюти до готівкового обігу – євро. Проект Конституції ЄС. </a:t>
            </a:r>
          </a:p>
          <a:p>
            <a:r>
              <a:rPr lang="uk-UA" sz="2800" b="1" dirty="0">
                <a:solidFill>
                  <a:srgbClr val="FF0000"/>
                </a:solidFill>
              </a:rPr>
              <a:t>4.	Євроскептицизм 2015-2016 рр. </a:t>
            </a:r>
          </a:p>
          <a:p>
            <a:r>
              <a:rPr lang="uk-UA" sz="2800" b="1" dirty="0">
                <a:solidFill>
                  <a:srgbClr val="FF0000"/>
                </a:solidFill>
              </a:rPr>
              <a:t>5.	Концепт Центральної Європи: історична ретроспектива та політична перспектива. </a:t>
            </a:r>
          </a:p>
          <a:p>
            <a:r>
              <a:rPr lang="uk-UA" sz="2800" b="1" dirty="0">
                <a:solidFill>
                  <a:srgbClr val="FF0000"/>
                </a:solidFill>
              </a:rPr>
              <a:t>6.	Центрально-Східна Європа як історичний регіон: зміст та еволюція концепції. Поширення терміну Східна Європа.</a:t>
            </a:r>
          </a:p>
          <a:p>
            <a:endParaRPr lang="ru-RU" dirty="0"/>
          </a:p>
        </p:txBody>
      </p:sp>
    </p:spTree>
    <p:extLst>
      <p:ext uri="{BB962C8B-B14F-4D97-AF65-F5344CB8AC3E}">
        <p14:creationId xmlns:p14="http://schemas.microsoft.com/office/powerpoint/2010/main" val="170531451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1025236"/>
          </a:xfrm>
        </p:spPr>
        <p:txBody>
          <a:bodyPr>
            <a:normAutofit/>
          </a:bodyPr>
          <a:lstStyle/>
          <a:p>
            <a:pPr algn="ctr"/>
            <a:r>
              <a:rPr lang="ru-RU" sz="3200" b="1" dirty="0">
                <a:solidFill>
                  <a:srgbClr val="002060"/>
                </a:solidFill>
                <a:highlight>
                  <a:srgbClr val="00FF00"/>
                </a:highlight>
              </a:rPr>
              <a:t>1</a:t>
            </a:r>
            <a:r>
              <a:rPr lang="uk-UA" sz="3200" b="1" dirty="0">
                <a:solidFill>
                  <a:srgbClr val="002060"/>
                </a:solidFill>
                <a:highlight>
                  <a:srgbClr val="00FF00"/>
                </a:highlight>
              </a:rPr>
              <a:t>.	Маастрихтська угода 1993 р. </a:t>
            </a:r>
            <a:br>
              <a:rPr lang="uk-UA" sz="3200" b="1" dirty="0">
                <a:solidFill>
                  <a:srgbClr val="002060"/>
                </a:solidFill>
                <a:highlight>
                  <a:srgbClr val="00FF00"/>
                </a:highlight>
              </a:rPr>
            </a:br>
            <a:r>
              <a:rPr lang="uk-UA" sz="3200" b="1" dirty="0">
                <a:solidFill>
                  <a:srgbClr val="002060"/>
                </a:solidFill>
                <a:highlight>
                  <a:srgbClr val="00FF00"/>
                </a:highlight>
              </a:rPr>
              <a:t>Шенгенська конвенція 1995 р. </a:t>
            </a:r>
          </a:p>
        </p:txBody>
      </p:sp>
      <p:sp>
        <p:nvSpPr>
          <p:cNvPr id="4" name="Объект 3">
            <a:extLst>
              <a:ext uri="{FF2B5EF4-FFF2-40B4-BE49-F238E27FC236}">
                <a16:creationId xmlns:a16="http://schemas.microsoft.com/office/drawing/2014/main" id="{2CE3401B-8702-9BFC-799E-8375EBBE4C10}"/>
              </a:ext>
            </a:extLst>
          </p:cNvPr>
          <p:cNvSpPr>
            <a:spLocks noGrp="1"/>
          </p:cNvSpPr>
          <p:nvPr>
            <p:ph idx="1"/>
          </p:nvPr>
        </p:nvSpPr>
        <p:spPr/>
        <p:txBody>
          <a:bodyPr/>
          <a:lstStyle/>
          <a:p>
            <a:endParaRPr lang="ru-RU" dirty="0"/>
          </a:p>
        </p:txBody>
      </p:sp>
      <p:pic>
        <p:nvPicPr>
          <p:cNvPr id="5" name="Рисунок 4">
            <a:extLst>
              <a:ext uri="{FF2B5EF4-FFF2-40B4-BE49-F238E27FC236}">
                <a16:creationId xmlns:a16="http://schemas.microsoft.com/office/drawing/2014/main" id="{D6AE044B-510F-A88D-5BF8-459EEF31DE9C}"/>
              </a:ext>
            </a:extLst>
          </p:cNvPr>
          <p:cNvPicPr>
            <a:picLocks noChangeAspect="1"/>
          </p:cNvPicPr>
          <p:nvPr/>
        </p:nvPicPr>
        <p:blipFill>
          <a:blip r:embed="rId2"/>
          <a:stretch>
            <a:fillRect/>
          </a:stretch>
        </p:blipFill>
        <p:spPr>
          <a:xfrm>
            <a:off x="5206397" y="1468934"/>
            <a:ext cx="6693856" cy="4830618"/>
          </a:xfrm>
          <a:prstGeom prst="rect">
            <a:avLst/>
          </a:prstGeom>
        </p:spPr>
      </p:pic>
      <p:pic>
        <p:nvPicPr>
          <p:cNvPr id="6" name="Рисунок 5">
            <a:extLst>
              <a:ext uri="{FF2B5EF4-FFF2-40B4-BE49-F238E27FC236}">
                <a16:creationId xmlns:a16="http://schemas.microsoft.com/office/drawing/2014/main" id="{96AA3303-D53C-0E4E-061E-D3018FEEBF7C}"/>
              </a:ext>
            </a:extLst>
          </p:cNvPr>
          <p:cNvPicPr>
            <a:picLocks noChangeAspect="1"/>
          </p:cNvPicPr>
          <p:nvPr/>
        </p:nvPicPr>
        <p:blipFill>
          <a:blip r:embed="rId3"/>
          <a:stretch>
            <a:fillRect/>
          </a:stretch>
        </p:blipFill>
        <p:spPr>
          <a:xfrm>
            <a:off x="258618" y="1239338"/>
            <a:ext cx="4805811" cy="5337654"/>
          </a:xfrm>
          <a:prstGeom prst="rect">
            <a:avLst/>
          </a:prstGeom>
        </p:spPr>
      </p:pic>
    </p:spTree>
    <p:extLst>
      <p:ext uri="{BB962C8B-B14F-4D97-AF65-F5344CB8AC3E}">
        <p14:creationId xmlns:p14="http://schemas.microsoft.com/office/powerpoint/2010/main" val="10601859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1025236"/>
          </a:xfrm>
        </p:spPr>
        <p:txBody>
          <a:bodyPr>
            <a:normAutofit/>
          </a:bodyPr>
          <a:lstStyle/>
          <a:p>
            <a:pPr algn="ctr"/>
            <a:r>
              <a:rPr lang="ru-RU" sz="3200" b="1" dirty="0">
                <a:solidFill>
                  <a:srgbClr val="002060"/>
                </a:solidFill>
                <a:highlight>
                  <a:srgbClr val="00FF00"/>
                </a:highlight>
              </a:rPr>
              <a:t>1</a:t>
            </a:r>
            <a:r>
              <a:rPr lang="uk-UA" sz="3200" b="1" dirty="0">
                <a:solidFill>
                  <a:srgbClr val="002060"/>
                </a:solidFill>
                <a:highlight>
                  <a:srgbClr val="00FF00"/>
                </a:highlight>
              </a:rPr>
              <a:t>.	Маастрихтська угода 1993 р. </a:t>
            </a:r>
            <a:br>
              <a:rPr lang="uk-UA" sz="3200" b="1" dirty="0">
                <a:solidFill>
                  <a:srgbClr val="002060"/>
                </a:solidFill>
                <a:highlight>
                  <a:srgbClr val="00FF00"/>
                </a:highlight>
              </a:rPr>
            </a:br>
            <a:r>
              <a:rPr lang="uk-UA" sz="3200" b="1" dirty="0">
                <a:solidFill>
                  <a:srgbClr val="002060"/>
                </a:solidFill>
                <a:highlight>
                  <a:srgbClr val="00FF00"/>
                </a:highlight>
              </a:rPr>
              <a:t>Шенгенська конвенція 1995 р.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200727"/>
            <a:ext cx="11748653" cy="5407891"/>
          </a:xfrm>
        </p:spPr>
        <p:txBody>
          <a:bodyPr>
            <a:noAutofit/>
          </a:bodyPr>
          <a:lstStyle/>
          <a:p>
            <a:pPr algn="just"/>
            <a:r>
              <a:rPr lang="uk-UA" sz="3600" b="1" dirty="0">
                <a:solidFill>
                  <a:srgbClr val="7030A0"/>
                </a:solidFill>
                <a:highlight>
                  <a:srgbClr val="FFFF00"/>
                </a:highlight>
              </a:rPr>
              <a:t>15 березня 2006 р.</a:t>
            </a:r>
            <a:r>
              <a:rPr lang="uk-UA" sz="3600" b="1" dirty="0">
                <a:solidFill>
                  <a:srgbClr val="7030A0"/>
                </a:solidFill>
              </a:rPr>
              <a:t> прийнято Шенгенський кодекс про кордони, що змінював Шенгенську конвенцію. Станом на 2009 р. угода діяла в </a:t>
            </a:r>
            <a:r>
              <a:rPr lang="uk-UA" sz="3600" b="1" i="1" u="sng" dirty="0">
                <a:solidFill>
                  <a:srgbClr val="7030A0"/>
                </a:solidFill>
              </a:rPr>
              <a:t>25 країнах</a:t>
            </a:r>
            <a:r>
              <a:rPr lang="uk-UA" sz="3600" b="1" dirty="0">
                <a:solidFill>
                  <a:srgbClr val="7030A0"/>
                </a:solidFill>
              </a:rPr>
              <a:t>: </a:t>
            </a:r>
            <a:r>
              <a:rPr lang="uk-UA" sz="3600" b="1" i="1" dirty="0">
                <a:solidFill>
                  <a:srgbClr val="7030A0"/>
                </a:solidFill>
                <a:highlight>
                  <a:srgbClr val="C0C0C0"/>
                </a:highlight>
              </a:rPr>
              <a:t>Австрії, Бельгії, Данії, Фінляндії, Франції, Німеччині, Ісландії, Італії, Греції, Люксембурзі, Нідерландах, Норвегії, Португалії, Іспанії, Швеції, Естонії, Латвії, Литві, Польщі, Словаччині, Словенії, Угорщині, Чехії, Швейцарії</a:t>
            </a:r>
            <a:r>
              <a:rPr lang="uk-UA" sz="3600" b="1" dirty="0">
                <a:solidFill>
                  <a:srgbClr val="7030A0"/>
                </a:solidFill>
              </a:rPr>
              <a:t>. </a:t>
            </a:r>
            <a:r>
              <a:rPr lang="uk-UA" sz="3600" b="1" dirty="0">
                <a:solidFill>
                  <a:srgbClr val="7030A0"/>
                </a:solidFill>
                <a:highlight>
                  <a:srgbClr val="00FFFF"/>
                </a:highlight>
              </a:rPr>
              <a:t>Ірландія та Великобританія приєднались до угоди на обмежених умовах</a:t>
            </a:r>
            <a:r>
              <a:rPr lang="uk-UA" sz="3600" b="1" dirty="0">
                <a:solidFill>
                  <a:srgbClr val="7030A0"/>
                </a:solidFill>
              </a:rPr>
              <a:t>. </a:t>
            </a:r>
            <a:r>
              <a:rPr lang="uk-UA" sz="3600" b="1" dirty="0">
                <a:solidFill>
                  <a:srgbClr val="7030A0"/>
                </a:solidFill>
                <a:highlight>
                  <a:srgbClr val="00FF00"/>
                </a:highlight>
              </a:rPr>
              <a:t>З 1 січня 2014 р. до Шенгенського договору приєднались Болгарія та Румунія.</a:t>
            </a:r>
          </a:p>
        </p:txBody>
      </p:sp>
    </p:spTree>
    <p:extLst>
      <p:ext uri="{BB962C8B-B14F-4D97-AF65-F5344CB8AC3E}">
        <p14:creationId xmlns:p14="http://schemas.microsoft.com/office/powerpoint/2010/main" val="10395127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655781"/>
          </a:xfrm>
        </p:spPr>
        <p:txBody>
          <a:bodyPr>
            <a:normAutofit/>
          </a:bodyPr>
          <a:lstStyle/>
          <a:p>
            <a:pPr algn="ctr"/>
            <a:r>
              <a:rPr lang="uk-UA" sz="3200" b="1" dirty="0">
                <a:solidFill>
                  <a:srgbClr val="002060"/>
                </a:solidFill>
                <a:effectLst>
                  <a:outerShdw blurRad="38100" dist="38100" dir="2700000" algn="tl">
                    <a:srgbClr val="000000">
                      <a:alpha val="43137"/>
                    </a:srgbClr>
                  </a:outerShdw>
                </a:effectLst>
                <a:highlight>
                  <a:srgbClr val="00FFFF"/>
                </a:highlight>
              </a:rPr>
              <a:t>2.	Амстердамський Договір про ЄС 1999 р.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3759200" y="840509"/>
            <a:ext cx="8174183" cy="5768109"/>
          </a:xfrm>
        </p:spPr>
        <p:txBody>
          <a:bodyPr>
            <a:normAutofit/>
          </a:bodyPr>
          <a:lstStyle/>
          <a:p>
            <a:pPr marL="45720" indent="0" algn="just">
              <a:buNone/>
            </a:pPr>
            <a:r>
              <a:rPr lang="uk-UA" sz="2800" b="1" dirty="0">
                <a:solidFill>
                  <a:srgbClr val="7030A0"/>
                </a:solidFill>
              </a:rPr>
              <a:t>Для подальшого узгодження положень Договору про Європейський Союз, протягом 1996–1997 рр. було проведено Міжурядову конференцію та два засідання Європейської ради. </a:t>
            </a:r>
          </a:p>
          <a:p>
            <a:pPr marL="45720" indent="0" algn="just">
              <a:buNone/>
            </a:pPr>
            <a:r>
              <a:rPr lang="uk-UA" sz="2800" b="1" dirty="0">
                <a:solidFill>
                  <a:srgbClr val="7030A0"/>
                </a:solidFill>
              </a:rPr>
              <a:t>Результатом стало затвердження нової редакції Договору про ЄС, який був названий Амстердамським (місце проведення засідання Європейської ради). </a:t>
            </a:r>
            <a:r>
              <a:rPr lang="uk-UA" sz="2800" b="1" dirty="0">
                <a:solidFill>
                  <a:srgbClr val="7030A0"/>
                </a:solidFill>
                <a:highlight>
                  <a:srgbClr val="FFFF00"/>
                </a:highlight>
              </a:rPr>
              <a:t>Угода вступила в силу 1 травня 1999 р. </a:t>
            </a:r>
          </a:p>
        </p:txBody>
      </p:sp>
      <p:pic>
        <p:nvPicPr>
          <p:cNvPr id="4" name="Рисунок 3">
            <a:extLst>
              <a:ext uri="{FF2B5EF4-FFF2-40B4-BE49-F238E27FC236}">
                <a16:creationId xmlns:a16="http://schemas.microsoft.com/office/drawing/2014/main" id="{8A513B86-B1B6-5D5C-2BF1-48E5FF6ECAB3}"/>
              </a:ext>
            </a:extLst>
          </p:cNvPr>
          <p:cNvPicPr>
            <a:picLocks noChangeAspect="1"/>
          </p:cNvPicPr>
          <p:nvPr/>
        </p:nvPicPr>
        <p:blipFill>
          <a:blip r:embed="rId2"/>
          <a:stretch>
            <a:fillRect/>
          </a:stretch>
        </p:blipFill>
        <p:spPr>
          <a:xfrm>
            <a:off x="298392" y="4370859"/>
            <a:ext cx="3190646" cy="2170109"/>
          </a:xfrm>
          <a:prstGeom prst="rect">
            <a:avLst/>
          </a:prstGeom>
        </p:spPr>
      </p:pic>
      <p:pic>
        <p:nvPicPr>
          <p:cNvPr id="5" name="Рисунок 4">
            <a:extLst>
              <a:ext uri="{FF2B5EF4-FFF2-40B4-BE49-F238E27FC236}">
                <a16:creationId xmlns:a16="http://schemas.microsoft.com/office/drawing/2014/main" id="{CDA5B477-C9C4-BD61-C2AE-BF19032C40B8}"/>
              </a:ext>
            </a:extLst>
          </p:cNvPr>
          <p:cNvPicPr>
            <a:picLocks noChangeAspect="1"/>
          </p:cNvPicPr>
          <p:nvPr/>
        </p:nvPicPr>
        <p:blipFill>
          <a:blip r:embed="rId3"/>
          <a:stretch>
            <a:fillRect/>
          </a:stretch>
        </p:blipFill>
        <p:spPr>
          <a:xfrm>
            <a:off x="7344567" y="4370859"/>
            <a:ext cx="4459505" cy="2237758"/>
          </a:xfrm>
          <a:prstGeom prst="rect">
            <a:avLst/>
          </a:prstGeom>
        </p:spPr>
      </p:pic>
      <p:pic>
        <p:nvPicPr>
          <p:cNvPr id="6" name="Рисунок 5">
            <a:extLst>
              <a:ext uri="{FF2B5EF4-FFF2-40B4-BE49-F238E27FC236}">
                <a16:creationId xmlns:a16="http://schemas.microsoft.com/office/drawing/2014/main" id="{3AC14516-13E0-2338-8C08-962AD7EA9A09}"/>
              </a:ext>
            </a:extLst>
          </p:cNvPr>
          <p:cNvPicPr>
            <a:picLocks noChangeAspect="1"/>
          </p:cNvPicPr>
          <p:nvPr/>
        </p:nvPicPr>
        <p:blipFill>
          <a:blip r:embed="rId4"/>
          <a:stretch>
            <a:fillRect/>
          </a:stretch>
        </p:blipFill>
        <p:spPr>
          <a:xfrm>
            <a:off x="798946" y="840509"/>
            <a:ext cx="2382982" cy="3323633"/>
          </a:xfrm>
          <a:prstGeom prst="rect">
            <a:avLst/>
          </a:prstGeom>
        </p:spPr>
      </p:pic>
      <p:pic>
        <p:nvPicPr>
          <p:cNvPr id="7" name="Рисунок 6">
            <a:extLst>
              <a:ext uri="{FF2B5EF4-FFF2-40B4-BE49-F238E27FC236}">
                <a16:creationId xmlns:a16="http://schemas.microsoft.com/office/drawing/2014/main" id="{3E24774B-7815-F1DF-AFE1-DA1355492D13}"/>
              </a:ext>
            </a:extLst>
          </p:cNvPr>
          <p:cNvPicPr>
            <a:picLocks noChangeAspect="1"/>
          </p:cNvPicPr>
          <p:nvPr/>
        </p:nvPicPr>
        <p:blipFill>
          <a:blip r:embed="rId5"/>
          <a:stretch>
            <a:fillRect/>
          </a:stretch>
        </p:blipFill>
        <p:spPr>
          <a:xfrm>
            <a:off x="4451927" y="4602604"/>
            <a:ext cx="2401454" cy="1938364"/>
          </a:xfrm>
          <a:prstGeom prst="rect">
            <a:avLst/>
          </a:prstGeom>
        </p:spPr>
      </p:pic>
    </p:spTree>
    <p:extLst>
      <p:ext uri="{BB962C8B-B14F-4D97-AF65-F5344CB8AC3E}">
        <p14:creationId xmlns:p14="http://schemas.microsoft.com/office/powerpoint/2010/main" val="1011428866"/>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655781"/>
          </a:xfrm>
        </p:spPr>
        <p:txBody>
          <a:bodyPr>
            <a:normAutofit/>
          </a:bodyPr>
          <a:lstStyle/>
          <a:p>
            <a:pPr algn="ctr"/>
            <a:r>
              <a:rPr lang="uk-UA" sz="3200" b="1" dirty="0">
                <a:solidFill>
                  <a:srgbClr val="002060"/>
                </a:solidFill>
                <a:effectLst>
                  <a:outerShdw blurRad="38100" dist="38100" dir="2700000" algn="tl">
                    <a:srgbClr val="000000">
                      <a:alpha val="43137"/>
                    </a:srgbClr>
                  </a:outerShdw>
                </a:effectLst>
                <a:highlight>
                  <a:srgbClr val="00FFFF"/>
                </a:highlight>
              </a:rPr>
              <a:t>2.	Амстердамський Договір про ЄС 1999 р.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840509"/>
            <a:ext cx="11748653" cy="5768109"/>
          </a:xfrm>
        </p:spPr>
        <p:txBody>
          <a:bodyPr/>
          <a:lstStyle/>
          <a:p>
            <a:pPr marL="45720" indent="0" algn="ctr">
              <a:buNone/>
            </a:pPr>
            <a:r>
              <a:rPr lang="uk-UA" sz="3600" b="1" dirty="0">
                <a:solidFill>
                  <a:srgbClr val="7030A0"/>
                </a:solidFill>
                <a:highlight>
                  <a:srgbClr val="FFFF00"/>
                </a:highlight>
              </a:rPr>
              <a:t>Амстердамський договір визначив: </a:t>
            </a:r>
          </a:p>
          <a:p>
            <a:pPr marL="45720" indent="0">
              <a:buNone/>
            </a:pPr>
            <a:r>
              <a:rPr lang="uk-UA" sz="3600" b="1" dirty="0">
                <a:solidFill>
                  <a:srgbClr val="7030A0"/>
                </a:solidFill>
              </a:rPr>
              <a:t>• п’ятирічний річний термін переходу до вільного пересування громадян; </a:t>
            </a:r>
          </a:p>
          <a:p>
            <a:pPr marL="45720" indent="0">
              <a:buNone/>
            </a:pPr>
            <a:r>
              <a:rPr lang="uk-UA" sz="3600" b="1" dirty="0">
                <a:solidFill>
                  <a:srgbClr val="7030A0"/>
                </a:solidFill>
              </a:rPr>
              <a:t>• дотримання державами-членами принципів демократії та прав людини; </a:t>
            </a:r>
          </a:p>
          <a:p>
            <a:pPr marL="45720" indent="0">
              <a:buNone/>
            </a:pPr>
            <a:r>
              <a:rPr lang="uk-UA" sz="3600" b="1" dirty="0">
                <a:solidFill>
                  <a:srgbClr val="7030A0"/>
                </a:solidFill>
              </a:rPr>
              <a:t>• активізація спільної соціальної політики; </a:t>
            </a:r>
          </a:p>
          <a:p>
            <a:pPr marL="45720" indent="0">
              <a:buNone/>
            </a:pPr>
            <a:r>
              <a:rPr lang="uk-UA" sz="3600" b="1" dirty="0">
                <a:solidFill>
                  <a:srgbClr val="7030A0"/>
                </a:solidFill>
              </a:rPr>
              <a:t>• активізація міжурядового співробітництва у сфері внутрішньої безпеки, боротьби із ксенофобією тощо; </a:t>
            </a:r>
          </a:p>
          <a:p>
            <a:pPr marL="45720" indent="0">
              <a:buNone/>
            </a:pPr>
            <a:r>
              <a:rPr lang="uk-UA" sz="3600" b="1" dirty="0">
                <a:solidFill>
                  <a:srgbClr val="7030A0"/>
                </a:solidFill>
              </a:rPr>
              <a:t>• зростання ролі Європарламенту. </a:t>
            </a:r>
          </a:p>
          <a:p>
            <a:endParaRPr lang="ru-RU" dirty="0">
              <a:solidFill>
                <a:srgbClr val="7030A0"/>
              </a:solidFill>
            </a:endParaRPr>
          </a:p>
        </p:txBody>
      </p:sp>
    </p:spTree>
    <p:extLst>
      <p:ext uri="{BB962C8B-B14F-4D97-AF65-F5344CB8AC3E}">
        <p14:creationId xmlns:p14="http://schemas.microsoft.com/office/powerpoint/2010/main" val="22444204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655781"/>
          </a:xfrm>
        </p:spPr>
        <p:txBody>
          <a:bodyPr>
            <a:normAutofit/>
          </a:bodyPr>
          <a:lstStyle/>
          <a:p>
            <a:pPr algn="ctr"/>
            <a:r>
              <a:rPr lang="uk-UA" sz="3200" b="1" dirty="0">
                <a:solidFill>
                  <a:srgbClr val="002060"/>
                </a:solidFill>
                <a:effectLst>
                  <a:outerShdw blurRad="38100" dist="38100" dir="2700000" algn="tl">
                    <a:srgbClr val="000000">
                      <a:alpha val="43137"/>
                    </a:srgbClr>
                  </a:outerShdw>
                </a:effectLst>
                <a:highlight>
                  <a:srgbClr val="00FFFF"/>
                </a:highlight>
              </a:rPr>
              <a:t>2.	Амстердамський Договір про ЄС 1999 р.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840509"/>
            <a:ext cx="11748653" cy="5768109"/>
          </a:xfrm>
        </p:spPr>
        <p:txBody>
          <a:bodyPr/>
          <a:lstStyle/>
          <a:p>
            <a:pPr algn="just"/>
            <a:r>
              <a:rPr lang="uk-UA" sz="2800" b="1" dirty="0">
                <a:solidFill>
                  <a:srgbClr val="7030A0"/>
                </a:solidFill>
              </a:rPr>
              <a:t>Усі документи щодо Шенгенських домовленостей було включено Амстердамською угодою до правочинів ЄС. Разом із тим, Велика Британія та Ірландія запровадили на своїй території тільки окремі положення Шенгену. </a:t>
            </a:r>
          </a:p>
          <a:p>
            <a:pPr algn="just"/>
            <a:r>
              <a:rPr lang="uk-UA" sz="2800" b="1" dirty="0">
                <a:solidFill>
                  <a:srgbClr val="7030A0"/>
                </a:solidFill>
              </a:rPr>
              <a:t>Маастрихтська та Амстердамська угоди сформували інституційну структуру системи органів ЄС. </a:t>
            </a:r>
            <a:r>
              <a:rPr lang="uk-UA" sz="2800" b="1" i="1" u="sng" dirty="0">
                <a:solidFill>
                  <a:srgbClr val="7030A0"/>
                </a:solidFill>
              </a:rPr>
              <a:t>Було створено низку інституцій</a:t>
            </a:r>
            <a:r>
              <a:rPr lang="uk-UA" sz="2800" b="1" dirty="0">
                <a:solidFill>
                  <a:srgbClr val="7030A0"/>
                </a:solidFill>
              </a:rPr>
              <a:t>:</a:t>
            </a:r>
          </a:p>
          <a:p>
            <a:pPr marL="45720" indent="0" algn="just">
              <a:buNone/>
            </a:pPr>
            <a:r>
              <a:rPr lang="uk-UA" sz="2800" b="1" dirty="0">
                <a:solidFill>
                  <a:srgbClr val="7030A0"/>
                </a:solidFill>
              </a:rPr>
              <a:t>• Європейська рада складається із глав держав та урядів країн-учасниць та Голови</a:t>
            </a:r>
            <a:r>
              <a:rPr lang="uk-UA" sz="2800" b="1" u="sng" dirty="0">
                <a:solidFill>
                  <a:srgbClr val="7030A0"/>
                </a:solidFill>
              </a:rPr>
              <a:t> Єврокомісії</a:t>
            </a:r>
            <a:r>
              <a:rPr lang="uk-UA" sz="2800" b="1" dirty="0">
                <a:solidFill>
                  <a:srgbClr val="7030A0"/>
                </a:solidFill>
              </a:rPr>
              <a:t>. В її рамках відбувається обговорення актуальних проблем та прийняття стратегічних рішень шляхом консенсусу, якщо установчими договорами не передбачено інше. Рішення ЄР мають політичний характер;</a:t>
            </a:r>
          </a:p>
          <a:p>
            <a:pPr marL="45720" indent="0" algn="just">
              <a:buNone/>
            </a:pPr>
            <a:r>
              <a:rPr lang="uk-UA" sz="2800" b="1" dirty="0">
                <a:solidFill>
                  <a:srgbClr val="7030A0"/>
                </a:solidFill>
              </a:rPr>
              <a:t>• Рада ЄС або ж Рада міністрів (вищий законодавчий орган) складається з національних міністрів певного профілю.</a:t>
            </a:r>
          </a:p>
          <a:p>
            <a:endParaRPr lang="ru-RU" dirty="0">
              <a:solidFill>
                <a:srgbClr val="7030A0"/>
              </a:solidFill>
            </a:endParaRPr>
          </a:p>
        </p:txBody>
      </p:sp>
    </p:spTree>
    <p:extLst>
      <p:ext uri="{BB962C8B-B14F-4D97-AF65-F5344CB8AC3E}">
        <p14:creationId xmlns:p14="http://schemas.microsoft.com/office/powerpoint/2010/main" val="965204717"/>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655781"/>
          </a:xfrm>
        </p:spPr>
        <p:txBody>
          <a:bodyPr>
            <a:normAutofit/>
          </a:bodyPr>
          <a:lstStyle/>
          <a:p>
            <a:pPr algn="ctr"/>
            <a:r>
              <a:rPr lang="uk-UA" sz="3200" b="1" dirty="0">
                <a:solidFill>
                  <a:srgbClr val="002060"/>
                </a:solidFill>
                <a:effectLst>
                  <a:outerShdw blurRad="38100" dist="38100" dir="2700000" algn="tl">
                    <a:srgbClr val="000000">
                      <a:alpha val="43137"/>
                    </a:srgbClr>
                  </a:outerShdw>
                </a:effectLst>
                <a:highlight>
                  <a:srgbClr val="00FFFF"/>
                </a:highlight>
              </a:rPr>
              <a:t>2.	Амстердамський Договір про ЄС 1999 р.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840509"/>
            <a:ext cx="11748653" cy="5768109"/>
          </a:xfrm>
        </p:spPr>
        <p:txBody>
          <a:bodyPr/>
          <a:lstStyle/>
          <a:p>
            <a:pPr algn="just"/>
            <a:r>
              <a:rPr lang="uk-UA" sz="3200" b="1" dirty="0">
                <a:solidFill>
                  <a:srgbClr val="7030A0"/>
                </a:solidFill>
              </a:rPr>
              <a:t>Особливістю роботи є те, що у залежності від проблеми, котра має бути вирішена чи обговорена, склад Ради ЄС змінюється (торгівля, соціальна сфера, сільське господарство, екологія тощо, усього – 10 конфігурацій Ради). Головна функція – координація економічної співпраці та керівництво бюджетом;</a:t>
            </a:r>
          </a:p>
          <a:p>
            <a:pPr marL="45720" indent="0" algn="just">
              <a:buNone/>
            </a:pPr>
            <a:r>
              <a:rPr lang="uk-UA" sz="3200" b="1" dirty="0">
                <a:solidFill>
                  <a:srgbClr val="7030A0"/>
                </a:solidFill>
              </a:rPr>
              <a:t>• </a:t>
            </a:r>
            <a:r>
              <a:rPr lang="uk-UA" sz="3200" b="1" i="1" u="sng" dirty="0">
                <a:solidFill>
                  <a:srgbClr val="7030A0"/>
                </a:solidFill>
              </a:rPr>
              <a:t>Європейська комісія</a:t>
            </a:r>
            <a:r>
              <a:rPr lang="uk-UA" sz="3200" b="1" dirty="0">
                <a:solidFill>
                  <a:srgbClr val="7030A0"/>
                </a:solidFill>
              </a:rPr>
              <a:t> – виконавчий орган з правом законодавчої ініціативи, складається з 28 членів, призначених національними урядами на 5 років, які є незалежними від них (номінально). Головні функції: розпорядження бюджетом; контроль за дотриманням угод та законів; окреслення перспектив розвитку тощо;</a:t>
            </a:r>
          </a:p>
          <a:p>
            <a:endParaRPr lang="ru-RU" dirty="0">
              <a:solidFill>
                <a:srgbClr val="7030A0"/>
              </a:solidFill>
            </a:endParaRPr>
          </a:p>
        </p:txBody>
      </p:sp>
    </p:spTree>
    <p:extLst>
      <p:ext uri="{BB962C8B-B14F-4D97-AF65-F5344CB8AC3E}">
        <p14:creationId xmlns:p14="http://schemas.microsoft.com/office/powerpoint/2010/main" val="165257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655781"/>
          </a:xfrm>
        </p:spPr>
        <p:txBody>
          <a:bodyPr>
            <a:normAutofit/>
          </a:bodyPr>
          <a:lstStyle/>
          <a:p>
            <a:pPr algn="ctr"/>
            <a:r>
              <a:rPr lang="uk-UA" sz="3200" b="1" dirty="0">
                <a:solidFill>
                  <a:srgbClr val="002060"/>
                </a:solidFill>
                <a:effectLst>
                  <a:outerShdw blurRad="38100" dist="38100" dir="2700000" algn="tl">
                    <a:srgbClr val="000000">
                      <a:alpha val="43137"/>
                    </a:srgbClr>
                  </a:outerShdw>
                </a:effectLst>
                <a:highlight>
                  <a:srgbClr val="00FFFF"/>
                </a:highlight>
              </a:rPr>
              <a:t>2.	Амстердамський Договір про ЄС 1999 р.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840509"/>
            <a:ext cx="11748653" cy="5768109"/>
          </a:xfrm>
        </p:spPr>
        <p:txBody>
          <a:bodyPr>
            <a:normAutofit fontScale="92500"/>
          </a:bodyPr>
          <a:lstStyle/>
          <a:p>
            <a:pPr algn="just"/>
            <a:r>
              <a:rPr lang="uk-UA" sz="3700" b="1" dirty="0">
                <a:solidFill>
                  <a:srgbClr val="7030A0"/>
                </a:solidFill>
                <a:highlight>
                  <a:srgbClr val="FFFF00"/>
                </a:highlight>
              </a:rPr>
              <a:t>Європейський парламент </a:t>
            </a:r>
            <a:r>
              <a:rPr lang="uk-UA" sz="3700" b="1" dirty="0">
                <a:solidFill>
                  <a:srgbClr val="7030A0"/>
                </a:solidFill>
              </a:rPr>
              <a:t>– законодавчий орган, котрий розділяє ці повноваження із Радою ЄС. Він формується шляхом прямих виборів на 5 років і має консультативні та контрольні функції, приймає поправки до рішень та бюджету. Йому підпорядкована Єврокомісія;</a:t>
            </a:r>
          </a:p>
          <a:p>
            <a:pPr marL="45720" indent="0" algn="just">
              <a:buNone/>
            </a:pPr>
            <a:r>
              <a:rPr lang="uk-UA" sz="3700" b="1" dirty="0">
                <a:solidFill>
                  <a:srgbClr val="7030A0"/>
                </a:solidFill>
              </a:rPr>
              <a:t>• </a:t>
            </a:r>
            <a:r>
              <a:rPr lang="uk-UA" sz="3700" b="1" dirty="0">
                <a:solidFill>
                  <a:srgbClr val="7030A0"/>
                </a:solidFill>
                <a:highlight>
                  <a:srgbClr val="00FF00"/>
                </a:highlight>
              </a:rPr>
              <a:t>Європейський суд </a:t>
            </a:r>
            <a:r>
              <a:rPr lang="uk-UA" sz="3700" b="1" dirty="0">
                <a:solidFill>
                  <a:srgbClr val="7030A0"/>
                </a:solidFill>
              </a:rPr>
              <a:t>(Суд ЄС або ж Суд справедливості) трансформований із суду ЄОВС. Основні повноваження визначались Маастрихтською та Лісабонською угодами: стежить за дотриманням законів, трактує документи та закони ЄС. Його рішення остаточні. Склад формується за принципом по 1 судді від країни-учасниці.</a:t>
            </a:r>
          </a:p>
          <a:p>
            <a:endParaRPr lang="ru-RU" dirty="0">
              <a:solidFill>
                <a:srgbClr val="7030A0"/>
              </a:solidFill>
            </a:endParaRPr>
          </a:p>
        </p:txBody>
      </p:sp>
    </p:spTree>
    <p:extLst>
      <p:ext uri="{BB962C8B-B14F-4D97-AF65-F5344CB8AC3E}">
        <p14:creationId xmlns:p14="http://schemas.microsoft.com/office/powerpoint/2010/main" val="104416377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655781"/>
          </a:xfrm>
        </p:spPr>
        <p:txBody>
          <a:bodyPr>
            <a:normAutofit/>
          </a:bodyPr>
          <a:lstStyle/>
          <a:p>
            <a:pPr algn="ctr"/>
            <a:r>
              <a:rPr lang="uk-UA" sz="3200" b="1" dirty="0">
                <a:solidFill>
                  <a:srgbClr val="002060"/>
                </a:solidFill>
                <a:effectLst>
                  <a:outerShdw blurRad="38100" dist="38100" dir="2700000" algn="tl">
                    <a:srgbClr val="000000">
                      <a:alpha val="43137"/>
                    </a:srgbClr>
                  </a:outerShdw>
                </a:effectLst>
                <a:highlight>
                  <a:srgbClr val="00FFFF"/>
                </a:highlight>
              </a:rPr>
              <a:t>2.	Амстердамський Договір про ЄС 1999 р.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840509"/>
            <a:ext cx="11748653" cy="5768109"/>
          </a:xfrm>
        </p:spPr>
        <p:txBody>
          <a:bodyPr/>
          <a:lstStyle/>
          <a:p>
            <a:pPr algn="just"/>
            <a:r>
              <a:rPr lang="uk-UA" sz="4000" b="1" u="sng" dirty="0">
                <a:solidFill>
                  <a:srgbClr val="7030A0"/>
                </a:solidFill>
              </a:rPr>
              <a:t>Інші важливі інститути</a:t>
            </a:r>
            <a:r>
              <a:rPr lang="uk-UA" sz="4000" b="1" dirty="0">
                <a:solidFill>
                  <a:srgbClr val="7030A0"/>
                </a:solidFill>
              </a:rPr>
              <a:t>: Європейський Центральний банк; Європейський суд аудиторів або ж Рахункова палата (започаткований Маастрихтськими угодами).</a:t>
            </a:r>
          </a:p>
          <a:p>
            <a:pPr marL="45720" indent="0" algn="just">
              <a:buNone/>
            </a:pPr>
            <a:r>
              <a:rPr lang="uk-UA" sz="4000" b="1" dirty="0">
                <a:solidFill>
                  <a:srgbClr val="7030A0"/>
                </a:solidFill>
              </a:rPr>
              <a:t>Суттєві зміни до принципів інституційного розвитку ЄС </a:t>
            </a:r>
            <a:r>
              <a:rPr lang="uk-UA" sz="4000" b="1" dirty="0" err="1">
                <a:solidFill>
                  <a:srgbClr val="7030A0"/>
                </a:solidFill>
              </a:rPr>
              <a:t>вніс</a:t>
            </a:r>
            <a:r>
              <a:rPr lang="uk-UA" sz="4000" b="1" dirty="0">
                <a:solidFill>
                  <a:srgbClr val="7030A0"/>
                </a:solidFill>
              </a:rPr>
              <a:t> </a:t>
            </a:r>
            <a:r>
              <a:rPr lang="uk-UA" sz="4000" b="1" dirty="0">
                <a:solidFill>
                  <a:srgbClr val="7030A0"/>
                </a:solidFill>
                <a:highlight>
                  <a:srgbClr val="00FF00"/>
                </a:highlight>
              </a:rPr>
              <a:t>Ніццький договір від лютого 2001р. (чинний із 1 лютого 2003 р.).</a:t>
            </a:r>
            <a:r>
              <a:rPr lang="uk-UA" sz="4000" b="1" dirty="0">
                <a:solidFill>
                  <a:srgbClr val="7030A0"/>
                </a:solidFill>
              </a:rPr>
              <a:t> Зокрема, він перерозподілив квоти представництва у інституціях із урахуванням нового розширення ЄС, запланованого на 2004 р. </a:t>
            </a:r>
          </a:p>
          <a:p>
            <a:endParaRPr lang="ru-RU" dirty="0">
              <a:solidFill>
                <a:srgbClr val="7030A0"/>
              </a:solidFill>
            </a:endParaRPr>
          </a:p>
        </p:txBody>
      </p:sp>
    </p:spTree>
    <p:extLst>
      <p:ext uri="{BB962C8B-B14F-4D97-AF65-F5344CB8AC3E}">
        <p14:creationId xmlns:p14="http://schemas.microsoft.com/office/powerpoint/2010/main" val="4080620346"/>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932872"/>
          </a:xfrm>
        </p:spPr>
        <p:txBody>
          <a:bodyPr>
            <a:normAutofit fontScale="90000"/>
          </a:bodyPr>
          <a:lstStyle/>
          <a:p>
            <a:pPr algn="ctr"/>
            <a:r>
              <a:rPr lang="ru-RU" sz="3200" b="1" dirty="0">
                <a:solidFill>
                  <a:srgbClr val="002060"/>
                </a:solidFill>
                <a:effectLst>
                  <a:outerShdw blurRad="38100" dist="38100" dir="2700000" algn="tl">
                    <a:srgbClr val="000000">
                      <a:alpha val="43137"/>
                    </a:srgbClr>
                  </a:outerShdw>
                </a:effectLst>
                <a:highlight>
                  <a:srgbClr val="FFFF00"/>
                </a:highlight>
              </a:rPr>
              <a:t>3</a:t>
            </a:r>
            <a:r>
              <a:rPr lang="uk-UA" sz="3200" b="1" dirty="0">
                <a:solidFill>
                  <a:srgbClr val="002060"/>
                </a:solidFill>
                <a:effectLst>
                  <a:outerShdw blurRad="38100" dist="38100" dir="2700000" algn="tl">
                    <a:srgbClr val="000000">
                      <a:alpha val="43137"/>
                    </a:srgbClr>
                  </a:outerShdw>
                </a:effectLst>
                <a:highlight>
                  <a:srgbClr val="FFFF00"/>
                </a:highlight>
              </a:rPr>
              <a:t>.	Запровадження 2002 р. Єдиної європейської валюти до готівкового обігу – євро. Проект Конституції ЄС</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182255"/>
            <a:ext cx="6483927" cy="5426363"/>
          </a:xfrm>
        </p:spPr>
        <p:txBody>
          <a:bodyPr>
            <a:noAutofit/>
          </a:bodyPr>
          <a:lstStyle/>
          <a:p>
            <a:pPr algn="just"/>
            <a:r>
              <a:rPr lang="uk-UA" sz="3100" b="1" dirty="0">
                <a:solidFill>
                  <a:srgbClr val="7030A0"/>
                </a:solidFill>
              </a:rPr>
              <a:t>Із початком </a:t>
            </a:r>
            <a:r>
              <a:rPr lang="uk-UA" sz="3100" b="1" dirty="0">
                <a:solidFill>
                  <a:srgbClr val="7030A0"/>
                </a:solidFill>
                <a:highlight>
                  <a:srgbClr val="00FF00"/>
                </a:highlight>
              </a:rPr>
              <a:t>2002 р.</a:t>
            </a:r>
            <a:r>
              <a:rPr lang="uk-UA" sz="3100" b="1" dirty="0">
                <a:solidFill>
                  <a:srgbClr val="7030A0"/>
                </a:solidFill>
              </a:rPr>
              <a:t> було реалізовано масштабний та амбітний проект – запровадження Єдиної європейської валюти до готівкового обігу. </a:t>
            </a:r>
            <a:r>
              <a:rPr lang="uk-UA" sz="3100" b="1" dirty="0">
                <a:solidFill>
                  <a:srgbClr val="7030A0"/>
                </a:solidFill>
                <a:highlight>
                  <a:srgbClr val="FFFF00"/>
                </a:highlight>
              </a:rPr>
              <a:t>Назва – євро. </a:t>
            </a:r>
          </a:p>
          <a:p>
            <a:pPr algn="just"/>
            <a:r>
              <a:rPr lang="uk-UA" sz="3100" b="1" dirty="0">
                <a:solidFill>
                  <a:srgbClr val="7030A0"/>
                </a:solidFill>
              </a:rPr>
              <a:t>Поступово до нього приєднались 19 країн. Велика Британія та Данія зберегли власну валюту. Країни, котрі приєднувались після старту євро, проходять процес поетапного входження до зони євро. </a:t>
            </a:r>
          </a:p>
        </p:txBody>
      </p:sp>
      <p:pic>
        <p:nvPicPr>
          <p:cNvPr id="4" name="Рисунок 3">
            <a:extLst>
              <a:ext uri="{FF2B5EF4-FFF2-40B4-BE49-F238E27FC236}">
                <a16:creationId xmlns:a16="http://schemas.microsoft.com/office/drawing/2014/main" id="{5D2D7E56-3325-0726-A87D-E5FB35D05212}"/>
              </a:ext>
            </a:extLst>
          </p:cNvPr>
          <p:cNvPicPr>
            <a:picLocks noChangeAspect="1"/>
          </p:cNvPicPr>
          <p:nvPr/>
        </p:nvPicPr>
        <p:blipFill>
          <a:blip r:embed="rId2"/>
          <a:stretch>
            <a:fillRect/>
          </a:stretch>
        </p:blipFill>
        <p:spPr>
          <a:xfrm>
            <a:off x="7989452" y="1193800"/>
            <a:ext cx="3879272" cy="2966502"/>
          </a:xfrm>
          <a:prstGeom prst="rect">
            <a:avLst/>
          </a:prstGeom>
        </p:spPr>
      </p:pic>
      <p:pic>
        <p:nvPicPr>
          <p:cNvPr id="6" name="Рисунок 5">
            <a:extLst>
              <a:ext uri="{FF2B5EF4-FFF2-40B4-BE49-F238E27FC236}">
                <a16:creationId xmlns:a16="http://schemas.microsoft.com/office/drawing/2014/main" id="{1B6D92D0-510F-1373-0617-F17EDF810B4C}"/>
              </a:ext>
            </a:extLst>
          </p:cNvPr>
          <p:cNvPicPr>
            <a:picLocks noChangeAspect="1"/>
          </p:cNvPicPr>
          <p:nvPr/>
        </p:nvPicPr>
        <p:blipFill>
          <a:blip r:embed="rId3"/>
          <a:stretch>
            <a:fillRect/>
          </a:stretch>
        </p:blipFill>
        <p:spPr>
          <a:xfrm>
            <a:off x="7553326" y="4322651"/>
            <a:ext cx="3879272" cy="2181387"/>
          </a:xfrm>
          <a:prstGeom prst="rect">
            <a:avLst/>
          </a:prstGeom>
        </p:spPr>
      </p:pic>
      <p:pic>
        <p:nvPicPr>
          <p:cNvPr id="7" name="Рисунок 6">
            <a:extLst>
              <a:ext uri="{FF2B5EF4-FFF2-40B4-BE49-F238E27FC236}">
                <a16:creationId xmlns:a16="http://schemas.microsoft.com/office/drawing/2014/main" id="{6978781C-832A-8C45-6237-72D7E09A2B26}"/>
              </a:ext>
            </a:extLst>
          </p:cNvPr>
          <p:cNvPicPr>
            <a:picLocks noChangeAspect="1"/>
          </p:cNvPicPr>
          <p:nvPr/>
        </p:nvPicPr>
        <p:blipFill>
          <a:blip r:embed="rId4"/>
          <a:stretch>
            <a:fillRect/>
          </a:stretch>
        </p:blipFill>
        <p:spPr>
          <a:xfrm>
            <a:off x="6908176" y="1182255"/>
            <a:ext cx="1474256" cy="1190745"/>
          </a:xfrm>
          <a:prstGeom prst="rect">
            <a:avLst/>
          </a:prstGeom>
        </p:spPr>
      </p:pic>
      <p:pic>
        <p:nvPicPr>
          <p:cNvPr id="8" name="Рисунок 7">
            <a:extLst>
              <a:ext uri="{FF2B5EF4-FFF2-40B4-BE49-F238E27FC236}">
                <a16:creationId xmlns:a16="http://schemas.microsoft.com/office/drawing/2014/main" id="{573A4C8D-4492-C656-E632-C57C22F3E424}"/>
              </a:ext>
            </a:extLst>
          </p:cNvPr>
          <p:cNvPicPr>
            <a:picLocks noChangeAspect="1"/>
          </p:cNvPicPr>
          <p:nvPr/>
        </p:nvPicPr>
        <p:blipFill>
          <a:blip r:embed="rId5"/>
          <a:stretch>
            <a:fillRect/>
          </a:stretch>
        </p:blipFill>
        <p:spPr>
          <a:xfrm>
            <a:off x="6806888" y="2748735"/>
            <a:ext cx="1676832" cy="1360530"/>
          </a:xfrm>
          <a:prstGeom prst="rect">
            <a:avLst/>
          </a:prstGeom>
        </p:spPr>
      </p:pic>
    </p:spTree>
    <p:extLst>
      <p:ext uri="{BB962C8B-B14F-4D97-AF65-F5344CB8AC3E}">
        <p14:creationId xmlns:p14="http://schemas.microsoft.com/office/powerpoint/2010/main" val="4053906879"/>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932872"/>
          </a:xfrm>
        </p:spPr>
        <p:txBody>
          <a:bodyPr>
            <a:normAutofit fontScale="90000"/>
          </a:bodyPr>
          <a:lstStyle/>
          <a:p>
            <a:pPr algn="ctr"/>
            <a:r>
              <a:rPr lang="ru-RU" sz="3200" b="1" dirty="0">
                <a:solidFill>
                  <a:srgbClr val="002060"/>
                </a:solidFill>
                <a:effectLst>
                  <a:outerShdw blurRad="38100" dist="38100" dir="2700000" algn="tl">
                    <a:srgbClr val="000000">
                      <a:alpha val="43137"/>
                    </a:srgbClr>
                  </a:outerShdw>
                </a:effectLst>
                <a:highlight>
                  <a:srgbClr val="FFFF00"/>
                </a:highlight>
              </a:rPr>
              <a:t>3</a:t>
            </a:r>
            <a:r>
              <a:rPr lang="uk-UA" sz="3200" b="1" dirty="0">
                <a:solidFill>
                  <a:srgbClr val="002060"/>
                </a:solidFill>
                <a:effectLst>
                  <a:outerShdw blurRad="38100" dist="38100" dir="2700000" algn="tl">
                    <a:srgbClr val="000000">
                      <a:alpha val="43137"/>
                    </a:srgbClr>
                  </a:outerShdw>
                </a:effectLst>
                <a:highlight>
                  <a:srgbClr val="FFFF00"/>
                </a:highlight>
              </a:rPr>
              <a:t>.	Запровадження 2002 р. Єдиної європейської валюти до готівкового обігу – євро. Проект Конституції ЄС</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357745"/>
            <a:ext cx="11748653" cy="5250873"/>
          </a:xfrm>
        </p:spPr>
        <p:txBody>
          <a:bodyPr/>
          <a:lstStyle/>
          <a:p>
            <a:pPr algn="just"/>
            <a:r>
              <a:rPr lang="uk-UA" sz="3200" b="1" dirty="0">
                <a:solidFill>
                  <a:srgbClr val="7030A0"/>
                </a:solidFill>
              </a:rPr>
              <a:t>В </a:t>
            </a:r>
            <a:r>
              <a:rPr lang="uk-UA" sz="3200" b="1" dirty="0">
                <a:solidFill>
                  <a:srgbClr val="7030A0"/>
                </a:solidFill>
                <a:highlight>
                  <a:srgbClr val="00FFFF"/>
                </a:highlight>
              </a:rPr>
              <a:t>грудні 1995 р.</a:t>
            </a:r>
            <a:r>
              <a:rPr lang="uk-UA" sz="3200" b="1" dirty="0">
                <a:solidFill>
                  <a:srgbClr val="7030A0"/>
                </a:solidFill>
              </a:rPr>
              <a:t> на засіданні Європейської ради в </a:t>
            </a:r>
            <a:r>
              <a:rPr lang="uk-UA" sz="3200" b="1" i="1" u="sng" dirty="0">
                <a:solidFill>
                  <a:srgbClr val="7030A0"/>
                </a:solidFill>
              </a:rPr>
              <a:t>Мадриді</a:t>
            </a:r>
            <a:r>
              <a:rPr lang="uk-UA" sz="3200" b="1" dirty="0">
                <a:solidFill>
                  <a:srgbClr val="7030A0"/>
                </a:solidFill>
              </a:rPr>
              <a:t> була прийнята програма запровадження євро, яка була розвинена і конкретизована на засіданні тієї ж ради в </a:t>
            </a:r>
            <a:r>
              <a:rPr lang="uk-UA" sz="3200" b="1" dirty="0">
                <a:solidFill>
                  <a:srgbClr val="7030A0"/>
                </a:solidFill>
                <a:highlight>
                  <a:srgbClr val="00FFFF"/>
                </a:highlight>
              </a:rPr>
              <a:t>Дубліні в грудні 1996 р.</a:t>
            </a:r>
            <a:r>
              <a:rPr lang="uk-UA" sz="3200" b="1" dirty="0">
                <a:solidFill>
                  <a:srgbClr val="7030A0"/>
                </a:solidFill>
              </a:rPr>
              <a:t> Відповідно до досягнутих між країнами ЄС домовленостями, процес просування до валютного союзу ЄС </a:t>
            </a:r>
            <a:r>
              <a:rPr lang="uk-UA" sz="3200" b="1" dirty="0" err="1">
                <a:solidFill>
                  <a:srgbClr val="7030A0"/>
                </a:solidFill>
              </a:rPr>
              <a:t>розпався</a:t>
            </a:r>
            <a:r>
              <a:rPr lang="uk-UA" sz="3200" b="1" dirty="0">
                <a:solidFill>
                  <a:srgbClr val="7030A0"/>
                </a:solidFill>
              </a:rPr>
              <a:t> на </a:t>
            </a:r>
            <a:r>
              <a:rPr lang="uk-UA" sz="3200" b="1" i="1" u="sng" dirty="0">
                <a:solidFill>
                  <a:srgbClr val="7030A0"/>
                </a:solidFill>
                <a:highlight>
                  <a:srgbClr val="FFFF00"/>
                </a:highlight>
              </a:rPr>
              <a:t>три фази</a:t>
            </a:r>
            <a:r>
              <a:rPr lang="uk-UA" sz="3200" b="1" dirty="0">
                <a:solidFill>
                  <a:srgbClr val="7030A0"/>
                </a:solidFill>
              </a:rPr>
              <a:t>:</a:t>
            </a:r>
          </a:p>
          <a:p>
            <a:pPr algn="just"/>
            <a:r>
              <a:rPr lang="uk-UA" sz="3200" b="1" i="1" dirty="0">
                <a:solidFill>
                  <a:srgbClr val="7030A0"/>
                </a:solidFill>
                <a:highlight>
                  <a:srgbClr val="00FF00"/>
                </a:highlight>
              </a:rPr>
              <a:t>Підготовча</a:t>
            </a:r>
            <a:r>
              <a:rPr lang="uk-UA" sz="3200" b="1" dirty="0">
                <a:solidFill>
                  <a:srgbClr val="7030A0"/>
                </a:solidFill>
              </a:rPr>
              <a:t> — до </a:t>
            </a:r>
            <a:r>
              <a:rPr lang="uk-UA" sz="3200" b="1" dirty="0">
                <a:solidFill>
                  <a:srgbClr val="7030A0"/>
                </a:solidFill>
                <a:highlight>
                  <a:srgbClr val="FFFF00"/>
                </a:highlight>
              </a:rPr>
              <a:t>1 січня 1996 р.</a:t>
            </a:r>
            <a:r>
              <a:rPr lang="uk-UA" sz="3200" b="1" dirty="0">
                <a:solidFill>
                  <a:srgbClr val="7030A0"/>
                </a:solidFill>
              </a:rPr>
              <a:t>, в ході якої країни-учасниці зняли взаємні обмеження на рух платежів і капіталів і почали стабілізацію своїх державних фінансів за критеріями, встановленими ЄС як «пропускні» для членства у валютному союзі.</a:t>
            </a:r>
          </a:p>
          <a:p>
            <a:endParaRPr lang="ru-RU" dirty="0">
              <a:solidFill>
                <a:srgbClr val="7030A0"/>
              </a:solidFill>
            </a:endParaRPr>
          </a:p>
        </p:txBody>
      </p:sp>
    </p:spTree>
    <p:extLst>
      <p:ext uri="{BB962C8B-B14F-4D97-AF65-F5344CB8AC3E}">
        <p14:creationId xmlns:p14="http://schemas.microsoft.com/office/powerpoint/2010/main" val="1141172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2"/>
            <a:ext cx="11711709" cy="1357745"/>
          </a:xfrm>
        </p:spPr>
        <p:txBody>
          <a:bodyPr/>
          <a:lstStyle/>
          <a:p>
            <a:pPr algn="ctr"/>
            <a:r>
              <a:rPr lang="ru-RU" b="1" dirty="0">
                <a:solidFill>
                  <a:srgbClr val="002060"/>
                </a:solidFill>
                <a:highlight>
                  <a:srgbClr val="00FF00"/>
                </a:highlight>
              </a:rPr>
              <a:t>1</a:t>
            </a:r>
            <a:r>
              <a:rPr lang="uk-UA" b="1" dirty="0">
                <a:solidFill>
                  <a:srgbClr val="002060"/>
                </a:solidFill>
                <a:highlight>
                  <a:srgbClr val="00FF00"/>
                </a:highlight>
              </a:rPr>
              <a:t>.	Маастрихтська угода 1993 р. </a:t>
            </a:r>
            <a:br>
              <a:rPr lang="uk-UA" b="1" dirty="0">
                <a:solidFill>
                  <a:srgbClr val="002060"/>
                </a:solidFill>
                <a:highlight>
                  <a:srgbClr val="00FF00"/>
                </a:highlight>
              </a:rPr>
            </a:br>
            <a:r>
              <a:rPr lang="uk-UA" b="1" dirty="0">
                <a:solidFill>
                  <a:srgbClr val="002060"/>
                </a:solidFill>
                <a:highlight>
                  <a:srgbClr val="00FF00"/>
                </a:highlight>
              </a:rPr>
              <a:t>Шенгенська конвенція 1995 р.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524000"/>
            <a:ext cx="11748653" cy="5084618"/>
          </a:xfrm>
        </p:spPr>
        <p:txBody>
          <a:bodyPr>
            <a:noAutofit/>
          </a:bodyPr>
          <a:lstStyle/>
          <a:p>
            <a:pPr algn="just"/>
            <a:r>
              <a:rPr lang="uk-UA" sz="5400" b="1" dirty="0">
                <a:solidFill>
                  <a:srgbClr val="7030A0"/>
                </a:solidFill>
              </a:rPr>
              <a:t>Дискурс концепту «єдина Європа» на теренах Європейського Союзу у 1990-ті рр. стали періодом, котрий ознаменувався реалізацією більшості положень, які десятиліттями обговорювались у рамках концепту «єдиної Європи».</a:t>
            </a:r>
          </a:p>
        </p:txBody>
      </p:sp>
    </p:spTree>
    <p:extLst>
      <p:ext uri="{BB962C8B-B14F-4D97-AF65-F5344CB8AC3E}">
        <p14:creationId xmlns:p14="http://schemas.microsoft.com/office/powerpoint/2010/main" val="205086231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932872"/>
          </a:xfrm>
        </p:spPr>
        <p:txBody>
          <a:bodyPr>
            <a:normAutofit fontScale="90000"/>
          </a:bodyPr>
          <a:lstStyle/>
          <a:p>
            <a:pPr algn="ctr"/>
            <a:r>
              <a:rPr lang="ru-RU" sz="3200" b="1" dirty="0">
                <a:solidFill>
                  <a:srgbClr val="002060"/>
                </a:solidFill>
                <a:effectLst>
                  <a:outerShdw blurRad="38100" dist="38100" dir="2700000" algn="tl">
                    <a:srgbClr val="000000">
                      <a:alpha val="43137"/>
                    </a:srgbClr>
                  </a:outerShdw>
                </a:effectLst>
                <a:highlight>
                  <a:srgbClr val="FFFF00"/>
                </a:highlight>
              </a:rPr>
              <a:t>3</a:t>
            </a:r>
            <a:r>
              <a:rPr lang="uk-UA" sz="3200" b="1" dirty="0">
                <a:solidFill>
                  <a:srgbClr val="002060"/>
                </a:solidFill>
                <a:effectLst>
                  <a:outerShdw blurRad="38100" dist="38100" dir="2700000" algn="tl">
                    <a:srgbClr val="000000">
                      <a:alpha val="43137"/>
                    </a:srgbClr>
                  </a:outerShdw>
                </a:effectLst>
                <a:highlight>
                  <a:srgbClr val="FFFF00"/>
                </a:highlight>
              </a:rPr>
              <a:t>.	Запровадження 2002 р. Єдиної європейської валюти до готівкового обігу – євро. Проект Конституції ЄС</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182255"/>
            <a:ext cx="11748653" cy="5426363"/>
          </a:xfrm>
        </p:spPr>
        <p:txBody>
          <a:bodyPr>
            <a:normAutofit/>
          </a:bodyPr>
          <a:lstStyle/>
          <a:p>
            <a:pPr algn="just"/>
            <a:r>
              <a:rPr lang="uk-UA" sz="2800" b="1" i="1" dirty="0">
                <a:solidFill>
                  <a:srgbClr val="7030A0"/>
                </a:solidFill>
                <a:highlight>
                  <a:srgbClr val="00FFFF"/>
                </a:highlight>
              </a:rPr>
              <a:t>Організаційна</a:t>
            </a:r>
            <a:r>
              <a:rPr lang="uk-UA" sz="2800" b="1" dirty="0">
                <a:solidFill>
                  <a:srgbClr val="7030A0"/>
                </a:solidFill>
              </a:rPr>
              <a:t> — до </a:t>
            </a:r>
            <a:r>
              <a:rPr lang="uk-UA" sz="2800" b="1" i="1" dirty="0">
                <a:solidFill>
                  <a:srgbClr val="7030A0"/>
                </a:solidFill>
              </a:rPr>
              <a:t>31 грудня 1998 р.</a:t>
            </a:r>
            <a:r>
              <a:rPr lang="uk-UA" sz="2800" b="1" dirty="0">
                <a:solidFill>
                  <a:srgbClr val="7030A0"/>
                </a:solidFill>
              </a:rPr>
              <a:t>, націлена на завершення остаточної стабілізації державних фінансів і на формування правової та інституційної бази валютного союзу.</a:t>
            </a:r>
          </a:p>
          <a:p>
            <a:pPr algn="just"/>
            <a:r>
              <a:rPr lang="uk-UA" sz="2800" b="1" i="1" dirty="0">
                <a:solidFill>
                  <a:srgbClr val="7030A0"/>
                </a:solidFill>
                <a:highlight>
                  <a:srgbClr val="FFFF00"/>
                </a:highlight>
              </a:rPr>
              <a:t>Реалізаційна</a:t>
            </a:r>
            <a:r>
              <a:rPr lang="uk-UA" sz="2800" b="1" dirty="0">
                <a:solidFill>
                  <a:srgbClr val="7030A0"/>
                </a:solidFill>
              </a:rPr>
              <a:t> — до </a:t>
            </a:r>
            <a:r>
              <a:rPr lang="uk-UA" sz="2800" b="1" i="1" dirty="0">
                <a:solidFill>
                  <a:srgbClr val="7030A0"/>
                </a:solidFill>
              </a:rPr>
              <a:t>1 січня 2003 р.</a:t>
            </a:r>
            <a:r>
              <a:rPr lang="uk-UA" sz="2800" b="1" dirty="0">
                <a:solidFill>
                  <a:srgbClr val="7030A0"/>
                </a:solidFill>
              </a:rPr>
              <a:t>, реалізація плану введення євро в безготівковий, а потім і в готівковий оборот країн-учасниць угоди з повною заміною національних валют єдиною валютою.</a:t>
            </a:r>
          </a:p>
        </p:txBody>
      </p:sp>
      <p:pic>
        <p:nvPicPr>
          <p:cNvPr id="4" name="Рисунок 3">
            <a:extLst>
              <a:ext uri="{FF2B5EF4-FFF2-40B4-BE49-F238E27FC236}">
                <a16:creationId xmlns:a16="http://schemas.microsoft.com/office/drawing/2014/main" id="{5C3DE571-27FF-6B83-4571-AED9FE76F94F}"/>
              </a:ext>
            </a:extLst>
          </p:cNvPr>
          <p:cNvPicPr>
            <a:picLocks noChangeAspect="1"/>
          </p:cNvPicPr>
          <p:nvPr/>
        </p:nvPicPr>
        <p:blipFill>
          <a:blip r:embed="rId2"/>
          <a:stretch>
            <a:fillRect/>
          </a:stretch>
        </p:blipFill>
        <p:spPr>
          <a:xfrm>
            <a:off x="4648200" y="3731491"/>
            <a:ext cx="2877126" cy="2877126"/>
          </a:xfrm>
          <a:prstGeom prst="rect">
            <a:avLst/>
          </a:prstGeom>
        </p:spPr>
      </p:pic>
      <p:pic>
        <p:nvPicPr>
          <p:cNvPr id="5" name="Рисунок 4">
            <a:extLst>
              <a:ext uri="{FF2B5EF4-FFF2-40B4-BE49-F238E27FC236}">
                <a16:creationId xmlns:a16="http://schemas.microsoft.com/office/drawing/2014/main" id="{1E1AB7BC-22B9-1A39-764A-1A4C369CDE71}"/>
              </a:ext>
            </a:extLst>
          </p:cNvPr>
          <p:cNvPicPr>
            <a:picLocks noChangeAspect="1"/>
          </p:cNvPicPr>
          <p:nvPr/>
        </p:nvPicPr>
        <p:blipFill>
          <a:blip r:embed="rId3"/>
          <a:stretch>
            <a:fillRect/>
          </a:stretch>
        </p:blipFill>
        <p:spPr>
          <a:xfrm>
            <a:off x="1026391" y="3703783"/>
            <a:ext cx="2877127" cy="2877127"/>
          </a:xfrm>
          <a:prstGeom prst="rect">
            <a:avLst/>
          </a:prstGeom>
        </p:spPr>
      </p:pic>
      <p:pic>
        <p:nvPicPr>
          <p:cNvPr id="6" name="Рисунок 5">
            <a:extLst>
              <a:ext uri="{FF2B5EF4-FFF2-40B4-BE49-F238E27FC236}">
                <a16:creationId xmlns:a16="http://schemas.microsoft.com/office/drawing/2014/main" id="{656FAD25-0A62-2394-BEBC-914C709258A6}"/>
              </a:ext>
            </a:extLst>
          </p:cNvPr>
          <p:cNvPicPr>
            <a:picLocks noChangeAspect="1"/>
          </p:cNvPicPr>
          <p:nvPr/>
        </p:nvPicPr>
        <p:blipFill>
          <a:blip r:embed="rId4"/>
          <a:stretch>
            <a:fillRect/>
          </a:stretch>
        </p:blipFill>
        <p:spPr>
          <a:xfrm>
            <a:off x="8191503" y="3731491"/>
            <a:ext cx="2849418" cy="2849418"/>
          </a:xfrm>
          <a:prstGeom prst="rect">
            <a:avLst/>
          </a:prstGeom>
        </p:spPr>
      </p:pic>
    </p:spTree>
    <p:extLst>
      <p:ext uri="{BB962C8B-B14F-4D97-AF65-F5344CB8AC3E}">
        <p14:creationId xmlns:p14="http://schemas.microsoft.com/office/powerpoint/2010/main" val="29581021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932872"/>
          </a:xfrm>
        </p:spPr>
        <p:txBody>
          <a:bodyPr>
            <a:normAutofit fontScale="90000"/>
          </a:bodyPr>
          <a:lstStyle/>
          <a:p>
            <a:pPr algn="ctr"/>
            <a:r>
              <a:rPr lang="ru-RU" sz="3200" b="1" dirty="0">
                <a:solidFill>
                  <a:srgbClr val="002060"/>
                </a:solidFill>
                <a:effectLst>
                  <a:outerShdw blurRad="38100" dist="38100" dir="2700000" algn="tl">
                    <a:srgbClr val="000000">
                      <a:alpha val="43137"/>
                    </a:srgbClr>
                  </a:outerShdw>
                </a:effectLst>
                <a:highlight>
                  <a:srgbClr val="FFFF00"/>
                </a:highlight>
              </a:rPr>
              <a:t>3</a:t>
            </a:r>
            <a:r>
              <a:rPr lang="uk-UA" sz="3200" b="1" dirty="0">
                <a:solidFill>
                  <a:srgbClr val="002060"/>
                </a:solidFill>
                <a:effectLst>
                  <a:outerShdw blurRad="38100" dist="38100" dir="2700000" algn="tl">
                    <a:srgbClr val="000000">
                      <a:alpha val="43137"/>
                    </a:srgbClr>
                  </a:outerShdw>
                </a:effectLst>
                <a:highlight>
                  <a:srgbClr val="FFFF00"/>
                </a:highlight>
              </a:rPr>
              <a:t>.	Запровадження 2002 р. Єдиної європейської валюти до готівкового обігу – євро. Проект Конституції ЄС</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89892"/>
            <a:ext cx="11748653" cy="5518726"/>
          </a:xfrm>
        </p:spPr>
        <p:txBody>
          <a:bodyPr>
            <a:noAutofit/>
          </a:bodyPr>
          <a:lstStyle/>
          <a:p>
            <a:pPr marL="45720" indent="0" algn="just">
              <a:buNone/>
            </a:pPr>
            <a:r>
              <a:rPr lang="uk-UA" sz="3000" b="1" dirty="0">
                <a:solidFill>
                  <a:srgbClr val="7030A0"/>
                </a:solidFill>
              </a:rPr>
              <a:t>З метою реалізації плану просування до ЄВС, </a:t>
            </a:r>
            <a:r>
              <a:rPr lang="uk-UA" sz="3000" b="1" i="1" dirty="0">
                <a:solidFill>
                  <a:srgbClr val="7030A0"/>
                </a:solidFill>
                <a:highlight>
                  <a:srgbClr val="00FF00"/>
                </a:highlight>
              </a:rPr>
              <a:t>Європейський валютний інститут у Франкфурті</a:t>
            </a:r>
            <a:r>
              <a:rPr lang="uk-UA" sz="3000" b="1" dirty="0">
                <a:solidFill>
                  <a:srgbClr val="7030A0"/>
                </a:solidFill>
              </a:rPr>
              <a:t>, функціонуючий з </a:t>
            </a:r>
            <a:r>
              <a:rPr lang="uk-UA" sz="3000" b="1" dirty="0">
                <a:solidFill>
                  <a:srgbClr val="7030A0"/>
                </a:solidFill>
                <a:highlight>
                  <a:srgbClr val="FFFF00"/>
                </a:highlight>
              </a:rPr>
              <a:t>1 січня 1994 р.</a:t>
            </a:r>
            <a:r>
              <a:rPr lang="uk-UA" sz="3000" b="1" dirty="0">
                <a:solidFill>
                  <a:srgbClr val="7030A0"/>
                </a:solidFill>
              </a:rPr>
              <a:t>, в 1998 р. був перетворений в Європейський центральний банк (ЄЦБ). </a:t>
            </a:r>
          </a:p>
          <a:p>
            <a:pPr marL="45720" indent="0" algn="just">
              <a:buNone/>
            </a:pPr>
            <a:r>
              <a:rPr lang="uk-UA" sz="3000" b="1" dirty="0">
                <a:solidFill>
                  <a:srgbClr val="7030A0"/>
                </a:solidFill>
              </a:rPr>
              <a:t>Прийняті конкретні рішення щодо грошової і валютної політики: на сесії в </a:t>
            </a:r>
            <a:r>
              <a:rPr lang="uk-UA" sz="3000" b="1" dirty="0">
                <a:solidFill>
                  <a:srgbClr val="7030A0"/>
                </a:solidFill>
                <a:highlight>
                  <a:srgbClr val="FFFF00"/>
                </a:highlight>
              </a:rPr>
              <a:t>Дубліні в грудні 1996 р.</a:t>
            </a:r>
            <a:r>
              <a:rPr lang="uk-UA" sz="3000" b="1" dirty="0">
                <a:solidFill>
                  <a:srgbClr val="7030A0"/>
                </a:solidFill>
              </a:rPr>
              <a:t> вирішено, що євро отримує статус офіційної грошової одиниці країн-учасниць замість їх національних валют. Відповідно в євро перераховані всі приватні і державні активи і пасиви при збереженні для суб’єктів господарства платіжних умов раніше укладених контрактів. Перерахунок в євро сум в національних валютах здійснюється з точністю до шести знаків після коми. </a:t>
            </a:r>
            <a:r>
              <a:rPr lang="uk-UA" sz="3000" b="1" dirty="0">
                <a:solidFill>
                  <a:srgbClr val="7030A0"/>
                </a:solidFill>
                <a:highlight>
                  <a:srgbClr val="FFFF00"/>
                </a:highlight>
              </a:rPr>
              <a:t>Паритет перерахунку ЕКЮ в євро встановлений в пропорції 1:1.</a:t>
            </a:r>
          </a:p>
        </p:txBody>
      </p:sp>
    </p:spTree>
    <p:extLst>
      <p:ext uri="{BB962C8B-B14F-4D97-AF65-F5344CB8AC3E}">
        <p14:creationId xmlns:p14="http://schemas.microsoft.com/office/powerpoint/2010/main" val="20414903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932872"/>
          </a:xfrm>
        </p:spPr>
        <p:txBody>
          <a:bodyPr>
            <a:normAutofit fontScale="90000"/>
          </a:bodyPr>
          <a:lstStyle/>
          <a:p>
            <a:pPr algn="ctr"/>
            <a:r>
              <a:rPr lang="ru-RU" sz="3200" b="1" dirty="0">
                <a:solidFill>
                  <a:srgbClr val="002060"/>
                </a:solidFill>
                <a:effectLst>
                  <a:outerShdw blurRad="38100" dist="38100" dir="2700000" algn="tl">
                    <a:srgbClr val="000000">
                      <a:alpha val="43137"/>
                    </a:srgbClr>
                  </a:outerShdw>
                </a:effectLst>
                <a:highlight>
                  <a:srgbClr val="FFFF00"/>
                </a:highlight>
              </a:rPr>
              <a:t>3</a:t>
            </a:r>
            <a:r>
              <a:rPr lang="uk-UA" sz="3200" b="1" dirty="0">
                <a:solidFill>
                  <a:srgbClr val="002060"/>
                </a:solidFill>
                <a:effectLst>
                  <a:outerShdw blurRad="38100" dist="38100" dir="2700000" algn="tl">
                    <a:srgbClr val="000000">
                      <a:alpha val="43137"/>
                    </a:srgbClr>
                  </a:outerShdw>
                </a:effectLst>
                <a:highlight>
                  <a:srgbClr val="FFFF00"/>
                </a:highlight>
              </a:rPr>
              <a:t>.	Запровадження 2002 р. Єдиної європейської валюти до готівкового обігу – євро. Проект Конституції ЄС</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182255"/>
            <a:ext cx="11748653" cy="5426363"/>
          </a:xfrm>
        </p:spPr>
        <p:txBody>
          <a:bodyPr>
            <a:normAutofit/>
          </a:bodyPr>
          <a:lstStyle/>
          <a:p>
            <a:pPr marL="45720" indent="0" algn="just">
              <a:buNone/>
            </a:pPr>
            <a:r>
              <a:rPr lang="uk-UA" sz="3600" b="1" dirty="0">
                <a:solidFill>
                  <a:srgbClr val="7030A0"/>
                </a:solidFill>
              </a:rPr>
              <a:t>Оскільки створення валютного союзу вимагало термінового вирішення проблеми реформування європейських інститутів та розширення ЄС, в </a:t>
            </a:r>
            <a:r>
              <a:rPr lang="uk-UA" sz="3600" b="1" dirty="0">
                <a:solidFill>
                  <a:srgbClr val="7030A0"/>
                </a:solidFill>
                <a:highlight>
                  <a:srgbClr val="FFFF00"/>
                </a:highlight>
              </a:rPr>
              <a:t>березні 1996 р. в </a:t>
            </a:r>
            <a:r>
              <a:rPr lang="uk-UA" sz="3600" b="1" dirty="0" err="1">
                <a:solidFill>
                  <a:srgbClr val="7030A0"/>
                </a:solidFill>
                <a:highlight>
                  <a:srgbClr val="FFFF00"/>
                </a:highlight>
              </a:rPr>
              <a:t>Турині</a:t>
            </a:r>
            <a:r>
              <a:rPr lang="uk-UA" sz="3600" b="1" dirty="0">
                <a:solidFill>
                  <a:srgbClr val="7030A0"/>
                </a:solidFill>
              </a:rPr>
              <a:t> було дано старт Міжурядової конференції з перегляду всієї «європейської конструкції», в тому числі Маастрихтського договору.</a:t>
            </a:r>
          </a:p>
          <a:p>
            <a:pPr marL="45720" indent="0" algn="just">
              <a:buNone/>
            </a:pPr>
            <a:r>
              <a:rPr lang="uk-UA" sz="3600" b="1" dirty="0">
                <a:solidFill>
                  <a:srgbClr val="7030A0"/>
                </a:solidFill>
              </a:rPr>
              <a:t> Результати конференції (у вигляді «Пакту стабільності і зростання») вперше передбачали введення штрафних санкцій проти держав-членів у разі порушення ними нормативів державного бюджету. </a:t>
            </a:r>
          </a:p>
        </p:txBody>
      </p:sp>
    </p:spTree>
    <p:extLst>
      <p:ext uri="{BB962C8B-B14F-4D97-AF65-F5344CB8AC3E}">
        <p14:creationId xmlns:p14="http://schemas.microsoft.com/office/powerpoint/2010/main" val="2511173186"/>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2"/>
            <a:ext cx="11711709" cy="1274617"/>
          </a:xfrm>
        </p:spPr>
        <p:txBody>
          <a:bodyPr>
            <a:normAutofit/>
          </a:bodyPr>
          <a:lstStyle/>
          <a:p>
            <a:pPr algn="ctr"/>
            <a:r>
              <a:rPr lang="ru-RU" sz="3200" b="1" dirty="0">
                <a:solidFill>
                  <a:srgbClr val="002060"/>
                </a:solidFill>
                <a:effectLst>
                  <a:outerShdw blurRad="38100" dist="38100" dir="2700000" algn="tl">
                    <a:srgbClr val="000000">
                      <a:alpha val="43137"/>
                    </a:srgbClr>
                  </a:outerShdw>
                </a:effectLst>
                <a:highlight>
                  <a:srgbClr val="FFFF00"/>
                </a:highlight>
              </a:rPr>
              <a:t>3</a:t>
            </a:r>
            <a:r>
              <a:rPr lang="uk-UA" sz="3200" b="1" dirty="0">
                <a:solidFill>
                  <a:srgbClr val="002060"/>
                </a:solidFill>
                <a:effectLst>
                  <a:outerShdw blurRad="38100" dist="38100" dir="2700000" algn="tl">
                    <a:srgbClr val="000000">
                      <a:alpha val="43137"/>
                    </a:srgbClr>
                  </a:outerShdw>
                </a:effectLst>
                <a:highlight>
                  <a:srgbClr val="FFFF00"/>
                </a:highlight>
              </a:rPr>
              <a:t>.	Запровадження 2002 р. Єдиної європейської валюти до готівкового обігу – євро. Проект Конституції ЄС</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607127"/>
            <a:ext cx="11748653" cy="5001491"/>
          </a:xfrm>
        </p:spPr>
        <p:txBody>
          <a:bodyPr>
            <a:noAutofit/>
          </a:bodyPr>
          <a:lstStyle/>
          <a:p>
            <a:pPr marL="45720" indent="0" algn="just">
              <a:buNone/>
            </a:pPr>
            <a:r>
              <a:rPr lang="uk-UA" sz="3200" b="1" dirty="0">
                <a:solidFill>
                  <a:srgbClr val="7030A0"/>
                </a:solidFill>
              </a:rPr>
              <a:t>Відповідно до цього документа, якщо учасник ЄВС перевищує встановлений в Маастрихтському договорі ліміт дефіциту бюджету (3% від ВВП), то Європейська рада протягом трьох місяців приймає рекомендації на адресу цієї країни. </a:t>
            </a:r>
          </a:p>
          <a:p>
            <a:pPr marL="45720" indent="0" algn="just">
              <a:buNone/>
            </a:pPr>
            <a:r>
              <a:rPr lang="uk-UA" sz="3200" b="1" dirty="0">
                <a:solidFill>
                  <a:srgbClr val="7030A0"/>
                </a:solidFill>
              </a:rPr>
              <a:t>Протягом наступних чотирьох місяців ці рекомендації повинні бути реалізовані, в іншому випадку до країни-порушниці застосовуються санкції: безвідсотковий депозит у розмірі 0,2% від ВВП плюс 1/10 різниці між реальним дефіцитом бюджету і встановленим лімітом. Через два роки, якщо положення не покращиться, депозит автоматично звертається в штраф.</a:t>
            </a:r>
          </a:p>
        </p:txBody>
      </p:sp>
    </p:spTree>
    <p:extLst>
      <p:ext uri="{BB962C8B-B14F-4D97-AF65-F5344CB8AC3E}">
        <p14:creationId xmlns:p14="http://schemas.microsoft.com/office/powerpoint/2010/main" val="840570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932872"/>
          </a:xfrm>
        </p:spPr>
        <p:txBody>
          <a:bodyPr>
            <a:normAutofit fontScale="90000"/>
          </a:bodyPr>
          <a:lstStyle/>
          <a:p>
            <a:pPr algn="ctr"/>
            <a:r>
              <a:rPr lang="ru-RU" sz="3200" b="1" dirty="0">
                <a:solidFill>
                  <a:srgbClr val="002060"/>
                </a:solidFill>
                <a:effectLst>
                  <a:outerShdw blurRad="38100" dist="38100" dir="2700000" algn="tl">
                    <a:srgbClr val="000000">
                      <a:alpha val="43137"/>
                    </a:srgbClr>
                  </a:outerShdw>
                </a:effectLst>
                <a:highlight>
                  <a:srgbClr val="FFFF00"/>
                </a:highlight>
              </a:rPr>
              <a:t>3</a:t>
            </a:r>
            <a:r>
              <a:rPr lang="uk-UA" sz="3200" b="1" dirty="0">
                <a:solidFill>
                  <a:srgbClr val="002060"/>
                </a:solidFill>
                <a:effectLst>
                  <a:outerShdw blurRad="38100" dist="38100" dir="2700000" algn="tl">
                    <a:srgbClr val="000000">
                      <a:alpha val="43137"/>
                    </a:srgbClr>
                  </a:outerShdw>
                </a:effectLst>
                <a:highlight>
                  <a:srgbClr val="FFFF00"/>
                </a:highlight>
              </a:rPr>
              <a:t>.	Запровадження 2002 р. Єдиної європейської валюти до готівкового обігу – євро. Проект Конституції ЄС</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283855"/>
            <a:ext cx="11748653" cy="5324763"/>
          </a:xfrm>
        </p:spPr>
        <p:txBody>
          <a:bodyPr>
            <a:noAutofit/>
          </a:bodyPr>
          <a:lstStyle/>
          <a:p>
            <a:pPr algn="just"/>
            <a:r>
              <a:rPr lang="uk-UA" sz="2900" b="1" dirty="0">
                <a:solidFill>
                  <a:srgbClr val="7030A0"/>
                </a:solidFill>
              </a:rPr>
              <a:t>У </a:t>
            </a:r>
            <a:r>
              <a:rPr lang="uk-UA" sz="2900" b="1" dirty="0">
                <a:solidFill>
                  <a:srgbClr val="7030A0"/>
                </a:solidFill>
                <a:highlight>
                  <a:srgbClr val="00FFFF"/>
                </a:highlight>
              </a:rPr>
              <a:t>жовтні 1997 р. </a:t>
            </a:r>
            <a:r>
              <a:rPr lang="uk-UA" sz="2900" b="1" dirty="0">
                <a:solidFill>
                  <a:srgbClr val="7030A0"/>
                </a:solidFill>
              </a:rPr>
              <a:t>був підписаний Амстердамський договір, який став черговим етапом фактичного перетворення ЄС в загальноєвропейську організацію. Наприкінці 1997 р. Рада міністрів економіки та фінансів країн ЄС затвердила дату введення в готівковий обіг банкнот і монет євро (</a:t>
            </a:r>
            <a:r>
              <a:rPr lang="uk-UA" sz="2900" b="1" i="1" u="sng" dirty="0">
                <a:solidFill>
                  <a:srgbClr val="7030A0"/>
                </a:solidFill>
              </a:rPr>
              <a:t>1 січня 2002 р.</a:t>
            </a:r>
            <a:r>
              <a:rPr lang="uk-UA" sz="2900" b="1" dirty="0">
                <a:solidFill>
                  <a:srgbClr val="7030A0"/>
                </a:solidFill>
              </a:rPr>
              <a:t>), а Європейська рада прийняла рішення про створення нового важливого інституту валютного союзу — Ради міністрів економіки та фінансів країн ЄВС.</a:t>
            </a:r>
          </a:p>
          <a:p>
            <a:pPr algn="just"/>
            <a:r>
              <a:rPr lang="uk-UA" sz="2900" b="1" dirty="0">
                <a:solidFill>
                  <a:srgbClr val="7030A0"/>
                </a:solidFill>
              </a:rPr>
              <a:t>У </a:t>
            </a:r>
            <a:r>
              <a:rPr lang="uk-UA" sz="2900" b="1" dirty="0">
                <a:solidFill>
                  <a:srgbClr val="7030A0"/>
                </a:solidFill>
                <a:highlight>
                  <a:srgbClr val="00FFFF"/>
                </a:highlight>
              </a:rPr>
              <a:t>березні 1998 р.</a:t>
            </a:r>
            <a:r>
              <a:rPr lang="uk-UA" sz="2900" b="1" dirty="0">
                <a:solidFill>
                  <a:srgbClr val="7030A0"/>
                </a:solidFill>
              </a:rPr>
              <a:t> Комісія ЄС представила доповідь про результати виконання країнами Європейського союзу критеріїв конвергенції Маастрихтського договору і на його основі рекомендувала до вступу у валютний союз одинадцять (11) країн (</a:t>
            </a:r>
            <a:r>
              <a:rPr lang="uk-UA" sz="2900" b="1" i="1" dirty="0">
                <a:solidFill>
                  <a:srgbClr val="7030A0"/>
                </a:solidFill>
              </a:rPr>
              <a:t>всі країни ЄС, окрім Великої Британії, Данії, Швеції та Греції</a:t>
            </a:r>
            <a:r>
              <a:rPr lang="uk-UA" sz="2900" b="1" dirty="0">
                <a:solidFill>
                  <a:srgbClr val="7030A0"/>
                </a:solidFill>
              </a:rPr>
              <a:t>).</a:t>
            </a:r>
          </a:p>
        </p:txBody>
      </p:sp>
    </p:spTree>
    <p:extLst>
      <p:ext uri="{BB962C8B-B14F-4D97-AF65-F5344CB8AC3E}">
        <p14:creationId xmlns:p14="http://schemas.microsoft.com/office/powerpoint/2010/main" val="130553958"/>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932872"/>
          </a:xfrm>
        </p:spPr>
        <p:txBody>
          <a:bodyPr>
            <a:normAutofit fontScale="90000"/>
          </a:bodyPr>
          <a:lstStyle/>
          <a:p>
            <a:pPr algn="ctr"/>
            <a:r>
              <a:rPr lang="ru-RU" sz="3200" b="1" dirty="0">
                <a:solidFill>
                  <a:srgbClr val="002060"/>
                </a:solidFill>
                <a:effectLst>
                  <a:outerShdw blurRad="38100" dist="38100" dir="2700000" algn="tl">
                    <a:srgbClr val="000000">
                      <a:alpha val="43137"/>
                    </a:srgbClr>
                  </a:outerShdw>
                </a:effectLst>
                <a:highlight>
                  <a:srgbClr val="FFFF00"/>
                </a:highlight>
              </a:rPr>
              <a:t>3</a:t>
            </a:r>
            <a:r>
              <a:rPr lang="uk-UA" sz="3200" b="1" dirty="0">
                <a:solidFill>
                  <a:srgbClr val="002060"/>
                </a:solidFill>
                <a:effectLst>
                  <a:outerShdw blurRad="38100" dist="38100" dir="2700000" algn="tl">
                    <a:srgbClr val="000000">
                      <a:alpha val="43137"/>
                    </a:srgbClr>
                  </a:outerShdw>
                </a:effectLst>
                <a:highlight>
                  <a:srgbClr val="FFFF00"/>
                </a:highlight>
              </a:rPr>
              <a:t>.	Запровадження 2002 р. Єдиної європейської валюти до готівкового обігу – євро. Проект Конституції ЄС</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182255"/>
            <a:ext cx="11748653" cy="5426363"/>
          </a:xfrm>
        </p:spPr>
        <p:txBody>
          <a:bodyPr>
            <a:normAutofit lnSpcReduction="10000"/>
          </a:bodyPr>
          <a:lstStyle/>
          <a:p>
            <a:pPr algn="just"/>
            <a:r>
              <a:rPr lang="uk-UA" sz="3200" b="1" dirty="0">
                <a:solidFill>
                  <a:srgbClr val="7030A0"/>
                </a:solidFill>
              </a:rPr>
              <a:t>У цілому рекомендовані країни в 1997 р. мали гарні економічні показники: середній рівень інфляції та довгострокові кредитні ставки досягли рекордно низького рівня — відповідно 1,6 і 5,9%, дефіцит бюджету — 2,5%, валюти дев’яти країн коливалися протягом попередніх двох років в межах плюс-мінус 2,25%. </a:t>
            </a:r>
          </a:p>
          <a:p>
            <a:pPr algn="just"/>
            <a:r>
              <a:rPr lang="uk-UA" sz="3200" b="1" dirty="0">
                <a:solidFill>
                  <a:srgbClr val="7030A0"/>
                </a:solidFill>
              </a:rPr>
              <a:t>Спостерігалося помітне зближення довгострокових рівнів прибутковості цінних паперів, що відображало не тільки помірність інфляційних очікувань у державах ЄС, але і прогрес в оздоровленні державних фінансів. </a:t>
            </a:r>
          </a:p>
          <a:p>
            <a:pPr algn="just"/>
            <a:r>
              <a:rPr lang="uk-UA" sz="3200" b="1" dirty="0">
                <a:solidFill>
                  <a:srgbClr val="7030A0"/>
                </a:solidFill>
                <a:highlight>
                  <a:srgbClr val="00FFFF"/>
                </a:highlight>
              </a:rPr>
              <a:t>Виняток становив державний борг — у середньому 75% ВВП проти 60% в </a:t>
            </a:r>
            <a:r>
              <a:rPr lang="uk-UA" sz="3200" b="1" dirty="0" err="1">
                <a:solidFill>
                  <a:srgbClr val="7030A0"/>
                </a:solidFill>
                <a:highlight>
                  <a:srgbClr val="00FFFF"/>
                </a:highlight>
              </a:rPr>
              <a:t>Маастріхтському</a:t>
            </a:r>
            <a:r>
              <a:rPr lang="uk-UA" sz="3200" b="1" dirty="0">
                <a:solidFill>
                  <a:srgbClr val="7030A0"/>
                </a:solidFill>
                <a:highlight>
                  <a:srgbClr val="00FFFF"/>
                </a:highlight>
              </a:rPr>
              <a:t> договорі.</a:t>
            </a:r>
          </a:p>
        </p:txBody>
      </p:sp>
    </p:spTree>
    <p:extLst>
      <p:ext uri="{BB962C8B-B14F-4D97-AF65-F5344CB8AC3E}">
        <p14:creationId xmlns:p14="http://schemas.microsoft.com/office/powerpoint/2010/main" val="1505868690"/>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932872"/>
          </a:xfrm>
        </p:spPr>
        <p:txBody>
          <a:bodyPr>
            <a:normAutofit fontScale="90000"/>
          </a:bodyPr>
          <a:lstStyle/>
          <a:p>
            <a:pPr algn="ctr"/>
            <a:r>
              <a:rPr lang="ru-RU" sz="3200" b="1" dirty="0">
                <a:solidFill>
                  <a:srgbClr val="002060"/>
                </a:solidFill>
                <a:effectLst>
                  <a:outerShdw blurRad="38100" dist="38100" dir="2700000" algn="tl">
                    <a:srgbClr val="000000">
                      <a:alpha val="43137"/>
                    </a:srgbClr>
                  </a:outerShdw>
                </a:effectLst>
                <a:highlight>
                  <a:srgbClr val="FFFF00"/>
                </a:highlight>
              </a:rPr>
              <a:t>3</a:t>
            </a:r>
            <a:r>
              <a:rPr lang="uk-UA" sz="3200" b="1" dirty="0">
                <a:solidFill>
                  <a:srgbClr val="002060"/>
                </a:solidFill>
                <a:effectLst>
                  <a:outerShdw blurRad="38100" dist="38100" dir="2700000" algn="tl">
                    <a:srgbClr val="000000">
                      <a:alpha val="43137"/>
                    </a:srgbClr>
                  </a:outerShdw>
                </a:effectLst>
                <a:highlight>
                  <a:srgbClr val="FFFF00"/>
                </a:highlight>
              </a:rPr>
              <a:t>.	Запровадження 2002 р. Єдиної європейської валюти до готівкового обігу – євро. Проект Конституції ЄС</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182255"/>
            <a:ext cx="11748653" cy="5426363"/>
          </a:xfrm>
        </p:spPr>
        <p:txBody>
          <a:bodyPr>
            <a:noAutofit/>
          </a:bodyPr>
          <a:lstStyle/>
          <a:p>
            <a:pPr algn="just"/>
            <a:r>
              <a:rPr lang="uk-UA" sz="4000" b="1" dirty="0">
                <a:solidFill>
                  <a:srgbClr val="7030A0"/>
                </a:solidFill>
              </a:rPr>
              <a:t>На позачерговому саміті ЄС в Брюсселі </a:t>
            </a:r>
            <a:r>
              <a:rPr lang="uk-UA" sz="4000" b="1" dirty="0">
                <a:solidFill>
                  <a:srgbClr val="7030A0"/>
                </a:solidFill>
                <a:highlight>
                  <a:srgbClr val="00FFFF"/>
                </a:highlight>
              </a:rPr>
              <a:t>2 травня 1998 р.</a:t>
            </a:r>
            <a:r>
              <a:rPr lang="uk-UA" sz="4000" b="1" dirty="0">
                <a:solidFill>
                  <a:srgbClr val="7030A0"/>
                </a:solidFill>
              </a:rPr>
              <a:t> була проведена необоротна фіксація обмінних курсів валют країн — учасниць, затверджені керівники Європейського центрального банку та визначено учасники валютного союзу, до складу якого </a:t>
            </a:r>
            <a:r>
              <a:rPr lang="uk-UA" sz="4000" b="1" dirty="0">
                <a:solidFill>
                  <a:srgbClr val="FF0000"/>
                </a:solidFill>
              </a:rPr>
              <a:t>1 січня 1999 р. </a:t>
            </a:r>
            <a:r>
              <a:rPr lang="uk-UA" sz="4000" b="1" dirty="0">
                <a:solidFill>
                  <a:srgbClr val="7030A0"/>
                </a:solidFill>
              </a:rPr>
              <a:t>увійшли одинадцять держав Європейського союзу: </a:t>
            </a:r>
            <a:r>
              <a:rPr lang="uk-UA" sz="4000" b="1" i="1" u="sng" dirty="0">
                <a:solidFill>
                  <a:srgbClr val="7030A0"/>
                </a:solidFill>
                <a:highlight>
                  <a:srgbClr val="FFFF00"/>
                </a:highlight>
              </a:rPr>
              <a:t>Німеччина, Франція, Бельгія, Нідерланди, Люксембург, Австрія, Ірландія, Італія, Іспанія, Португалія, Фінляндія</a:t>
            </a:r>
            <a:r>
              <a:rPr lang="uk-UA" sz="4000" b="1" dirty="0">
                <a:solidFill>
                  <a:srgbClr val="7030A0"/>
                </a:solidFill>
              </a:rPr>
              <a:t>.</a:t>
            </a:r>
          </a:p>
        </p:txBody>
      </p:sp>
    </p:spTree>
    <p:extLst>
      <p:ext uri="{BB962C8B-B14F-4D97-AF65-F5344CB8AC3E}">
        <p14:creationId xmlns:p14="http://schemas.microsoft.com/office/powerpoint/2010/main" val="370740092"/>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932872"/>
          </a:xfrm>
        </p:spPr>
        <p:txBody>
          <a:bodyPr>
            <a:normAutofit fontScale="90000"/>
          </a:bodyPr>
          <a:lstStyle/>
          <a:p>
            <a:pPr algn="ctr"/>
            <a:r>
              <a:rPr lang="ru-RU" sz="3200" b="1" dirty="0">
                <a:solidFill>
                  <a:srgbClr val="002060"/>
                </a:solidFill>
                <a:effectLst>
                  <a:outerShdw blurRad="38100" dist="38100" dir="2700000" algn="tl">
                    <a:srgbClr val="000000">
                      <a:alpha val="43137"/>
                    </a:srgbClr>
                  </a:outerShdw>
                </a:effectLst>
                <a:highlight>
                  <a:srgbClr val="FFFF00"/>
                </a:highlight>
              </a:rPr>
              <a:t>3</a:t>
            </a:r>
            <a:r>
              <a:rPr lang="uk-UA" sz="3200" b="1" dirty="0">
                <a:solidFill>
                  <a:srgbClr val="002060"/>
                </a:solidFill>
                <a:effectLst>
                  <a:outerShdw blurRad="38100" dist="38100" dir="2700000" algn="tl">
                    <a:srgbClr val="000000">
                      <a:alpha val="43137"/>
                    </a:srgbClr>
                  </a:outerShdw>
                </a:effectLst>
                <a:highlight>
                  <a:srgbClr val="FFFF00"/>
                </a:highlight>
              </a:rPr>
              <a:t>.	Запровадження 2002 р. Єдиної європейської валюти до готівкового обігу – євро. Проект Конституції ЄС</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182255"/>
            <a:ext cx="11748653" cy="5426363"/>
          </a:xfrm>
        </p:spPr>
        <p:txBody>
          <a:bodyPr>
            <a:normAutofit fontScale="92500" lnSpcReduction="10000"/>
          </a:bodyPr>
          <a:lstStyle/>
          <a:p>
            <a:pPr algn="just"/>
            <a:r>
              <a:rPr lang="uk-UA" sz="2800" b="1" dirty="0">
                <a:solidFill>
                  <a:srgbClr val="7030A0"/>
                </a:solidFill>
              </a:rPr>
              <a:t>Крім зазначених країн, зона євро за згодою офіційних властей була поширена також на ряд автономних заморських департаментів (для Франції) — це острови Мартиніка і Гваделупа, Реюньйон, Сен-П’єр і Мікелон; до євро прив’язали валюти Коморських островів і Нової Каледонії, а також таких держав, як Монако, Андорра, Сан-Марино і Ватикан. </a:t>
            </a:r>
          </a:p>
          <a:p>
            <a:pPr algn="just"/>
            <a:r>
              <a:rPr lang="uk-UA" sz="2800" b="1" dirty="0">
                <a:solidFill>
                  <a:srgbClr val="7030A0"/>
                </a:solidFill>
              </a:rPr>
              <a:t>З політичних мотивів утрималися від участі у валютному союзі з 1999 р. три країни ЄС — </a:t>
            </a:r>
            <a:r>
              <a:rPr lang="uk-UA" sz="2800" b="1" i="1" dirty="0">
                <a:solidFill>
                  <a:srgbClr val="7030A0"/>
                </a:solidFill>
                <a:highlight>
                  <a:srgbClr val="FFFF00"/>
                </a:highlight>
              </a:rPr>
              <a:t>Велика Британія, Данія і Швеція</a:t>
            </a:r>
            <a:r>
              <a:rPr lang="uk-UA" sz="2800" b="1" dirty="0">
                <a:solidFill>
                  <a:srgbClr val="7030A0"/>
                </a:solidFill>
              </a:rPr>
              <a:t>. Що стосується </a:t>
            </a:r>
            <a:r>
              <a:rPr lang="uk-UA" sz="2800" b="1" i="1" u="sng" dirty="0">
                <a:solidFill>
                  <a:srgbClr val="7030A0"/>
                </a:solidFill>
              </a:rPr>
              <a:t>Греції</a:t>
            </a:r>
            <a:r>
              <a:rPr lang="uk-UA" sz="2800" b="1" dirty="0">
                <a:solidFill>
                  <a:srgbClr val="7030A0"/>
                </a:solidFill>
              </a:rPr>
              <a:t>, ця країна не змогла виконати критерії конвергенції, але оголосила про своє прагнення увійти в ЄВС в січні 2001 р.</a:t>
            </a:r>
          </a:p>
          <a:p>
            <a:pPr algn="just"/>
            <a:r>
              <a:rPr lang="uk-UA" sz="2800" b="1" dirty="0">
                <a:solidFill>
                  <a:srgbClr val="7030A0"/>
                </a:solidFill>
              </a:rPr>
              <a:t>Валюта була сформована фактично в 1999 р.; купюри та монети почали ходити в обігу в 2002 р. Вони швидко замінили колишні національні валюти та повільно розширилися позаду решти ЄС. </a:t>
            </a:r>
          </a:p>
          <a:p>
            <a:pPr algn="just"/>
            <a:r>
              <a:rPr lang="uk-UA" sz="2800" b="1" dirty="0">
                <a:solidFill>
                  <a:srgbClr val="7030A0"/>
                </a:solidFill>
              </a:rPr>
              <a:t>У 2009 р. Лісабонська угода завершила створення політичного органу Єврогрупи разом із Європейським центральним банком.</a:t>
            </a:r>
          </a:p>
        </p:txBody>
      </p:sp>
    </p:spTree>
    <p:extLst>
      <p:ext uri="{BB962C8B-B14F-4D97-AF65-F5344CB8AC3E}">
        <p14:creationId xmlns:p14="http://schemas.microsoft.com/office/powerpoint/2010/main" val="1194545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932872"/>
          </a:xfrm>
        </p:spPr>
        <p:txBody>
          <a:bodyPr>
            <a:normAutofit fontScale="90000"/>
          </a:bodyPr>
          <a:lstStyle/>
          <a:p>
            <a:pPr algn="ctr"/>
            <a:r>
              <a:rPr lang="ru-RU" sz="3200" b="1" dirty="0">
                <a:solidFill>
                  <a:srgbClr val="002060"/>
                </a:solidFill>
                <a:effectLst>
                  <a:outerShdw blurRad="38100" dist="38100" dir="2700000" algn="tl">
                    <a:srgbClr val="000000">
                      <a:alpha val="43137"/>
                    </a:srgbClr>
                  </a:outerShdw>
                </a:effectLst>
                <a:highlight>
                  <a:srgbClr val="FFFF00"/>
                </a:highlight>
              </a:rPr>
              <a:t>3</a:t>
            </a:r>
            <a:r>
              <a:rPr lang="uk-UA" sz="3200" b="1" dirty="0">
                <a:solidFill>
                  <a:srgbClr val="002060"/>
                </a:solidFill>
                <a:effectLst>
                  <a:outerShdw blurRad="38100" dist="38100" dir="2700000" algn="tl">
                    <a:srgbClr val="000000">
                      <a:alpha val="43137"/>
                    </a:srgbClr>
                  </a:outerShdw>
                </a:effectLst>
                <a:highlight>
                  <a:srgbClr val="FFFF00"/>
                </a:highlight>
              </a:rPr>
              <a:t>.	Запровадження 2002 р. Єдиної європейської валюти до готівкового обігу – євро. Проєкт Конституції ЄС</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182255"/>
            <a:ext cx="11748653" cy="5426363"/>
          </a:xfrm>
        </p:spPr>
        <p:txBody>
          <a:bodyPr>
            <a:normAutofit/>
          </a:bodyPr>
          <a:lstStyle/>
          <a:p>
            <a:pPr algn="just"/>
            <a:r>
              <a:rPr lang="uk-UA" sz="3600" b="1" dirty="0">
                <a:solidFill>
                  <a:srgbClr val="7030A0"/>
                </a:solidFill>
              </a:rPr>
              <a:t>Паралельно із суттєвим поглибленням інтеграції, в цей час продовжується процес обговорення проєктів подальшої співпраці в рамках Європи. Традиційно вагому роль у цьому дискурсі відіграє Пан’європейський Союз. </a:t>
            </a:r>
          </a:p>
          <a:p>
            <a:pPr algn="just"/>
            <a:r>
              <a:rPr lang="uk-UA" sz="3600" b="1" dirty="0">
                <a:solidFill>
                  <a:srgbClr val="7030A0"/>
                </a:solidFill>
              </a:rPr>
              <a:t>У грудні 1995 р. у Страсбурзі відбулися збори союзу на яких було прийнято «</a:t>
            </a:r>
            <a:r>
              <a:rPr lang="uk-UA" sz="3600" b="1" u="sng" dirty="0">
                <a:solidFill>
                  <a:srgbClr val="7030A0"/>
                </a:solidFill>
                <a:highlight>
                  <a:srgbClr val="00FFFF"/>
                </a:highlight>
              </a:rPr>
              <a:t>Страсбурзьку основну заяву</a:t>
            </a:r>
            <a:r>
              <a:rPr lang="uk-UA" sz="3600" b="1" dirty="0">
                <a:solidFill>
                  <a:srgbClr val="7030A0"/>
                </a:solidFill>
              </a:rPr>
              <a:t>». У цьому документі наголос було зроблено на тому, що рух лишається міжнародним та позапартійним і сповідує ідеали миру, свободи та законності.</a:t>
            </a:r>
          </a:p>
          <a:p>
            <a:endParaRPr lang="ru-RU" dirty="0">
              <a:solidFill>
                <a:srgbClr val="7030A0"/>
              </a:solidFill>
            </a:endParaRPr>
          </a:p>
        </p:txBody>
      </p:sp>
    </p:spTree>
    <p:extLst>
      <p:ext uri="{BB962C8B-B14F-4D97-AF65-F5344CB8AC3E}">
        <p14:creationId xmlns:p14="http://schemas.microsoft.com/office/powerpoint/2010/main" val="423436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932872"/>
          </a:xfrm>
        </p:spPr>
        <p:txBody>
          <a:bodyPr>
            <a:normAutofit fontScale="90000"/>
          </a:bodyPr>
          <a:lstStyle/>
          <a:p>
            <a:pPr algn="ctr"/>
            <a:r>
              <a:rPr lang="ru-RU" sz="3200" b="1" dirty="0">
                <a:solidFill>
                  <a:srgbClr val="002060"/>
                </a:solidFill>
                <a:effectLst>
                  <a:outerShdw blurRad="38100" dist="38100" dir="2700000" algn="tl">
                    <a:srgbClr val="000000">
                      <a:alpha val="43137"/>
                    </a:srgbClr>
                  </a:outerShdw>
                </a:effectLst>
                <a:highlight>
                  <a:srgbClr val="FFFF00"/>
                </a:highlight>
              </a:rPr>
              <a:t>3</a:t>
            </a:r>
            <a:r>
              <a:rPr lang="uk-UA" sz="3200" b="1" dirty="0">
                <a:solidFill>
                  <a:srgbClr val="002060"/>
                </a:solidFill>
                <a:effectLst>
                  <a:outerShdw blurRad="38100" dist="38100" dir="2700000" algn="tl">
                    <a:srgbClr val="000000">
                      <a:alpha val="43137"/>
                    </a:srgbClr>
                  </a:outerShdw>
                </a:effectLst>
                <a:highlight>
                  <a:srgbClr val="FFFF00"/>
                </a:highlight>
              </a:rPr>
              <a:t>.	Запровадження 2002 р. Єдиної європейської валюти до готівкового обігу – євро. Проєкт Конституції ЄС</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182255"/>
            <a:ext cx="11748653" cy="5426363"/>
          </a:xfrm>
        </p:spPr>
        <p:txBody>
          <a:bodyPr>
            <a:normAutofit lnSpcReduction="10000"/>
          </a:bodyPr>
          <a:lstStyle/>
          <a:p>
            <a:pPr algn="just"/>
            <a:r>
              <a:rPr lang="uk-UA" sz="2800" b="1" dirty="0">
                <a:solidFill>
                  <a:srgbClr val="7030A0"/>
                </a:solidFill>
              </a:rPr>
              <a:t>Також, після звільнення Східної Європи від комунізму, її країни повинні мати можливість приєднатися до ЄС. Також на зборах лунала критика на адресу ЄС через те, що у співробітництві надається перевага суто економічним інтересам, а ідеали духовності та культури лишаються на другому плані. </a:t>
            </a:r>
          </a:p>
          <a:p>
            <a:pPr algn="just"/>
            <a:r>
              <a:rPr lang="uk-UA" sz="2800" b="1" dirty="0">
                <a:solidFill>
                  <a:srgbClr val="7030A0"/>
                </a:solidFill>
              </a:rPr>
              <a:t>Важлива увага приділялась тезі про християнство – як духовну основу Європи. Разом із тим, декларувалась повага до усіх релігій та визнання того факту, що їхні представники зробили вагомий внесок у історичний розвиток Європи. </a:t>
            </a:r>
          </a:p>
          <a:p>
            <a:pPr algn="just"/>
            <a:r>
              <a:rPr lang="uk-UA" sz="2800" b="1" dirty="0">
                <a:solidFill>
                  <a:srgbClr val="7030A0"/>
                </a:solidFill>
              </a:rPr>
              <a:t>Також значна увага приділяється принципам дотримання права. Загалом, Пан’європейський Союз підтримував процеси створення спільної політики у галузі безпеки та борони. Одна із важливих тез - об’єднана Європа має бути відкритою для усіх, хто сповідує її ідеали та принципи.</a:t>
            </a:r>
          </a:p>
        </p:txBody>
      </p:sp>
    </p:spTree>
    <p:extLst>
      <p:ext uri="{BB962C8B-B14F-4D97-AF65-F5344CB8AC3E}">
        <p14:creationId xmlns:p14="http://schemas.microsoft.com/office/powerpoint/2010/main" val="138054534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2"/>
            <a:ext cx="11711709" cy="1357745"/>
          </a:xfrm>
        </p:spPr>
        <p:txBody>
          <a:bodyPr/>
          <a:lstStyle/>
          <a:p>
            <a:pPr algn="ctr"/>
            <a:r>
              <a:rPr lang="ru-RU" b="1" dirty="0">
                <a:solidFill>
                  <a:srgbClr val="002060"/>
                </a:solidFill>
                <a:highlight>
                  <a:srgbClr val="00FF00"/>
                </a:highlight>
              </a:rPr>
              <a:t>1</a:t>
            </a:r>
            <a:r>
              <a:rPr lang="uk-UA" b="1" dirty="0">
                <a:solidFill>
                  <a:srgbClr val="002060"/>
                </a:solidFill>
                <a:highlight>
                  <a:srgbClr val="00FF00"/>
                </a:highlight>
              </a:rPr>
              <a:t>.	Маастрихтська угода 1993 р. </a:t>
            </a:r>
            <a:br>
              <a:rPr lang="uk-UA" b="1" dirty="0">
                <a:solidFill>
                  <a:srgbClr val="002060"/>
                </a:solidFill>
                <a:highlight>
                  <a:srgbClr val="00FF00"/>
                </a:highlight>
              </a:rPr>
            </a:br>
            <a:r>
              <a:rPr lang="uk-UA" b="1" dirty="0">
                <a:solidFill>
                  <a:srgbClr val="002060"/>
                </a:solidFill>
                <a:highlight>
                  <a:srgbClr val="00FF00"/>
                </a:highlight>
              </a:rPr>
              <a:t>Шенгенська конвенція 1995 р.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524000"/>
            <a:ext cx="11748653" cy="5084618"/>
          </a:xfrm>
          <a:ln>
            <a:solidFill>
              <a:srgbClr val="FF0000"/>
            </a:solidFill>
          </a:ln>
        </p:spPr>
        <p:txBody>
          <a:bodyPr>
            <a:normAutofit lnSpcReduction="10000"/>
          </a:bodyPr>
          <a:lstStyle/>
          <a:p>
            <a:pPr marL="45720" indent="0" algn="ctr">
              <a:buNone/>
            </a:pPr>
            <a:r>
              <a:rPr lang="uk-UA" sz="3200" b="1" dirty="0">
                <a:solidFill>
                  <a:srgbClr val="7030A0"/>
                </a:solidFill>
                <a:highlight>
                  <a:srgbClr val="FFFF00"/>
                </a:highlight>
              </a:rPr>
              <a:t>Фактори впливу на процес поглиблення інтеграції: </a:t>
            </a:r>
          </a:p>
          <a:p>
            <a:pPr algn="just">
              <a:buFont typeface="Wingdings" panose="05000000000000000000" pitchFamily="2" charset="2"/>
              <a:buChar char="q"/>
            </a:pPr>
            <a:r>
              <a:rPr lang="uk-UA" sz="2600" b="1" dirty="0">
                <a:solidFill>
                  <a:srgbClr val="7030A0"/>
                </a:solidFill>
              </a:rPr>
              <a:t>позитивний досвід економічної співпраці; </a:t>
            </a:r>
          </a:p>
          <a:p>
            <a:pPr algn="just">
              <a:buFont typeface="Wingdings" panose="05000000000000000000" pitchFamily="2" charset="2"/>
              <a:buChar char="q"/>
            </a:pPr>
            <a:r>
              <a:rPr lang="uk-UA" sz="2600" b="1" dirty="0">
                <a:solidFill>
                  <a:srgbClr val="7030A0"/>
                </a:solidFill>
              </a:rPr>
              <a:t>посилення процесів глобалізації та конкуренції між провідними економічними центрами (Північна Америка, Південно-Східна Азія та Європа); </a:t>
            </a:r>
          </a:p>
          <a:p>
            <a:pPr algn="just">
              <a:buFont typeface="Wingdings" panose="05000000000000000000" pitchFamily="2" charset="2"/>
              <a:buChar char="q"/>
            </a:pPr>
            <a:r>
              <a:rPr lang="uk-UA" sz="2600" b="1" dirty="0">
                <a:solidFill>
                  <a:srgbClr val="7030A0"/>
                </a:solidFill>
              </a:rPr>
              <a:t>переформатування міжнародних відносин у зв’язку із розпадом СРСР та ліквідацією соцтабору; </a:t>
            </a:r>
          </a:p>
          <a:p>
            <a:pPr algn="just">
              <a:buFont typeface="Wingdings" panose="05000000000000000000" pitchFamily="2" charset="2"/>
              <a:buChar char="q"/>
            </a:pPr>
            <a:r>
              <a:rPr lang="uk-UA" sz="2600" b="1" dirty="0">
                <a:solidFill>
                  <a:srgbClr val="7030A0"/>
                </a:solidFill>
              </a:rPr>
              <a:t>перетворення США у супердержаву, що стало вагомим викликом для Європи;</a:t>
            </a:r>
          </a:p>
          <a:p>
            <a:pPr algn="just">
              <a:buFont typeface="Wingdings" panose="05000000000000000000" pitchFamily="2" charset="2"/>
              <a:buChar char="q"/>
            </a:pPr>
            <a:r>
              <a:rPr lang="uk-UA" sz="2600" b="1" dirty="0">
                <a:solidFill>
                  <a:srgbClr val="7030A0"/>
                </a:solidFill>
              </a:rPr>
              <a:t>внутрішня нестабільність, сплеск тероризму та екстремізму на теренах Європи, що спонукало до пошуку моделі відносин із ефективною системою безпеки.</a:t>
            </a:r>
          </a:p>
          <a:p>
            <a:endParaRPr lang="ru-RU" dirty="0">
              <a:solidFill>
                <a:srgbClr val="7030A0"/>
              </a:solidFill>
            </a:endParaRPr>
          </a:p>
        </p:txBody>
      </p:sp>
    </p:spTree>
    <p:extLst>
      <p:ext uri="{BB962C8B-B14F-4D97-AF65-F5344CB8AC3E}">
        <p14:creationId xmlns:p14="http://schemas.microsoft.com/office/powerpoint/2010/main" val="8187853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932872"/>
          </a:xfrm>
        </p:spPr>
        <p:txBody>
          <a:bodyPr>
            <a:normAutofit fontScale="90000"/>
          </a:bodyPr>
          <a:lstStyle/>
          <a:p>
            <a:pPr algn="ctr"/>
            <a:r>
              <a:rPr lang="ru-RU" sz="3200" b="1" dirty="0">
                <a:solidFill>
                  <a:srgbClr val="002060"/>
                </a:solidFill>
                <a:effectLst>
                  <a:outerShdw blurRad="38100" dist="38100" dir="2700000" algn="tl">
                    <a:srgbClr val="000000">
                      <a:alpha val="43137"/>
                    </a:srgbClr>
                  </a:outerShdw>
                </a:effectLst>
                <a:highlight>
                  <a:srgbClr val="FFFF00"/>
                </a:highlight>
              </a:rPr>
              <a:t>3</a:t>
            </a:r>
            <a:r>
              <a:rPr lang="uk-UA" sz="3200" b="1" dirty="0">
                <a:solidFill>
                  <a:srgbClr val="002060"/>
                </a:solidFill>
                <a:effectLst>
                  <a:outerShdw blurRad="38100" dist="38100" dir="2700000" algn="tl">
                    <a:srgbClr val="000000">
                      <a:alpha val="43137"/>
                    </a:srgbClr>
                  </a:outerShdw>
                </a:effectLst>
                <a:highlight>
                  <a:srgbClr val="FFFF00"/>
                </a:highlight>
              </a:rPr>
              <a:t>.	Запровадження 2002 р. Єдиної європейської валюти до готівкового обігу – євро. Проєкт Конституції ЄС</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182255"/>
            <a:ext cx="11748653" cy="5426363"/>
          </a:xfrm>
        </p:spPr>
        <p:txBody>
          <a:bodyPr>
            <a:normAutofit lnSpcReduction="10000"/>
          </a:bodyPr>
          <a:lstStyle/>
          <a:p>
            <a:pPr algn="just"/>
            <a:r>
              <a:rPr lang="uk-UA" sz="3000" b="1" dirty="0">
                <a:solidFill>
                  <a:srgbClr val="7030A0"/>
                </a:solidFill>
              </a:rPr>
              <a:t>Чимало представників Пан’європейського Союзу наголошують, що європейські народи в рамках ЄС ніколи не погодяться на уніфікацію культур та цінностей, як це сталося у США. Так, </a:t>
            </a:r>
            <a:r>
              <a:rPr lang="uk-UA" sz="3000" b="1" i="1" dirty="0">
                <a:solidFill>
                  <a:srgbClr val="7030A0"/>
                </a:solidFill>
                <a:highlight>
                  <a:srgbClr val="FFFF00"/>
                </a:highlight>
              </a:rPr>
              <a:t>2002 р. на Братиславському зібранні </a:t>
            </a:r>
            <a:r>
              <a:rPr lang="uk-UA" sz="3000" b="1" dirty="0">
                <a:solidFill>
                  <a:srgbClr val="7030A0"/>
                </a:solidFill>
              </a:rPr>
              <a:t>представників союзу було окреслено засадничі принципи подальшої розбудови об’єднаної Європи:</a:t>
            </a:r>
          </a:p>
          <a:p>
            <a:pPr algn="just">
              <a:buFont typeface="Wingdings" panose="05000000000000000000" pitchFamily="2" charset="2"/>
              <a:buChar char="q"/>
            </a:pPr>
            <a:r>
              <a:rPr lang="uk-UA" sz="3000" b="1" dirty="0">
                <a:solidFill>
                  <a:srgbClr val="7030A0"/>
                </a:solidFill>
              </a:rPr>
              <a:t>• </a:t>
            </a:r>
            <a:r>
              <a:rPr lang="uk-UA" sz="3000" b="1" dirty="0" err="1">
                <a:solidFill>
                  <a:srgbClr val="7030A0"/>
                </a:solidFill>
              </a:rPr>
              <a:t>субсидіарність</a:t>
            </a:r>
            <a:r>
              <a:rPr lang="uk-UA" sz="3000" b="1" dirty="0">
                <a:solidFill>
                  <a:srgbClr val="7030A0"/>
                </a:solidFill>
              </a:rPr>
              <a:t> (ефективний розподіл повноважень на різні рівні задля добробуту та процвітання населення ЄС); </a:t>
            </a:r>
          </a:p>
          <a:p>
            <a:pPr algn="just">
              <a:buFont typeface="Wingdings" panose="05000000000000000000" pitchFamily="2" charset="2"/>
              <a:buChar char="q"/>
            </a:pPr>
            <a:r>
              <a:rPr lang="uk-UA" sz="3000" b="1" dirty="0">
                <a:solidFill>
                  <a:srgbClr val="7030A0"/>
                </a:solidFill>
              </a:rPr>
              <a:t>• реформування системи договорів з метою впорядкування правового поля ЄС; </a:t>
            </a:r>
          </a:p>
          <a:p>
            <a:pPr algn="just">
              <a:buFont typeface="Wingdings" panose="05000000000000000000" pitchFamily="2" charset="2"/>
              <a:buChar char="q"/>
            </a:pPr>
            <a:r>
              <a:rPr lang="uk-UA" sz="3000" b="1" dirty="0">
                <a:solidFill>
                  <a:srgbClr val="7030A0"/>
                </a:solidFill>
              </a:rPr>
              <a:t>• реформування інститутів ЄС задля їхньої більш ефективної діяльності.</a:t>
            </a:r>
          </a:p>
          <a:p>
            <a:endParaRPr lang="ru-RU" dirty="0">
              <a:solidFill>
                <a:srgbClr val="7030A0"/>
              </a:solidFill>
            </a:endParaRPr>
          </a:p>
        </p:txBody>
      </p:sp>
    </p:spTree>
    <p:extLst>
      <p:ext uri="{BB962C8B-B14F-4D97-AF65-F5344CB8AC3E}">
        <p14:creationId xmlns:p14="http://schemas.microsoft.com/office/powerpoint/2010/main" val="1270736088"/>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932872"/>
          </a:xfrm>
        </p:spPr>
        <p:txBody>
          <a:bodyPr>
            <a:normAutofit fontScale="90000"/>
          </a:bodyPr>
          <a:lstStyle/>
          <a:p>
            <a:pPr algn="ctr"/>
            <a:r>
              <a:rPr lang="ru-RU" sz="3200" b="1" dirty="0">
                <a:solidFill>
                  <a:srgbClr val="002060"/>
                </a:solidFill>
                <a:effectLst>
                  <a:outerShdw blurRad="38100" dist="38100" dir="2700000" algn="tl">
                    <a:srgbClr val="000000">
                      <a:alpha val="43137"/>
                    </a:srgbClr>
                  </a:outerShdw>
                </a:effectLst>
                <a:highlight>
                  <a:srgbClr val="FFFF00"/>
                </a:highlight>
              </a:rPr>
              <a:t>3</a:t>
            </a:r>
            <a:r>
              <a:rPr lang="uk-UA" sz="3200" b="1" dirty="0">
                <a:solidFill>
                  <a:srgbClr val="002060"/>
                </a:solidFill>
                <a:effectLst>
                  <a:outerShdw blurRad="38100" dist="38100" dir="2700000" algn="tl">
                    <a:srgbClr val="000000">
                      <a:alpha val="43137"/>
                    </a:srgbClr>
                  </a:outerShdw>
                </a:effectLst>
                <a:highlight>
                  <a:srgbClr val="FFFF00"/>
                </a:highlight>
              </a:rPr>
              <a:t>.	Запровадження 2002 р. Єдиної європейської валюти до готівкового обігу – євро. Проєкт Конституції ЄС</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182255"/>
            <a:ext cx="11748653" cy="5426363"/>
          </a:xfrm>
        </p:spPr>
        <p:txBody>
          <a:bodyPr>
            <a:normAutofit/>
          </a:bodyPr>
          <a:lstStyle/>
          <a:p>
            <a:pPr algn="just"/>
            <a:r>
              <a:rPr lang="uk-UA" sz="3200" b="1" dirty="0">
                <a:solidFill>
                  <a:srgbClr val="7030A0"/>
                </a:solidFill>
              </a:rPr>
              <a:t>Разом із тим, у рамках пан’європейського руху продукуються концепції щодо майбутнього об’єднаної Європи. Зокрема, </a:t>
            </a:r>
            <a:r>
              <a:rPr lang="uk-UA" sz="3200" b="1" dirty="0">
                <a:solidFill>
                  <a:srgbClr val="FF0000"/>
                </a:solidFill>
              </a:rPr>
              <a:t>Жан-Марк </a:t>
            </a:r>
            <a:r>
              <a:rPr lang="uk-UA" sz="3200" b="1" dirty="0" err="1">
                <a:solidFill>
                  <a:srgbClr val="FF0000"/>
                </a:solidFill>
              </a:rPr>
              <a:t>Феррі</a:t>
            </a:r>
            <a:r>
              <a:rPr lang="uk-UA" sz="3200" b="1" dirty="0">
                <a:solidFill>
                  <a:srgbClr val="7030A0"/>
                </a:solidFill>
              </a:rPr>
              <a:t> (французький політолог) у праці «</a:t>
            </a:r>
            <a:r>
              <a:rPr lang="uk-UA" sz="3200" b="1" dirty="0">
                <a:solidFill>
                  <a:srgbClr val="7030A0"/>
                </a:solidFill>
                <a:highlight>
                  <a:srgbClr val="FFFF00"/>
                </a:highlight>
              </a:rPr>
              <a:t>Проблема європейської держави</a:t>
            </a:r>
            <a:r>
              <a:rPr lang="uk-UA" sz="3200" b="1" dirty="0">
                <a:solidFill>
                  <a:srgbClr val="7030A0"/>
                </a:solidFill>
              </a:rPr>
              <a:t>» наголошував, що французи не відмовляться від суверенної держави і запропонував створити «</a:t>
            </a:r>
            <a:r>
              <a:rPr lang="uk-UA" sz="3200" b="1" dirty="0">
                <a:solidFill>
                  <a:srgbClr val="FF0000"/>
                </a:solidFill>
              </a:rPr>
              <a:t>космополітичну державу</a:t>
            </a:r>
            <a:r>
              <a:rPr lang="uk-UA" sz="3200" b="1" dirty="0">
                <a:solidFill>
                  <a:srgbClr val="7030A0"/>
                </a:solidFill>
              </a:rPr>
              <a:t>» на федеративній основі, у якій народи збережуть свою ідентичність, але уніфікують політико-правові системи. </a:t>
            </a:r>
          </a:p>
          <a:p>
            <a:pPr algn="just"/>
            <a:r>
              <a:rPr lang="uk-UA" sz="3200" b="1" dirty="0">
                <a:solidFill>
                  <a:srgbClr val="7030A0"/>
                </a:solidFill>
              </a:rPr>
              <a:t>Основою такої держави мають стати </a:t>
            </a:r>
            <a:r>
              <a:rPr lang="uk-UA" sz="3200" b="1" u="sng" dirty="0">
                <a:solidFill>
                  <a:srgbClr val="7030A0"/>
                </a:solidFill>
              </a:rPr>
              <a:t>3 принципи</a:t>
            </a:r>
            <a:r>
              <a:rPr lang="uk-UA" sz="3200" b="1" dirty="0">
                <a:solidFill>
                  <a:srgbClr val="7030A0"/>
                </a:solidFill>
              </a:rPr>
              <a:t>: </a:t>
            </a:r>
            <a:r>
              <a:rPr lang="uk-UA" sz="3200" b="1" i="1" dirty="0">
                <a:solidFill>
                  <a:srgbClr val="7030A0"/>
                </a:solidFill>
                <a:highlight>
                  <a:srgbClr val="FFFF00"/>
                </a:highlight>
              </a:rPr>
              <a:t>компроміс на демократичних засадах, наднаціональне законодавство, активна громадянська позиція.</a:t>
            </a:r>
            <a:r>
              <a:rPr lang="uk-UA" sz="3200" b="1" dirty="0">
                <a:solidFill>
                  <a:srgbClr val="7030A0"/>
                </a:solidFill>
              </a:rPr>
              <a:t> </a:t>
            </a:r>
          </a:p>
        </p:txBody>
      </p:sp>
    </p:spTree>
    <p:extLst>
      <p:ext uri="{BB962C8B-B14F-4D97-AF65-F5344CB8AC3E}">
        <p14:creationId xmlns:p14="http://schemas.microsoft.com/office/powerpoint/2010/main" val="5041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932872"/>
          </a:xfrm>
        </p:spPr>
        <p:txBody>
          <a:bodyPr>
            <a:normAutofit fontScale="90000"/>
          </a:bodyPr>
          <a:lstStyle/>
          <a:p>
            <a:pPr algn="ctr"/>
            <a:r>
              <a:rPr lang="ru-RU" sz="3200" b="1" dirty="0">
                <a:solidFill>
                  <a:srgbClr val="002060"/>
                </a:solidFill>
                <a:effectLst>
                  <a:outerShdw blurRad="38100" dist="38100" dir="2700000" algn="tl">
                    <a:srgbClr val="000000">
                      <a:alpha val="43137"/>
                    </a:srgbClr>
                  </a:outerShdw>
                </a:effectLst>
                <a:highlight>
                  <a:srgbClr val="FFFF00"/>
                </a:highlight>
              </a:rPr>
              <a:t>3</a:t>
            </a:r>
            <a:r>
              <a:rPr lang="uk-UA" sz="3200" b="1" dirty="0">
                <a:solidFill>
                  <a:srgbClr val="002060"/>
                </a:solidFill>
                <a:effectLst>
                  <a:outerShdw blurRad="38100" dist="38100" dir="2700000" algn="tl">
                    <a:srgbClr val="000000">
                      <a:alpha val="43137"/>
                    </a:srgbClr>
                  </a:outerShdw>
                </a:effectLst>
                <a:highlight>
                  <a:srgbClr val="FFFF00"/>
                </a:highlight>
              </a:rPr>
              <a:t>.	Запровадження 2002 р. Єдиної європейської валюти до готівкового обігу – євро. Проєкт Конституції ЄС</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182255"/>
            <a:ext cx="11748653" cy="5426363"/>
          </a:xfrm>
        </p:spPr>
        <p:txBody>
          <a:bodyPr>
            <a:normAutofit/>
          </a:bodyPr>
          <a:lstStyle/>
          <a:p>
            <a:pPr algn="just"/>
            <a:r>
              <a:rPr lang="uk-UA" sz="3600" b="1" dirty="0">
                <a:solidFill>
                  <a:srgbClr val="7030A0"/>
                </a:solidFill>
              </a:rPr>
              <a:t>Вагому роль у активній діяльності Панєвропейського союзу продовжував відігравати Отто фон Габсбург, котрий очолював організацію до липня 2011 р. </a:t>
            </a:r>
          </a:p>
          <a:p>
            <a:pPr algn="just"/>
            <a:r>
              <a:rPr lang="uk-UA" sz="3600" b="1" dirty="0">
                <a:solidFill>
                  <a:srgbClr val="7030A0"/>
                </a:solidFill>
              </a:rPr>
              <a:t>Однак з 2004 р. він обіймав посаду почесного президента, а президентом було обрано француза </a:t>
            </a:r>
            <a:r>
              <a:rPr lang="uk-UA" sz="3600" b="1" dirty="0">
                <a:solidFill>
                  <a:srgbClr val="7030A0"/>
                </a:solidFill>
                <a:highlight>
                  <a:srgbClr val="FFFF00"/>
                </a:highlight>
              </a:rPr>
              <a:t>Алана </a:t>
            </a:r>
            <a:r>
              <a:rPr lang="uk-UA" sz="3600" b="1" dirty="0" err="1">
                <a:solidFill>
                  <a:srgbClr val="7030A0"/>
                </a:solidFill>
                <a:highlight>
                  <a:srgbClr val="FFFF00"/>
                </a:highlight>
              </a:rPr>
              <a:t>Теренуара</a:t>
            </a:r>
            <a:r>
              <a:rPr lang="uk-UA" sz="3600" b="1" dirty="0">
                <a:solidFill>
                  <a:srgbClr val="7030A0"/>
                </a:solidFill>
              </a:rPr>
              <a:t>. Він значну увагу приділяв питанням безпеки Європи. Зокрема, у доповіді «Нова Європа» </a:t>
            </a:r>
            <a:r>
              <a:rPr lang="uk-UA" sz="3600" b="1" dirty="0">
                <a:solidFill>
                  <a:srgbClr val="7030A0"/>
                </a:solidFill>
                <a:highlight>
                  <a:srgbClr val="00FFFF"/>
                </a:highlight>
              </a:rPr>
              <a:t>2005 р.</a:t>
            </a:r>
            <a:r>
              <a:rPr lang="uk-UA" sz="3600" b="1" dirty="0">
                <a:solidFill>
                  <a:srgbClr val="7030A0"/>
                </a:solidFill>
              </a:rPr>
              <a:t> наголошував на загрозах для Європи та світу, пов’язаних із експансивними планами </a:t>
            </a:r>
            <a:r>
              <a:rPr lang="uk-UA" sz="3600" b="1" dirty="0" err="1">
                <a:solidFill>
                  <a:srgbClr val="7030A0"/>
                </a:solidFill>
                <a:highlight>
                  <a:srgbClr val="C0C0C0"/>
                </a:highlight>
              </a:rPr>
              <a:t>путіна</a:t>
            </a:r>
            <a:r>
              <a:rPr lang="uk-UA" sz="3600" b="1" dirty="0">
                <a:solidFill>
                  <a:srgbClr val="7030A0"/>
                </a:solidFill>
              </a:rPr>
              <a:t>. </a:t>
            </a:r>
          </a:p>
        </p:txBody>
      </p:sp>
    </p:spTree>
    <p:extLst>
      <p:ext uri="{BB962C8B-B14F-4D97-AF65-F5344CB8AC3E}">
        <p14:creationId xmlns:p14="http://schemas.microsoft.com/office/powerpoint/2010/main" val="36656156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932872"/>
          </a:xfrm>
        </p:spPr>
        <p:txBody>
          <a:bodyPr>
            <a:normAutofit fontScale="90000"/>
          </a:bodyPr>
          <a:lstStyle/>
          <a:p>
            <a:pPr algn="ctr"/>
            <a:r>
              <a:rPr lang="ru-RU" sz="3200" b="1" dirty="0">
                <a:solidFill>
                  <a:srgbClr val="002060"/>
                </a:solidFill>
                <a:effectLst>
                  <a:outerShdw blurRad="38100" dist="38100" dir="2700000" algn="tl">
                    <a:srgbClr val="000000">
                      <a:alpha val="43137"/>
                    </a:srgbClr>
                  </a:outerShdw>
                </a:effectLst>
                <a:highlight>
                  <a:srgbClr val="FFFF00"/>
                </a:highlight>
              </a:rPr>
              <a:t>3</a:t>
            </a:r>
            <a:r>
              <a:rPr lang="uk-UA" sz="3200" b="1" dirty="0">
                <a:solidFill>
                  <a:srgbClr val="002060"/>
                </a:solidFill>
                <a:effectLst>
                  <a:outerShdw blurRad="38100" dist="38100" dir="2700000" algn="tl">
                    <a:srgbClr val="000000">
                      <a:alpha val="43137"/>
                    </a:srgbClr>
                  </a:outerShdw>
                </a:effectLst>
                <a:highlight>
                  <a:srgbClr val="FFFF00"/>
                </a:highlight>
              </a:rPr>
              <a:t>.	Запровадження 2002 р. Єдиної європейської валюти до готівкового обігу – євро. Проєкт Конституції ЄС</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182255"/>
            <a:ext cx="11748653" cy="5426363"/>
          </a:xfrm>
        </p:spPr>
        <p:txBody>
          <a:bodyPr>
            <a:noAutofit/>
          </a:bodyPr>
          <a:lstStyle/>
          <a:p>
            <a:pPr algn="just"/>
            <a:r>
              <a:rPr lang="uk-UA" sz="2700" b="1" dirty="0">
                <a:solidFill>
                  <a:srgbClr val="7030A0"/>
                </a:solidFill>
              </a:rPr>
              <a:t>У </a:t>
            </a:r>
            <a:r>
              <a:rPr lang="uk-UA" sz="2700" b="1" dirty="0">
                <a:solidFill>
                  <a:srgbClr val="7030A0"/>
                </a:solidFill>
                <a:highlight>
                  <a:srgbClr val="FFFF00"/>
                </a:highlight>
              </a:rPr>
              <a:t>січні 2015 р. </a:t>
            </a:r>
            <a:r>
              <a:rPr lang="uk-UA" sz="2700" b="1" dirty="0">
                <a:solidFill>
                  <a:srgbClr val="7030A0"/>
                </a:solidFill>
              </a:rPr>
              <a:t>у Страсбурзі пройшла Генеральна асамблея міжнародного пан’європейського руху. Серед актуальних проблем Європи Алан </a:t>
            </a:r>
            <a:r>
              <a:rPr lang="uk-UA" sz="2700" b="1" dirty="0" err="1">
                <a:solidFill>
                  <a:srgbClr val="7030A0"/>
                </a:solidFill>
              </a:rPr>
              <a:t>Теренуар</a:t>
            </a:r>
            <a:r>
              <a:rPr lang="uk-UA" sz="2700" b="1" dirty="0">
                <a:solidFill>
                  <a:srgbClr val="7030A0"/>
                </a:solidFill>
              </a:rPr>
              <a:t> (переобраний президентом) виокремив – потребу суттєво спростити внутрішні економічні та торговельні правила задля підвищення конкурентоспроможності; заходи із посилення євро; політичне згуртування; зменшення залежності від США у питаннях безпеки. </a:t>
            </a:r>
          </a:p>
          <a:p>
            <a:pPr algn="just"/>
            <a:r>
              <a:rPr lang="uk-UA" sz="2700" b="1" dirty="0">
                <a:solidFill>
                  <a:srgbClr val="7030A0"/>
                </a:solidFill>
              </a:rPr>
              <a:t>Водночас, процес поширення принципів співіснування, запропонованих у рамках ЄС, залишався привабливим для постсоціалістичних та малих країн Європи. Постсоціалістичні країни пройшли тривалий та складний шлях поступу до ЄС, і зрештою </a:t>
            </a:r>
            <a:r>
              <a:rPr lang="uk-UA" sz="2700" b="1" i="1" dirty="0">
                <a:solidFill>
                  <a:srgbClr val="7030A0"/>
                </a:solidFill>
                <a:highlight>
                  <a:srgbClr val="00FFFF"/>
                </a:highlight>
              </a:rPr>
              <a:t>1 травня 2004 р. десять країн Європи (Естонія, Латвія, Литва, Польща, Угорщина, Чеська Республіка, Словаччина, Словенія, Кіпр, Мальта) стали членами ЄС. </a:t>
            </a:r>
          </a:p>
        </p:txBody>
      </p:sp>
    </p:spTree>
    <p:extLst>
      <p:ext uri="{BB962C8B-B14F-4D97-AF65-F5344CB8AC3E}">
        <p14:creationId xmlns:p14="http://schemas.microsoft.com/office/powerpoint/2010/main" val="2756498698"/>
      </p:ext>
    </p:extLst>
  </p:cSld>
  <p:clrMapOvr>
    <a:masterClrMapping/>
  </p:clrMapOvr>
  <p:transition spd="slow">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932872"/>
          </a:xfrm>
        </p:spPr>
        <p:txBody>
          <a:bodyPr>
            <a:normAutofit fontScale="90000"/>
          </a:bodyPr>
          <a:lstStyle/>
          <a:p>
            <a:pPr algn="ctr"/>
            <a:r>
              <a:rPr lang="ru-RU" sz="3200" b="1" dirty="0">
                <a:solidFill>
                  <a:srgbClr val="002060"/>
                </a:solidFill>
                <a:effectLst>
                  <a:outerShdw blurRad="38100" dist="38100" dir="2700000" algn="tl">
                    <a:srgbClr val="000000">
                      <a:alpha val="43137"/>
                    </a:srgbClr>
                  </a:outerShdw>
                </a:effectLst>
                <a:highlight>
                  <a:srgbClr val="FFFF00"/>
                </a:highlight>
              </a:rPr>
              <a:t>3</a:t>
            </a:r>
            <a:r>
              <a:rPr lang="uk-UA" sz="3200" b="1" dirty="0">
                <a:solidFill>
                  <a:srgbClr val="002060"/>
                </a:solidFill>
                <a:effectLst>
                  <a:outerShdw blurRad="38100" dist="38100" dir="2700000" algn="tl">
                    <a:srgbClr val="000000">
                      <a:alpha val="43137"/>
                    </a:srgbClr>
                  </a:outerShdw>
                </a:effectLst>
                <a:highlight>
                  <a:srgbClr val="FFFF00"/>
                </a:highlight>
              </a:rPr>
              <a:t>.	Запровадження 2002 р. Єдиної європейської валюти до готівкового обігу – євро. Проєкт Конституції ЄС</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182255"/>
            <a:ext cx="11748653" cy="5426363"/>
          </a:xfrm>
        </p:spPr>
        <p:txBody>
          <a:bodyPr>
            <a:normAutofit/>
          </a:bodyPr>
          <a:lstStyle/>
          <a:p>
            <a:pPr algn="just"/>
            <a:r>
              <a:rPr lang="uk-UA" sz="3400" b="1" dirty="0">
                <a:solidFill>
                  <a:srgbClr val="7030A0"/>
                </a:solidFill>
              </a:rPr>
              <a:t>Більшість аналітиків наголошують, що таке рішення мало скоріше політичне, ніж економічне обґрунтування, адже більшість новоприйнятих країн мали надто низький рівень економічного розвитку та низку суспільних проблем.</a:t>
            </a:r>
          </a:p>
          <a:p>
            <a:pPr algn="just"/>
            <a:r>
              <a:rPr lang="uk-UA" sz="3400" b="1" dirty="0">
                <a:solidFill>
                  <a:srgbClr val="7030A0"/>
                </a:solidFill>
              </a:rPr>
              <a:t> Найпотужніша хвиля розширення ЄС у 2004 р. викликала нові дискусії щодо принципів існування самого Союзу. Разом з тим, залучення до ЄС держав Східної Європи розглядається не лише в економічному аспекті – вкрай важливим був політичний контекст: </a:t>
            </a:r>
            <a:r>
              <a:rPr lang="uk-UA" sz="3400" b="1" u="sng" dirty="0">
                <a:solidFill>
                  <a:srgbClr val="7030A0"/>
                </a:solidFill>
              </a:rPr>
              <a:t>вибудовування потужної політичної спільноти, котра охоплює половину континенту</a:t>
            </a:r>
            <a:r>
              <a:rPr lang="uk-UA" sz="3400" b="1" dirty="0">
                <a:solidFill>
                  <a:srgbClr val="7030A0"/>
                </a:solidFill>
              </a:rPr>
              <a:t>.</a:t>
            </a:r>
          </a:p>
        </p:txBody>
      </p:sp>
    </p:spTree>
    <p:extLst>
      <p:ext uri="{BB962C8B-B14F-4D97-AF65-F5344CB8AC3E}">
        <p14:creationId xmlns:p14="http://schemas.microsoft.com/office/powerpoint/2010/main" val="19107509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932872"/>
          </a:xfrm>
        </p:spPr>
        <p:txBody>
          <a:bodyPr>
            <a:normAutofit fontScale="90000"/>
          </a:bodyPr>
          <a:lstStyle/>
          <a:p>
            <a:pPr algn="ctr"/>
            <a:r>
              <a:rPr lang="ru-RU" sz="3200" b="1" dirty="0">
                <a:solidFill>
                  <a:srgbClr val="002060"/>
                </a:solidFill>
                <a:effectLst>
                  <a:outerShdw blurRad="38100" dist="38100" dir="2700000" algn="tl">
                    <a:srgbClr val="000000">
                      <a:alpha val="43137"/>
                    </a:srgbClr>
                  </a:outerShdw>
                </a:effectLst>
                <a:highlight>
                  <a:srgbClr val="FFFF00"/>
                </a:highlight>
              </a:rPr>
              <a:t>3</a:t>
            </a:r>
            <a:r>
              <a:rPr lang="uk-UA" sz="3200" b="1" dirty="0">
                <a:solidFill>
                  <a:srgbClr val="002060"/>
                </a:solidFill>
                <a:effectLst>
                  <a:outerShdw blurRad="38100" dist="38100" dir="2700000" algn="tl">
                    <a:srgbClr val="000000">
                      <a:alpha val="43137"/>
                    </a:srgbClr>
                  </a:outerShdw>
                </a:effectLst>
                <a:highlight>
                  <a:srgbClr val="FFFF00"/>
                </a:highlight>
              </a:rPr>
              <a:t>.	Запровадження 2002 р. Єдиної європейської валюти до готівкового обігу – євро. Проєкт Конституції ЄС</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182255"/>
            <a:ext cx="11748653" cy="5426363"/>
          </a:xfrm>
        </p:spPr>
        <p:txBody>
          <a:bodyPr>
            <a:normAutofit/>
          </a:bodyPr>
          <a:lstStyle/>
          <a:p>
            <a:pPr algn="just"/>
            <a:r>
              <a:rPr lang="uk-UA" sz="2800" b="1" dirty="0">
                <a:solidFill>
                  <a:srgbClr val="7030A0"/>
                </a:solidFill>
              </a:rPr>
              <a:t>Паралельно із розширенням, продовжувався процес вдосконалення інституційного забезпечення діяльності ЄС. Зокрема, тривалий час точилися дискусії як щодо необхідності укладення </a:t>
            </a:r>
            <a:r>
              <a:rPr lang="uk-UA" sz="2800" b="1" dirty="0">
                <a:solidFill>
                  <a:srgbClr val="7030A0"/>
                </a:solidFill>
                <a:highlight>
                  <a:srgbClr val="00FFFF"/>
                </a:highlight>
              </a:rPr>
              <a:t>Конституції ЄС</a:t>
            </a:r>
            <a:r>
              <a:rPr lang="uk-UA" sz="2800" b="1" dirty="0">
                <a:solidFill>
                  <a:srgbClr val="7030A0"/>
                </a:solidFill>
              </a:rPr>
              <a:t>, так і щодо її змісту. </a:t>
            </a:r>
          </a:p>
          <a:p>
            <a:pPr algn="just"/>
            <a:r>
              <a:rPr lang="uk-UA" sz="2800" b="1" dirty="0">
                <a:solidFill>
                  <a:srgbClr val="7030A0"/>
                </a:solidFill>
              </a:rPr>
              <a:t>Зрештою, </a:t>
            </a:r>
            <a:r>
              <a:rPr lang="uk-UA" sz="2800" b="1" dirty="0">
                <a:solidFill>
                  <a:srgbClr val="FF0000"/>
                </a:solidFill>
              </a:rPr>
              <a:t>Проєкт Конституції</a:t>
            </a:r>
            <a:r>
              <a:rPr lang="uk-UA" sz="2800" b="1" dirty="0">
                <a:solidFill>
                  <a:srgbClr val="7030A0"/>
                </a:solidFill>
              </a:rPr>
              <a:t> пройшов обговорення та схвалення європейськими інституціями (</a:t>
            </a:r>
            <a:r>
              <a:rPr lang="uk-UA" sz="2800" b="1" dirty="0">
                <a:solidFill>
                  <a:srgbClr val="7030A0"/>
                </a:solidFill>
                <a:highlight>
                  <a:srgbClr val="FFFF00"/>
                </a:highlight>
              </a:rPr>
              <a:t>18 червня 2004 – схвалення на саміті ЄС 25 країнами ЄС; 29 жовтня 2004 р. – підписання Конституційного договору главами держав та урядів країн ЄС в Римі</a:t>
            </a:r>
            <a:r>
              <a:rPr lang="uk-UA" sz="2800" b="1" dirty="0">
                <a:solidFill>
                  <a:srgbClr val="7030A0"/>
                </a:solidFill>
              </a:rPr>
              <a:t>) і був винесений на національні референдуми (у країнах, закони яких потребували такого схвалення) чи ратифікацію парламентів. Однак вже перші референдуми (</a:t>
            </a:r>
            <a:r>
              <a:rPr lang="uk-UA" sz="2800" b="1" dirty="0">
                <a:solidFill>
                  <a:srgbClr val="7030A0"/>
                </a:solidFill>
                <a:highlight>
                  <a:srgbClr val="00FFFF"/>
                </a:highlight>
              </a:rPr>
              <a:t>травень 2005 р. у Франції та червень 2005 р. у Нідерландах</a:t>
            </a:r>
            <a:r>
              <a:rPr lang="uk-UA" sz="2800" b="1" dirty="0">
                <a:solidFill>
                  <a:srgbClr val="7030A0"/>
                </a:solidFill>
              </a:rPr>
              <a:t>) характеризувалися негативною відповіддю громадян і засвідчили неоднозначне сприйняття </a:t>
            </a:r>
            <a:r>
              <a:rPr lang="uk-UA" sz="2800" b="1" dirty="0" err="1">
                <a:solidFill>
                  <a:srgbClr val="7030A0"/>
                </a:solidFill>
              </a:rPr>
              <a:t>проєкту</a:t>
            </a:r>
            <a:r>
              <a:rPr lang="uk-UA" sz="2800" b="1" dirty="0">
                <a:solidFill>
                  <a:srgbClr val="7030A0"/>
                </a:solidFill>
              </a:rPr>
              <a:t>.</a:t>
            </a:r>
          </a:p>
        </p:txBody>
      </p:sp>
    </p:spTree>
    <p:extLst>
      <p:ext uri="{BB962C8B-B14F-4D97-AF65-F5344CB8AC3E}">
        <p14:creationId xmlns:p14="http://schemas.microsoft.com/office/powerpoint/2010/main" val="2173765160"/>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932872"/>
          </a:xfrm>
        </p:spPr>
        <p:txBody>
          <a:bodyPr>
            <a:normAutofit fontScale="90000"/>
          </a:bodyPr>
          <a:lstStyle/>
          <a:p>
            <a:pPr algn="ctr"/>
            <a:r>
              <a:rPr lang="ru-RU" sz="3200" b="1" dirty="0">
                <a:solidFill>
                  <a:srgbClr val="002060"/>
                </a:solidFill>
                <a:effectLst>
                  <a:outerShdw blurRad="38100" dist="38100" dir="2700000" algn="tl">
                    <a:srgbClr val="000000">
                      <a:alpha val="43137"/>
                    </a:srgbClr>
                  </a:outerShdw>
                </a:effectLst>
                <a:highlight>
                  <a:srgbClr val="FFFF00"/>
                </a:highlight>
              </a:rPr>
              <a:t>3</a:t>
            </a:r>
            <a:r>
              <a:rPr lang="uk-UA" sz="3200" b="1" dirty="0">
                <a:solidFill>
                  <a:srgbClr val="002060"/>
                </a:solidFill>
                <a:effectLst>
                  <a:outerShdw blurRad="38100" dist="38100" dir="2700000" algn="tl">
                    <a:srgbClr val="000000">
                      <a:alpha val="43137"/>
                    </a:srgbClr>
                  </a:outerShdw>
                </a:effectLst>
                <a:highlight>
                  <a:srgbClr val="FFFF00"/>
                </a:highlight>
              </a:rPr>
              <a:t>.	Запровадження 2002 р. Єдиної європейської валюти до готівкового обігу – євро. Проєкт Конституції ЄС</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182255"/>
            <a:ext cx="11748653" cy="5426363"/>
          </a:xfrm>
        </p:spPr>
        <p:txBody>
          <a:bodyPr/>
          <a:lstStyle/>
          <a:p>
            <a:pPr algn="just"/>
            <a:r>
              <a:rPr lang="uk-UA" sz="2800" b="1" dirty="0">
                <a:solidFill>
                  <a:srgbClr val="7030A0"/>
                </a:solidFill>
              </a:rPr>
              <a:t>Станом на </a:t>
            </a:r>
            <a:r>
              <a:rPr lang="uk-UA" sz="2800" b="1" dirty="0">
                <a:solidFill>
                  <a:srgbClr val="7030A0"/>
                </a:solidFill>
                <a:highlight>
                  <a:srgbClr val="00FFFF"/>
                </a:highlight>
              </a:rPr>
              <a:t>кінець 2005 р.</a:t>
            </a:r>
            <a:r>
              <a:rPr lang="uk-UA" sz="2800" b="1" dirty="0">
                <a:solidFill>
                  <a:srgbClr val="7030A0"/>
                </a:solidFill>
              </a:rPr>
              <a:t> Конституційний договір ратифікували: </a:t>
            </a:r>
            <a:r>
              <a:rPr lang="uk-UA" sz="2800" b="1" i="1" dirty="0">
                <a:solidFill>
                  <a:srgbClr val="7030A0"/>
                </a:solidFill>
              </a:rPr>
              <a:t>Австрія, Греція, Іспанія, Італія, Кіпр, Латвія, Литва, Люксембурґ, Мальта, Німеччина, Словаччина, Словенія, Угорщина</a:t>
            </a:r>
            <a:r>
              <a:rPr lang="uk-UA" sz="2800" b="1" dirty="0">
                <a:solidFill>
                  <a:srgbClr val="7030A0"/>
                </a:solidFill>
              </a:rPr>
              <a:t>. Але внаслідок того, що референдуми про ратифікацію у </a:t>
            </a:r>
            <a:r>
              <a:rPr lang="uk-UA" sz="2800" b="1" dirty="0">
                <a:solidFill>
                  <a:srgbClr val="FF0000"/>
                </a:solidFill>
              </a:rPr>
              <a:t>Франції</a:t>
            </a:r>
            <a:r>
              <a:rPr lang="uk-UA" sz="2800" b="1" dirty="0">
                <a:solidFill>
                  <a:srgbClr val="7030A0"/>
                </a:solidFill>
              </a:rPr>
              <a:t> (травень 2005) і </a:t>
            </a:r>
            <a:r>
              <a:rPr lang="uk-UA" sz="2800" b="1" dirty="0">
                <a:solidFill>
                  <a:srgbClr val="FF0000"/>
                </a:solidFill>
              </a:rPr>
              <a:t>Нідерландах</a:t>
            </a:r>
            <a:r>
              <a:rPr lang="uk-UA" sz="2800" b="1" dirty="0">
                <a:solidFill>
                  <a:srgbClr val="7030A0"/>
                </a:solidFill>
              </a:rPr>
              <a:t> (червень 2005) дали від'ємний результат, а </a:t>
            </a:r>
            <a:r>
              <a:rPr lang="uk-UA" sz="2800" b="1" dirty="0">
                <a:solidFill>
                  <a:srgbClr val="FF0000"/>
                </a:solidFill>
              </a:rPr>
              <a:t>Чехії, Польщі, Португалії, Данії, Ірландії та Великій Британії</a:t>
            </a:r>
            <a:r>
              <a:rPr lang="uk-UA" sz="2800" b="1" dirty="0">
                <a:solidFill>
                  <a:srgbClr val="7030A0"/>
                </a:solidFill>
              </a:rPr>
              <a:t> заплановані референдуми скасували ідею Конституційного договору довелося відкласти.</a:t>
            </a:r>
          </a:p>
          <a:p>
            <a:pPr algn="just"/>
            <a:r>
              <a:rPr lang="uk-UA" sz="2800" b="1" dirty="0">
                <a:solidFill>
                  <a:srgbClr val="7030A0"/>
                </a:solidFill>
              </a:rPr>
              <a:t>Зокрема, соцопитування 2005 р. показали, що лише 44% населення підтримували ЄС, а у 2007 р. цей відсоток скоротився до 39%. Це було свідченням наростання хвилі </a:t>
            </a:r>
            <a:r>
              <a:rPr lang="uk-UA" sz="2800" b="1" dirty="0" err="1">
                <a:solidFill>
                  <a:srgbClr val="7030A0"/>
                </a:solidFill>
              </a:rPr>
              <a:t>є</a:t>
            </a:r>
            <a:r>
              <a:rPr lang="uk-UA" sz="2800" b="1" dirty="0" err="1">
                <a:solidFill>
                  <a:srgbClr val="7030A0"/>
                </a:solidFill>
                <a:highlight>
                  <a:srgbClr val="FFFF00"/>
                </a:highlight>
              </a:rPr>
              <a:t>вроскептицизму</a:t>
            </a:r>
            <a:r>
              <a:rPr lang="uk-UA" sz="2800" b="1" dirty="0">
                <a:solidFill>
                  <a:srgbClr val="7030A0"/>
                </a:solidFill>
              </a:rPr>
              <a:t> на теренах ЄС. При цьому переплітаються погляди </a:t>
            </a:r>
            <a:r>
              <a:rPr lang="uk-UA" sz="2800" b="1" dirty="0" err="1">
                <a:solidFill>
                  <a:srgbClr val="7030A0"/>
                </a:solidFill>
              </a:rPr>
              <a:t>євроскептиків</a:t>
            </a:r>
            <a:r>
              <a:rPr lang="uk-UA" sz="2800" b="1" dirty="0">
                <a:solidFill>
                  <a:srgbClr val="7030A0"/>
                </a:solidFill>
              </a:rPr>
              <a:t> та антиглобалістів, котрі вбачають у ЄС систему, що несе загрозу малим країнам.</a:t>
            </a:r>
          </a:p>
          <a:p>
            <a:endParaRPr lang="ru-RU" dirty="0">
              <a:solidFill>
                <a:srgbClr val="7030A0"/>
              </a:solidFill>
            </a:endParaRPr>
          </a:p>
        </p:txBody>
      </p:sp>
    </p:spTree>
    <p:extLst>
      <p:ext uri="{BB962C8B-B14F-4D97-AF65-F5344CB8AC3E}">
        <p14:creationId xmlns:p14="http://schemas.microsoft.com/office/powerpoint/2010/main" val="3385443840"/>
      </p:ext>
    </p:extLst>
  </p:cSld>
  <p:clrMapOvr>
    <a:masterClrMapping/>
  </p:clrMapOvr>
  <p:transitio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932872"/>
          </a:xfrm>
        </p:spPr>
        <p:txBody>
          <a:bodyPr>
            <a:normAutofit fontScale="90000"/>
          </a:bodyPr>
          <a:lstStyle/>
          <a:p>
            <a:pPr algn="ctr"/>
            <a:r>
              <a:rPr lang="ru-RU" sz="3200" b="1" dirty="0">
                <a:solidFill>
                  <a:srgbClr val="002060"/>
                </a:solidFill>
                <a:effectLst>
                  <a:outerShdw blurRad="38100" dist="38100" dir="2700000" algn="tl">
                    <a:srgbClr val="000000">
                      <a:alpha val="43137"/>
                    </a:srgbClr>
                  </a:outerShdw>
                </a:effectLst>
                <a:highlight>
                  <a:srgbClr val="FFFF00"/>
                </a:highlight>
              </a:rPr>
              <a:t>3</a:t>
            </a:r>
            <a:r>
              <a:rPr lang="uk-UA" sz="3200" b="1" dirty="0">
                <a:solidFill>
                  <a:srgbClr val="002060"/>
                </a:solidFill>
                <a:effectLst>
                  <a:outerShdw blurRad="38100" dist="38100" dir="2700000" algn="tl">
                    <a:srgbClr val="000000">
                      <a:alpha val="43137"/>
                    </a:srgbClr>
                  </a:outerShdw>
                </a:effectLst>
                <a:highlight>
                  <a:srgbClr val="FFFF00"/>
                </a:highlight>
              </a:rPr>
              <a:t>.	Запровадження 2002 р. Єдиної європейської валюти до готівкового обігу – євро. Проєкт Конституції ЄС</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182255"/>
            <a:ext cx="11748653" cy="5426363"/>
          </a:xfrm>
        </p:spPr>
        <p:txBody>
          <a:bodyPr/>
          <a:lstStyle/>
          <a:p>
            <a:pPr marL="45720" indent="0" algn="ctr">
              <a:buNone/>
            </a:pPr>
            <a:r>
              <a:rPr lang="uk-UA" sz="2400" b="1" i="1" u="sng" dirty="0">
                <a:solidFill>
                  <a:srgbClr val="7030A0"/>
                </a:solidFill>
                <a:highlight>
                  <a:srgbClr val="00FFFF"/>
                </a:highlight>
              </a:rPr>
              <a:t>Аргументи </a:t>
            </a:r>
            <a:r>
              <a:rPr lang="uk-UA" sz="2400" b="1" i="1" u="sng" dirty="0" err="1">
                <a:solidFill>
                  <a:srgbClr val="7030A0"/>
                </a:solidFill>
                <a:highlight>
                  <a:srgbClr val="00FFFF"/>
                </a:highlight>
              </a:rPr>
              <a:t>євроскептиків</a:t>
            </a:r>
            <a:r>
              <a:rPr lang="uk-UA" sz="2400" b="1" i="1" u="sng" dirty="0">
                <a:solidFill>
                  <a:srgbClr val="7030A0"/>
                </a:solidFill>
                <a:highlight>
                  <a:srgbClr val="00FFFF"/>
                </a:highlight>
              </a:rPr>
              <a:t>: </a:t>
            </a:r>
          </a:p>
          <a:p>
            <a:pPr marL="45720" indent="0" algn="just">
              <a:buNone/>
            </a:pPr>
            <a:r>
              <a:rPr lang="uk-UA" sz="2400" b="1" dirty="0">
                <a:solidFill>
                  <a:srgbClr val="7030A0"/>
                </a:solidFill>
              </a:rPr>
              <a:t>• невдоволення брюссельською бюрократією (близько 20 тис. чиновників та досить складний і заплутаний механізм прийняття рішень); </a:t>
            </a:r>
          </a:p>
          <a:p>
            <a:pPr marL="45720" indent="0" algn="just">
              <a:buNone/>
            </a:pPr>
            <a:r>
              <a:rPr lang="uk-UA" sz="2400" b="1" dirty="0">
                <a:solidFill>
                  <a:srgbClr val="7030A0"/>
                </a:solidFill>
              </a:rPr>
              <a:t>• суттєві переваги великих країн над малими при прийняття стратегічних рішень; </a:t>
            </a:r>
          </a:p>
          <a:p>
            <a:pPr marL="45720" indent="0" algn="just">
              <a:buNone/>
            </a:pPr>
            <a:r>
              <a:rPr lang="uk-UA" sz="2400" b="1" dirty="0">
                <a:solidFill>
                  <a:srgbClr val="7030A0"/>
                </a:solidFill>
              </a:rPr>
              <a:t>• незбалансована соціальна політика (штучна рівність); </a:t>
            </a:r>
          </a:p>
          <a:p>
            <a:pPr marL="45720" indent="0" algn="just">
              <a:buNone/>
            </a:pPr>
            <a:r>
              <a:rPr lang="uk-UA" sz="2400" b="1" dirty="0">
                <a:solidFill>
                  <a:srgbClr val="7030A0"/>
                </a:solidFill>
              </a:rPr>
              <a:t>• недостатнє фінансування спільної зовнішньої політики та безпеки. </a:t>
            </a:r>
          </a:p>
          <a:p>
            <a:pPr marL="45720" indent="0" algn="just">
              <a:buNone/>
            </a:pPr>
            <a:r>
              <a:rPr lang="uk-UA" sz="2400" b="1" dirty="0">
                <a:solidFill>
                  <a:srgbClr val="7030A0"/>
                </a:solidFill>
              </a:rPr>
              <a:t>Своєрідним проявом </a:t>
            </a:r>
            <a:r>
              <a:rPr lang="uk-UA" sz="2400" b="1" dirty="0" err="1">
                <a:solidFill>
                  <a:srgbClr val="7030A0"/>
                </a:solidFill>
              </a:rPr>
              <a:t>євроскептицизму</a:t>
            </a:r>
            <a:r>
              <a:rPr lang="uk-UA" sz="2400" b="1" dirty="0">
                <a:solidFill>
                  <a:srgbClr val="7030A0"/>
                </a:solidFill>
              </a:rPr>
              <a:t> є розробка альтернативних проектів, зокрема проекту «Європа націй», відповідно до якого нація – головний фундамент держави, а національні держави в рамках європейського об’єднання повинні мати самостійність у питаннях внутрішньої та зовнішньої політики. Центр об’єднання вільних держав лише координує та регулює ті процеси, котрі були передані йому національними державами. Носіями цієї концепції переважно є представники правих та право-центристських течій.</a:t>
            </a:r>
          </a:p>
          <a:p>
            <a:endParaRPr lang="ru-RU" dirty="0">
              <a:solidFill>
                <a:srgbClr val="7030A0"/>
              </a:solidFill>
            </a:endParaRPr>
          </a:p>
        </p:txBody>
      </p:sp>
    </p:spTree>
    <p:extLst>
      <p:ext uri="{BB962C8B-B14F-4D97-AF65-F5344CB8AC3E}">
        <p14:creationId xmlns:p14="http://schemas.microsoft.com/office/powerpoint/2010/main" val="3931140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932872"/>
          </a:xfrm>
        </p:spPr>
        <p:txBody>
          <a:bodyPr>
            <a:normAutofit fontScale="90000"/>
          </a:bodyPr>
          <a:lstStyle/>
          <a:p>
            <a:pPr algn="ctr"/>
            <a:r>
              <a:rPr lang="ru-RU" sz="3200" b="1" dirty="0">
                <a:solidFill>
                  <a:srgbClr val="002060"/>
                </a:solidFill>
                <a:effectLst>
                  <a:outerShdw blurRad="38100" dist="38100" dir="2700000" algn="tl">
                    <a:srgbClr val="000000">
                      <a:alpha val="43137"/>
                    </a:srgbClr>
                  </a:outerShdw>
                </a:effectLst>
                <a:highlight>
                  <a:srgbClr val="FFFF00"/>
                </a:highlight>
              </a:rPr>
              <a:t>3</a:t>
            </a:r>
            <a:r>
              <a:rPr lang="uk-UA" sz="3200" b="1" dirty="0">
                <a:solidFill>
                  <a:srgbClr val="002060"/>
                </a:solidFill>
                <a:effectLst>
                  <a:outerShdw blurRad="38100" dist="38100" dir="2700000" algn="tl">
                    <a:srgbClr val="000000">
                      <a:alpha val="43137"/>
                    </a:srgbClr>
                  </a:outerShdw>
                </a:effectLst>
                <a:highlight>
                  <a:srgbClr val="FFFF00"/>
                </a:highlight>
              </a:rPr>
              <a:t>.	Запровадження 2002 р. Єдиної європейської валюти до готівкового обігу – євро. Проєкт Конституції ЄС</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182255"/>
            <a:ext cx="11748653" cy="5426363"/>
          </a:xfrm>
        </p:spPr>
        <p:txBody>
          <a:bodyPr>
            <a:normAutofit fontScale="92500" lnSpcReduction="10000"/>
          </a:bodyPr>
          <a:lstStyle/>
          <a:p>
            <a:pPr algn="just"/>
            <a:r>
              <a:rPr lang="uk-UA" sz="3400" b="1" dirty="0">
                <a:solidFill>
                  <a:srgbClr val="7030A0"/>
                </a:solidFill>
              </a:rPr>
              <a:t>Одним із представників ідеї іншої Європи є </a:t>
            </a:r>
            <a:r>
              <a:rPr lang="uk-UA" sz="3400" b="1" dirty="0" err="1">
                <a:solidFill>
                  <a:srgbClr val="7030A0"/>
                </a:solidFill>
                <a:highlight>
                  <a:srgbClr val="00FFFF"/>
                </a:highlight>
              </a:rPr>
              <a:t>Умберто</a:t>
            </a:r>
            <a:r>
              <a:rPr lang="uk-UA" sz="3400" b="1" dirty="0">
                <a:solidFill>
                  <a:srgbClr val="7030A0"/>
                </a:solidFill>
                <a:highlight>
                  <a:srgbClr val="00FFFF"/>
                </a:highlight>
              </a:rPr>
              <a:t> </a:t>
            </a:r>
            <a:r>
              <a:rPr lang="uk-UA" sz="3400" b="1" dirty="0" err="1">
                <a:solidFill>
                  <a:srgbClr val="7030A0"/>
                </a:solidFill>
                <a:highlight>
                  <a:srgbClr val="00FFFF"/>
                </a:highlight>
              </a:rPr>
              <a:t>Боссі</a:t>
            </a:r>
            <a:r>
              <a:rPr lang="uk-UA" sz="3400" b="1" dirty="0">
                <a:solidFill>
                  <a:srgbClr val="7030A0"/>
                </a:solidFill>
              </a:rPr>
              <a:t>, лідер </a:t>
            </a:r>
            <a:r>
              <a:rPr lang="uk-UA" sz="3400" b="1" dirty="0" err="1">
                <a:solidFill>
                  <a:srgbClr val="7030A0"/>
                </a:solidFill>
              </a:rPr>
              <a:t>регіоналістської</a:t>
            </a:r>
            <a:r>
              <a:rPr lang="uk-UA" sz="3400" b="1" dirty="0">
                <a:solidFill>
                  <a:srgbClr val="7030A0"/>
                </a:solidFill>
              </a:rPr>
              <a:t> організації Італії «Ліга Півночі». Зокрема, він став ініціатором створення «Європейського вільного альянсу» із сепаратистських організацій Європи. </a:t>
            </a:r>
            <a:r>
              <a:rPr lang="uk-UA" sz="3400" b="1" i="1" dirty="0">
                <a:solidFill>
                  <a:srgbClr val="7030A0"/>
                </a:solidFill>
                <a:highlight>
                  <a:srgbClr val="FFFF00"/>
                </a:highlight>
              </a:rPr>
              <a:t>У 2002 р., під час зустрічі на озері </a:t>
            </a:r>
            <a:r>
              <a:rPr lang="uk-UA" sz="3400" b="1" i="1" dirty="0" err="1">
                <a:solidFill>
                  <a:srgbClr val="7030A0"/>
                </a:solidFill>
                <a:highlight>
                  <a:srgbClr val="FFFF00"/>
                </a:highlight>
              </a:rPr>
              <a:t>Вартерзеї</a:t>
            </a:r>
            <a:r>
              <a:rPr lang="uk-UA" sz="3400" b="1" i="1" dirty="0">
                <a:solidFill>
                  <a:srgbClr val="7030A0"/>
                </a:solidFill>
                <a:highlight>
                  <a:srgbClr val="FFFF00"/>
                </a:highlight>
              </a:rPr>
              <a:t>, обговорювався проект «Європи регіонів» у складі 60–80 регіональних структур. </a:t>
            </a:r>
          </a:p>
          <a:p>
            <a:pPr algn="just"/>
            <a:r>
              <a:rPr lang="uk-UA" sz="3400" b="1" dirty="0">
                <a:solidFill>
                  <a:srgbClr val="7030A0"/>
                </a:solidFill>
              </a:rPr>
              <a:t>Також вкрай скептично щодо нинішньої моделі ЄС налаштована лідерка французького правового руху «Народний фронт» </a:t>
            </a:r>
            <a:r>
              <a:rPr lang="uk-UA" sz="3400" b="1" dirty="0" err="1">
                <a:solidFill>
                  <a:srgbClr val="7030A0"/>
                </a:solidFill>
                <a:highlight>
                  <a:srgbClr val="00FF00"/>
                </a:highlight>
              </a:rPr>
              <a:t>Марін</a:t>
            </a:r>
            <a:r>
              <a:rPr lang="uk-UA" sz="3400" b="1" dirty="0">
                <a:solidFill>
                  <a:srgbClr val="7030A0"/>
                </a:solidFill>
                <a:highlight>
                  <a:srgbClr val="00FF00"/>
                </a:highlight>
              </a:rPr>
              <a:t> </a:t>
            </a:r>
            <a:r>
              <a:rPr lang="uk-UA" sz="3400" b="1" dirty="0" err="1">
                <a:solidFill>
                  <a:srgbClr val="7030A0"/>
                </a:solidFill>
                <a:highlight>
                  <a:srgbClr val="00FF00"/>
                </a:highlight>
              </a:rPr>
              <a:t>Ле</a:t>
            </a:r>
            <a:r>
              <a:rPr lang="uk-UA" sz="3400" b="1" dirty="0">
                <a:solidFill>
                  <a:srgbClr val="7030A0"/>
                </a:solidFill>
                <a:highlight>
                  <a:srgbClr val="00FF00"/>
                </a:highlight>
              </a:rPr>
              <a:t> </a:t>
            </a:r>
            <a:r>
              <a:rPr lang="uk-UA" sz="3400" b="1" dirty="0" err="1">
                <a:solidFill>
                  <a:srgbClr val="7030A0"/>
                </a:solidFill>
                <a:highlight>
                  <a:srgbClr val="00FF00"/>
                </a:highlight>
              </a:rPr>
              <a:t>Пен</a:t>
            </a:r>
            <a:r>
              <a:rPr lang="uk-UA" sz="3400" b="1" dirty="0">
                <a:solidFill>
                  <a:srgbClr val="7030A0"/>
                </a:solidFill>
              </a:rPr>
              <a:t>, котра впевнена, що ЄС неминуче розвалиться, а на його місці слід збудувати «Європу вільних націй». Таку ж позицію на початку 2000-х рр. займав і її батько – Жан </a:t>
            </a:r>
            <a:r>
              <a:rPr lang="uk-UA" sz="3400" b="1" dirty="0" err="1">
                <a:solidFill>
                  <a:srgbClr val="7030A0"/>
                </a:solidFill>
              </a:rPr>
              <a:t>Ле</a:t>
            </a:r>
            <a:r>
              <a:rPr lang="uk-UA" sz="3400" b="1" dirty="0">
                <a:solidFill>
                  <a:srgbClr val="7030A0"/>
                </a:solidFill>
              </a:rPr>
              <a:t> </a:t>
            </a:r>
            <a:r>
              <a:rPr lang="uk-UA" sz="3400" b="1" dirty="0" err="1">
                <a:solidFill>
                  <a:srgbClr val="7030A0"/>
                </a:solidFill>
              </a:rPr>
              <a:t>Пен</a:t>
            </a:r>
            <a:r>
              <a:rPr lang="uk-UA" sz="3400" b="1" dirty="0">
                <a:solidFill>
                  <a:srgbClr val="7030A0"/>
                </a:solidFill>
              </a:rPr>
              <a:t>, пропонуючи денонсувати угоди по ЄС та переписати їх на основі пріоритету націй. </a:t>
            </a:r>
          </a:p>
          <a:p>
            <a:endParaRPr lang="ru-RU" dirty="0">
              <a:solidFill>
                <a:srgbClr val="7030A0"/>
              </a:solidFill>
            </a:endParaRPr>
          </a:p>
        </p:txBody>
      </p:sp>
    </p:spTree>
    <p:extLst>
      <p:ext uri="{BB962C8B-B14F-4D97-AF65-F5344CB8AC3E}">
        <p14:creationId xmlns:p14="http://schemas.microsoft.com/office/powerpoint/2010/main" val="396744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932872"/>
          </a:xfrm>
        </p:spPr>
        <p:txBody>
          <a:bodyPr>
            <a:normAutofit fontScale="90000"/>
          </a:bodyPr>
          <a:lstStyle/>
          <a:p>
            <a:pPr algn="ctr"/>
            <a:r>
              <a:rPr lang="ru-RU" sz="3200" b="1" dirty="0">
                <a:solidFill>
                  <a:srgbClr val="002060"/>
                </a:solidFill>
                <a:effectLst>
                  <a:outerShdw blurRad="38100" dist="38100" dir="2700000" algn="tl">
                    <a:srgbClr val="000000">
                      <a:alpha val="43137"/>
                    </a:srgbClr>
                  </a:outerShdw>
                </a:effectLst>
                <a:highlight>
                  <a:srgbClr val="FFFF00"/>
                </a:highlight>
              </a:rPr>
              <a:t>3</a:t>
            </a:r>
            <a:r>
              <a:rPr lang="uk-UA" sz="3200" b="1" dirty="0">
                <a:solidFill>
                  <a:srgbClr val="002060"/>
                </a:solidFill>
                <a:effectLst>
                  <a:outerShdw blurRad="38100" dist="38100" dir="2700000" algn="tl">
                    <a:srgbClr val="000000">
                      <a:alpha val="43137"/>
                    </a:srgbClr>
                  </a:outerShdw>
                </a:effectLst>
                <a:highlight>
                  <a:srgbClr val="FFFF00"/>
                </a:highlight>
              </a:rPr>
              <a:t>.	Запровадження 2002 р. Єдиної європейської валюти до готівкового обігу – євро. Проєкт Конституції ЄС</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182255"/>
            <a:ext cx="11748653" cy="5426363"/>
          </a:xfrm>
        </p:spPr>
        <p:txBody>
          <a:bodyPr>
            <a:normAutofit lnSpcReduction="10000"/>
          </a:bodyPr>
          <a:lstStyle/>
          <a:p>
            <a:pPr algn="just"/>
            <a:r>
              <a:rPr lang="uk-UA" sz="3600" b="1" dirty="0">
                <a:solidFill>
                  <a:srgbClr val="7030A0"/>
                </a:solidFill>
              </a:rPr>
              <a:t>Однак, консервативні сили Європи залишаючись розрізненими, не змогли представити чітку альтернативу сучасній моделі ЄС, котра б відповідала викликам сучасного світу та часу.</a:t>
            </a:r>
          </a:p>
          <a:p>
            <a:pPr algn="just"/>
            <a:r>
              <a:rPr lang="uk-UA" sz="3600" b="1" u="sng" dirty="0">
                <a:solidFill>
                  <a:srgbClr val="7030A0"/>
                </a:solidFill>
                <a:highlight>
                  <a:srgbClr val="00FF00"/>
                </a:highlight>
              </a:rPr>
              <a:t>Лісабонська угода стала альтернативою Європейській конституції</a:t>
            </a:r>
            <a:r>
              <a:rPr lang="uk-UA" sz="3600" b="1" dirty="0">
                <a:solidFill>
                  <a:srgbClr val="7030A0"/>
                </a:solidFill>
              </a:rPr>
              <a:t>. Офіційне підписання Лісабонської Угоди відбулося </a:t>
            </a:r>
            <a:r>
              <a:rPr lang="uk-UA" sz="3600" b="1" dirty="0">
                <a:solidFill>
                  <a:srgbClr val="FF0000"/>
                </a:solidFill>
              </a:rPr>
              <a:t>13 грудня 2007 р.</a:t>
            </a:r>
            <a:r>
              <a:rPr lang="uk-UA" sz="3600" b="1" dirty="0">
                <a:solidFill>
                  <a:srgbClr val="7030A0"/>
                </a:solidFill>
              </a:rPr>
              <a:t>, після чого документ підлягав ратифікації національними парламентами 27 держав Євросоюзу. Станом на 13 листопада 2009 р. Угоду затвердили всі 27 країн ЄС. </a:t>
            </a:r>
            <a:r>
              <a:rPr lang="uk-UA" sz="3600" b="1" dirty="0">
                <a:solidFill>
                  <a:srgbClr val="FF0000"/>
                </a:solidFill>
                <a:highlight>
                  <a:srgbClr val="FFFF00"/>
                </a:highlight>
              </a:rPr>
              <a:t>Угода набрала чинності 1 грудня 2009 р.</a:t>
            </a:r>
          </a:p>
          <a:p>
            <a:endParaRPr lang="ru-RU" dirty="0">
              <a:solidFill>
                <a:srgbClr val="7030A0"/>
              </a:solidFill>
            </a:endParaRPr>
          </a:p>
        </p:txBody>
      </p:sp>
    </p:spTree>
    <p:extLst>
      <p:ext uri="{BB962C8B-B14F-4D97-AF65-F5344CB8AC3E}">
        <p14:creationId xmlns:p14="http://schemas.microsoft.com/office/powerpoint/2010/main" val="307042308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2"/>
            <a:ext cx="11711709" cy="1357745"/>
          </a:xfrm>
        </p:spPr>
        <p:txBody>
          <a:bodyPr/>
          <a:lstStyle/>
          <a:p>
            <a:pPr algn="ctr"/>
            <a:r>
              <a:rPr lang="ru-RU" b="1" dirty="0">
                <a:solidFill>
                  <a:srgbClr val="002060"/>
                </a:solidFill>
                <a:highlight>
                  <a:srgbClr val="00FF00"/>
                </a:highlight>
              </a:rPr>
              <a:t>1</a:t>
            </a:r>
            <a:r>
              <a:rPr lang="uk-UA" b="1" dirty="0">
                <a:solidFill>
                  <a:srgbClr val="002060"/>
                </a:solidFill>
                <a:highlight>
                  <a:srgbClr val="00FF00"/>
                </a:highlight>
              </a:rPr>
              <a:t>.	Маастрихтська угода 1993 р. </a:t>
            </a:r>
            <a:br>
              <a:rPr lang="uk-UA" b="1" dirty="0">
                <a:solidFill>
                  <a:srgbClr val="002060"/>
                </a:solidFill>
                <a:highlight>
                  <a:srgbClr val="00FF00"/>
                </a:highlight>
              </a:rPr>
            </a:br>
            <a:r>
              <a:rPr lang="uk-UA" b="1" dirty="0">
                <a:solidFill>
                  <a:srgbClr val="002060"/>
                </a:solidFill>
                <a:highlight>
                  <a:srgbClr val="00FF00"/>
                </a:highlight>
              </a:rPr>
              <a:t>Шенгенська конвенція 1995 р.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524000"/>
            <a:ext cx="11748653" cy="5084618"/>
          </a:xfrm>
        </p:spPr>
        <p:txBody>
          <a:bodyPr>
            <a:normAutofit lnSpcReduction="10000"/>
          </a:bodyPr>
          <a:lstStyle/>
          <a:p>
            <a:pPr algn="just"/>
            <a:r>
              <a:rPr lang="uk-UA" sz="4400" b="1" dirty="0">
                <a:solidFill>
                  <a:srgbClr val="7030A0"/>
                </a:solidFill>
              </a:rPr>
              <a:t>Тривалий період переговорів та дискусій, котрі супроводжувались низкою компромісів, завершився </a:t>
            </a:r>
            <a:r>
              <a:rPr lang="uk-UA" sz="4400" b="1" dirty="0">
                <a:solidFill>
                  <a:srgbClr val="7030A0"/>
                </a:solidFill>
                <a:highlight>
                  <a:srgbClr val="00FFFF"/>
                </a:highlight>
              </a:rPr>
              <a:t>7 лютого 1992 р.</a:t>
            </a:r>
            <a:r>
              <a:rPr lang="uk-UA" sz="4400" b="1" dirty="0">
                <a:solidFill>
                  <a:srgbClr val="7030A0"/>
                </a:solidFill>
              </a:rPr>
              <a:t>, коли у </a:t>
            </a:r>
            <a:r>
              <a:rPr lang="uk-UA" sz="4400" b="1" dirty="0" err="1">
                <a:solidFill>
                  <a:srgbClr val="7030A0"/>
                </a:solidFill>
                <a:highlight>
                  <a:srgbClr val="C0C0C0"/>
                </a:highlight>
              </a:rPr>
              <a:t>Маастрихті</a:t>
            </a:r>
            <a:r>
              <a:rPr lang="uk-UA" sz="4400" b="1" dirty="0">
                <a:solidFill>
                  <a:srgbClr val="7030A0"/>
                </a:solidFill>
              </a:rPr>
              <a:t> (Нідерланди) країни-учасниці «Спільного ринку» підписали Договір про утворення Європейського Союзу. </a:t>
            </a:r>
          </a:p>
          <a:p>
            <a:pPr algn="just"/>
            <a:r>
              <a:rPr lang="uk-UA" sz="4400" b="1" dirty="0">
                <a:solidFill>
                  <a:srgbClr val="7030A0"/>
                </a:solidFill>
                <a:highlight>
                  <a:srgbClr val="00FFFF"/>
                </a:highlight>
              </a:rPr>
              <a:t>Він вступив у силу </a:t>
            </a:r>
            <a:r>
              <a:rPr lang="uk-UA" sz="4400" b="1" dirty="0">
                <a:solidFill>
                  <a:srgbClr val="7030A0"/>
                </a:solidFill>
                <a:highlight>
                  <a:srgbClr val="FFFF00"/>
                </a:highlight>
              </a:rPr>
              <a:t>1 листопада 1993 р. </a:t>
            </a:r>
          </a:p>
        </p:txBody>
      </p:sp>
    </p:spTree>
    <p:extLst>
      <p:ext uri="{BB962C8B-B14F-4D97-AF65-F5344CB8AC3E}">
        <p14:creationId xmlns:p14="http://schemas.microsoft.com/office/powerpoint/2010/main" val="28998728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600362"/>
          </a:xfrm>
        </p:spPr>
        <p:txBody>
          <a:bodyPr>
            <a:normAutofit/>
          </a:bodyPr>
          <a:lstStyle/>
          <a:p>
            <a:pPr algn="ctr"/>
            <a:r>
              <a:rPr lang="uk-UA" sz="3600" b="1" dirty="0">
                <a:solidFill>
                  <a:srgbClr val="FF0000"/>
                </a:solidFill>
                <a:effectLst>
                  <a:outerShdw blurRad="38100" dist="38100" dir="2700000" algn="tl">
                    <a:srgbClr val="000000">
                      <a:alpha val="43137"/>
                    </a:srgbClr>
                  </a:outerShdw>
                </a:effectLst>
                <a:highlight>
                  <a:srgbClr val="00FFFF"/>
                </a:highlight>
              </a:rPr>
              <a:t>4.	Євроскептицизм 2015-2016 рр.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16000"/>
            <a:ext cx="11748653" cy="5592618"/>
          </a:xfrm>
        </p:spPr>
        <p:txBody>
          <a:bodyPr>
            <a:normAutofit/>
          </a:bodyPr>
          <a:lstStyle/>
          <a:p>
            <a:pPr algn="just"/>
            <a:r>
              <a:rPr lang="uk-UA" sz="4000" b="1" dirty="0">
                <a:solidFill>
                  <a:srgbClr val="7030A0"/>
                </a:solidFill>
              </a:rPr>
              <a:t>Друга сторона </a:t>
            </a:r>
            <a:r>
              <a:rPr lang="uk-UA" sz="4000" b="1" dirty="0" err="1">
                <a:solidFill>
                  <a:srgbClr val="7030A0"/>
                </a:solidFill>
              </a:rPr>
              <a:t>євроскептицизму</a:t>
            </a:r>
            <a:r>
              <a:rPr lang="uk-UA" sz="4000" b="1" dirty="0">
                <a:solidFill>
                  <a:srgbClr val="7030A0"/>
                </a:solidFill>
              </a:rPr>
              <a:t> пов’язана із думкою про необхідність більш глобального Атлантичного об’єднання: американський професор Р. </a:t>
            </a:r>
            <a:r>
              <a:rPr lang="uk-UA" sz="4000" b="1" dirty="0" err="1">
                <a:solidFill>
                  <a:srgbClr val="7030A0"/>
                </a:solidFill>
              </a:rPr>
              <a:t>Тріффін</a:t>
            </a:r>
            <a:r>
              <a:rPr lang="uk-UA" sz="4000" b="1" dirty="0">
                <a:solidFill>
                  <a:srgbClr val="7030A0"/>
                </a:solidFill>
              </a:rPr>
              <a:t> у 1980-х рр. наголошував на більшій ефективності моделі США, що пояснює й більшу продуктивність їхньої економіки. </a:t>
            </a:r>
          </a:p>
          <a:p>
            <a:pPr algn="just"/>
            <a:r>
              <a:rPr lang="uk-UA" sz="4000" b="1" dirty="0">
                <a:solidFill>
                  <a:srgbClr val="7030A0"/>
                </a:solidFill>
              </a:rPr>
              <a:t>Відтак Європа має орієнтуватись та інтегруватись із США в економічній та інших сферах, так само, як у військово-політичній (НАТО).</a:t>
            </a:r>
          </a:p>
        </p:txBody>
      </p:sp>
    </p:spTree>
    <p:extLst>
      <p:ext uri="{BB962C8B-B14F-4D97-AF65-F5344CB8AC3E}">
        <p14:creationId xmlns:p14="http://schemas.microsoft.com/office/powerpoint/2010/main" val="2086304823"/>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600362"/>
          </a:xfrm>
        </p:spPr>
        <p:txBody>
          <a:bodyPr>
            <a:normAutofit/>
          </a:bodyPr>
          <a:lstStyle/>
          <a:p>
            <a:pPr algn="ctr"/>
            <a:r>
              <a:rPr lang="uk-UA" sz="3600" b="1" dirty="0">
                <a:solidFill>
                  <a:srgbClr val="FF0000"/>
                </a:solidFill>
                <a:effectLst>
                  <a:outerShdw blurRad="38100" dist="38100" dir="2700000" algn="tl">
                    <a:srgbClr val="000000">
                      <a:alpha val="43137"/>
                    </a:srgbClr>
                  </a:outerShdw>
                </a:effectLst>
                <a:highlight>
                  <a:srgbClr val="00FFFF"/>
                </a:highlight>
              </a:rPr>
              <a:t>4.	Євроскептицизм 2015-2016 рр.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775855"/>
            <a:ext cx="11748653" cy="5832763"/>
          </a:xfrm>
        </p:spPr>
        <p:txBody>
          <a:bodyPr>
            <a:noAutofit/>
          </a:bodyPr>
          <a:lstStyle/>
          <a:p>
            <a:pPr algn="just"/>
            <a:r>
              <a:rPr lang="uk-UA" sz="3300" b="1" dirty="0">
                <a:solidFill>
                  <a:srgbClr val="7030A0"/>
                </a:solidFill>
              </a:rPr>
              <a:t>Також традиційним представником </a:t>
            </a:r>
            <a:r>
              <a:rPr lang="uk-UA" sz="3300" b="1" dirty="0" err="1">
                <a:solidFill>
                  <a:srgbClr val="7030A0"/>
                </a:solidFill>
              </a:rPr>
              <a:t>євроскептичних</a:t>
            </a:r>
            <a:r>
              <a:rPr lang="uk-UA" sz="3300" b="1" dirty="0">
                <a:solidFill>
                  <a:srgbClr val="7030A0"/>
                </a:solidFill>
              </a:rPr>
              <a:t> настоїв є частина </a:t>
            </a:r>
            <a:r>
              <a:rPr lang="uk-UA" sz="3300" b="1" dirty="0">
                <a:solidFill>
                  <a:srgbClr val="7030A0"/>
                </a:solidFill>
                <a:highlight>
                  <a:srgbClr val="FFFF00"/>
                </a:highlight>
              </a:rPr>
              <a:t>британського політикуму</a:t>
            </a:r>
            <a:r>
              <a:rPr lang="uk-UA" sz="3300" b="1" dirty="0">
                <a:solidFill>
                  <a:srgbClr val="7030A0"/>
                </a:solidFill>
              </a:rPr>
              <a:t>. Вони посилюються на фоні низки економічних та політичних проблем, останній сплеск яких припадав на </a:t>
            </a:r>
            <a:r>
              <a:rPr lang="uk-UA" sz="3300" b="1" dirty="0">
                <a:solidFill>
                  <a:srgbClr val="FF0000"/>
                </a:solidFill>
              </a:rPr>
              <a:t>кінець 2015 – початок 2016 рр.</a:t>
            </a:r>
            <a:r>
              <a:rPr lang="uk-UA" sz="3300" b="1" dirty="0">
                <a:solidFill>
                  <a:srgbClr val="7030A0"/>
                </a:solidFill>
              </a:rPr>
              <a:t> </a:t>
            </a:r>
          </a:p>
          <a:p>
            <a:pPr algn="just"/>
            <a:r>
              <a:rPr lang="uk-UA" sz="3300" b="1" dirty="0">
                <a:solidFill>
                  <a:srgbClr val="7030A0"/>
                </a:solidFill>
              </a:rPr>
              <a:t>У </a:t>
            </a:r>
            <a:r>
              <a:rPr lang="uk-UA" sz="3300" b="1" dirty="0">
                <a:solidFill>
                  <a:srgbClr val="FF0000"/>
                </a:solidFill>
              </a:rPr>
              <a:t>лютому 2016 р.</a:t>
            </a:r>
            <a:r>
              <a:rPr lang="uk-UA" sz="3300" b="1" dirty="0">
                <a:solidFill>
                  <a:srgbClr val="7030A0"/>
                </a:solidFill>
              </a:rPr>
              <a:t> під час саміту ЄС у Брюсселі було розглянуто позицію </a:t>
            </a:r>
            <a:r>
              <a:rPr lang="uk-UA" sz="3300" b="1" u="sng" dirty="0">
                <a:solidFill>
                  <a:srgbClr val="FF0000"/>
                </a:solidFill>
              </a:rPr>
              <a:t>Великої Британії </a:t>
            </a:r>
            <a:r>
              <a:rPr lang="uk-UA" sz="3300" b="1" dirty="0">
                <a:solidFill>
                  <a:srgbClr val="7030A0"/>
                </a:solidFill>
              </a:rPr>
              <a:t>(вимоги: право вето на рішення для країн-членів Єврозони; зменшення соціальних виплат тим громадянам ЄС, котрі працюють у Великій Британії, але не є британцями). </a:t>
            </a:r>
          </a:p>
          <a:p>
            <a:pPr algn="just"/>
            <a:r>
              <a:rPr lang="uk-UA" sz="3300" b="1" dirty="0">
                <a:solidFill>
                  <a:srgbClr val="7030A0"/>
                </a:solidFill>
              </a:rPr>
              <a:t>Прем’єр Британії Д. </a:t>
            </a:r>
            <a:r>
              <a:rPr lang="uk-UA" sz="3300" b="1" dirty="0" err="1">
                <a:solidFill>
                  <a:srgbClr val="7030A0"/>
                </a:solidFill>
              </a:rPr>
              <a:t>Кемерон</a:t>
            </a:r>
            <a:r>
              <a:rPr lang="uk-UA" sz="3300" b="1" dirty="0">
                <a:solidFill>
                  <a:srgbClr val="7030A0"/>
                </a:solidFill>
              </a:rPr>
              <a:t> підкріплював свою позицію даними опитування у своїй країні: 36% – за вихід із ЄС, а 34% – проти. </a:t>
            </a:r>
          </a:p>
        </p:txBody>
      </p:sp>
    </p:spTree>
    <p:extLst>
      <p:ext uri="{BB962C8B-B14F-4D97-AF65-F5344CB8AC3E}">
        <p14:creationId xmlns:p14="http://schemas.microsoft.com/office/powerpoint/2010/main" val="2534672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600362"/>
          </a:xfrm>
        </p:spPr>
        <p:txBody>
          <a:bodyPr>
            <a:normAutofit/>
          </a:bodyPr>
          <a:lstStyle/>
          <a:p>
            <a:pPr algn="ctr"/>
            <a:r>
              <a:rPr lang="uk-UA" sz="3600" b="1" dirty="0">
                <a:solidFill>
                  <a:srgbClr val="FF0000"/>
                </a:solidFill>
                <a:effectLst>
                  <a:outerShdw blurRad="38100" dist="38100" dir="2700000" algn="tl">
                    <a:srgbClr val="000000">
                      <a:alpha val="43137"/>
                    </a:srgbClr>
                  </a:outerShdw>
                </a:effectLst>
                <a:highlight>
                  <a:srgbClr val="00FFFF"/>
                </a:highlight>
              </a:rPr>
              <a:t>4.	Євроскептицизм 2015-2016 рр.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849745"/>
            <a:ext cx="11748653" cy="5758873"/>
          </a:xfrm>
        </p:spPr>
        <p:txBody>
          <a:bodyPr>
            <a:normAutofit/>
          </a:bodyPr>
          <a:lstStyle/>
          <a:p>
            <a:pPr algn="just"/>
            <a:r>
              <a:rPr lang="uk-UA" sz="3600" b="1" dirty="0">
                <a:solidFill>
                  <a:srgbClr val="7030A0"/>
                </a:solidFill>
              </a:rPr>
              <a:t>Зрештою </a:t>
            </a:r>
            <a:r>
              <a:rPr lang="uk-UA" sz="3600" b="1" dirty="0" err="1">
                <a:solidFill>
                  <a:srgbClr val="7030A0"/>
                </a:solidFill>
              </a:rPr>
              <a:t>євроскептичні</a:t>
            </a:r>
            <a:r>
              <a:rPr lang="uk-UA" sz="3600" b="1" dirty="0">
                <a:solidFill>
                  <a:srgbClr val="7030A0"/>
                </a:solidFill>
              </a:rPr>
              <a:t> настрої у Великій Британії завершилися так званим </a:t>
            </a:r>
            <a:r>
              <a:rPr lang="uk-UA" sz="3600" b="1" dirty="0" err="1">
                <a:solidFill>
                  <a:srgbClr val="7030A0"/>
                </a:solidFill>
              </a:rPr>
              <a:t>брекзитом</a:t>
            </a:r>
            <a:r>
              <a:rPr lang="uk-UA" sz="3600" b="1" dirty="0">
                <a:solidFill>
                  <a:srgbClr val="7030A0"/>
                </a:solidFill>
              </a:rPr>
              <a:t> (Brexit) – </a:t>
            </a:r>
            <a:r>
              <a:rPr lang="uk-UA" sz="3600" b="1" dirty="0">
                <a:solidFill>
                  <a:srgbClr val="7030A0"/>
                </a:solidFill>
                <a:highlight>
                  <a:srgbClr val="FFFF00"/>
                </a:highlight>
              </a:rPr>
              <a:t>референдумом у червні 2016 р.</a:t>
            </a:r>
            <a:r>
              <a:rPr lang="uk-UA" sz="3600" b="1" dirty="0">
                <a:solidFill>
                  <a:srgbClr val="7030A0"/>
                </a:solidFill>
              </a:rPr>
              <a:t> </a:t>
            </a:r>
          </a:p>
          <a:p>
            <a:pPr algn="just"/>
            <a:r>
              <a:rPr lang="uk-UA" sz="3600" b="1" dirty="0">
                <a:solidFill>
                  <a:srgbClr val="7030A0"/>
                </a:solidFill>
              </a:rPr>
              <a:t>За його результатами (51,9 % тих, хто голосував – за вихід із ЄС) Лондон оголосив про вихід із ЄС. Це рішення було вкрай неоднозначно сприйняте як на теренах ЄС, так і у самій Британії. Процедура виходу розпочалася того ж 2016 р., проте виявилася надто складною і триватиме довгий час. Рішення Лондона мало негативний вплив на ЄС, проте не катастрофічний. </a:t>
            </a:r>
          </a:p>
        </p:txBody>
      </p:sp>
    </p:spTree>
    <p:extLst>
      <p:ext uri="{BB962C8B-B14F-4D97-AF65-F5344CB8AC3E}">
        <p14:creationId xmlns:p14="http://schemas.microsoft.com/office/powerpoint/2010/main" val="24355852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600362"/>
          </a:xfrm>
        </p:spPr>
        <p:txBody>
          <a:bodyPr>
            <a:normAutofit/>
          </a:bodyPr>
          <a:lstStyle/>
          <a:p>
            <a:pPr algn="ctr"/>
            <a:r>
              <a:rPr lang="uk-UA" sz="3600" b="1" dirty="0">
                <a:solidFill>
                  <a:srgbClr val="FF0000"/>
                </a:solidFill>
                <a:effectLst>
                  <a:outerShdw blurRad="38100" dist="38100" dir="2700000" algn="tl">
                    <a:srgbClr val="000000">
                      <a:alpha val="43137"/>
                    </a:srgbClr>
                  </a:outerShdw>
                </a:effectLst>
                <a:highlight>
                  <a:srgbClr val="00FFFF"/>
                </a:highlight>
              </a:rPr>
              <a:t>4.	Євроскептицизм 2015-2016 рр.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849745"/>
            <a:ext cx="11748653" cy="5758873"/>
          </a:xfrm>
        </p:spPr>
        <p:txBody>
          <a:bodyPr>
            <a:normAutofit/>
          </a:bodyPr>
          <a:lstStyle/>
          <a:p>
            <a:pPr algn="just"/>
            <a:r>
              <a:rPr lang="uk-UA" sz="4000" b="1" dirty="0">
                <a:solidFill>
                  <a:srgbClr val="7030A0"/>
                </a:solidFill>
              </a:rPr>
              <a:t>Паралельно із скептиками, на теренах ЄС досить сильними є позиції </a:t>
            </a:r>
            <a:r>
              <a:rPr lang="uk-UA" sz="4000" b="1" dirty="0" err="1">
                <a:solidFill>
                  <a:srgbClr val="7030A0"/>
                </a:solidFill>
              </a:rPr>
              <a:t>єврооптимістів</a:t>
            </a:r>
            <a:r>
              <a:rPr lang="uk-UA" sz="4000" b="1" dirty="0">
                <a:solidFill>
                  <a:srgbClr val="7030A0"/>
                </a:solidFill>
              </a:rPr>
              <a:t>. Більшість із них спираються на концепцію федералізму, наголошуючи що федералізм є природним для Європи явищем (професор Д. </a:t>
            </a:r>
            <a:r>
              <a:rPr lang="uk-UA" sz="4000" b="1" dirty="0" err="1">
                <a:solidFill>
                  <a:srgbClr val="7030A0"/>
                </a:solidFill>
              </a:rPr>
              <a:t>Сіджанскі</a:t>
            </a:r>
            <a:r>
              <a:rPr lang="uk-UA" sz="4000" b="1" dirty="0">
                <a:solidFill>
                  <a:srgbClr val="7030A0"/>
                </a:solidFill>
              </a:rPr>
              <a:t>, монографія «Майбутнє федералізму в Європі»). Проф. Ж. Рубан наголошував, що сфера національного суверенітету поступово зменшується, і досить перспективним є поняття «Європа-держава». </a:t>
            </a:r>
          </a:p>
        </p:txBody>
      </p:sp>
    </p:spTree>
    <p:extLst>
      <p:ext uri="{BB962C8B-B14F-4D97-AF65-F5344CB8AC3E}">
        <p14:creationId xmlns:p14="http://schemas.microsoft.com/office/powerpoint/2010/main" val="16995482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600362"/>
          </a:xfrm>
        </p:spPr>
        <p:txBody>
          <a:bodyPr>
            <a:normAutofit/>
          </a:bodyPr>
          <a:lstStyle/>
          <a:p>
            <a:pPr algn="ctr"/>
            <a:r>
              <a:rPr lang="uk-UA" sz="3600" b="1" dirty="0">
                <a:solidFill>
                  <a:srgbClr val="FF0000"/>
                </a:solidFill>
                <a:effectLst>
                  <a:outerShdw blurRad="38100" dist="38100" dir="2700000" algn="tl">
                    <a:srgbClr val="000000">
                      <a:alpha val="43137"/>
                    </a:srgbClr>
                  </a:outerShdw>
                </a:effectLst>
                <a:highlight>
                  <a:srgbClr val="00FFFF"/>
                </a:highlight>
              </a:rPr>
              <a:t>4.	Євроскептицизм 2015-2016 рр.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849745"/>
            <a:ext cx="11748653" cy="5758873"/>
          </a:xfrm>
        </p:spPr>
        <p:txBody>
          <a:bodyPr>
            <a:normAutofit lnSpcReduction="10000"/>
          </a:bodyPr>
          <a:lstStyle/>
          <a:p>
            <a:pPr algn="just"/>
            <a:r>
              <a:rPr lang="uk-UA" sz="3600" b="1" dirty="0">
                <a:solidFill>
                  <a:srgbClr val="7030A0"/>
                </a:solidFill>
              </a:rPr>
              <a:t>У цьому ж контексті слід розглядати й міркування про те, що зважаючи на велику кількість членів ЄС, котрі мають різний потенціал, у ЄС може виникнути ядро, яке запропонує окремим країнам модель більш інтенсивної інтеграції (схоже на «Європу різних швидкостей»). </a:t>
            </a:r>
          </a:p>
          <a:p>
            <a:pPr algn="just"/>
            <a:r>
              <a:rPr lang="uk-UA" sz="3600" b="1" dirty="0">
                <a:solidFill>
                  <a:srgbClr val="FF0000"/>
                </a:solidFill>
                <a:highlight>
                  <a:srgbClr val="FFFF00"/>
                </a:highlight>
              </a:rPr>
              <a:t>Загалом, незважаючи на реалізацію більшості положень концепту «єдиної Європи» і створення потужного інтеграційного об’єднання – Європейського Союзу, дискусії щодо його сьогодення та майбутнього тривають, засвідчуючи складність та неоднозначність цього процесу.</a:t>
            </a:r>
          </a:p>
          <a:p>
            <a:endParaRPr lang="ru-RU" dirty="0">
              <a:solidFill>
                <a:srgbClr val="7030A0"/>
              </a:solidFill>
            </a:endParaRPr>
          </a:p>
        </p:txBody>
      </p:sp>
    </p:spTree>
    <p:extLst>
      <p:ext uri="{BB962C8B-B14F-4D97-AF65-F5344CB8AC3E}">
        <p14:creationId xmlns:p14="http://schemas.microsoft.com/office/powerpoint/2010/main" val="3775342876"/>
      </p:ext>
    </p:extLst>
  </p:cSld>
  <p:clrMapOvr>
    <a:masterClrMapping/>
  </p:clrMapOvr>
  <p:transition spd="slow">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FF0000"/>
                </a:solidFill>
                <a:effectLst>
                  <a:outerShdw blurRad="38100" dist="38100" dir="2700000" algn="tl">
                    <a:srgbClr val="000000">
                      <a:alpha val="43137"/>
                    </a:srgbClr>
                  </a:outerShdw>
                </a:effectLst>
                <a:highlight>
                  <a:srgbClr val="FFFF00"/>
                </a:highlight>
              </a:rPr>
              <a:t>5.	Концепт Центральної Європи: </a:t>
            </a:r>
            <a:br>
              <a:rPr lang="uk-UA" sz="2800" b="1" dirty="0">
                <a:solidFill>
                  <a:srgbClr val="FF0000"/>
                </a:solidFill>
                <a:effectLst>
                  <a:outerShdw blurRad="38100" dist="38100" dir="2700000" algn="tl">
                    <a:srgbClr val="000000">
                      <a:alpha val="43137"/>
                    </a:srgbClr>
                  </a:outerShdw>
                </a:effectLst>
                <a:highlight>
                  <a:srgbClr val="FFFF00"/>
                </a:highlight>
              </a:rPr>
            </a:br>
            <a:r>
              <a:rPr lang="uk-UA" sz="2800" b="1" dirty="0">
                <a:solidFill>
                  <a:srgbClr val="FF0000"/>
                </a:solidFill>
                <a:effectLst>
                  <a:outerShdw blurRad="38100" dist="38100" dir="2700000" algn="tl">
                    <a:srgbClr val="000000">
                      <a:alpha val="43137"/>
                    </a:srgbClr>
                  </a:outerShdw>
                </a:effectLst>
                <a:highlight>
                  <a:srgbClr val="FFFF00"/>
                </a:highlight>
              </a:rPr>
              <a:t>історична ретроспектива та політична перспектива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339272"/>
            <a:ext cx="11748653" cy="5509491"/>
          </a:xfrm>
        </p:spPr>
        <p:txBody>
          <a:bodyPr>
            <a:noAutofit/>
          </a:bodyPr>
          <a:lstStyle/>
          <a:p>
            <a:pPr algn="just"/>
            <a:r>
              <a:rPr lang="uk-UA" sz="3500" b="1" dirty="0">
                <a:solidFill>
                  <a:srgbClr val="7030A0"/>
                </a:solidFill>
              </a:rPr>
              <a:t>На роль  географічного центру сьогодні претендує як Україна, так і цілий ряд інших країн – Білорусь, Польща, Естонія, Литва, Угорщина, Словаччина, Німеччина. </a:t>
            </a:r>
          </a:p>
          <a:p>
            <a:pPr algn="just"/>
            <a:r>
              <a:rPr lang="uk-UA" sz="3500" b="1" dirty="0">
                <a:solidFill>
                  <a:srgbClr val="7030A0"/>
                </a:solidFill>
              </a:rPr>
              <a:t>В той же час у Франції є спеціальний комітет, який перераховує координати не географічного центру Європи, а центру Європейської співдружності – ЄС. З 1987 по 2020 рр. цей центр, в залежності від додавання нових учасників або від’єднання (</a:t>
            </a:r>
            <a:r>
              <a:rPr lang="uk-UA" sz="3500" b="1" dirty="0" err="1">
                <a:solidFill>
                  <a:srgbClr val="7030A0"/>
                </a:solidFill>
              </a:rPr>
              <a:t>Брекзит</a:t>
            </a:r>
            <a:r>
              <a:rPr lang="uk-UA" sz="3500" b="1" dirty="0">
                <a:solidFill>
                  <a:srgbClr val="7030A0"/>
                </a:solidFill>
              </a:rPr>
              <a:t>) змінював свої координати: Франція, Німеччина, Бельгія, з 2004 р. – знову Німеччина.</a:t>
            </a:r>
          </a:p>
        </p:txBody>
      </p:sp>
    </p:spTree>
    <p:extLst>
      <p:ext uri="{BB962C8B-B14F-4D97-AF65-F5344CB8AC3E}">
        <p14:creationId xmlns:p14="http://schemas.microsoft.com/office/powerpoint/2010/main" val="38680572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FF0000"/>
                </a:solidFill>
                <a:effectLst>
                  <a:outerShdw blurRad="38100" dist="38100" dir="2700000" algn="tl">
                    <a:srgbClr val="000000">
                      <a:alpha val="43137"/>
                    </a:srgbClr>
                  </a:outerShdw>
                </a:effectLst>
                <a:highlight>
                  <a:srgbClr val="FFFF00"/>
                </a:highlight>
              </a:rPr>
              <a:t>5.	Концепт Центральної Європи: </a:t>
            </a:r>
            <a:br>
              <a:rPr lang="uk-UA" sz="2800" b="1" dirty="0">
                <a:solidFill>
                  <a:srgbClr val="FF0000"/>
                </a:solidFill>
                <a:effectLst>
                  <a:outerShdw blurRad="38100" dist="38100" dir="2700000" algn="tl">
                    <a:srgbClr val="000000">
                      <a:alpha val="43137"/>
                    </a:srgbClr>
                  </a:outerShdw>
                </a:effectLst>
                <a:highlight>
                  <a:srgbClr val="FFFF00"/>
                </a:highlight>
              </a:rPr>
            </a:br>
            <a:r>
              <a:rPr lang="uk-UA" sz="2800" b="1" dirty="0">
                <a:solidFill>
                  <a:srgbClr val="FF0000"/>
                </a:solidFill>
                <a:effectLst>
                  <a:outerShdw blurRad="38100" dist="38100" dir="2700000" algn="tl">
                    <a:srgbClr val="000000">
                      <a:alpha val="43137"/>
                    </a:srgbClr>
                  </a:outerShdw>
                </a:effectLst>
                <a:highlight>
                  <a:srgbClr val="FFFF00"/>
                </a:highlight>
              </a:rPr>
              <a:t>історична ретроспектива та політична перспектива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Autofit/>
          </a:bodyPr>
          <a:lstStyle/>
          <a:p>
            <a:pPr algn="just"/>
            <a:r>
              <a:rPr lang="uk-UA" sz="2900" b="1" dirty="0">
                <a:solidFill>
                  <a:srgbClr val="7030A0"/>
                </a:solidFill>
              </a:rPr>
              <a:t>Як зазначають дослідники, за античності відбувається зародження терміну «</a:t>
            </a:r>
            <a:r>
              <a:rPr lang="uk-UA" sz="2900" b="1" dirty="0">
                <a:solidFill>
                  <a:srgbClr val="FF0000"/>
                </a:solidFill>
              </a:rPr>
              <a:t>Центральна Європа</a:t>
            </a:r>
            <a:r>
              <a:rPr lang="uk-UA" sz="2900" b="1" dirty="0">
                <a:solidFill>
                  <a:srgbClr val="7030A0"/>
                </a:solidFill>
              </a:rPr>
              <a:t>», яке почалося з поняття «центр Європи». </a:t>
            </a:r>
          </a:p>
          <a:p>
            <a:pPr algn="just"/>
            <a:r>
              <a:rPr lang="uk-UA" sz="2900" b="1" dirty="0">
                <a:solidFill>
                  <a:srgbClr val="7030A0"/>
                </a:solidFill>
              </a:rPr>
              <a:t>Її «центр», згідно міфу про викрадення Зевсом Європи, розпочався на о. Крит:  «</a:t>
            </a:r>
            <a:r>
              <a:rPr lang="uk-UA" sz="2900" b="1" dirty="0">
                <a:solidFill>
                  <a:srgbClr val="7030A0"/>
                </a:solidFill>
                <a:highlight>
                  <a:srgbClr val="FFFF00"/>
                </a:highlight>
              </a:rPr>
              <a:t>І назва, і сама ідея Європи, виникли в найдавнішому з культурних шарів, що існували на території, яка згодом стане європейською, – в давньогрецькій міфології</a:t>
            </a:r>
            <a:r>
              <a:rPr lang="uk-UA" sz="2900" b="1" dirty="0">
                <a:solidFill>
                  <a:srgbClr val="7030A0"/>
                </a:solidFill>
              </a:rPr>
              <a:t>». Згодом цей «центр» змістився до материкової Греції, а за часів Римської імперії «ядром» Європи стає місто Рим. </a:t>
            </a:r>
          </a:p>
          <a:p>
            <a:pPr algn="just"/>
            <a:r>
              <a:rPr lang="uk-UA" sz="2900" b="1" dirty="0">
                <a:solidFill>
                  <a:srgbClr val="7030A0"/>
                </a:solidFill>
              </a:rPr>
              <a:t>Хоча за античності «Європа» була поняттям суто географічним саме в цей час відбувається формування визначеність майбутньої Європи як у просторовому аспекті, так і в плані сутнісних характеристик і протистояння Заходу і Сходу.</a:t>
            </a:r>
          </a:p>
        </p:txBody>
      </p:sp>
    </p:spTree>
    <p:extLst>
      <p:ext uri="{BB962C8B-B14F-4D97-AF65-F5344CB8AC3E}">
        <p14:creationId xmlns:p14="http://schemas.microsoft.com/office/powerpoint/2010/main" val="1152570142"/>
      </p:ext>
    </p:extLst>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FF0000"/>
                </a:solidFill>
                <a:effectLst>
                  <a:outerShdw blurRad="38100" dist="38100" dir="2700000" algn="tl">
                    <a:srgbClr val="000000">
                      <a:alpha val="43137"/>
                    </a:srgbClr>
                  </a:outerShdw>
                </a:effectLst>
                <a:highlight>
                  <a:srgbClr val="FFFF00"/>
                </a:highlight>
              </a:rPr>
              <a:t>5.	Концепт Центральної Європи: </a:t>
            </a:r>
            <a:br>
              <a:rPr lang="uk-UA" sz="2800" b="1" dirty="0">
                <a:solidFill>
                  <a:srgbClr val="FF0000"/>
                </a:solidFill>
                <a:effectLst>
                  <a:outerShdw blurRad="38100" dist="38100" dir="2700000" algn="tl">
                    <a:srgbClr val="000000">
                      <a:alpha val="43137"/>
                    </a:srgbClr>
                  </a:outerShdw>
                </a:effectLst>
                <a:highlight>
                  <a:srgbClr val="FFFF00"/>
                </a:highlight>
              </a:rPr>
            </a:br>
            <a:r>
              <a:rPr lang="uk-UA" sz="2800" b="1" dirty="0">
                <a:solidFill>
                  <a:srgbClr val="FF0000"/>
                </a:solidFill>
                <a:effectLst>
                  <a:outerShdw blurRad="38100" dist="38100" dir="2700000" algn="tl">
                    <a:srgbClr val="000000">
                      <a:alpha val="43137"/>
                    </a:srgbClr>
                  </a:outerShdw>
                </a:effectLst>
                <a:highlight>
                  <a:srgbClr val="FFFF00"/>
                </a:highlight>
              </a:rPr>
              <a:t>історична ретроспектива та політична перспектива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fontScale="92500"/>
          </a:bodyPr>
          <a:lstStyle/>
          <a:p>
            <a:pPr algn="just"/>
            <a:r>
              <a:rPr lang="uk-UA" sz="2800" b="1" dirty="0">
                <a:solidFill>
                  <a:srgbClr val="7030A0"/>
                </a:solidFill>
              </a:rPr>
              <a:t>За Середньовіччя набувають значення ментальні кордони Європи, що проявилися в ідеї побудови «Християнського світу». Саме з ним почали ототожнювати поняття «Європа», а «Церква прагнула замінити Римську імперію в якості об’єднавчої сили в Європі, запропонувавши першу модель її об’єднання». </a:t>
            </a:r>
          </a:p>
          <a:p>
            <a:pPr algn="just"/>
            <a:r>
              <a:rPr lang="uk-UA" sz="2800" b="1" dirty="0">
                <a:solidFill>
                  <a:srgbClr val="7030A0"/>
                </a:solidFill>
              </a:rPr>
              <a:t>Виникає регіоналізація Європи – своєрідна ментальна картографія, де проходила межа не лише по лініям належності до різних конфесій, але й по кордонам колишніх державних утворень, зокрема, Римської імперії. </a:t>
            </a:r>
          </a:p>
          <a:p>
            <a:pPr algn="just"/>
            <a:r>
              <a:rPr lang="uk-UA" sz="2800" b="1" dirty="0">
                <a:solidFill>
                  <a:srgbClr val="7030A0"/>
                </a:solidFill>
              </a:rPr>
              <a:t>За спостереженням Мілана </a:t>
            </a:r>
            <a:r>
              <a:rPr lang="uk-UA" sz="2800" b="1" dirty="0" err="1">
                <a:solidFill>
                  <a:srgbClr val="7030A0"/>
                </a:solidFill>
              </a:rPr>
              <a:t>Кундери</a:t>
            </a:r>
            <a:r>
              <a:rPr lang="uk-UA" sz="2800" b="1" dirty="0">
                <a:solidFill>
                  <a:srgbClr val="7030A0"/>
                </a:solidFill>
              </a:rPr>
              <a:t>, «Європа в географічному розумінні цього слова (</a:t>
            </a:r>
            <a:r>
              <a:rPr lang="uk-UA" sz="2800" b="1" i="1" dirty="0">
                <a:solidFill>
                  <a:srgbClr val="7030A0"/>
                </a:solidFill>
              </a:rPr>
              <a:t>тобто територія, розташована між Атлантикою та Уральськими горами</a:t>
            </a:r>
            <a:r>
              <a:rPr lang="uk-UA" sz="2800" b="1" dirty="0">
                <a:solidFill>
                  <a:srgbClr val="7030A0"/>
                </a:solidFill>
              </a:rPr>
              <a:t>) завжди ділилася на дві половини, які розвивалися окремо: одна була пов’язана з давнім Римом і Католицькою церквою, базою ж розвитку другої були Візантія та Православна церква».</a:t>
            </a:r>
          </a:p>
        </p:txBody>
      </p:sp>
    </p:spTree>
    <p:extLst>
      <p:ext uri="{BB962C8B-B14F-4D97-AF65-F5344CB8AC3E}">
        <p14:creationId xmlns:p14="http://schemas.microsoft.com/office/powerpoint/2010/main" val="739504042"/>
      </p:ext>
    </p:extLst>
  </p:cSld>
  <p:clrMapOvr>
    <a:masterClrMapping/>
  </p:clrMapOvr>
  <p:transitio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FF0000"/>
                </a:solidFill>
                <a:effectLst>
                  <a:outerShdw blurRad="38100" dist="38100" dir="2700000" algn="tl">
                    <a:srgbClr val="000000">
                      <a:alpha val="43137"/>
                    </a:srgbClr>
                  </a:outerShdw>
                </a:effectLst>
                <a:highlight>
                  <a:srgbClr val="FFFF00"/>
                </a:highlight>
              </a:rPr>
              <a:t>5.	Концепт Центральної Європи: </a:t>
            </a:r>
            <a:br>
              <a:rPr lang="uk-UA" sz="2800" b="1" dirty="0">
                <a:solidFill>
                  <a:srgbClr val="FF0000"/>
                </a:solidFill>
                <a:effectLst>
                  <a:outerShdw blurRad="38100" dist="38100" dir="2700000" algn="tl">
                    <a:srgbClr val="000000">
                      <a:alpha val="43137"/>
                    </a:srgbClr>
                  </a:outerShdw>
                </a:effectLst>
                <a:highlight>
                  <a:srgbClr val="FFFF00"/>
                </a:highlight>
              </a:rPr>
            </a:br>
            <a:r>
              <a:rPr lang="uk-UA" sz="2800" b="1" dirty="0">
                <a:solidFill>
                  <a:srgbClr val="FF0000"/>
                </a:solidFill>
                <a:effectLst>
                  <a:outerShdw blurRad="38100" dist="38100" dir="2700000" algn="tl">
                    <a:srgbClr val="000000">
                      <a:alpha val="43137"/>
                    </a:srgbClr>
                  </a:outerShdw>
                </a:effectLst>
                <a:highlight>
                  <a:srgbClr val="FFFF00"/>
                </a:highlight>
              </a:rPr>
              <a:t>історична ретроспектива та політична перспектива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a:bodyPr>
          <a:lstStyle/>
          <a:p>
            <a:pPr algn="just"/>
            <a:r>
              <a:rPr lang="uk-UA" sz="3200" b="1" dirty="0">
                <a:solidFill>
                  <a:srgbClr val="7030A0"/>
                </a:solidFill>
              </a:rPr>
              <a:t>Натомість, на думку американського історика польського походження </a:t>
            </a:r>
            <a:r>
              <a:rPr lang="uk-UA" sz="3200" b="1" dirty="0" err="1">
                <a:solidFill>
                  <a:srgbClr val="7030A0"/>
                </a:solidFill>
              </a:rPr>
              <a:t>Пьотра</a:t>
            </a:r>
            <a:r>
              <a:rPr lang="uk-UA" sz="3200" b="1" dirty="0">
                <a:solidFill>
                  <a:srgbClr val="7030A0"/>
                </a:solidFill>
              </a:rPr>
              <a:t> </a:t>
            </a:r>
            <a:r>
              <a:rPr lang="uk-UA" sz="3200" b="1" dirty="0" err="1">
                <a:solidFill>
                  <a:srgbClr val="7030A0"/>
                </a:solidFill>
              </a:rPr>
              <a:t>Вандича</a:t>
            </a:r>
            <a:r>
              <a:rPr lang="uk-UA" sz="3200" b="1" dirty="0">
                <a:solidFill>
                  <a:srgbClr val="7030A0"/>
                </a:solidFill>
              </a:rPr>
              <a:t>, «</a:t>
            </a:r>
            <a:r>
              <a:rPr lang="uk-UA" sz="3200" b="1" dirty="0">
                <a:solidFill>
                  <a:srgbClr val="7030A0"/>
                </a:solidFill>
                <a:highlight>
                  <a:srgbClr val="FFFF00"/>
                </a:highlight>
              </a:rPr>
              <a:t>Попри існування в середні віки Західної та Східної Римської імперії, сучасники не мислили в категоріях розмежування «Захід-Схід». Ця дихотомія вийшла на авансцену лише в XIX столітті під час дискусії між російськими західниками й слов’янофілами». </a:t>
            </a:r>
          </a:p>
          <a:p>
            <a:pPr algn="just"/>
            <a:r>
              <a:rPr lang="uk-UA" sz="3200" b="1" dirty="0">
                <a:solidFill>
                  <a:srgbClr val="7030A0"/>
                </a:solidFill>
              </a:rPr>
              <a:t>За Ж. </a:t>
            </a:r>
            <a:r>
              <a:rPr lang="uk-UA" sz="3200" b="1" dirty="0" err="1">
                <a:solidFill>
                  <a:srgbClr val="7030A0"/>
                </a:solidFill>
              </a:rPr>
              <a:t>Ле</a:t>
            </a:r>
            <a:r>
              <a:rPr lang="uk-UA" sz="3200" b="1" dirty="0">
                <a:solidFill>
                  <a:srgbClr val="7030A0"/>
                </a:solidFill>
              </a:rPr>
              <a:t> </a:t>
            </a:r>
            <a:r>
              <a:rPr lang="uk-UA" sz="3200" b="1" dirty="0" err="1">
                <a:solidFill>
                  <a:srgbClr val="7030A0"/>
                </a:solidFill>
              </a:rPr>
              <a:t>Гоффом</a:t>
            </a:r>
            <a:r>
              <a:rPr lang="uk-UA" sz="3200" b="1" dirty="0">
                <a:solidFill>
                  <a:srgbClr val="7030A0"/>
                </a:solidFill>
              </a:rPr>
              <a:t>, «</a:t>
            </a:r>
            <a:r>
              <a:rPr lang="uk-UA" sz="3200" b="1" dirty="0">
                <a:solidFill>
                  <a:srgbClr val="7030A0"/>
                </a:solidFill>
                <a:highlight>
                  <a:srgbClr val="00FFFF"/>
                </a:highlight>
              </a:rPr>
              <a:t>розрив між Східною та Західною Європою, який відчувався з часів Римської імперії, у Середньовіччі отримав нове обґрунтування – це був розрив лінгвістичний, релігійний та політичний</a:t>
            </a:r>
            <a:r>
              <a:rPr lang="uk-UA" sz="3200" b="1" dirty="0">
                <a:solidFill>
                  <a:srgbClr val="7030A0"/>
                </a:solidFill>
              </a:rPr>
              <a:t>». Саме під «Заходом» автор розуміє латинську християнську Європу.</a:t>
            </a:r>
          </a:p>
        </p:txBody>
      </p:sp>
    </p:spTree>
    <p:extLst>
      <p:ext uri="{BB962C8B-B14F-4D97-AF65-F5344CB8AC3E}">
        <p14:creationId xmlns:p14="http://schemas.microsoft.com/office/powerpoint/2010/main" val="353086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FF0000"/>
                </a:solidFill>
                <a:effectLst>
                  <a:outerShdw blurRad="38100" dist="38100" dir="2700000" algn="tl">
                    <a:srgbClr val="000000">
                      <a:alpha val="43137"/>
                    </a:srgbClr>
                  </a:outerShdw>
                </a:effectLst>
                <a:highlight>
                  <a:srgbClr val="FFFF00"/>
                </a:highlight>
              </a:rPr>
              <a:t>5.	Концепт Центральної Європи: </a:t>
            </a:r>
            <a:br>
              <a:rPr lang="uk-UA" sz="2800" b="1" dirty="0">
                <a:solidFill>
                  <a:srgbClr val="FF0000"/>
                </a:solidFill>
                <a:effectLst>
                  <a:outerShdw blurRad="38100" dist="38100" dir="2700000" algn="tl">
                    <a:srgbClr val="000000">
                      <a:alpha val="43137"/>
                    </a:srgbClr>
                  </a:outerShdw>
                </a:effectLst>
                <a:highlight>
                  <a:srgbClr val="FFFF00"/>
                </a:highlight>
              </a:rPr>
            </a:br>
            <a:r>
              <a:rPr lang="uk-UA" sz="2800" b="1" dirty="0">
                <a:solidFill>
                  <a:srgbClr val="FF0000"/>
                </a:solidFill>
                <a:effectLst>
                  <a:outerShdw blurRad="38100" dist="38100" dir="2700000" algn="tl">
                    <a:srgbClr val="000000">
                      <a:alpha val="43137"/>
                    </a:srgbClr>
                  </a:outerShdw>
                </a:effectLst>
                <a:highlight>
                  <a:srgbClr val="FFFF00"/>
                </a:highlight>
              </a:rPr>
              <a:t>історична ретроспектива та політична перспектива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Autofit/>
          </a:bodyPr>
          <a:lstStyle/>
          <a:p>
            <a:pPr algn="just"/>
            <a:r>
              <a:rPr lang="uk-UA" sz="3000" b="1" dirty="0">
                <a:solidFill>
                  <a:srgbClr val="7030A0"/>
                </a:solidFill>
              </a:rPr>
              <a:t>Першим «центром» (регіоном) Європи за Середньовіччя постає імперія Каролінгів, що, на думку дослідників, почала розбудовувати «</a:t>
            </a:r>
            <a:r>
              <a:rPr lang="uk-UA" sz="3000" b="1" dirty="0">
                <a:solidFill>
                  <a:srgbClr val="FF0000"/>
                </a:solidFill>
                <a:highlight>
                  <a:srgbClr val="00FFFF"/>
                </a:highlight>
              </a:rPr>
              <a:t>Західну Європу</a:t>
            </a:r>
            <a:r>
              <a:rPr lang="uk-UA" sz="3000" b="1" dirty="0">
                <a:solidFill>
                  <a:srgbClr val="7030A0"/>
                </a:solidFill>
              </a:rPr>
              <a:t>». За короля/імператора Карла Великого (742/748–814), якого називають «батьком Європи», до складу держави входила значна частина </a:t>
            </a:r>
            <a:r>
              <a:rPr lang="uk-UA" sz="3000" b="1" u="sng" dirty="0">
                <a:solidFill>
                  <a:srgbClr val="7030A0"/>
                </a:solidFill>
              </a:rPr>
              <a:t>Західної й Центральної Європи</a:t>
            </a:r>
            <a:r>
              <a:rPr lang="uk-UA" sz="3000" b="1" dirty="0">
                <a:solidFill>
                  <a:srgbClr val="7030A0"/>
                </a:solidFill>
              </a:rPr>
              <a:t>, відтворивши єдину Християнську імперію з занепалої Західної Римської. За Ж. </a:t>
            </a:r>
            <a:r>
              <a:rPr lang="uk-UA" sz="3000" b="1" dirty="0" err="1">
                <a:solidFill>
                  <a:srgbClr val="7030A0"/>
                </a:solidFill>
              </a:rPr>
              <a:t>Ле</a:t>
            </a:r>
            <a:r>
              <a:rPr lang="uk-UA" sz="3000" b="1" dirty="0">
                <a:solidFill>
                  <a:srgbClr val="7030A0"/>
                </a:solidFill>
              </a:rPr>
              <a:t> </a:t>
            </a:r>
            <a:r>
              <a:rPr lang="uk-UA" sz="3000" b="1" dirty="0" err="1">
                <a:solidFill>
                  <a:srgbClr val="7030A0"/>
                </a:solidFill>
              </a:rPr>
              <a:t>Гофффом</a:t>
            </a:r>
            <a:r>
              <a:rPr lang="uk-UA" sz="3000" b="1" dirty="0">
                <a:solidFill>
                  <a:srgbClr val="7030A0"/>
                </a:solidFill>
              </a:rPr>
              <a:t>, саме за Карла Великого Франція, Германія і Італія стають «серцем Європи».</a:t>
            </a:r>
          </a:p>
          <a:p>
            <a:pPr algn="just"/>
            <a:r>
              <a:rPr lang="uk-UA" sz="3000" b="1" dirty="0">
                <a:solidFill>
                  <a:srgbClr val="7030A0"/>
                </a:solidFill>
              </a:rPr>
              <a:t> Дослідники відзначають, що геополітичний вимір Європи, сформований за Карла Великого, проіснував до розширення Європейського Союзу 1 травня 2004 р., коли до його складу вступили країни Східної Європи та Середземномор’я.</a:t>
            </a:r>
          </a:p>
        </p:txBody>
      </p:sp>
    </p:spTree>
    <p:extLst>
      <p:ext uri="{BB962C8B-B14F-4D97-AF65-F5344CB8AC3E}">
        <p14:creationId xmlns:p14="http://schemas.microsoft.com/office/powerpoint/2010/main" val="422547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2"/>
            <a:ext cx="11711709" cy="1357745"/>
          </a:xfrm>
        </p:spPr>
        <p:txBody>
          <a:bodyPr/>
          <a:lstStyle/>
          <a:p>
            <a:pPr algn="ctr"/>
            <a:r>
              <a:rPr lang="ru-RU" b="1" dirty="0">
                <a:solidFill>
                  <a:srgbClr val="002060"/>
                </a:solidFill>
                <a:highlight>
                  <a:srgbClr val="00FF00"/>
                </a:highlight>
              </a:rPr>
              <a:t>1</a:t>
            </a:r>
            <a:r>
              <a:rPr lang="uk-UA" b="1" dirty="0">
                <a:solidFill>
                  <a:srgbClr val="002060"/>
                </a:solidFill>
                <a:highlight>
                  <a:srgbClr val="00FF00"/>
                </a:highlight>
              </a:rPr>
              <a:t>.	Маастрихтська угода 1993 р. </a:t>
            </a:r>
            <a:br>
              <a:rPr lang="uk-UA" b="1" dirty="0">
                <a:solidFill>
                  <a:srgbClr val="002060"/>
                </a:solidFill>
                <a:highlight>
                  <a:srgbClr val="00FF00"/>
                </a:highlight>
              </a:rPr>
            </a:br>
            <a:r>
              <a:rPr lang="uk-UA" b="1" dirty="0">
                <a:solidFill>
                  <a:srgbClr val="002060"/>
                </a:solidFill>
                <a:highlight>
                  <a:srgbClr val="00FF00"/>
                </a:highlight>
              </a:rPr>
              <a:t>Шенгенська конвенція 1995 р.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524000"/>
            <a:ext cx="11748653" cy="5084618"/>
          </a:xfrm>
        </p:spPr>
        <p:txBody>
          <a:bodyPr>
            <a:normAutofit fontScale="92500" lnSpcReduction="10000"/>
          </a:bodyPr>
          <a:lstStyle/>
          <a:p>
            <a:pPr marL="45720" indent="0" algn="ctr">
              <a:buNone/>
            </a:pPr>
            <a:r>
              <a:rPr lang="uk-UA" b="1" i="1" dirty="0">
                <a:solidFill>
                  <a:srgbClr val="7030A0"/>
                </a:solidFill>
                <a:highlight>
                  <a:srgbClr val="FFFF00"/>
                </a:highlight>
              </a:rPr>
              <a:t>Принципові аспекти угоди виглядають таким чином: </a:t>
            </a:r>
          </a:p>
          <a:p>
            <a:pPr marL="45720" indent="0" algn="just">
              <a:buNone/>
            </a:pPr>
            <a:r>
              <a:rPr lang="uk-UA" b="1" dirty="0">
                <a:solidFill>
                  <a:srgbClr val="7030A0"/>
                </a:solidFill>
              </a:rPr>
              <a:t>• створення економічного та валютного союзу (до кінця 1990-х рр.). Данія та Велика Британія відтермінували участь у валютному союзі; </a:t>
            </a:r>
          </a:p>
          <a:p>
            <a:pPr marL="45720" indent="0" algn="just">
              <a:buNone/>
            </a:pPr>
            <a:r>
              <a:rPr lang="uk-UA" b="1" dirty="0">
                <a:solidFill>
                  <a:srgbClr val="7030A0"/>
                </a:solidFill>
              </a:rPr>
              <a:t>• поглиблення співробітництва у соціальній сфері; </a:t>
            </a:r>
          </a:p>
          <a:p>
            <a:pPr marL="45720" indent="0" algn="just">
              <a:buNone/>
            </a:pPr>
            <a:r>
              <a:rPr lang="uk-UA" b="1" dirty="0">
                <a:solidFill>
                  <a:srgbClr val="7030A0"/>
                </a:solidFill>
              </a:rPr>
              <a:t>• широке політичне співробітництво – «Європа громадян» (запровадження європейського громадянства із виборчим правом незалежно від місця проживання); </a:t>
            </a:r>
          </a:p>
          <a:p>
            <a:pPr marL="45720" indent="0" algn="just">
              <a:buNone/>
            </a:pPr>
            <a:r>
              <a:rPr lang="uk-UA" b="1" dirty="0">
                <a:solidFill>
                  <a:srgbClr val="7030A0"/>
                </a:solidFill>
              </a:rPr>
              <a:t>• посилення захисту прав та інтересів усіх громадян ЄС; </a:t>
            </a:r>
          </a:p>
          <a:p>
            <a:pPr marL="45720" indent="0" algn="just">
              <a:buNone/>
            </a:pPr>
            <a:r>
              <a:rPr lang="uk-UA" b="1" dirty="0">
                <a:solidFill>
                  <a:srgbClr val="7030A0"/>
                </a:solidFill>
              </a:rPr>
              <a:t>• демократизація процесу прийняття рішень у головних інституціях ЄС; </a:t>
            </a:r>
          </a:p>
          <a:p>
            <a:pPr marL="45720" indent="0" algn="just">
              <a:buNone/>
            </a:pPr>
            <a:r>
              <a:rPr lang="uk-UA" b="1" dirty="0">
                <a:solidFill>
                  <a:srgbClr val="7030A0"/>
                </a:solidFill>
              </a:rPr>
              <a:t>• суттєве розширення повноважень Європейського парламенту; </a:t>
            </a:r>
          </a:p>
          <a:p>
            <a:pPr marL="45720" indent="0" algn="just">
              <a:buNone/>
            </a:pPr>
            <a:r>
              <a:rPr lang="uk-UA" b="1" dirty="0">
                <a:solidFill>
                  <a:srgbClr val="7030A0"/>
                </a:solidFill>
              </a:rPr>
              <a:t>• проведення спільної зовнішньої та безпекової політики із перспективою здійснення спільної оборонної політики, інструментом якої мав стати Західноєвропейський оборонний союз (ЗОС); </a:t>
            </a:r>
          </a:p>
          <a:p>
            <a:pPr marL="45720" indent="0" algn="just">
              <a:buNone/>
            </a:pPr>
            <a:r>
              <a:rPr lang="uk-UA" b="1" dirty="0">
                <a:solidFill>
                  <a:srgbClr val="7030A0"/>
                </a:solidFill>
              </a:rPr>
              <a:t>• поглиблення співробітництва у правоохоронній та судовій сферах у межах ЄС; </a:t>
            </a:r>
          </a:p>
          <a:p>
            <a:pPr marL="45720" indent="0" algn="just">
              <a:buNone/>
            </a:pPr>
            <a:r>
              <a:rPr lang="uk-UA" b="1" dirty="0">
                <a:solidFill>
                  <a:srgbClr val="7030A0"/>
                </a:solidFill>
              </a:rPr>
              <a:t>• співробітництво у сфері культури, науки, освіти.</a:t>
            </a:r>
          </a:p>
          <a:p>
            <a:endParaRPr lang="ru-RU" dirty="0">
              <a:solidFill>
                <a:srgbClr val="7030A0"/>
              </a:solidFill>
            </a:endParaRPr>
          </a:p>
        </p:txBody>
      </p:sp>
    </p:spTree>
    <p:extLst>
      <p:ext uri="{BB962C8B-B14F-4D97-AF65-F5344CB8AC3E}">
        <p14:creationId xmlns:p14="http://schemas.microsoft.com/office/powerpoint/2010/main" val="2403927626"/>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FF0000"/>
                </a:solidFill>
                <a:effectLst>
                  <a:outerShdw blurRad="38100" dist="38100" dir="2700000" algn="tl">
                    <a:srgbClr val="000000">
                      <a:alpha val="43137"/>
                    </a:srgbClr>
                  </a:outerShdw>
                </a:effectLst>
                <a:highlight>
                  <a:srgbClr val="FFFF00"/>
                </a:highlight>
              </a:rPr>
              <a:t>5.	Концепт Центральної Європи: </a:t>
            </a:r>
            <a:br>
              <a:rPr lang="uk-UA" sz="2800" b="1" dirty="0">
                <a:solidFill>
                  <a:srgbClr val="FF0000"/>
                </a:solidFill>
                <a:effectLst>
                  <a:outerShdw blurRad="38100" dist="38100" dir="2700000" algn="tl">
                    <a:srgbClr val="000000">
                      <a:alpha val="43137"/>
                    </a:srgbClr>
                  </a:outerShdw>
                </a:effectLst>
                <a:highlight>
                  <a:srgbClr val="FFFF00"/>
                </a:highlight>
              </a:rPr>
            </a:br>
            <a:r>
              <a:rPr lang="uk-UA" sz="2800" b="1" dirty="0">
                <a:solidFill>
                  <a:srgbClr val="FF0000"/>
                </a:solidFill>
                <a:effectLst>
                  <a:outerShdw blurRad="38100" dist="38100" dir="2700000" algn="tl">
                    <a:srgbClr val="000000">
                      <a:alpha val="43137"/>
                    </a:srgbClr>
                  </a:outerShdw>
                </a:effectLst>
                <a:highlight>
                  <a:srgbClr val="FFFF00"/>
                </a:highlight>
              </a:rPr>
              <a:t>історична ретроспектива та політична перспектива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lnSpcReduction="10000"/>
          </a:bodyPr>
          <a:lstStyle/>
          <a:p>
            <a:pPr algn="just"/>
            <a:r>
              <a:rPr lang="uk-UA" sz="3200" b="1" dirty="0">
                <a:solidFill>
                  <a:srgbClr val="7030A0"/>
                </a:solidFill>
              </a:rPr>
              <a:t>Термін «</a:t>
            </a:r>
            <a:r>
              <a:rPr lang="uk-UA" sz="3200" b="1" dirty="0">
                <a:solidFill>
                  <a:srgbClr val="FF0000"/>
                </a:solidFill>
                <a:highlight>
                  <a:srgbClr val="00FFFF"/>
                </a:highlight>
              </a:rPr>
              <a:t>Східна Європа</a:t>
            </a:r>
            <a:r>
              <a:rPr lang="uk-UA" sz="3200" b="1" dirty="0">
                <a:solidFill>
                  <a:srgbClr val="7030A0"/>
                </a:solidFill>
              </a:rPr>
              <a:t>» з’явився, за спостереженням американського славіста Ларі Вульфа, у XVIII ст. як результат «подорожніх мандрівок». Автор зазначає: «</a:t>
            </a:r>
            <a:r>
              <a:rPr lang="uk-UA" sz="3200" b="1" dirty="0">
                <a:solidFill>
                  <a:srgbClr val="7030A0"/>
                </a:solidFill>
                <a:highlight>
                  <a:srgbClr val="FFFF00"/>
                </a:highlight>
              </a:rPr>
              <a:t>Географічна межа між Європою та Азією у XVIII столітті не була ще одностайно зафіксована й розміщувалася іноді на Дону, часом далі на схід на Волзі, а інколи, як і сьогодні, на Уралі</a:t>
            </a:r>
            <a:r>
              <a:rPr lang="uk-UA" sz="3200" b="1" dirty="0">
                <a:solidFill>
                  <a:srgbClr val="7030A0"/>
                </a:solidFill>
              </a:rPr>
              <a:t>». </a:t>
            </a:r>
          </a:p>
          <a:p>
            <a:pPr algn="just"/>
            <a:r>
              <a:rPr lang="uk-UA" sz="3200" b="1" dirty="0">
                <a:solidFill>
                  <a:srgbClr val="7030A0"/>
                </a:solidFill>
              </a:rPr>
              <a:t>Вульф зазначає, що Україна стала відомою після того, як шведський король Карл XII у 1709 р. зіткнувся з російським царем Петром I під Полтавою. На його думку, «</a:t>
            </a:r>
            <a:r>
              <a:rPr lang="uk-UA" sz="3200" b="1" dirty="0">
                <a:solidFill>
                  <a:srgbClr val="FF0000"/>
                </a:solidFill>
              </a:rPr>
              <a:t>Україна була явно й незаперечно східною, а тому вона стала географічним наріжним каменем для інтелектуального конструювання Східної Європи філософами Просвітництва</a:t>
            </a:r>
            <a:r>
              <a:rPr lang="uk-UA" sz="3200" b="1" dirty="0">
                <a:solidFill>
                  <a:srgbClr val="7030A0"/>
                </a:solidFill>
              </a:rPr>
              <a:t>».</a:t>
            </a:r>
          </a:p>
        </p:txBody>
      </p:sp>
    </p:spTree>
    <p:extLst>
      <p:ext uri="{BB962C8B-B14F-4D97-AF65-F5344CB8AC3E}">
        <p14:creationId xmlns:p14="http://schemas.microsoft.com/office/powerpoint/2010/main" val="3223098242"/>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FF0000"/>
                </a:solidFill>
                <a:effectLst>
                  <a:outerShdw blurRad="38100" dist="38100" dir="2700000" algn="tl">
                    <a:srgbClr val="000000">
                      <a:alpha val="43137"/>
                    </a:srgbClr>
                  </a:outerShdw>
                </a:effectLst>
                <a:highlight>
                  <a:srgbClr val="FFFF00"/>
                </a:highlight>
              </a:rPr>
              <a:t>5.	Концепт Центральної Європи: </a:t>
            </a:r>
            <a:br>
              <a:rPr lang="uk-UA" sz="2800" b="1" dirty="0">
                <a:solidFill>
                  <a:srgbClr val="FF0000"/>
                </a:solidFill>
                <a:effectLst>
                  <a:outerShdw blurRad="38100" dist="38100" dir="2700000" algn="tl">
                    <a:srgbClr val="000000">
                      <a:alpha val="43137"/>
                    </a:srgbClr>
                  </a:outerShdw>
                </a:effectLst>
                <a:highlight>
                  <a:srgbClr val="FFFF00"/>
                </a:highlight>
              </a:rPr>
            </a:br>
            <a:r>
              <a:rPr lang="uk-UA" sz="2800" b="1" dirty="0">
                <a:solidFill>
                  <a:srgbClr val="FF0000"/>
                </a:solidFill>
                <a:effectLst>
                  <a:outerShdw blurRad="38100" dist="38100" dir="2700000" algn="tl">
                    <a:srgbClr val="000000">
                      <a:alpha val="43137"/>
                    </a:srgbClr>
                  </a:outerShdw>
                </a:effectLst>
                <a:highlight>
                  <a:srgbClr val="FFFF00"/>
                </a:highlight>
              </a:rPr>
              <a:t>історична ретроспектива та політична перспектива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lnSpcReduction="10000"/>
          </a:bodyPr>
          <a:lstStyle/>
          <a:p>
            <a:pPr algn="just"/>
            <a:r>
              <a:rPr lang="uk-UA" sz="3200" b="1" dirty="0">
                <a:solidFill>
                  <a:srgbClr val="7030A0"/>
                </a:solidFill>
              </a:rPr>
              <a:t>Німецька дослідниця К. </a:t>
            </a:r>
            <a:r>
              <a:rPr lang="uk-UA" sz="3200" b="1" dirty="0" err="1">
                <a:solidFill>
                  <a:srgbClr val="7030A0"/>
                </a:solidFill>
              </a:rPr>
              <a:t>Йобст</a:t>
            </a:r>
            <a:r>
              <a:rPr lang="uk-UA" sz="3200" b="1" dirty="0">
                <a:solidFill>
                  <a:srgbClr val="7030A0"/>
                </a:solidFill>
              </a:rPr>
              <a:t> відзначає, що до Східної Європи, яку ще від часів Просвітництва «</a:t>
            </a:r>
            <a:r>
              <a:rPr lang="uk-UA" sz="3200" b="1" i="1" u="sng" dirty="0">
                <a:solidFill>
                  <a:srgbClr val="C00000"/>
                </a:solidFill>
              </a:rPr>
              <a:t>вважали цивілізацією нижчого ґатунку із західноєвропейської точки зору</a:t>
            </a:r>
            <a:r>
              <a:rPr lang="uk-UA" sz="3200" b="1" dirty="0">
                <a:solidFill>
                  <a:srgbClr val="7030A0"/>
                </a:solidFill>
              </a:rPr>
              <a:t>», відносили в першу чергу </a:t>
            </a:r>
            <a:r>
              <a:rPr lang="uk-UA" sz="3200" b="1" u="sng" dirty="0">
                <a:solidFill>
                  <a:srgbClr val="7030A0"/>
                </a:solidFill>
              </a:rPr>
              <a:t>Російську імперію</a:t>
            </a:r>
            <a:r>
              <a:rPr lang="uk-UA" sz="3200" b="1" dirty="0">
                <a:solidFill>
                  <a:srgbClr val="7030A0"/>
                </a:solidFill>
              </a:rPr>
              <a:t>. Авторка наводить вислів австрійського дипломата Шарля-Жозефа де </a:t>
            </a:r>
            <a:r>
              <a:rPr lang="uk-UA" sz="3200" b="1" dirty="0" err="1">
                <a:solidFill>
                  <a:srgbClr val="7030A0"/>
                </a:solidFill>
              </a:rPr>
              <a:t>Ліня</a:t>
            </a:r>
            <a:r>
              <a:rPr lang="uk-UA" sz="3200" b="1" dirty="0">
                <a:solidFill>
                  <a:srgbClr val="7030A0"/>
                </a:solidFill>
              </a:rPr>
              <a:t> при дворі Катерини II: </a:t>
            </a:r>
            <a:r>
              <a:rPr lang="uk-UA" sz="3200" b="1" dirty="0">
                <a:solidFill>
                  <a:srgbClr val="7030A0"/>
                </a:solidFill>
                <a:highlight>
                  <a:srgbClr val="FFFF00"/>
                </a:highlight>
              </a:rPr>
              <a:t>««пошкреби росіянина, і знайдеш татарина», констатуючи, що «… ця фраза стала справжнім </a:t>
            </a:r>
            <a:r>
              <a:rPr lang="uk-UA" sz="3200" b="1" dirty="0" err="1">
                <a:solidFill>
                  <a:srgbClr val="7030A0"/>
                </a:solidFill>
                <a:highlight>
                  <a:srgbClr val="FFFF00"/>
                </a:highlight>
              </a:rPr>
              <a:t>bon</a:t>
            </a:r>
            <a:r>
              <a:rPr lang="uk-UA" sz="3200" b="1" dirty="0">
                <a:solidFill>
                  <a:srgbClr val="7030A0"/>
                </a:solidFill>
                <a:highlight>
                  <a:srgbClr val="FFFF00"/>
                </a:highlight>
              </a:rPr>
              <a:t> </a:t>
            </a:r>
            <a:r>
              <a:rPr lang="uk-UA" sz="3200" b="1" dirty="0" err="1">
                <a:solidFill>
                  <a:srgbClr val="7030A0"/>
                </a:solidFill>
                <a:highlight>
                  <a:srgbClr val="FFFF00"/>
                </a:highlight>
              </a:rPr>
              <a:t>mot</a:t>
            </a:r>
            <a:r>
              <a:rPr lang="uk-UA" sz="3200" b="1" dirty="0">
                <a:solidFill>
                  <a:srgbClr val="7030A0"/>
                </a:solidFill>
                <a:highlight>
                  <a:srgbClr val="FFFF00"/>
                </a:highlight>
              </a:rPr>
              <a:t>, що тлумачить «не зовсім належну до Європи» імперію на Сході</a:t>
            </a:r>
            <a:r>
              <a:rPr lang="uk-UA" sz="3200" b="1" dirty="0">
                <a:solidFill>
                  <a:srgbClr val="7030A0"/>
                </a:solidFill>
              </a:rPr>
              <a:t>». </a:t>
            </a:r>
          </a:p>
          <a:p>
            <a:pPr algn="just"/>
            <a:r>
              <a:rPr lang="uk-UA" sz="3200" b="1" dirty="0">
                <a:solidFill>
                  <a:srgbClr val="7030A0"/>
                </a:solidFill>
              </a:rPr>
              <a:t>Вона наводить дані опитування Левад-Центру серед росіян у 2007 р., які також підтвердили прихильність до цієї думки – понад 70 % опитаних не вважали себе європейцями.</a:t>
            </a:r>
          </a:p>
        </p:txBody>
      </p:sp>
    </p:spTree>
    <p:extLst>
      <p:ext uri="{BB962C8B-B14F-4D97-AF65-F5344CB8AC3E}">
        <p14:creationId xmlns:p14="http://schemas.microsoft.com/office/powerpoint/2010/main" val="3322339008"/>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FF0000"/>
                </a:solidFill>
                <a:effectLst>
                  <a:outerShdw blurRad="38100" dist="38100" dir="2700000" algn="tl">
                    <a:srgbClr val="000000">
                      <a:alpha val="43137"/>
                    </a:srgbClr>
                  </a:outerShdw>
                </a:effectLst>
                <a:highlight>
                  <a:srgbClr val="FFFF00"/>
                </a:highlight>
              </a:rPr>
              <a:t>5.	Концепт Центральної Європи: </a:t>
            </a:r>
            <a:br>
              <a:rPr lang="uk-UA" sz="2800" b="1" dirty="0">
                <a:solidFill>
                  <a:srgbClr val="FF0000"/>
                </a:solidFill>
                <a:effectLst>
                  <a:outerShdw blurRad="38100" dist="38100" dir="2700000" algn="tl">
                    <a:srgbClr val="000000">
                      <a:alpha val="43137"/>
                    </a:srgbClr>
                  </a:outerShdw>
                </a:effectLst>
                <a:highlight>
                  <a:srgbClr val="FFFF00"/>
                </a:highlight>
              </a:rPr>
            </a:br>
            <a:r>
              <a:rPr lang="uk-UA" sz="2800" b="1" dirty="0">
                <a:solidFill>
                  <a:srgbClr val="FF0000"/>
                </a:solidFill>
                <a:effectLst>
                  <a:outerShdw blurRad="38100" dist="38100" dir="2700000" algn="tl">
                    <a:srgbClr val="000000">
                      <a:alpha val="43137"/>
                    </a:srgbClr>
                  </a:outerShdw>
                </a:effectLst>
                <a:highlight>
                  <a:srgbClr val="FFFF00"/>
                </a:highlight>
              </a:rPr>
              <a:t>історична ретроспектива та політична перспектива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lnSpcReduction="10000"/>
          </a:bodyPr>
          <a:lstStyle/>
          <a:p>
            <a:pPr algn="just"/>
            <a:r>
              <a:rPr lang="uk-UA" sz="3200" b="1" dirty="0">
                <a:solidFill>
                  <a:srgbClr val="7030A0"/>
                </a:solidFill>
              </a:rPr>
              <a:t>На думку Ю. </a:t>
            </a:r>
            <a:r>
              <a:rPr lang="uk-UA" sz="3200" b="1" dirty="0" err="1">
                <a:solidFill>
                  <a:srgbClr val="7030A0"/>
                </a:solidFill>
              </a:rPr>
              <a:t>Каганова</a:t>
            </a:r>
            <a:r>
              <a:rPr lang="uk-UA" sz="3200" b="1" dirty="0">
                <a:solidFill>
                  <a:srgbClr val="7030A0"/>
                </a:solidFill>
              </a:rPr>
              <a:t>, регіон «</a:t>
            </a:r>
            <a:r>
              <a:rPr lang="uk-UA" sz="3200" b="1" dirty="0">
                <a:solidFill>
                  <a:srgbClr val="C00000"/>
                </a:solidFill>
              </a:rPr>
              <a:t>Східна Європа</a:t>
            </a:r>
            <a:r>
              <a:rPr lang="uk-UA" sz="3200" b="1" dirty="0">
                <a:solidFill>
                  <a:srgbClr val="7030A0"/>
                </a:solidFill>
              </a:rPr>
              <a:t>» з’явився у 1812-1815 рр. в результаті поразки Наполеоном війни проти Росії. Політика царя Миколи I щодо Польщі і участь російських військ у придушенні революцій 1848 р. закріпили за Росією образ деспотичної і відсталої імперії. </a:t>
            </a:r>
          </a:p>
          <a:p>
            <a:pPr algn="just"/>
            <a:r>
              <a:rPr lang="uk-UA" sz="3200" b="1" dirty="0">
                <a:solidFill>
                  <a:srgbClr val="7030A0"/>
                </a:solidFill>
              </a:rPr>
              <a:t>Тож поняття «Східна Європа» надовго стала символом </a:t>
            </a:r>
            <a:r>
              <a:rPr lang="uk-UA" sz="3200" b="1" dirty="0" err="1">
                <a:solidFill>
                  <a:srgbClr val="7030A0"/>
                </a:solidFill>
              </a:rPr>
              <a:t>напівварварства</a:t>
            </a:r>
            <a:r>
              <a:rPr lang="uk-UA" sz="3200" b="1" dirty="0">
                <a:solidFill>
                  <a:srgbClr val="7030A0"/>
                </a:solidFill>
              </a:rPr>
              <a:t>, патріархальності і </a:t>
            </a:r>
            <a:r>
              <a:rPr lang="uk-UA" sz="3200" b="1" dirty="0" err="1">
                <a:solidFill>
                  <a:srgbClr val="7030A0"/>
                </a:solidFill>
              </a:rPr>
              <a:t>малокультурності</a:t>
            </a:r>
            <a:r>
              <a:rPr lang="uk-UA" sz="3200" b="1" dirty="0">
                <a:solidFill>
                  <a:srgbClr val="7030A0"/>
                </a:solidFill>
              </a:rPr>
              <a:t> порівняно з «цивілізованим Заходом». «Східна Європа» являла собою своєрідну «</a:t>
            </a:r>
            <a:r>
              <a:rPr lang="uk-UA" sz="3200" b="1" dirty="0" err="1">
                <a:solidFill>
                  <a:srgbClr val="7030A0"/>
                </a:solidFill>
              </a:rPr>
              <a:t>Недо</a:t>
            </a:r>
            <a:r>
              <a:rPr lang="uk-UA" sz="3200" b="1" dirty="0">
                <a:solidFill>
                  <a:srgbClr val="7030A0"/>
                </a:solidFill>
              </a:rPr>
              <a:t>-Європу» – територію між розвинутим Заходом і «варварською» Азією. </a:t>
            </a:r>
          </a:p>
          <a:p>
            <a:pPr algn="just"/>
            <a:r>
              <a:rPr lang="uk-UA" sz="3200" b="1" dirty="0">
                <a:solidFill>
                  <a:srgbClr val="7030A0"/>
                </a:solidFill>
              </a:rPr>
              <a:t>За Ларі Вульфом, це було «</a:t>
            </a:r>
            <a:r>
              <a:rPr lang="uk-UA" sz="3200" b="1" dirty="0">
                <a:solidFill>
                  <a:srgbClr val="7030A0"/>
                </a:solidFill>
                <a:highlight>
                  <a:srgbClr val="FFFF00"/>
                </a:highlight>
              </a:rPr>
              <a:t>наслідком економічної нерівності між заможною Західною Європою та злиденною Східною</a:t>
            </a:r>
            <a:r>
              <a:rPr lang="uk-UA" sz="3200" b="1" dirty="0">
                <a:solidFill>
                  <a:srgbClr val="7030A0"/>
                </a:solidFill>
              </a:rPr>
              <a:t>».</a:t>
            </a:r>
          </a:p>
        </p:txBody>
      </p:sp>
    </p:spTree>
    <p:extLst>
      <p:ext uri="{BB962C8B-B14F-4D97-AF65-F5344CB8AC3E}">
        <p14:creationId xmlns:p14="http://schemas.microsoft.com/office/powerpoint/2010/main" val="1668879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FF0000"/>
                </a:solidFill>
                <a:effectLst>
                  <a:outerShdw blurRad="38100" dist="38100" dir="2700000" algn="tl">
                    <a:srgbClr val="000000">
                      <a:alpha val="43137"/>
                    </a:srgbClr>
                  </a:outerShdw>
                </a:effectLst>
                <a:highlight>
                  <a:srgbClr val="FFFF00"/>
                </a:highlight>
              </a:rPr>
              <a:t>5.	Концепт Центральної Європи: </a:t>
            </a:r>
            <a:br>
              <a:rPr lang="uk-UA" sz="2800" b="1" dirty="0">
                <a:solidFill>
                  <a:srgbClr val="FF0000"/>
                </a:solidFill>
                <a:effectLst>
                  <a:outerShdw blurRad="38100" dist="38100" dir="2700000" algn="tl">
                    <a:srgbClr val="000000">
                      <a:alpha val="43137"/>
                    </a:srgbClr>
                  </a:outerShdw>
                </a:effectLst>
                <a:highlight>
                  <a:srgbClr val="FFFF00"/>
                </a:highlight>
              </a:rPr>
            </a:br>
            <a:r>
              <a:rPr lang="uk-UA" sz="2800" b="1" dirty="0">
                <a:solidFill>
                  <a:srgbClr val="FF0000"/>
                </a:solidFill>
                <a:effectLst>
                  <a:outerShdw blurRad="38100" dist="38100" dir="2700000" algn="tl">
                    <a:srgbClr val="000000">
                      <a:alpha val="43137"/>
                    </a:srgbClr>
                  </a:outerShdw>
                </a:effectLst>
                <a:highlight>
                  <a:srgbClr val="FFFF00"/>
                </a:highlight>
              </a:rPr>
              <a:t>історична ретроспектива та політична перспектива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a:bodyPr>
          <a:lstStyle/>
          <a:p>
            <a:pPr algn="just"/>
            <a:r>
              <a:rPr lang="uk-UA" sz="4000" b="1" dirty="0">
                <a:solidFill>
                  <a:srgbClr val="7030A0"/>
                </a:solidFill>
              </a:rPr>
              <a:t>Російську імперію та підкорені нею народи стали все частіше вилучати з європейської історії. </a:t>
            </a:r>
          </a:p>
          <a:p>
            <a:pPr algn="just"/>
            <a:r>
              <a:rPr lang="uk-UA" sz="4000" b="1" dirty="0">
                <a:solidFill>
                  <a:srgbClr val="7030A0"/>
                </a:solidFill>
              </a:rPr>
              <a:t>Тож не дивно, що після Першої світової війни новоутворені держави (Польща, Австрія, Чехословаччина, Королівство сербів, хорватів, словенців, Литва, Латвія, Естонія) не хотіли бути складовою частиною «Східної Європи», позначаючи свою належність до «</a:t>
            </a:r>
            <a:r>
              <a:rPr lang="uk-UA" sz="4000" b="1" dirty="0">
                <a:solidFill>
                  <a:srgbClr val="C00000"/>
                </a:solidFill>
                <a:highlight>
                  <a:srgbClr val="FFFF00"/>
                </a:highlight>
              </a:rPr>
              <a:t>Центральної Європи</a:t>
            </a:r>
            <a:r>
              <a:rPr lang="uk-UA" sz="4000" b="1" dirty="0">
                <a:solidFill>
                  <a:srgbClr val="7030A0"/>
                </a:solidFill>
              </a:rPr>
              <a:t>». </a:t>
            </a:r>
          </a:p>
        </p:txBody>
      </p:sp>
    </p:spTree>
    <p:extLst>
      <p:ext uri="{BB962C8B-B14F-4D97-AF65-F5344CB8AC3E}">
        <p14:creationId xmlns:p14="http://schemas.microsoft.com/office/powerpoint/2010/main" val="2562929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FF0000"/>
                </a:solidFill>
                <a:effectLst>
                  <a:outerShdw blurRad="38100" dist="38100" dir="2700000" algn="tl">
                    <a:srgbClr val="000000">
                      <a:alpha val="43137"/>
                    </a:srgbClr>
                  </a:outerShdw>
                </a:effectLst>
                <a:highlight>
                  <a:srgbClr val="FFFF00"/>
                </a:highlight>
              </a:rPr>
              <a:t>5.	Концепт Центральної Європи: </a:t>
            </a:r>
            <a:br>
              <a:rPr lang="uk-UA" sz="2800" b="1" dirty="0">
                <a:solidFill>
                  <a:srgbClr val="FF0000"/>
                </a:solidFill>
                <a:effectLst>
                  <a:outerShdw blurRad="38100" dist="38100" dir="2700000" algn="tl">
                    <a:srgbClr val="000000">
                      <a:alpha val="43137"/>
                    </a:srgbClr>
                  </a:outerShdw>
                </a:effectLst>
                <a:highlight>
                  <a:srgbClr val="FFFF00"/>
                </a:highlight>
              </a:rPr>
            </a:br>
            <a:r>
              <a:rPr lang="uk-UA" sz="2800" b="1" dirty="0">
                <a:solidFill>
                  <a:srgbClr val="FF0000"/>
                </a:solidFill>
                <a:effectLst>
                  <a:outerShdw blurRad="38100" dist="38100" dir="2700000" algn="tl">
                    <a:srgbClr val="000000">
                      <a:alpha val="43137"/>
                    </a:srgbClr>
                  </a:outerShdw>
                </a:effectLst>
                <a:highlight>
                  <a:srgbClr val="FFFF00"/>
                </a:highlight>
              </a:rPr>
              <a:t>історична ретроспектива та політична перспектива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228436"/>
            <a:ext cx="11748653" cy="5380182"/>
          </a:xfrm>
        </p:spPr>
        <p:txBody>
          <a:bodyPr>
            <a:noAutofit/>
          </a:bodyPr>
          <a:lstStyle/>
          <a:p>
            <a:pPr algn="just"/>
            <a:r>
              <a:rPr lang="uk-UA" sz="3000" b="1" dirty="0">
                <a:solidFill>
                  <a:srgbClr val="7030A0"/>
                </a:solidFill>
              </a:rPr>
              <a:t>Третім регіоном стала «</a:t>
            </a:r>
            <a:r>
              <a:rPr lang="uk-UA" sz="3000" b="1" dirty="0">
                <a:solidFill>
                  <a:srgbClr val="7030A0"/>
                </a:solidFill>
                <a:highlight>
                  <a:srgbClr val="FFFF00"/>
                </a:highlight>
              </a:rPr>
              <a:t>Серединна Європа</a:t>
            </a:r>
            <a:r>
              <a:rPr lang="uk-UA" sz="3000" b="1" dirty="0">
                <a:solidFill>
                  <a:srgbClr val="7030A0"/>
                </a:solidFill>
              </a:rPr>
              <a:t>» (</a:t>
            </a:r>
            <a:r>
              <a:rPr lang="lt-LT" sz="3000" b="1" dirty="0">
                <a:solidFill>
                  <a:srgbClr val="7030A0"/>
                </a:solidFill>
              </a:rPr>
              <a:t>Mitteleuropa</a:t>
            </a:r>
            <a:r>
              <a:rPr lang="uk-UA" sz="3000" b="1" dirty="0">
                <a:solidFill>
                  <a:srgbClr val="7030A0"/>
                </a:solidFill>
              </a:rPr>
              <a:t>), на означення території </a:t>
            </a:r>
            <a:r>
              <a:rPr lang="uk-UA" sz="3000" b="1" dirty="0">
                <a:solidFill>
                  <a:srgbClr val="C00000"/>
                </a:solidFill>
              </a:rPr>
              <a:t>Центральної Європи</a:t>
            </a:r>
            <a:r>
              <a:rPr lang="uk-UA" sz="3000" b="1" dirty="0">
                <a:solidFill>
                  <a:srgbClr val="7030A0"/>
                </a:solidFill>
              </a:rPr>
              <a:t>, що тривалий період ототожнювалася зі Священною Римською імперією германської нації. Імперія охоплювала </a:t>
            </a:r>
            <a:r>
              <a:rPr lang="uk-UA" sz="3000" b="1" u="sng" dirty="0">
                <a:solidFill>
                  <a:srgbClr val="C00000"/>
                </a:solidFill>
              </a:rPr>
              <a:t>Австрію, країни Бенілюксу, Німеччину, нинішню Чеську Республіку (Чехія, Моравія, колишня «австрійська» Сілезія), Швейцарію, а іноді також західні терени Польщі (Помор’я і Сілезія) і Північній Схід Франції</a:t>
            </a:r>
            <a:r>
              <a:rPr lang="uk-UA" sz="3000" b="1" dirty="0">
                <a:solidFill>
                  <a:srgbClr val="7030A0"/>
                </a:solidFill>
              </a:rPr>
              <a:t>. </a:t>
            </a:r>
          </a:p>
          <a:p>
            <a:pPr algn="just"/>
            <a:r>
              <a:rPr lang="uk-UA" sz="3000" b="1" dirty="0">
                <a:solidFill>
                  <a:srgbClr val="7030A0"/>
                </a:solidFill>
                <a:highlight>
                  <a:srgbClr val="FFFF00"/>
                </a:highlight>
              </a:rPr>
              <a:t>Регіон Центральної (Серединної) Європи почав виокремлюватися Німеччиною у 40-ті рр. ХІХ ст., зокрема економістом Фрідріхом Лістом, який розглядав у 1842 р. простір </a:t>
            </a:r>
            <a:r>
              <a:rPr lang="uk-UA" sz="3000" b="1" dirty="0" err="1">
                <a:solidFill>
                  <a:srgbClr val="C00000"/>
                </a:solidFill>
                <a:highlight>
                  <a:srgbClr val="FFFF00"/>
                </a:highlight>
              </a:rPr>
              <a:t>Mitteleuropa</a:t>
            </a:r>
            <a:r>
              <a:rPr lang="uk-UA" sz="3000" b="1" dirty="0">
                <a:solidFill>
                  <a:srgbClr val="7030A0"/>
                </a:solidFill>
                <a:highlight>
                  <a:srgbClr val="FFFF00"/>
                </a:highlight>
              </a:rPr>
              <a:t> від Дунаю на схід до Чорного моря як напрям культурної і політико-економічної експансії Німеччини.</a:t>
            </a:r>
          </a:p>
        </p:txBody>
      </p:sp>
    </p:spTree>
    <p:extLst>
      <p:ext uri="{BB962C8B-B14F-4D97-AF65-F5344CB8AC3E}">
        <p14:creationId xmlns:p14="http://schemas.microsoft.com/office/powerpoint/2010/main" val="10141560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FF0000"/>
                </a:solidFill>
                <a:effectLst>
                  <a:outerShdw blurRad="38100" dist="38100" dir="2700000" algn="tl">
                    <a:srgbClr val="000000">
                      <a:alpha val="43137"/>
                    </a:srgbClr>
                  </a:outerShdw>
                </a:effectLst>
                <a:highlight>
                  <a:srgbClr val="FFFF00"/>
                </a:highlight>
              </a:rPr>
              <a:t>5.	Концепт Центральної Європи: </a:t>
            </a:r>
            <a:br>
              <a:rPr lang="uk-UA" sz="2800" b="1" dirty="0">
                <a:solidFill>
                  <a:srgbClr val="FF0000"/>
                </a:solidFill>
                <a:effectLst>
                  <a:outerShdw blurRad="38100" dist="38100" dir="2700000" algn="tl">
                    <a:srgbClr val="000000">
                      <a:alpha val="43137"/>
                    </a:srgbClr>
                  </a:outerShdw>
                </a:effectLst>
                <a:highlight>
                  <a:srgbClr val="FFFF00"/>
                </a:highlight>
              </a:rPr>
            </a:br>
            <a:r>
              <a:rPr lang="uk-UA" sz="2800" b="1" dirty="0">
                <a:solidFill>
                  <a:srgbClr val="FF0000"/>
                </a:solidFill>
                <a:effectLst>
                  <a:outerShdw blurRad="38100" dist="38100" dir="2700000" algn="tl">
                    <a:srgbClr val="000000">
                      <a:alpha val="43137"/>
                    </a:srgbClr>
                  </a:outerShdw>
                </a:effectLst>
                <a:highlight>
                  <a:srgbClr val="FFFF00"/>
                </a:highlight>
              </a:rPr>
              <a:t>історична ретроспектива та політична перспектива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lnSpcReduction="10000"/>
          </a:bodyPr>
          <a:lstStyle/>
          <a:p>
            <a:pPr algn="just"/>
            <a:r>
              <a:rPr lang="uk-UA" sz="3200" b="1" dirty="0">
                <a:solidFill>
                  <a:srgbClr val="7030A0"/>
                </a:solidFill>
              </a:rPr>
              <a:t>У </a:t>
            </a:r>
            <a:r>
              <a:rPr lang="uk-UA" sz="3200" b="1" dirty="0">
                <a:solidFill>
                  <a:srgbClr val="C00000"/>
                </a:solidFill>
              </a:rPr>
              <a:t>1915 р.</a:t>
            </a:r>
            <a:r>
              <a:rPr lang="uk-UA" sz="3200" b="1" dirty="0">
                <a:solidFill>
                  <a:srgbClr val="7030A0"/>
                </a:solidFill>
              </a:rPr>
              <a:t> член Рейхстагу Фрідріх </a:t>
            </a:r>
            <a:r>
              <a:rPr lang="uk-UA" sz="3200" b="1" dirty="0" err="1">
                <a:solidFill>
                  <a:srgbClr val="7030A0"/>
                </a:solidFill>
              </a:rPr>
              <a:t>Науманн</a:t>
            </a:r>
            <a:r>
              <a:rPr lang="uk-UA" sz="3200" b="1" dirty="0">
                <a:solidFill>
                  <a:srgbClr val="7030A0"/>
                </a:solidFill>
              </a:rPr>
              <a:t> вбачав витоки </a:t>
            </a:r>
            <a:r>
              <a:rPr lang="uk-UA" sz="3200" b="1" dirty="0">
                <a:solidFill>
                  <a:srgbClr val="7030A0"/>
                </a:solidFill>
                <a:highlight>
                  <a:srgbClr val="FFFF00"/>
                </a:highlight>
              </a:rPr>
              <a:t>Центральної/Серединної Європи (</a:t>
            </a:r>
            <a:r>
              <a:rPr lang="uk-UA" sz="3200" b="1" dirty="0" err="1">
                <a:solidFill>
                  <a:srgbClr val="7030A0"/>
                </a:solidFill>
                <a:highlight>
                  <a:srgbClr val="FFFF00"/>
                </a:highlight>
              </a:rPr>
              <a:t>Mitteleuropa</a:t>
            </a:r>
            <a:r>
              <a:rPr lang="uk-UA" sz="3200" b="1" dirty="0">
                <a:solidFill>
                  <a:srgbClr val="7030A0"/>
                </a:solidFill>
                <a:highlight>
                  <a:srgbClr val="FFFF00"/>
                </a:highlight>
              </a:rPr>
              <a:t>)</a:t>
            </a:r>
            <a:r>
              <a:rPr lang="uk-UA" sz="3200" b="1" dirty="0">
                <a:solidFill>
                  <a:srgbClr val="7030A0"/>
                </a:solidFill>
              </a:rPr>
              <a:t> у політиці Карла Великого, Рудольфа Габсбурзький, Карла V і Отто фон Бісмарка. У майбутній Центральній Європі мовою міжнаціонального спілкування стане німецька, я її центром стане «німецьке ядро». «</a:t>
            </a:r>
            <a:r>
              <a:rPr lang="uk-UA" sz="3200" b="1" dirty="0" err="1">
                <a:solidFill>
                  <a:srgbClr val="7030A0"/>
                </a:solidFill>
              </a:rPr>
              <a:t>Mitteleuropa</a:t>
            </a:r>
            <a:r>
              <a:rPr lang="uk-UA" sz="3200" b="1" dirty="0">
                <a:solidFill>
                  <a:srgbClr val="7030A0"/>
                </a:solidFill>
              </a:rPr>
              <a:t>» Фридриха </a:t>
            </a:r>
            <a:r>
              <a:rPr lang="uk-UA" sz="3200" b="1" dirty="0" err="1">
                <a:solidFill>
                  <a:srgbClr val="7030A0"/>
                </a:solidFill>
              </a:rPr>
              <a:t>Наумана</a:t>
            </a:r>
            <a:r>
              <a:rPr lang="uk-UA" sz="3200" b="1" dirty="0">
                <a:solidFill>
                  <a:srgbClr val="7030A0"/>
                </a:solidFill>
              </a:rPr>
              <a:t> з ідеєю німецької геґемонії мала об’єднати європейські країни від Сербії і Греції до Данії і Бельгії, і від Німеччини і Швейцарії до Словаччини і Моравії. </a:t>
            </a:r>
          </a:p>
          <a:p>
            <a:pPr algn="just"/>
            <a:r>
              <a:rPr lang="uk-UA" sz="3200" b="1" dirty="0">
                <a:solidFill>
                  <a:srgbClr val="7030A0"/>
                </a:solidFill>
                <a:highlight>
                  <a:srgbClr val="00FFFF"/>
                </a:highlight>
              </a:rPr>
              <a:t>І хоча вже 1917 року німецькі географи стверджували, що «такої природної та культурної реалії, як Центральна Європа, не існує», цей термін прижився.</a:t>
            </a:r>
          </a:p>
        </p:txBody>
      </p:sp>
    </p:spTree>
    <p:extLst>
      <p:ext uri="{BB962C8B-B14F-4D97-AF65-F5344CB8AC3E}">
        <p14:creationId xmlns:p14="http://schemas.microsoft.com/office/powerpoint/2010/main" val="477600700"/>
      </p:ext>
    </p:extLst>
  </p:cSld>
  <p:clrMapOvr>
    <a:masterClrMapping/>
  </p:clrMapOvr>
  <p:transition spd="slow">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FF0000"/>
                </a:solidFill>
                <a:effectLst>
                  <a:outerShdw blurRad="38100" dist="38100" dir="2700000" algn="tl">
                    <a:srgbClr val="000000">
                      <a:alpha val="43137"/>
                    </a:srgbClr>
                  </a:outerShdw>
                </a:effectLst>
                <a:highlight>
                  <a:srgbClr val="FFFF00"/>
                </a:highlight>
              </a:rPr>
              <a:t>5.	Концепт Центральної Європи: </a:t>
            </a:r>
            <a:br>
              <a:rPr lang="uk-UA" sz="2800" b="1" dirty="0">
                <a:solidFill>
                  <a:srgbClr val="FF0000"/>
                </a:solidFill>
                <a:effectLst>
                  <a:outerShdw blurRad="38100" dist="38100" dir="2700000" algn="tl">
                    <a:srgbClr val="000000">
                      <a:alpha val="43137"/>
                    </a:srgbClr>
                  </a:outerShdw>
                </a:effectLst>
                <a:highlight>
                  <a:srgbClr val="FFFF00"/>
                </a:highlight>
              </a:rPr>
            </a:br>
            <a:r>
              <a:rPr lang="uk-UA" sz="2800" b="1" dirty="0">
                <a:solidFill>
                  <a:srgbClr val="FF0000"/>
                </a:solidFill>
                <a:effectLst>
                  <a:outerShdw blurRad="38100" dist="38100" dir="2700000" algn="tl">
                    <a:srgbClr val="000000">
                      <a:alpha val="43137"/>
                    </a:srgbClr>
                  </a:outerShdw>
                </a:effectLst>
                <a:highlight>
                  <a:srgbClr val="FFFF00"/>
                </a:highlight>
              </a:rPr>
              <a:t>історична ретроспектива та політична перспектива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330036"/>
            <a:ext cx="11748653" cy="5278582"/>
          </a:xfrm>
        </p:spPr>
        <p:txBody>
          <a:bodyPr>
            <a:normAutofit lnSpcReduction="10000"/>
          </a:bodyPr>
          <a:lstStyle/>
          <a:p>
            <a:pPr algn="just"/>
            <a:r>
              <a:rPr lang="uk-UA" sz="3600" b="1" dirty="0">
                <a:solidFill>
                  <a:srgbClr val="7030A0"/>
                </a:solidFill>
              </a:rPr>
              <a:t>Попри подібність до популярного у XIX – на початку </a:t>
            </a:r>
            <a:r>
              <a:rPr lang="uk-UA" sz="3600" b="1" dirty="0" err="1">
                <a:solidFill>
                  <a:srgbClr val="7030A0"/>
                </a:solidFill>
              </a:rPr>
              <a:t>XXст</a:t>
            </a:r>
            <a:r>
              <a:rPr lang="uk-UA" sz="3600" b="1" dirty="0">
                <a:solidFill>
                  <a:srgbClr val="7030A0"/>
                </a:solidFill>
              </a:rPr>
              <a:t>. терміну «</a:t>
            </a:r>
            <a:r>
              <a:rPr lang="uk-UA" sz="3600" b="1" dirty="0" err="1">
                <a:solidFill>
                  <a:srgbClr val="7030A0"/>
                </a:solidFill>
              </a:rPr>
              <a:t>Mitteleuropa</a:t>
            </a:r>
            <a:r>
              <a:rPr lang="uk-UA" sz="3600" b="1" dirty="0">
                <a:solidFill>
                  <a:srgbClr val="7030A0"/>
                </a:solidFill>
              </a:rPr>
              <a:t>», термін «Центральна Європа», що його «</a:t>
            </a:r>
            <a:r>
              <a:rPr lang="uk-UA" sz="3600" b="1" dirty="0" err="1">
                <a:solidFill>
                  <a:srgbClr val="7030A0"/>
                </a:solidFill>
              </a:rPr>
              <a:t>перевинайшли</a:t>
            </a:r>
            <a:r>
              <a:rPr lang="uk-UA" sz="3600" b="1" dirty="0">
                <a:solidFill>
                  <a:srgbClr val="7030A0"/>
                </a:solidFill>
              </a:rPr>
              <a:t>» східноєвропейські інтелектуали після Першої світової війни, не мав жодних пангерманських конотацій. </a:t>
            </a:r>
          </a:p>
          <a:p>
            <a:pPr algn="just"/>
            <a:r>
              <a:rPr lang="uk-UA" sz="3600" b="1" dirty="0">
                <a:solidFill>
                  <a:srgbClr val="7030A0"/>
                </a:solidFill>
              </a:rPr>
              <a:t>Його широко використовували у 1920-1930-і рр. </a:t>
            </a:r>
            <a:r>
              <a:rPr lang="uk-UA" sz="3600" b="1" dirty="0" err="1">
                <a:solidFill>
                  <a:srgbClr val="7030A0"/>
                </a:solidFill>
              </a:rPr>
              <a:t>Ф.Нойман</a:t>
            </a:r>
            <a:r>
              <a:rPr lang="uk-UA" sz="3600" b="1" dirty="0">
                <a:solidFill>
                  <a:srgbClr val="7030A0"/>
                </a:solidFill>
              </a:rPr>
              <a:t> та Р. </a:t>
            </a:r>
            <a:r>
              <a:rPr lang="uk-UA" sz="3600" b="1" dirty="0" err="1">
                <a:solidFill>
                  <a:srgbClr val="7030A0"/>
                </a:solidFill>
              </a:rPr>
              <a:t>Куденхове-Калергі</a:t>
            </a:r>
            <a:r>
              <a:rPr lang="uk-UA" sz="3600" b="1" dirty="0">
                <a:solidFill>
                  <a:srgbClr val="7030A0"/>
                </a:solidFill>
              </a:rPr>
              <a:t>. Ідею «Центральної Європи» поширював перший президент Чехословацької Республіки Т. </a:t>
            </a:r>
            <a:r>
              <a:rPr lang="uk-UA" sz="3600" b="1" dirty="0" err="1">
                <a:solidFill>
                  <a:srgbClr val="7030A0"/>
                </a:solidFill>
              </a:rPr>
              <a:t>Масарик</a:t>
            </a:r>
            <a:r>
              <a:rPr lang="uk-UA" sz="3600" b="1" dirty="0">
                <a:solidFill>
                  <a:srgbClr val="7030A0"/>
                </a:solidFill>
              </a:rPr>
              <a:t>, яка мала за мету виокремити так звані малі нації між Заходом і Сходом.</a:t>
            </a:r>
          </a:p>
        </p:txBody>
      </p:sp>
    </p:spTree>
    <p:extLst>
      <p:ext uri="{BB962C8B-B14F-4D97-AF65-F5344CB8AC3E}">
        <p14:creationId xmlns:p14="http://schemas.microsoft.com/office/powerpoint/2010/main" val="25135294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lnSpcReduction="10000"/>
          </a:bodyPr>
          <a:lstStyle/>
          <a:p>
            <a:pPr algn="just"/>
            <a:r>
              <a:rPr lang="ru-RU" sz="2800" b="1" dirty="0">
                <a:solidFill>
                  <a:srgbClr val="7030A0"/>
                </a:solidFill>
              </a:rPr>
              <a:t>Л</a:t>
            </a:r>
            <a:r>
              <a:rPr lang="uk-UA" sz="2800" b="1" dirty="0">
                <a:solidFill>
                  <a:srgbClr val="7030A0"/>
                </a:solidFill>
              </a:rPr>
              <a:t>.</a:t>
            </a:r>
            <a:r>
              <a:rPr lang="uk-UA" sz="3000" b="1" dirty="0" err="1">
                <a:solidFill>
                  <a:srgbClr val="7030A0"/>
                </a:solidFill>
              </a:rPr>
              <a:t>Шашиєва</a:t>
            </a:r>
            <a:r>
              <a:rPr lang="uk-UA" sz="3000" b="1" dirty="0">
                <a:solidFill>
                  <a:srgbClr val="7030A0"/>
                </a:solidFill>
              </a:rPr>
              <a:t>, розглядаючи визначення географічних меж регіону «</a:t>
            </a:r>
            <a:r>
              <a:rPr lang="uk-UA" sz="3000" b="1" dirty="0">
                <a:solidFill>
                  <a:srgbClr val="7030A0"/>
                </a:solidFill>
                <a:highlight>
                  <a:srgbClr val="00FFFF"/>
                </a:highlight>
              </a:rPr>
              <a:t>Східно-Центральна Європа</a:t>
            </a:r>
            <a:r>
              <a:rPr lang="uk-UA" sz="3000" b="1" dirty="0">
                <a:solidFill>
                  <a:srgbClr val="7030A0"/>
                </a:solidFill>
              </a:rPr>
              <a:t>», що з’явилося після </a:t>
            </a:r>
            <a:r>
              <a:rPr lang="uk-UA" sz="3000" b="1" dirty="0">
                <a:solidFill>
                  <a:srgbClr val="C00000"/>
                </a:solidFill>
              </a:rPr>
              <a:t>1918 р.</a:t>
            </a:r>
            <a:r>
              <a:rPr lang="uk-UA" sz="3000" b="1" dirty="0">
                <a:solidFill>
                  <a:srgbClr val="7030A0"/>
                </a:solidFill>
              </a:rPr>
              <a:t> серед німецьких істориків, вказує, що це поняття несе політичне навантаження. До його складу включали </a:t>
            </a:r>
            <a:r>
              <a:rPr lang="uk-UA" sz="3000" b="1" i="1" dirty="0">
                <a:solidFill>
                  <a:srgbClr val="7030A0"/>
                </a:solidFill>
                <a:highlight>
                  <a:srgbClr val="FFFF00"/>
                </a:highlight>
              </a:rPr>
              <a:t>Польщу, Угорщину, Чехословаччину, інші – Естонію, Латвію, Литву, Польщу, Чехію, Словаччину, східні землі Німеччини, Східну Австрію, Західну Україну</a:t>
            </a:r>
            <a:r>
              <a:rPr lang="uk-UA" sz="3000" b="1" dirty="0">
                <a:solidFill>
                  <a:srgbClr val="7030A0"/>
                </a:solidFill>
              </a:rPr>
              <a:t>. </a:t>
            </a:r>
          </a:p>
          <a:p>
            <a:pPr algn="just"/>
            <a:r>
              <a:rPr lang="uk-UA" sz="3000" b="1" dirty="0">
                <a:solidFill>
                  <a:srgbClr val="7030A0"/>
                </a:solidFill>
              </a:rPr>
              <a:t>За </a:t>
            </a:r>
            <a:r>
              <a:rPr lang="uk-UA" sz="3000" b="1" dirty="0" err="1">
                <a:solidFill>
                  <a:srgbClr val="7030A0"/>
                </a:solidFill>
              </a:rPr>
              <a:t>Н.Лешкович</a:t>
            </a:r>
            <a:r>
              <a:rPr lang="uk-UA" sz="3000" b="1" dirty="0">
                <a:solidFill>
                  <a:srgbClr val="7030A0"/>
                </a:solidFill>
              </a:rPr>
              <a:t>, термін «</a:t>
            </a:r>
            <a:r>
              <a:rPr lang="uk-UA" sz="3000" b="1" dirty="0">
                <a:solidFill>
                  <a:srgbClr val="FF0000"/>
                </a:solidFill>
              </a:rPr>
              <a:t>Центрально-Східна Європа</a:t>
            </a:r>
            <a:r>
              <a:rPr lang="uk-UA" sz="3000" b="1" dirty="0">
                <a:solidFill>
                  <a:srgbClr val="7030A0"/>
                </a:solidFill>
              </a:rPr>
              <a:t>» було закріплено угорськими істориками у журналі «</a:t>
            </a:r>
            <a:r>
              <a:rPr lang="uk-UA" sz="3000" b="1" dirty="0" err="1">
                <a:solidFill>
                  <a:srgbClr val="7030A0"/>
                </a:solidFill>
              </a:rPr>
              <a:t>Archivum</a:t>
            </a:r>
            <a:r>
              <a:rPr lang="uk-UA" sz="3000" b="1" dirty="0">
                <a:solidFill>
                  <a:srgbClr val="7030A0"/>
                </a:solidFill>
              </a:rPr>
              <a:t> </a:t>
            </a:r>
            <a:r>
              <a:rPr lang="uk-UA" sz="3000" b="1" dirty="0" err="1">
                <a:solidFill>
                  <a:srgbClr val="7030A0"/>
                </a:solidFill>
              </a:rPr>
              <a:t>Europae</a:t>
            </a:r>
            <a:r>
              <a:rPr lang="uk-UA" sz="3000" b="1" dirty="0">
                <a:solidFill>
                  <a:srgbClr val="7030A0"/>
                </a:solidFill>
              </a:rPr>
              <a:t> </a:t>
            </a:r>
            <a:r>
              <a:rPr lang="uk-UA" sz="3000" b="1" dirty="0" err="1">
                <a:solidFill>
                  <a:srgbClr val="7030A0"/>
                </a:solidFill>
              </a:rPr>
              <a:t>Centro-Orientalis</a:t>
            </a:r>
            <a:r>
              <a:rPr lang="uk-UA" sz="3000" b="1" dirty="0">
                <a:solidFill>
                  <a:srgbClr val="7030A0"/>
                </a:solidFill>
              </a:rPr>
              <a:t>», що виходив протягом </a:t>
            </a:r>
            <a:r>
              <a:rPr lang="uk-UA" sz="3000" b="1" dirty="0">
                <a:solidFill>
                  <a:srgbClr val="7030A0"/>
                </a:solidFill>
                <a:highlight>
                  <a:srgbClr val="FFFF00"/>
                </a:highlight>
              </a:rPr>
              <a:t>1935-1944 рр.</a:t>
            </a:r>
            <a:r>
              <a:rPr lang="uk-UA" sz="3000" b="1" dirty="0">
                <a:solidFill>
                  <a:srgbClr val="7030A0"/>
                </a:solidFill>
              </a:rPr>
              <a:t> за редакцією відомого історика </a:t>
            </a:r>
            <a:r>
              <a:rPr lang="uk-UA" sz="3000" b="1" dirty="0" err="1">
                <a:solidFill>
                  <a:srgbClr val="7030A0"/>
                </a:solidFill>
              </a:rPr>
              <a:t>І.Лукініч</a:t>
            </a:r>
            <a:r>
              <a:rPr lang="uk-UA" sz="3000" b="1" dirty="0">
                <a:solidFill>
                  <a:srgbClr val="7030A0"/>
                </a:solidFill>
              </a:rPr>
              <a:t>. Журнал друкував матеріали з </a:t>
            </a:r>
            <a:r>
              <a:rPr lang="uk-UA" sz="3000" b="1" i="1" u="sng" dirty="0">
                <a:solidFill>
                  <a:srgbClr val="7030A0"/>
                </a:solidFill>
              </a:rPr>
              <a:t>Угорщини, Румунії, Югославії, Болгарії, Молдови, Польщі, Греції, Фінляндії</a:t>
            </a:r>
            <a:r>
              <a:rPr lang="uk-UA" sz="3000" b="1" dirty="0">
                <a:solidFill>
                  <a:srgbClr val="7030A0"/>
                </a:solidFill>
              </a:rPr>
              <a:t>.</a:t>
            </a:r>
          </a:p>
        </p:txBody>
      </p:sp>
    </p:spTree>
    <p:extLst>
      <p:ext uri="{BB962C8B-B14F-4D97-AF65-F5344CB8AC3E}">
        <p14:creationId xmlns:p14="http://schemas.microsoft.com/office/powerpoint/2010/main" val="2184360654"/>
      </p:ext>
    </p:extLst>
  </p:cSld>
  <p:clrMapOvr>
    <a:masterClrMapping/>
  </p:clrMapOvr>
  <p:transition spd="med">
    <p:pul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a:bodyPr>
          <a:lstStyle/>
          <a:p>
            <a:pPr algn="just"/>
            <a:r>
              <a:rPr lang="uk-UA" sz="3600" b="1" dirty="0">
                <a:solidFill>
                  <a:srgbClr val="7030A0"/>
                </a:solidFill>
              </a:rPr>
              <a:t>Після Ялтинської конференції 1945 р. термін «Східна Європа» фактично став синонімом радянського блоку, які об’єднувала так звана «формаційна системність», а не культурна. </a:t>
            </a:r>
            <a:endParaRPr lang="en-US" sz="3600" b="1" dirty="0">
              <a:solidFill>
                <a:srgbClr val="7030A0"/>
              </a:solidFill>
            </a:endParaRPr>
          </a:p>
          <a:p>
            <a:pPr algn="just"/>
            <a:r>
              <a:rPr lang="uk-UA" sz="3600" b="1" dirty="0">
                <a:solidFill>
                  <a:srgbClr val="7030A0"/>
                </a:solidFill>
              </a:rPr>
              <a:t>Ларі Вульф вказує, що конференція 1945 р. узаконила передання «менш вартісної» Східної Європи під контроль сталінської Росії. В рамках «філософської географії» східноєвропейську Грецію було вилучено з переліку «леґітимних» жертв: «</a:t>
            </a:r>
            <a:r>
              <a:rPr lang="uk-UA" sz="3600" b="1" dirty="0">
                <a:solidFill>
                  <a:srgbClr val="7030A0"/>
                </a:solidFill>
                <a:highlight>
                  <a:srgbClr val="FFFF00"/>
                </a:highlight>
              </a:rPr>
              <a:t>Лише </a:t>
            </a:r>
            <a:r>
              <a:rPr lang="uk-UA" sz="3600" b="1" dirty="0" err="1">
                <a:solidFill>
                  <a:srgbClr val="7030A0"/>
                </a:solidFill>
                <a:highlight>
                  <a:srgbClr val="FFFF00"/>
                </a:highlight>
              </a:rPr>
              <a:t>Атени</a:t>
            </a:r>
            <a:r>
              <a:rPr lang="uk-UA" sz="3600" b="1" dirty="0">
                <a:solidFill>
                  <a:srgbClr val="7030A0"/>
                </a:solidFill>
                <a:highlight>
                  <a:srgbClr val="FFFF00"/>
                </a:highlight>
              </a:rPr>
              <a:t>, Греція, з її невмирущою славою, залишаються вільними</a:t>
            </a:r>
            <a:r>
              <a:rPr lang="uk-UA" sz="3600" b="1" dirty="0">
                <a:solidFill>
                  <a:srgbClr val="7030A0"/>
                </a:solidFill>
              </a:rPr>
              <a:t>». </a:t>
            </a:r>
          </a:p>
        </p:txBody>
      </p:sp>
    </p:spTree>
    <p:extLst>
      <p:ext uri="{BB962C8B-B14F-4D97-AF65-F5344CB8AC3E}">
        <p14:creationId xmlns:p14="http://schemas.microsoft.com/office/powerpoint/2010/main" val="1802360084"/>
      </p:ext>
    </p:extLst>
  </p:cSld>
  <p:clrMapOvr>
    <a:masterClrMapping/>
  </p:clrMapOvr>
  <p:transition spd="slow">
    <p:cove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lnSpcReduction="10000"/>
          </a:bodyPr>
          <a:lstStyle/>
          <a:p>
            <a:pPr algn="just"/>
            <a:r>
              <a:rPr lang="uk-UA" sz="3200" b="1" dirty="0">
                <a:solidFill>
                  <a:srgbClr val="7030A0"/>
                </a:solidFill>
              </a:rPr>
              <a:t>Термін «Центральна Європа» з 1945 р. і до розвалу соціалістичної системи майже не вживався, замінивши його терміном «Східна Європа», кордони якої на заході доходили до Східної Німеччини. </a:t>
            </a:r>
            <a:endParaRPr lang="en-US" sz="3200" b="1" dirty="0">
              <a:solidFill>
                <a:srgbClr val="7030A0"/>
              </a:solidFill>
            </a:endParaRPr>
          </a:p>
          <a:p>
            <a:pPr algn="just"/>
            <a:r>
              <a:rPr lang="uk-UA" sz="3200" b="1" dirty="0">
                <a:solidFill>
                  <a:srgbClr val="7030A0"/>
                </a:solidFill>
              </a:rPr>
              <a:t>Саме на повоєнний період припадає використання терміну «ментальна карта». Вперше його було введено в науковий обіг у 1948 р. американським психологом Е. </a:t>
            </a:r>
            <a:r>
              <a:rPr lang="uk-UA" sz="3200" b="1" dirty="0" err="1">
                <a:solidFill>
                  <a:srgbClr val="7030A0"/>
                </a:solidFill>
              </a:rPr>
              <a:t>Толманом</a:t>
            </a:r>
            <a:r>
              <a:rPr lang="uk-UA" sz="3200" b="1" dirty="0">
                <a:solidFill>
                  <a:srgbClr val="7030A0"/>
                </a:solidFill>
              </a:rPr>
              <a:t> та набуло широкого поширення у 70-х рр. ХХ ст. Тож не дивно, що «після Другої світової війни терміни </a:t>
            </a:r>
            <a:r>
              <a:rPr lang="uk-UA" sz="3200" b="1" dirty="0">
                <a:solidFill>
                  <a:srgbClr val="7030A0"/>
                </a:solidFill>
                <a:highlight>
                  <a:srgbClr val="FFFF00"/>
                </a:highlight>
              </a:rPr>
              <a:t>«Східна Європа», «Центральна та Східна Європа», «Центральна та Південно-Східна Європа» фактично асоціювався з країнами соціалістичного табору». </a:t>
            </a:r>
            <a:r>
              <a:rPr lang="uk-UA" sz="3200" b="1" dirty="0">
                <a:solidFill>
                  <a:srgbClr val="7030A0"/>
                </a:solidFill>
              </a:rPr>
              <a:t>Як зазначає Ларі Вульф, до 1989 р. термін «Центральна Європа» був лише ідеєю.</a:t>
            </a:r>
          </a:p>
        </p:txBody>
      </p:sp>
    </p:spTree>
    <p:extLst>
      <p:ext uri="{BB962C8B-B14F-4D97-AF65-F5344CB8AC3E}">
        <p14:creationId xmlns:p14="http://schemas.microsoft.com/office/powerpoint/2010/main" val="872726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2"/>
            <a:ext cx="11711709" cy="1357745"/>
          </a:xfrm>
        </p:spPr>
        <p:txBody>
          <a:bodyPr/>
          <a:lstStyle/>
          <a:p>
            <a:pPr algn="ctr"/>
            <a:r>
              <a:rPr lang="ru-RU" b="1" dirty="0">
                <a:solidFill>
                  <a:srgbClr val="002060"/>
                </a:solidFill>
                <a:highlight>
                  <a:srgbClr val="00FF00"/>
                </a:highlight>
              </a:rPr>
              <a:t>1</a:t>
            </a:r>
            <a:r>
              <a:rPr lang="uk-UA" b="1" dirty="0">
                <a:solidFill>
                  <a:srgbClr val="002060"/>
                </a:solidFill>
                <a:highlight>
                  <a:srgbClr val="00FF00"/>
                </a:highlight>
              </a:rPr>
              <a:t>.	Маастрихтська угода 1993 р. </a:t>
            </a:r>
            <a:br>
              <a:rPr lang="uk-UA" b="1" dirty="0">
                <a:solidFill>
                  <a:srgbClr val="002060"/>
                </a:solidFill>
                <a:highlight>
                  <a:srgbClr val="00FF00"/>
                </a:highlight>
              </a:rPr>
            </a:br>
            <a:r>
              <a:rPr lang="uk-UA" b="1" dirty="0">
                <a:solidFill>
                  <a:srgbClr val="002060"/>
                </a:solidFill>
                <a:highlight>
                  <a:srgbClr val="00FF00"/>
                </a:highlight>
              </a:rPr>
              <a:t>Шенгенська конвенція 1995 р.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524000"/>
            <a:ext cx="11748653" cy="5084618"/>
          </a:xfrm>
          <a:scene3d>
            <a:camera prst="orthographicFront"/>
            <a:lightRig rig="threePt" dir="t"/>
          </a:scene3d>
          <a:sp3d>
            <a:bevelT w="165100" prst="coolSlant"/>
          </a:sp3d>
        </p:spPr>
        <p:txBody>
          <a:bodyPr>
            <a:normAutofit lnSpcReduction="10000"/>
          </a:bodyPr>
          <a:lstStyle/>
          <a:p>
            <a:pPr indent="0" algn="just">
              <a:lnSpc>
                <a:spcPct val="107000"/>
              </a:lnSpc>
              <a:spcAft>
                <a:spcPts val="800"/>
              </a:spcAft>
              <a:buNone/>
            </a:pPr>
            <a:r>
              <a:rPr lang="uk-UA" sz="2800" b="1" dirty="0">
                <a:solidFill>
                  <a:srgbClr val="7030A0"/>
                </a:solidFill>
                <a:effectLst/>
                <a:ea typeface="Calibri" panose="020F0502020204030204" pitchFamily="34" charset="0"/>
                <a:cs typeface="Times New Roman" panose="02020603050405020304" pitchFamily="18" charset="0"/>
              </a:rPr>
              <a:t>      Загалом, Маастрихтська угода визначила фундаментальну основу ЄС, яку назвали «</a:t>
            </a:r>
            <a:r>
              <a:rPr lang="uk-UA" sz="2800" b="1" dirty="0">
                <a:solidFill>
                  <a:srgbClr val="7030A0"/>
                </a:solidFill>
                <a:effectLst/>
                <a:highlight>
                  <a:srgbClr val="FFFF00"/>
                </a:highlight>
                <a:ea typeface="Calibri" panose="020F0502020204030204" pitchFamily="34" charset="0"/>
                <a:cs typeface="Times New Roman" panose="02020603050405020304" pitchFamily="18" charset="0"/>
              </a:rPr>
              <a:t>трьома стовпами/колонами</a:t>
            </a:r>
            <a:r>
              <a:rPr lang="uk-UA" sz="2800" b="1" dirty="0">
                <a:solidFill>
                  <a:srgbClr val="7030A0"/>
                </a:solidFill>
                <a:effectLst/>
                <a:ea typeface="Calibri" panose="020F0502020204030204" pitchFamily="34" charset="0"/>
                <a:cs typeface="Times New Roman" panose="02020603050405020304" pitchFamily="18" charset="0"/>
              </a:rPr>
              <a:t>»:</a:t>
            </a:r>
            <a:endParaRPr lang="ru-RU" sz="2800" b="1" dirty="0">
              <a:solidFill>
                <a:srgbClr val="7030A0"/>
              </a:solidFill>
              <a:effectLst/>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uk-UA" sz="2800" b="1" dirty="0">
                <a:solidFill>
                  <a:srgbClr val="7030A0"/>
                </a:solidFill>
                <a:effectLst/>
                <a:ea typeface="Calibri" panose="020F0502020204030204" pitchFamily="34" charset="0"/>
                <a:cs typeface="Times New Roman" panose="02020603050405020304" pitchFamily="18" charset="0"/>
              </a:rPr>
              <a:t>«перший стовп» — Європейські Співтовариства: ЄСВС (Європейська спільнота з вугілля та сталі), Євратом та Європейське Співтовариство, котрі стали основою інтеграції; </a:t>
            </a:r>
            <a:endParaRPr lang="ru-RU" sz="2800" b="1" dirty="0">
              <a:solidFill>
                <a:srgbClr val="7030A0"/>
              </a:solidFill>
              <a:effectLst/>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uk-UA" sz="2800" b="1" dirty="0">
                <a:solidFill>
                  <a:srgbClr val="7030A0"/>
                </a:solidFill>
                <a:effectLst/>
                <a:ea typeface="Calibri" panose="020F0502020204030204" pitchFamily="34" charset="0"/>
                <a:cs typeface="Times New Roman" panose="02020603050405020304" pitchFamily="18" charset="0"/>
              </a:rPr>
              <a:t>«другий стовп» — спільна зовнішня та безпекова політика (СЗПБ);</a:t>
            </a:r>
            <a:endParaRPr lang="ru-RU" sz="2800" b="1" dirty="0">
              <a:solidFill>
                <a:srgbClr val="7030A0"/>
              </a:solidFill>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uk-UA" sz="2800" b="1" dirty="0">
                <a:solidFill>
                  <a:srgbClr val="7030A0"/>
                </a:solidFill>
                <a:effectLst/>
                <a:ea typeface="Calibri" panose="020F0502020204030204" pitchFamily="34" charset="0"/>
                <a:cs typeface="Times New Roman" panose="02020603050405020304" pitchFamily="18" charset="0"/>
              </a:rPr>
              <a:t>«третій стовп» — співробітництво у сфері внутрішніх справ та юстиції. </a:t>
            </a:r>
            <a:endParaRPr lang="ru-RU" sz="2800" b="1" dirty="0">
              <a:solidFill>
                <a:srgbClr val="7030A0"/>
              </a:solidFill>
              <a:effectLst/>
              <a:ea typeface="Calibri" panose="020F0502020204030204" pitchFamily="34" charset="0"/>
              <a:cs typeface="Times New Roman" panose="02020603050405020304" pitchFamily="18" charset="0"/>
            </a:endParaRPr>
          </a:p>
          <a:p>
            <a:pPr marL="45720" indent="0" algn="just">
              <a:buNone/>
            </a:pPr>
            <a:r>
              <a:rPr lang="uk-UA" sz="2800" b="1" kern="0" dirty="0">
                <a:solidFill>
                  <a:srgbClr val="7030A0"/>
                </a:solidFill>
                <a:effectLst/>
                <a:ea typeface="Calibri" panose="020F0502020204030204" pitchFamily="34" charset="0"/>
              </a:rPr>
              <a:t>Вказані принципи поглибленої інтеграції були позитивно сприйняті такими розвиненими країнами Європи як </a:t>
            </a:r>
            <a:r>
              <a:rPr lang="uk-UA" sz="2800" b="1" i="1" kern="0" dirty="0">
                <a:solidFill>
                  <a:srgbClr val="7030A0"/>
                </a:solidFill>
                <a:effectLst/>
                <a:highlight>
                  <a:srgbClr val="00FFFF"/>
                </a:highlight>
                <a:ea typeface="Calibri" panose="020F0502020204030204" pitchFamily="34" charset="0"/>
              </a:rPr>
              <a:t>Австрія, Швеція та Фінляндія</a:t>
            </a:r>
            <a:r>
              <a:rPr lang="uk-UA" sz="2800" b="1" kern="0" dirty="0">
                <a:solidFill>
                  <a:srgbClr val="7030A0"/>
                </a:solidFill>
                <a:effectLst/>
                <a:ea typeface="Calibri" panose="020F0502020204030204" pitchFamily="34" charset="0"/>
              </a:rPr>
              <a:t>, котрі </a:t>
            </a:r>
            <a:r>
              <a:rPr lang="uk-UA" sz="2800" b="1" kern="0" dirty="0">
                <a:solidFill>
                  <a:srgbClr val="7030A0"/>
                </a:solidFill>
                <a:effectLst/>
                <a:highlight>
                  <a:srgbClr val="00FFFF"/>
                </a:highlight>
                <a:ea typeface="Calibri" panose="020F0502020204030204" pitchFamily="34" charset="0"/>
              </a:rPr>
              <a:t>1 січня 1995 року</a:t>
            </a:r>
            <a:r>
              <a:rPr lang="uk-UA" sz="2800" b="1" kern="0" dirty="0">
                <a:solidFill>
                  <a:srgbClr val="7030A0"/>
                </a:solidFill>
                <a:effectLst/>
                <a:ea typeface="Calibri" panose="020F0502020204030204" pitchFamily="34" charset="0"/>
              </a:rPr>
              <a:t> приєдналися до ЄС.</a:t>
            </a:r>
            <a:endParaRPr lang="ru-RU" sz="2800" b="1" dirty="0">
              <a:solidFill>
                <a:srgbClr val="7030A0"/>
              </a:solidFill>
            </a:endParaRPr>
          </a:p>
        </p:txBody>
      </p:sp>
      <p:sp>
        <p:nvSpPr>
          <p:cNvPr id="4" name="Звезда: 5 точек 3">
            <a:extLst>
              <a:ext uri="{FF2B5EF4-FFF2-40B4-BE49-F238E27FC236}">
                <a16:creationId xmlns:a16="http://schemas.microsoft.com/office/drawing/2014/main" id="{98EBF55A-24C0-2094-695C-1B912DD75177}"/>
              </a:ext>
            </a:extLst>
          </p:cNvPr>
          <p:cNvSpPr/>
          <p:nvPr/>
        </p:nvSpPr>
        <p:spPr>
          <a:xfrm>
            <a:off x="461817" y="1607127"/>
            <a:ext cx="424873" cy="39716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a:extLst>
              <a:ext uri="{FF2B5EF4-FFF2-40B4-BE49-F238E27FC236}">
                <a16:creationId xmlns:a16="http://schemas.microsoft.com/office/drawing/2014/main" id="{7E6EFA1D-44BC-3831-2F53-6918A8A137B7}"/>
              </a:ext>
            </a:extLst>
          </p:cNvPr>
          <p:cNvPicPr>
            <a:picLocks noChangeAspect="1"/>
          </p:cNvPicPr>
          <p:nvPr/>
        </p:nvPicPr>
        <p:blipFill>
          <a:blip r:embed="rId2"/>
          <a:stretch>
            <a:fillRect/>
          </a:stretch>
        </p:blipFill>
        <p:spPr>
          <a:xfrm>
            <a:off x="10515911" y="249382"/>
            <a:ext cx="1330591" cy="1357745"/>
          </a:xfrm>
          <a:prstGeom prst="rect">
            <a:avLst/>
          </a:prstGeom>
        </p:spPr>
      </p:pic>
    </p:spTree>
    <p:extLst>
      <p:ext uri="{BB962C8B-B14F-4D97-AF65-F5344CB8AC3E}">
        <p14:creationId xmlns:p14="http://schemas.microsoft.com/office/powerpoint/2010/main" val="99719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a:bodyPr>
          <a:lstStyle/>
          <a:p>
            <a:pPr algn="just"/>
            <a:r>
              <a:rPr lang="uk-UA" sz="3400" b="1" dirty="0">
                <a:solidFill>
                  <a:srgbClr val="7030A0"/>
                </a:solidFill>
              </a:rPr>
              <a:t>У повоєнний період концепт </a:t>
            </a:r>
            <a:r>
              <a:rPr lang="uk-UA" sz="3400" b="1" dirty="0">
                <a:solidFill>
                  <a:srgbClr val="7030A0"/>
                </a:solidFill>
                <a:highlight>
                  <a:srgbClr val="FFFF00"/>
                </a:highlight>
              </a:rPr>
              <a:t>Центрально-Східна/Східно-Центральна Європа</a:t>
            </a:r>
            <a:r>
              <a:rPr lang="uk-UA" sz="3400" b="1" dirty="0">
                <a:solidFill>
                  <a:srgbClr val="7030A0"/>
                </a:solidFill>
              </a:rPr>
              <a:t> знов набув актуальності як необхідності зближення країн центральноєвропейського регіону.</a:t>
            </a:r>
            <a:endParaRPr lang="en-US" sz="3400" b="1" dirty="0">
              <a:solidFill>
                <a:srgbClr val="7030A0"/>
              </a:solidFill>
            </a:endParaRPr>
          </a:p>
          <a:p>
            <a:pPr algn="just"/>
            <a:r>
              <a:rPr lang="uk-UA" sz="3400" b="1" dirty="0">
                <a:solidFill>
                  <a:srgbClr val="7030A0"/>
                </a:solidFill>
              </a:rPr>
              <a:t> Російський історик О.І. </a:t>
            </a:r>
            <a:r>
              <a:rPr lang="uk-UA" sz="3400" b="1" dirty="0" err="1">
                <a:solidFill>
                  <a:srgbClr val="7030A0"/>
                </a:solidFill>
              </a:rPr>
              <a:t>Міллєр</a:t>
            </a:r>
            <a:r>
              <a:rPr lang="uk-UA" sz="3400" b="1" dirty="0">
                <a:solidFill>
                  <a:srgbClr val="7030A0"/>
                </a:solidFill>
              </a:rPr>
              <a:t> вказує, що одним з завдань терміну «Східно-Центральна Європа» було відокремити східну частину Центральної Європи від Німеччини і Австрії. Другим завданням – визначити ту частину Центральної Європи, що знаходилася після Другої світової війни під контролем Кремля. Цим автор пояснює включення до Східно-Центральної Європи НДР. </a:t>
            </a:r>
          </a:p>
        </p:txBody>
      </p:sp>
    </p:spTree>
    <p:extLst>
      <p:ext uri="{BB962C8B-B14F-4D97-AF65-F5344CB8AC3E}">
        <p14:creationId xmlns:p14="http://schemas.microsoft.com/office/powerpoint/2010/main" val="34495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a:bodyPr>
          <a:lstStyle/>
          <a:p>
            <a:pPr algn="just"/>
            <a:r>
              <a:rPr lang="uk-UA" sz="3600" b="1" dirty="0">
                <a:solidFill>
                  <a:srgbClr val="7030A0"/>
                </a:solidFill>
              </a:rPr>
              <a:t>Відзначимо, що ще на початку 1950-х рр. польський еміграційний історик </a:t>
            </a:r>
            <a:r>
              <a:rPr lang="uk-UA" sz="3600" b="1" dirty="0">
                <a:solidFill>
                  <a:srgbClr val="FF0000"/>
                </a:solidFill>
              </a:rPr>
              <a:t>Оскар </a:t>
            </a:r>
            <a:r>
              <a:rPr lang="uk-UA" sz="3600" b="1" dirty="0" err="1">
                <a:solidFill>
                  <a:srgbClr val="FF0000"/>
                </a:solidFill>
              </a:rPr>
              <a:t>Галецький</a:t>
            </a:r>
            <a:r>
              <a:rPr lang="uk-UA" sz="3600" b="1" dirty="0">
                <a:solidFill>
                  <a:srgbClr val="7030A0"/>
                </a:solidFill>
              </a:rPr>
              <a:t> намагався обґрунтувати історичну специфіку розвитку </a:t>
            </a:r>
            <a:r>
              <a:rPr lang="uk-UA" sz="3600" b="1" dirty="0">
                <a:solidFill>
                  <a:srgbClr val="7030A0"/>
                </a:solidFill>
                <a:highlight>
                  <a:srgbClr val="FFFF00"/>
                </a:highlight>
              </a:rPr>
              <a:t>Східно-Центральної/Центрально-Східної Європи</a:t>
            </a:r>
            <a:r>
              <a:rPr lang="uk-UA" sz="3600" b="1" dirty="0">
                <a:solidFill>
                  <a:srgbClr val="7030A0"/>
                </a:solidFill>
              </a:rPr>
              <a:t>. </a:t>
            </a:r>
            <a:endParaRPr lang="en-US" sz="3600" b="1" dirty="0">
              <a:solidFill>
                <a:srgbClr val="7030A0"/>
              </a:solidFill>
            </a:endParaRPr>
          </a:p>
          <a:p>
            <a:pPr algn="just"/>
            <a:r>
              <a:rPr lang="uk-UA" sz="3600" b="1" dirty="0">
                <a:solidFill>
                  <a:srgbClr val="7030A0"/>
                </a:solidFill>
              </a:rPr>
              <a:t>Він запропонував нову концепцію, згідно якої європейський континент було поділено на </a:t>
            </a:r>
            <a:r>
              <a:rPr lang="uk-UA" sz="3600" b="1" dirty="0">
                <a:solidFill>
                  <a:srgbClr val="FF0000"/>
                </a:solidFill>
              </a:rPr>
              <a:t>чотири частини</a:t>
            </a:r>
            <a:r>
              <a:rPr lang="uk-UA" sz="3600" b="1" dirty="0">
                <a:solidFill>
                  <a:srgbClr val="7030A0"/>
                </a:solidFill>
              </a:rPr>
              <a:t>: </a:t>
            </a:r>
            <a:r>
              <a:rPr lang="uk-UA" sz="3600" b="1" i="1" u="sng" dirty="0">
                <a:solidFill>
                  <a:srgbClr val="7030A0"/>
                </a:solidFill>
              </a:rPr>
              <a:t>Західну, Центрально-Східну, Центрально-Західну та Східну Європу</a:t>
            </a:r>
            <a:r>
              <a:rPr lang="uk-UA" sz="3600" b="1" dirty="0">
                <a:solidFill>
                  <a:srgbClr val="7030A0"/>
                </a:solidFill>
              </a:rPr>
              <a:t>. </a:t>
            </a:r>
            <a:r>
              <a:rPr lang="uk-UA" sz="3600" b="1" dirty="0">
                <a:solidFill>
                  <a:srgbClr val="7030A0"/>
                </a:solidFill>
                <a:highlight>
                  <a:srgbClr val="FFFF00"/>
                </a:highlight>
              </a:rPr>
              <a:t>Центрально-Східною Європою, він називав східну частину Центральної Європи, яку протиставляв німецькомовним країнам</a:t>
            </a:r>
            <a:r>
              <a:rPr lang="uk-UA" sz="3600" b="1" dirty="0">
                <a:solidFill>
                  <a:srgbClr val="7030A0"/>
                </a:solidFill>
              </a:rPr>
              <a:t>.</a:t>
            </a:r>
          </a:p>
        </p:txBody>
      </p:sp>
    </p:spTree>
    <p:extLst>
      <p:ext uri="{BB962C8B-B14F-4D97-AF65-F5344CB8AC3E}">
        <p14:creationId xmlns:p14="http://schemas.microsoft.com/office/powerpoint/2010/main" val="3859323543"/>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Autofit/>
          </a:bodyPr>
          <a:lstStyle/>
          <a:p>
            <a:pPr algn="just"/>
            <a:r>
              <a:rPr lang="uk-UA" sz="3000" b="1" dirty="0">
                <a:solidFill>
                  <a:srgbClr val="7030A0"/>
                </a:solidFill>
              </a:rPr>
              <a:t>Наприкінці 1970-х рр. з’явилася праця угорського медієвіста </a:t>
            </a:r>
            <a:r>
              <a:rPr lang="uk-UA" sz="3000" b="1" dirty="0">
                <a:solidFill>
                  <a:srgbClr val="FF0000"/>
                </a:solidFill>
              </a:rPr>
              <a:t>Єно </a:t>
            </a:r>
            <a:r>
              <a:rPr lang="uk-UA" sz="3000" b="1" dirty="0" err="1">
                <a:solidFill>
                  <a:srgbClr val="FF0000"/>
                </a:solidFill>
              </a:rPr>
              <a:t>Сюча</a:t>
            </a:r>
            <a:r>
              <a:rPr lang="uk-UA" sz="3000" b="1" dirty="0">
                <a:solidFill>
                  <a:srgbClr val="7030A0"/>
                </a:solidFill>
              </a:rPr>
              <a:t> «Три Європи», де він, уточнюючи концепцію О. </a:t>
            </a:r>
            <a:r>
              <a:rPr lang="uk-UA" sz="3000" b="1" dirty="0" err="1">
                <a:solidFill>
                  <a:srgbClr val="7030A0"/>
                </a:solidFill>
              </a:rPr>
              <a:t>Галецького</a:t>
            </a:r>
            <a:r>
              <a:rPr lang="uk-UA" sz="3000" b="1" dirty="0">
                <a:solidFill>
                  <a:srgbClr val="7030A0"/>
                </a:solidFill>
              </a:rPr>
              <a:t>, поділив Європу на </a:t>
            </a:r>
            <a:r>
              <a:rPr lang="uk-UA" sz="3000" b="1" dirty="0">
                <a:solidFill>
                  <a:srgbClr val="7030A0"/>
                </a:solidFill>
                <a:highlight>
                  <a:srgbClr val="FFFF00"/>
                </a:highlight>
              </a:rPr>
              <a:t>Західну, Центральну і Східну</a:t>
            </a:r>
            <a:r>
              <a:rPr lang="uk-UA" sz="3000" b="1" dirty="0">
                <a:solidFill>
                  <a:srgbClr val="7030A0"/>
                </a:solidFill>
              </a:rPr>
              <a:t>. </a:t>
            </a:r>
            <a:endParaRPr lang="en-US" sz="3000" b="1" dirty="0">
              <a:solidFill>
                <a:srgbClr val="7030A0"/>
              </a:solidFill>
            </a:endParaRPr>
          </a:p>
          <a:p>
            <a:pPr algn="just"/>
            <a:r>
              <a:rPr lang="uk-UA" sz="3000" b="1" dirty="0">
                <a:solidFill>
                  <a:srgbClr val="FF0000"/>
                </a:solidFill>
              </a:rPr>
              <a:t>Мілан </a:t>
            </a:r>
            <a:r>
              <a:rPr lang="uk-UA" sz="3000" b="1" dirty="0" err="1">
                <a:solidFill>
                  <a:srgbClr val="FF0000"/>
                </a:solidFill>
              </a:rPr>
              <a:t>Кундера</a:t>
            </a:r>
            <a:r>
              <a:rPr lang="uk-UA" sz="3000" b="1" dirty="0">
                <a:solidFill>
                  <a:srgbClr val="7030A0"/>
                </a:solidFill>
              </a:rPr>
              <a:t> у 1970-1980-х рр. вказував, що після Другої світової війни в Європі відбулися три кардинальні зміни: </a:t>
            </a:r>
            <a:r>
              <a:rPr lang="uk-UA" sz="3000" b="1" dirty="0">
                <a:solidFill>
                  <a:srgbClr val="7030A0"/>
                </a:solidFill>
                <a:highlight>
                  <a:srgbClr val="00FFFF"/>
                </a:highlight>
              </a:rPr>
              <a:t>«…змінилося становище Західної Європи, сталися зміни в Східній Європі, але в найскладнішій ситуації опинилася та частина Європи, що розташована географічно в центрі і за культурою належала до Заходу, – політично стала частиною Сходу</a:t>
            </a:r>
            <a:r>
              <a:rPr lang="uk-UA" sz="3000" b="1" dirty="0">
                <a:solidFill>
                  <a:srgbClr val="7030A0"/>
                </a:solidFill>
              </a:rPr>
              <a:t>». Він відзначав: «</a:t>
            </a:r>
            <a:r>
              <a:rPr lang="uk-UA" sz="3000" b="1" dirty="0">
                <a:solidFill>
                  <a:srgbClr val="7030A0"/>
                </a:solidFill>
                <a:highlight>
                  <a:srgbClr val="00FF00"/>
                </a:highlight>
              </a:rPr>
              <a:t>Після 1945 p. кордон між двома </a:t>
            </a:r>
            <a:r>
              <a:rPr lang="uk-UA" sz="3000" b="1" dirty="0" err="1">
                <a:solidFill>
                  <a:srgbClr val="7030A0"/>
                </a:solidFill>
                <a:highlight>
                  <a:srgbClr val="00FF00"/>
                </a:highlight>
              </a:rPr>
              <a:t>Європами</a:t>
            </a:r>
            <a:r>
              <a:rPr lang="uk-UA" sz="3000" b="1" dirty="0">
                <a:solidFill>
                  <a:srgbClr val="7030A0"/>
                </a:solidFill>
                <a:highlight>
                  <a:srgbClr val="00FF00"/>
                </a:highlight>
              </a:rPr>
              <a:t> пересунувся на кілька сотень кілометрів на захід, і кілька держав, що завжди вважали себе західними, одного ранку дізналися про те, що відтепер вони належать до Сходу</a:t>
            </a:r>
            <a:r>
              <a:rPr lang="uk-UA" sz="3000" b="1" dirty="0">
                <a:solidFill>
                  <a:srgbClr val="7030A0"/>
                </a:solidFill>
              </a:rPr>
              <a:t>».</a:t>
            </a:r>
          </a:p>
        </p:txBody>
      </p:sp>
    </p:spTree>
    <p:extLst>
      <p:ext uri="{BB962C8B-B14F-4D97-AF65-F5344CB8AC3E}">
        <p14:creationId xmlns:p14="http://schemas.microsoft.com/office/powerpoint/2010/main" val="408083391"/>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a:bodyPr>
          <a:lstStyle/>
          <a:p>
            <a:pPr algn="just"/>
            <a:r>
              <a:rPr lang="uk-UA" sz="2800" b="1" dirty="0">
                <a:solidFill>
                  <a:srgbClr val="7030A0"/>
                </a:solidFill>
              </a:rPr>
              <a:t>Завдяки змінам, котрі припали на 80-90-ті рр. ХХ ст., з’явилося поняття «</a:t>
            </a:r>
            <a:r>
              <a:rPr lang="uk-UA" sz="2800" b="1" dirty="0">
                <a:solidFill>
                  <a:srgbClr val="7030A0"/>
                </a:solidFill>
                <a:highlight>
                  <a:srgbClr val="00FF00"/>
                </a:highlight>
              </a:rPr>
              <a:t>нової Європи</a:t>
            </a:r>
            <a:r>
              <a:rPr lang="uk-UA" sz="2800" b="1" dirty="0">
                <a:solidFill>
                  <a:srgbClr val="7030A0"/>
                </a:solidFill>
              </a:rPr>
              <a:t>», на противагу «старої Європи» – Західної. Виникає нове поняття регіону — «</a:t>
            </a:r>
            <a:r>
              <a:rPr lang="uk-UA" sz="2800" b="1" dirty="0">
                <a:solidFill>
                  <a:srgbClr val="FF0000"/>
                </a:solidFill>
              </a:rPr>
              <a:t>нова Центрально-Східна Європа</a:t>
            </a:r>
            <a:r>
              <a:rPr lang="uk-UA" sz="2800" b="1" dirty="0">
                <a:solidFill>
                  <a:srgbClr val="7030A0"/>
                </a:solidFill>
              </a:rPr>
              <a:t>» або «</a:t>
            </a:r>
            <a:r>
              <a:rPr lang="uk-UA" sz="2800" b="1" dirty="0">
                <a:solidFill>
                  <a:srgbClr val="C00000"/>
                </a:solidFill>
              </a:rPr>
              <a:t>нова Центральна Європа</a:t>
            </a:r>
            <a:r>
              <a:rPr lang="uk-UA" sz="2800" b="1" dirty="0">
                <a:solidFill>
                  <a:srgbClr val="7030A0"/>
                </a:solidFill>
              </a:rPr>
              <a:t>», однак які країни входять до його складу, немає одностайної думки. </a:t>
            </a:r>
            <a:endParaRPr lang="en-US" sz="2800" b="1" dirty="0">
              <a:solidFill>
                <a:srgbClr val="7030A0"/>
              </a:solidFill>
            </a:endParaRPr>
          </a:p>
          <a:p>
            <a:pPr algn="just"/>
            <a:r>
              <a:rPr lang="uk-UA" sz="2800" b="1" dirty="0">
                <a:solidFill>
                  <a:srgbClr val="7030A0"/>
                </a:solidFill>
              </a:rPr>
              <a:t>Американський політолог Майкл </a:t>
            </a:r>
            <a:r>
              <a:rPr lang="uk-UA" sz="2800" b="1" dirty="0" err="1">
                <a:solidFill>
                  <a:srgbClr val="7030A0"/>
                </a:solidFill>
              </a:rPr>
              <a:t>Роскін</a:t>
            </a:r>
            <a:r>
              <a:rPr lang="uk-UA" sz="2800" b="1" dirty="0">
                <a:solidFill>
                  <a:srgbClr val="7030A0"/>
                </a:solidFill>
              </a:rPr>
              <a:t> вказував, що за «холодної війни» не існувало «середини», і термін «</a:t>
            </a:r>
            <a:r>
              <a:rPr lang="uk-UA" sz="2800" b="1" dirty="0">
                <a:solidFill>
                  <a:srgbClr val="7030A0"/>
                </a:solidFill>
                <a:highlight>
                  <a:srgbClr val="FFFF00"/>
                </a:highlight>
              </a:rPr>
              <a:t>Центральна Європа</a:t>
            </a:r>
            <a:r>
              <a:rPr lang="uk-UA" sz="2800" b="1" dirty="0">
                <a:solidFill>
                  <a:srgbClr val="7030A0"/>
                </a:solidFill>
              </a:rPr>
              <a:t>» просто перестали вживати; однак із падінням комуністичних режимів він відродився. </a:t>
            </a:r>
            <a:r>
              <a:rPr lang="uk-UA" sz="2800" b="1" dirty="0">
                <a:solidFill>
                  <a:srgbClr val="7030A0"/>
                </a:solidFill>
                <a:highlight>
                  <a:srgbClr val="00FFFF"/>
                </a:highlight>
              </a:rPr>
              <a:t>У 1990-ті рр. Центральна Європа слугувала, щоб об’єднати ймовірних кандидатів на вступ до Європейського Союзу і відокремити їх від країн СНД. Здебільшого до його складу включають країни між Німеччиною і Росією, у своєрідному трикутнику між Чорним, Балтійським та Адріатичним морями. </a:t>
            </a:r>
          </a:p>
        </p:txBody>
      </p:sp>
    </p:spTree>
    <p:extLst>
      <p:ext uri="{BB962C8B-B14F-4D97-AF65-F5344CB8AC3E}">
        <p14:creationId xmlns:p14="http://schemas.microsoft.com/office/powerpoint/2010/main" val="3029610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lnSpcReduction="10000"/>
          </a:bodyPr>
          <a:lstStyle/>
          <a:p>
            <a:pPr algn="just"/>
            <a:r>
              <a:rPr lang="uk-UA" sz="3200" b="1" dirty="0">
                <a:solidFill>
                  <a:srgbClr val="7030A0"/>
                </a:solidFill>
              </a:rPr>
              <a:t>Так, Мілан </a:t>
            </a:r>
            <a:r>
              <a:rPr lang="uk-UA" sz="3200" b="1" dirty="0" err="1">
                <a:solidFill>
                  <a:srgbClr val="7030A0"/>
                </a:solidFill>
              </a:rPr>
              <a:t>Кундера</a:t>
            </a:r>
            <a:r>
              <a:rPr lang="uk-UA" sz="3200" b="1" dirty="0">
                <a:solidFill>
                  <a:srgbClr val="7030A0"/>
                </a:solidFill>
              </a:rPr>
              <a:t> відзначав: «</a:t>
            </a:r>
            <a:r>
              <a:rPr lang="uk-UA" sz="3200" b="1" dirty="0">
                <a:solidFill>
                  <a:srgbClr val="7030A0"/>
                </a:solidFill>
                <a:highlight>
                  <a:srgbClr val="00FFFF"/>
                </a:highlight>
              </a:rPr>
              <a:t>Що таке Центральна Європа? Непевна смуга розселення малих народів між Росією та Німеччиною</a:t>
            </a:r>
            <a:r>
              <a:rPr lang="uk-UA" sz="3200" b="1" dirty="0">
                <a:solidFill>
                  <a:srgbClr val="7030A0"/>
                </a:solidFill>
              </a:rPr>
              <a:t>». </a:t>
            </a:r>
            <a:endParaRPr lang="en-US" sz="3200" b="1" dirty="0">
              <a:solidFill>
                <a:srgbClr val="7030A0"/>
              </a:solidFill>
            </a:endParaRPr>
          </a:p>
          <a:p>
            <a:pPr algn="just"/>
            <a:r>
              <a:rPr lang="uk-UA" sz="3200" b="1" dirty="0">
                <a:solidFill>
                  <a:srgbClr val="7030A0"/>
                </a:solidFill>
              </a:rPr>
              <a:t>Далі він констатує: «</a:t>
            </a:r>
            <a:r>
              <a:rPr lang="uk-UA" sz="3200" b="1" dirty="0">
                <a:solidFill>
                  <a:srgbClr val="7030A0"/>
                </a:solidFill>
                <a:highlight>
                  <a:srgbClr val="FFFF00"/>
                </a:highlight>
              </a:rPr>
              <a:t>Народи Центральної Європи …неможливо відокремити від європейської історії, вони не можуть існувати поза нею, але вони репрезентують хибний бік історії, вони – її жертви та невдахи. …Центральна Європа – це Схід; дякуючи історії своєї культури – це Захід. Але оскільки Європа сама перебуває в процесі втрати своєї власної культурної протилежності, вона сприймає Центральну Європу як політичний режим, або, іншими словами, вона бачить в Центральній Європі лише Східну Європу</a:t>
            </a:r>
            <a:r>
              <a:rPr lang="uk-UA" sz="3200" b="1" dirty="0">
                <a:solidFill>
                  <a:srgbClr val="7030A0"/>
                </a:solidFill>
              </a:rPr>
              <a:t>».</a:t>
            </a:r>
          </a:p>
        </p:txBody>
      </p:sp>
    </p:spTree>
    <p:extLst>
      <p:ext uri="{BB962C8B-B14F-4D97-AF65-F5344CB8AC3E}">
        <p14:creationId xmlns:p14="http://schemas.microsoft.com/office/powerpoint/2010/main" val="3715155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a:bodyPr>
          <a:lstStyle/>
          <a:p>
            <a:pPr algn="just"/>
            <a:r>
              <a:rPr lang="uk-UA" sz="2800" b="1" dirty="0">
                <a:solidFill>
                  <a:srgbClr val="7030A0"/>
                </a:solidFill>
              </a:rPr>
              <a:t>Дослідники відзначають, що в цей період популярності отримала «</a:t>
            </a:r>
            <a:r>
              <a:rPr lang="uk-UA" sz="2800" b="1" i="1" dirty="0" err="1">
                <a:solidFill>
                  <a:srgbClr val="7030A0"/>
                </a:solidFill>
                <a:highlight>
                  <a:srgbClr val="FFFF00"/>
                </a:highlight>
              </a:rPr>
              <a:t>ягелонська</a:t>
            </a:r>
            <a:r>
              <a:rPr lang="uk-UA" sz="2800" b="1" i="1" dirty="0">
                <a:solidFill>
                  <a:srgbClr val="7030A0"/>
                </a:solidFill>
                <a:highlight>
                  <a:srgbClr val="FFFF00"/>
                </a:highlight>
              </a:rPr>
              <a:t> концепція</a:t>
            </a:r>
            <a:r>
              <a:rPr lang="uk-UA" sz="2800" b="1" dirty="0">
                <a:solidFill>
                  <a:srgbClr val="7030A0"/>
                </a:solidFill>
              </a:rPr>
              <a:t>», яка стала модифікацією центральноєвропейської, забутої 1945 р. В її основі лежить твердження, що «</a:t>
            </a:r>
            <a:r>
              <a:rPr lang="uk-UA" sz="2800" b="1" dirty="0">
                <a:solidFill>
                  <a:srgbClr val="7030A0"/>
                </a:solidFill>
                <a:highlight>
                  <a:srgbClr val="FFFF00"/>
                </a:highlight>
              </a:rPr>
              <a:t>саме вплив Речі Посполитої став визначальним для культури та менталітету України, Білорусі, Литви і надав їм центральноєвропейських рис. Ця концепція Центральної Європи відсуває східну межу регіону (східний кордон Європи взагалі) на нові західні кордони Росії. </a:t>
            </a:r>
            <a:r>
              <a:rPr lang="uk-UA" sz="2800" b="1" dirty="0">
                <a:solidFill>
                  <a:srgbClr val="C00000"/>
                </a:solidFill>
                <a:highlight>
                  <a:srgbClr val="FFFF00"/>
                </a:highlight>
              </a:rPr>
              <a:t>Внаслідок цього «Східна Європа зникає, а Росія вважається Євразією або Західною Азією</a:t>
            </a:r>
            <a:r>
              <a:rPr lang="uk-UA" sz="2800" b="1" dirty="0">
                <a:solidFill>
                  <a:srgbClr val="7030A0"/>
                </a:solidFill>
              </a:rPr>
              <a:t>». </a:t>
            </a:r>
            <a:endParaRPr lang="en-US" sz="2800" b="1" dirty="0">
              <a:solidFill>
                <a:srgbClr val="7030A0"/>
              </a:solidFill>
            </a:endParaRPr>
          </a:p>
          <a:p>
            <a:pPr algn="just"/>
            <a:r>
              <a:rPr lang="uk-UA" sz="2800" b="1" dirty="0">
                <a:solidFill>
                  <a:srgbClr val="7030A0"/>
                </a:solidFill>
              </a:rPr>
              <a:t>На думку Ларі Вульфа, після революцій 1989 р. у «Східній Європі» і краху соціалістичної системи «</a:t>
            </a:r>
            <a:r>
              <a:rPr lang="uk-UA" sz="2800" b="1" dirty="0">
                <a:solidFill>
                  <a:srgbClr val="C00000"/>
                </a:solidFill>
              </a:rPr>
              <a:t>Лінія поділу Європи раптово зникла, стерлася, відійшла в минуле, а половинки знову об’єдналися в один континент</a:t>
            </a:r>
            <a:r>
              <a:rPr lang="uk-UA" sz="2800" b="1" dirty="0">
                <a:solidFill>
                  <a:srgbClr val="7030A0"/>
                </a:solidFill>
              </a:rPr>
              <a:t>». </a:t>
            </a:r>
          </a:p>
        </p:txBody>
      </p:sp>
    </p:spTree>
    <p:extLst>
      <p:ext uri="{BB962C8B-B14F-4D97-AF65-F5344CB8AC3E}">
        <p14:creationId xmlns:p14="http://schemas.microsoft.com/office/powerpoint/2010/main" val="13734110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lnSpcReduction="10000"/>
          </a:bodyPr>
          <a:lstStyle/>
          <a:p>
            <a:pPr algn="just"/>
            <a:r>
              <a:rPr lang="uk-UA" sz="3200" b="1" dirty="0">
                <a:solidFill>
                  <a:srgbClr val="7030A0"/>
                </a:solidFill>
              </a:rPr>
              <a:t>На думку української дослідниці Є. Кіш, використання вченими категорії «</a:t>
            </a:r>
            <a:r>
              <a:rPr lang="uk-UA" sz="3200" b="1" dirty="0">
                <a:solidFill>
                  <a:srgbClr val="7030A0"/>
                </a:solidFill>
                <a:highlight>
                  <a:srgbClr val="FFFF00"/>
                </a:highlight>
              </a:rPr>
              <a:t>Центрально-Східна Європа</a:t>
            </a:r>
            <a:r>
              <a:rPr lang="uk-UA" sz="3200" b="1" dirty="0">
                <a:solidFill>
                  <a:srgbClr val="7030A0"/>
                </a:solidFill>
              </a:rPr>
              <a:t>» було виправдано для позиціювання між Сходом і Заходом у період з 1945 до 1989 року. Після радикальних суспільно-політичних змін в Європі у 1989-1990 рр., як вважає автор, не варто використовувати цю радянську ідеологему. </a:t>
            </a:r>
            <a:endParaRPr lang="en-US" sz="3200" b="1" dirty="0">
              <a:solidFill>
                <a:srgbClr val="7030A0"/>
              </a:solidFill>
            </a:endParaRPr>
          </a:p>
          <a:p>
            <a:pPr algn="just"/>
            <a:r>
              <a:rPr lang="uk-UA" sz="3200" b="1" dirty="0">
                <a:solidFill>
                  <a:srgbClr val="7030A0"/>
                </a:solidFill>
              </a:rPr>
              <a:t>Компромісним став концепт «</a:t>
            </a:r>
            <a:r>
              <a:rPr lang="uk-UA" sz="3200" b="1" dirty="0">
                <a:solidFill>
                  <a:srgbClr val="C00000"/>
                </a:solidFill>
              </a:rPr>
              <a:t>Центральна і Східна Європа</a:t>
            </a:r>
            <a:r>
              <a:rPr lang="uk-UA" sz="3200" b="1" dirty="0">
                <a:solidFill>
                  <a:srgbClr val="7030A0"/>
                </a:solidFill>
              </a:rPr>
              <a:t>», в який закладалось розуміння того, що він не означає об’єднання Центральної та Східної Європи, а відмежовує східну частину Центральної Європи від Німеччини й Австрії. Акцент на слово </a:t>
            </a:r>
            <a:r>
              <a:rPr lang="uk-UA" sz="3200" b="1" dirty="0">
                <a:solidFill>
                  <a:srgbClr val="7030A0"/>
                </a:solidFill>
                <a:highlight>
                  <a:srgbClr val="FFFF00"/>
                </a:highlight>
              </a:rPr>
              <a:t>Центральна</a:t>
            </a:r>
            <a:r>
              <a:rPr lang="uk-UA" sz="3200" b="1" dirty="0">
                <a:solidFill>
                  <a:srgbClr val="7030A0"/>
                </a:solidFill>
              </a:rPr>
              <a:t> ставився для того, щоб підкреслити зв’язок із західною цивілізацією, приналежність до її культури.</a:t>
            </a:r>
          </a:p>
        </p:txBody>
      </p:sp>
    </p:spTree>
    <p:extLst>
      <p:ext uri="{BB962C8B-B14F-4D97-AF65-F5344CB8AC3E}">
        <p14:creationId xmlns:p14="http://schemas.microsoft.com/office/powerpoint/2010/main" val="3316196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lnSpcReduction="10000"/>
          </a:bodyPr>
          <a:lstStyle/>
          <a:p>
            <a:pPr algn="just"/>
            <a:r>
              <a:rPr lang="uk-UA" sz="3600" b="1" dirty="0">
                <a:solidFill>
                  <a:srgbClr val="7030A0"/>
                </a:solidFill>
              </a:rPr>
              <a:t>Українська дослідниця </a:t>
            </a:r>
            <a:r>
              <a:rPr lang="uk-UA" sz="3600" b="1" dirty="0" err="1">
                <a:solidFill>
                  <a:srgbClr val="7030A0"/>
                </a:solidFill>
              </a:rPr>
              <a:t>Н.Лешкович</a:t>
            </a:r>
            <a:r>
              <a:rPr lang="uk-UA" sz="3600" b="1" dirty="0">
                <a:solidFill>
                  <a:srgbClr val="7030A0"/>
                </a:solidFill>
              </a:rPr>
              <a:t> вказує, що після ліквідації тоталітарних режимів у більшості країн </a:t>
            </a:r>
            <a:r>
              <a:rPr lang="uk-UA" sz="3600" b="1" u="sng" dirty="0">
                <a:solidFill>
                  <a:srgbClr val="7030A0"/>
                </a:solidFill>
              </a:rPr>
              <a:t>Центрально-Східної Європи постало питання назв її центральної та східної зон</a:t>
            </a:r>
            <a:r>
              <a:rPr lang="uk-UA" sz="3600" b="1" dirty="0">
                <a:solidFill>
                  <a:srgbClr val="7030A0"/>
                </a:solidFill>
              </a:rPr>
              <a:t>. </a:t>
            </a:r>
            <a:endParaRPr lang="en-US" sz="3600" b="1" dirty="0">
              <a:solidFill>
                <a:srgbClr val="7030A0"/>
              </a:solidFill>
            </a:endParaRPr>
          </a:p>
          <a:p>
            <a:pPr algn="just"/>
            <a:r>
              <a:rPr lang="uk-UA" sz="3600" b="1" dirty="0">
                <a:solidFill>
                  <a:srgbClr val="7030A0"/>
                </a:solidFill>
              </a:rPr>
              <a:t>У 1989 р. французький історик Андре </a:t>
            </a:r>
            <a:r>
              <a:rPr lang="uk-UA" sz="3600" b="1" dirty="0" err="1">
                <a:solidFill>
                  <a:srgbClr val="7030A0"/>
                </a:solidFill>
              </a:rPr>
              <a:t>Сельє</a:t>
            </a:r>
            <a:r>
              <a:rPr lang="uk-UA" sz="3600" b="1" dirty="0">
                <a:solidFill>
                  <a:srgbClr val="7030A0"/>
                </a:solidFill>
              </a:rPr>
              <a:t> разом з сином Жаном </a:t>
            </a:r>
            <a:r>
              <a:rPr lang="uk-UA" sz="3600" b="1" dirty="0" err="1">
                <a:solidFill>
                  <a:srgbClr val="7030A0"/>
                </a:solidFill>
              </a:rPr>
              <a:t>Сельє</a:t>
            </a:r>
            <a:r>
              <a:rPr lang="uk-UA" sz="3600" b="1" dirty="0">
                <a:solidFill>
                  <a:srgbClr val="7030A0"/>
                </a:solidFill>
              </a:rPr>
              <a:t> видали у Парижі «Атлас народів Центральної Європи», в якому зазначалося, що </a:t>
            </a:r>
            <a:r>
              <a:rPr lang="uk-UA" sz="3600" b="1" u="sng" dirty="0">
                <a:solidFill>
                  <a:srgbClr val="7030A0"/>
                </a:solidFill>
              </a:rPr>
              <a:t>відтепер не говорять «Східна Європа», – а знову «Центральна Європа». Атлас представив всі країни європейського центру – від Фінляндії до Греції, включаючи Україну і Білорусь. </a:t>
            </a:r>
          </a:p>
        </p:txBody>
      </p:sp>
    </p:spTree>
    <p:extLst>
      <p:ext uri="{BB962C8B-B14F-4D97-AF65-F5344CB8AC3E}">
        <p14:creationId xmlns:p14="http://schemas.microsoft.com/office/powerpoint/2010/main" val="3732945370"/>
      </p:ext>
    </p:extLst>
  </p:cSld>
  <p:clrMapOvr>
    <a:masterClrMapping/>
  </p:clrMapOvr>
  <p:transition spd="slow">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a:bodyPr>
          <a:lstStyle/>
          <a:p>
            <a:pPr algn="just"/>
            <a:r>
              <a:rPr lang="uk-UA" sz="2800" b="1" dirty="0">
                <a:solidFill>
                  <a:srgbClr val="7030A0"/>
                </a:solidFill>
              </a:rPr>
              <a:t>Неоднозначне відношення до цього регіону з боку «старої» Європи бачив не лише М. </a:t>
            </a:r>
            <a:r>
              <a:rPr lang="uk-UA" sz="2800" b="1" dirty="0" err="1">
                <a:solidFill>
                  <a:srgbClr val="7030A0"/>
                </a:solidFill>
              </a:rPr>
              <a:t>Кундера</a:t>
            </a:r>
            <a:r>
              <a:rPr lang="uk-UA" sz="2800" b="1" dirty="0">
                <a:solidFill>
                  <a:srgbClr val="7030A0"/>
                </a:solidFill>
              </a:rPr>
              <a:t>. Польський дослідник Д. </a:t>
            </a:r>
            <a:r>
              <a:rPr lang="uk-UA" sz="2800" b="1" dirty="0" err="1">
                <a:solidFill>
                  <a:srgbClr val="7030A0"/>
                </a:solidFill>
              </a:rPr>
              <a:t>Скурчевський</a:t>
            </a:r>
            <a:r>
              <a:rPr lang="uk-UA" sz="2800" b="1" dirty="0">
                <a:solidFill>
                  <a:srgbClr val="7030A0"/>
                </a:solidFill>
              </a:rPr>
              <a:t> на прикладі </a:t>
            </a:r>
            <a:r>
              <a:rPr lang="uk-UA" sz="2800" b="1" dirty="0">
                <a:solidFill>
                  <a:srgbClr val="C00000"/>
                </a:solidFill>
              </a:rPr>
              <a:t>Чемпіонату Європи по футболу 2012 р.</a:t>
            </a:r>
            <a:r>
              <a:rPr lang="uk-UA" sz="2800" b="1" dirty="0">
                <a:solidFill>
                  <a:srgbClr val="7030A0"/>
                </a:solidFill>
              </a:rPr>
              <a:t>, що проходив на стадіонах Польщі та України, показав стереотипність «Заходу» до цього регіону: </a:t>
            </a:r>
            <a:r>
              <a:rPr lang="uk-UA" sz="2800" b="1" dirty="0">
                <a:solidFill>
                  <a:srgbClr val="7030A0"/>
                </a:solidFill>
                <a:highlight>
                  <a:srgbClr val="00FFFF"/>
                </a:highlight>
              </a:rPr>
              <a:t>«… багатьох приголомшив факт, що Центрально-Східна Європа є нормальним регіоном, може, не кращим, але також не гіршим від так званого Заходу</a:t>
            </a:r>
            <a:r>
              <a:rPr lang="uk-UA" sz="2800" b="1" dirty="0">
                <a:solidFill>
                  <a:srgbClr val="7030A0"/>
                </a:solidFill>
              </a:rPr>
              <a:t>». </a:t>
            </a:r>
          </a:p>
        </p:txBody>
      </p:sp>
      <p:pic>
        <p:nvPicPr>
          <p:cNvPr id="4" name="Рисунок 3">
            <a:extLst>
              <a:ext uri="{FF2B5EF4-FFF2-40B4-BE49-F238E27FC236}">
                <a16:creationId xmlns:a16="http://schemas.microsoft.com/office/drawing/2014/main" id="{8E33B921-A826-5B30-8D5F-C463BD528987}"/>
              </a:ext>
            </a:extLst>
          </p:cNvPr>
          <p:cNvPicPr>
            <a:picLocks noChangeAspect="1"/>
          </p:cNvPicPr>
          <p:nvPr/>
        </p:nvPicPr>
        <p:blipFill>
          <a:blip r:embed="rId2"/>
          <a:stretch>
            <a:fillRect/>
          </a:stretch>
        </p:blipFill>
        <p:spPr>
          <a:xfrm>
            <a:off x="6383695" y="3429000"/>
            <a:ext cx="5461365" cy="3073400"/>
          </a:xfrm>
          <a:prstGeom prst="rect">
            <a:avLst/>
          </a:prstGeom>
        </p:spPr>
      </p:pic>
      <p:pic>
        <p:nvPicPr>
          <p:cNvPr id="6" name="Рисунок 5">
            <a:extLst>
              <a:ext uri="{FF2B5EF4-FFF2-40B4-BE49-F238E27FC236}">
                <a16:creationId xmlns:a16="http://schemas.microsoft.com/office/drawing/2014/main" id="{5322BC2C-CB9D-A7CB-A0D6-F5BE52AFFBE8}"/>
              </a:ext>
            </a:extLst>
          </p:cNvPr>
          <p:cNvPicPr>
            <a:picLocks noChangeAspect="1"/>
          </p:cNvPicPr>
          <p:nvPr/>
        </p:nvPicPr>
        <p:blipFill>
          <a:blip r:embed="rId3"/>
          <a:stretch>
            <a:fillRect/>
          </a:stretch>
        </p:blipFill>
        <p:spPr>
          <a:xfrm>
            <a:off x="2036261" y="3842327"/>
            <a:ext cx="2292506" cy="2766290"/>
          </a:xfrm>
          <a:prstGeom prst="rect">
            <a:avLst/>
          </a:prstGeom>
        </p:spPr>
      </p:pic>
    </p:spTree>
    <p:extLst>
      <p:ext uri="{BB962C8B-B14F-4D97-AF65-F5344CB8AC3E}">
        <p14:creationId xmlns:p14="http://schemas.microsoft.com/office/powerpoint/2010/main" val="21817021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a:bodyPr>
          <a:lstStyle/>
          <a:p>
            <a:pPr algn="just"/>
            <a:r>
              <a:rPr lang="uk-UA" sz="2800" b="1" dirty="0">
                <a:solidFill>
                  <a:srgbClr val="7030A0"/>
                </a:solidFill>
              </a:rPr>
              <a:t>Далі автор розвиває тезу про уявлення західних політиків відносно регіону, до якого він відносить простір між Німеччиною і Росією, як політично недозрілого: «</a:t>
            </a:r>
            <a:r>
              <a:rPr lang="uk-UA" sz="2800" b="1" dirty="0">
                <a:solidFill>
                  <a:srgbClr val="C00000"/>
                </a:solidFill>
                <a:highlight>
                  <a:srgbClr val="FFFF00"/>
                </a:highlight>
              </a:rPr>
              <a:t>Центрально</a:t>
            </a:r>
            <a:r>
              <a:rPr lang="en-US" sz="2800" b="1" dirty="0">
                <a:solidFill>
                  <a:srgbClr val="C00000"/>
                </a:solidFill>
                <a:highlight>
                  <a:srgbClr val="FFFF00"/>
                </a:highlight>
              </a:rPr>
              <a:t>-</a:t>
            </a:r>
            <a:r>
              <a:rPr lang="uk-UA" sz="2800" b="1" dirty="0">
                <a:solidFill>
                  <a:srgbClr val="C00000"/>
                </a:solidFill>
                <a:highlight>
                  <a:srgbClr val="FFFF00"/>
                </a:highlight>
              </a:rPr>
              <a:t>­Східна Європа – ця антитеза Заходу, що постійно викликає здивування та роздратування західних політиків тим, що часом зважується на самостійність у власній справі, – завдає усім клопоту. …Для </a:t>
            </a:r>
            <a:r>
              <a:rPr lang="uk-UA" sz="2800" b="1" dirty="0" err="1">
                <a:solidFill>
                  <a:srgbClr val="C00000"/>
                </a:solidFill>
                <a:highlight>
                  <a:srgbClr val="FFFF00"/>
                </a:highlight>
              </a:rPr>
              <a:t>центрально­східних</a:t>
            </a:r>
            <a:r>
              <a:rPr lang="uk-UA" sz="2800" b="1" dirty="0">
                <a:solidFill>
                  <a:srgbClr val="C00000"/>
                </a:solidFill>
                <a:highlight>
                  <a:srgbClr val="FFFF00"/>
                </a:highlight>
              </a:rPr>
              <a:t> європейців </a:t>
            </a:r>
            <a:r>
              <a:rPr lang="uk-UA" sz="2800" b="1" dirty="0" err="1">
                <a:solidFill>
                  <a:srgbClr val="C00000"/>
                </a:solidFill>
                <a:highlight>
                  <a:srgbClr val="FFFF00"/>
                </a:highlight>
              </a:rPr>
              <a:t>фруструючим</a:t>
            </a:r>
            <a:r>
              <a:rPr lang="uk-UA" sz="2800" b="1" dirty="0">
                <a:solidFill>
                  <a:srgbClr val="C00000"/>
                </a:solidFill>
                <a:highlight>
                  <a:srgbClr val="FFFF00"/>
                </a:highlight>
              </a:rPr>
              <a:t> є те, що коли їхні західні, ближчі й дальші сусіди (німці, французи) і навіть мешканці малих держав (бельгійці, голландці, данці) «</a:t>
            </a:r>
            <a:r>
              <a:rPr lang="uk-UA" sz="2800" b="1" dirty="0" err="1">
                <a:solidFill>
                  <a:srgbClr val="C00000"/>
                </a:solidFill>
                <a:highlight>
                  <a:srgbClr val="FFFF00"/>
                </a:highlight>
              </a:rPr>
              <a:t>натурально</a:t>
            </a:r>
            <a:r>
              <a:rPr lang="uk-UA" sz="2800" b="1" dirty="0">
                <a:solidFill>
                  <a:srgbClr val="C00000"/>
                </a:solidFill>
                <a:highlight>
                  <a:srgbClr val="FFFF00"/>
                </a:highlight>
              </a:rPr>
              <a:t>» володіють правом творення власного наративу ідентичності та ведення без комплексів діалогу на самостійно визначену тематику, у той самий час угорці, поляки, білоруси чи українці й далі посідають становище, що базується на патерналізмі, є для Заходу периферіями не лише в економічному розумінні, але й також, і навіть передовсім, </a:t>
            </a:r>
            <a:r>
              <a:rPr lang="uk-UA" sz="2800" b="1" dirty="0" err="1">
                <a:solidFill>
                  <a:srgbClr val="C00000"/>
                </a:solidFill>
                <a:highlight>
                  <a:srgbClr val="FFFF00"/>
                </a:highlight>
              </a:rPr>
              <a:t>ментально­культурному</a:t>
            </a:r>
            <a:r>
              <a:rPr lang="uk-UA" sz="2800" b="1" dirty="0">
                <a:solidFill>
                  <a:srgbClr val="7030A0"/>
                </a:solidFill>
              </a:rPr>
              <a:t>».</a:t>
            </a:r>
          </a:p>
        </p:txBody>
      </p:sp>
    </p:spTree>
    <p:extLst>
      <p:ext uri="{BB962C8B-B14F-4D97-AF65-F5344CB8AC3E}">
        <p14:creationId xmlns:p14="http://schemas.microsoft.com/office/powerpoint/2010/main" val="42112870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2"/>
            <a:ext cx="11711709" cy="988291"/>
          </a:xfrm>
        </p:spPr>
        <p:txBody>
          <a:bodyPr>
            <a:normAutofit/>
          </a:bodyPr>
          <a:lstStyle/>
          <a:p>
            <a:pPr algn="ctr"/>
            <a:r>
              <a:rPr lang="ru-RU" sz="3200" b="1" dirty="0">
                <a:solidFill>
                  <a:srgbClr val="002060"/>
                </a:solidFill>
                <a:highlight>
                  <a:srgbClr val="00FF00"/>
                </a:highlight>
              </a:rPr>
              <a:t>1</a:t>
            </a:r>
            <a:r>
              <a:rPr lang="uk-UA" sz="3200" b="1" dirty="0">
                <a:solidFill>
                  <a:srgbClr val="002060"/>
                </a:solidFill>
                <a:highlight>
                  <a:srgbClr val="00FF00"/>
                </a:highlight>
              </a:rPr>
              <a:t>.	Маастрихтська угода 1993 р. </a:t>
            </a:r>
            <a:br>
              <a:rPr lang="uk-UA" sz="3200" b="1" dirty="0">
                <a:solidFill>
                  <a:srgbClr val="002060"/>
                </a:solidFill>
                <a:highlight>
                  <a:srgbClr val="00FF00"/>
                </a:highlight>
              </a:rPr>
            </a:br>
            <a:r>
              <a:rPr lang="uk-UA" sz="3200" b="1" dirty="0">
                <a:solidFill>
                  <a:srgbClr val="002060"/>
                </a:solidFill>
                <a:highlight>
                  <a:srgbClr val="00FF00"/>
                </a:highlight>
              </a:rPr>
              <a:t>Шенгенська конвенція 1995 р.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237673"/>
            <a:ext cx="11748653" cy="5370945"/>
          </a:xfrm>
        </p:spPr>
        <p:txBody>
          <a:bodyPr>
            <a:normAutofit/>
          </a:bodyPr>
          <a:lstStyle/>
          <a:p>
            <a:pPr algn="just"/>
            <a:r>
              <a:rPr lang="uk-UA" sz="2800" b="1" dirty="0">
                <a:solidFill>
                  <a:srgbClr val="7030A0"/>
                </a:solidFill>
                <a:highlight>
                  <a:srgbClr val="00FFFF"/>
                </a:highlight>
              </a:rPr>
              <a:t>26 березня 1995 р.</a:t>
            </a:r>
            <a:r>
              <a:rPr lang="uk-UA" sz="2800" b="1" dirty="0">
                <a:solidFill>
                  <a:srgbClr val="7030A0"/>
                </a:solidFill>
              </a:rPr>
              <a:t> в перших семи країнах ЄС набула чинності </a:t>
            </a:r>
            <a:r>
              <a:rPr lang="uk-UA" sz="2800" b="1" u="sng" dirty="0">
                <a:solidFill>
                  <a:srgbClr val="7030A0"/>
                </a:solidFill>
                <a:highlight>
                  <a:srgbClr val="FFFF00"/>
                </a:highlight>
              </a:rPr>
              <a:t>Шенгенська угода (конвенція) про скасування візового контролю на кордонах</a:t>
            </a:r>
            <a:r>
              <a:rPr lang="uk-UA" sz="2800" b="1" dirty="0">
                <a:solidFill>
                  <a:srgbClr val="7030A0"/>
                </a:solidFill>
              </a:rPr>
              <a:t>: </a:t>
            </a:r>
            <a:r>
              <a:rPr lang="uk-UA" sz="2800" b="1" dirty="0">
                <a:solidFill>
                  <a:srgbClr val="7030A0"/>
                </a:solidFill>
                <a:highlight>
                  <a:srgbClr val="00FFFF"/>
                </a:highlight>
              </a:rPr>
              <a:t>Бельгія, Нідерландами, Люксембург, Франція, Німеччина, Португалія та Іспанія</a:t>
            </a:r>
            <a:r>
              <a:rPr lang="uk-UA" sz="2800" b="1" dirty="0">
                <a:solidFill>
                  <a:srgbClr val="7030A0"/>
                </a:solidFill>
              </a:rPr>
              <a:t> відкрили внутрішні кордони. </a:t>
            </a:r>
          </a:p>
          <a:p>
            <a:pPr algn="just"/>
            <a:r>
              <a:rPr lang="uk-UA" sz="2800" b="1" dirty="0">
                <a:solidFill>
                  <a:srgbClr val="7030A0"/>
                </a:solidFill>
              </a:rPr>
              <a:t>За договором «</a:t>
            </a:r>
            <a:r>
              <a:rPr lang="uk-UA" sz="2800" b="1" i="1" dirty="0">
                <a:solidFill>
                  <a:srgbClr val="7030A0"/>
                </a:solidFill>
                <a:highlight>
                  <a:srgbClr val="FFFF00"/>
                </a:highlight>
              </a:rPr>
              <a:t>Про скасування паспортного митного контролю між країнами Європейського Союзу</a:t>
            </a:r>
            <a:r>
              <a:rPr lang="uk-UA" sz="2800" b="1" dirty="0">
                <a:solidFill>
                  <a:srgbClr val="7030A0"/>
                </a:solidFill>
              </a:rPr>
              <a:t>», підписаним в містечку Шенгені (Люксембург) </a:t>
            </a:r>
            <a:r>
              <a:rPr lang="uk-UA" sz="2800" b="1" dirty="0">
                <a:solidFill>
                  <a:srgbClr val="7030A0"/>
                </a:solidFill>
                <a:highlight>
                  <a:srgbClr val="00FF00"/>
                </a:highlight>
              </a:rPr>
              <a:t>14 червня 1985 р.</a:t>
            </a:r>
            <a:r>
              <a:rPr lang="uk-UA" sz="2800" b="1" dirty="0">
                <a:solidFill>
                  <a:srgbClr val="7030A0"/>
                </a:solidFill>
              </a:rPr>
              <a:t>, </a:t>
            </a:r>
            <a:r>
              <a:rPr lang="uk-UA" sz="2800" b="1" dirty="0">
                <a:solidFill>
                  <a:srgbClr val="7030A0"/>
                </a:solidFill>
                <a:highlight>
                  <a:srgbClr val="FF0000"/>
                </a:highlight>
              </a:rPr>
              <a:t>5 країн</a:t>
            </a:r>
            <a:r>
              <a:rPr lang="uk-UA" sz="2800" b="1" dirty="0">
                <a:solidFill>
                  <a:srgbClr val="7030A0"/>
                </a:solidFill>
              </a:rPr>
              <a:t>: </a:t>
            </a:r>
            <a:r>
              <a:rPr lang="uk-UA" sz="2800" b="1" i="1" dirty="0">
                <a:solidFill>
                  <a:srgbClr val="7030A0"/>
                </a:solidFill>
              </a:rPr>
              <a:t>Бельгія, Люксембурґ, Нідерланди, Німеччина та Франція</a:t>
            </a:r>
            <a:r>
              <a:rPr lang="uk-UA" sz="2800" b="1" dirty="0">
                <a:solidFill>
                  <a:srgbClr val="7030A0"/>
                </a:solidFill>
              </a:rPr>
              <a:t> погодилися поступово скасовувати контроль на спільних кордонах і запроваджувати свободу пересування для всіх громадян країн ЄС, які підписали цю угоду, інших держав-членів та громадян третіх країн. Ті ж п’ять країн підписали </a:t>
            </a:r>
            <a:r>
              <a:rPr lang="uk-UA" sz="2800" b="1" dirty="0">
                <a:solidFill>
                  <a:srgbClr val="7030A0"/>
                </a:solidFill>
                <a:highlight>
                  <a:srgbClr val="FFFF00"/>
                </a:highlight>
              </a:rPr>
              <a:t>19 червня 1990 р.</a:t>
            </a:r>
            <a:r>
              <a:rPr lang="uk-UA" sz="2800" b="1" dirty="0">
                <a:solidFill>
                  <a:srgbClr val="7030A0"/>
                </a:solidFill>
              </a:rPr>
              <a:t> </a:t>
            </a:r>
            <a:r>
              <a:rPr lang="uk-UA" sz="2800" b="1" i="1" u="sng" dirty="0">
                <a:solidFill>
                  <a:srgbClr val="7030A0"/>
                </a:solidFill>
              </a:rPr>
              <a:t>Шенгенську конвенцію</a:t>
            </a:r>
            <a:r>
              <a:rPr lang="uk-UA" sz="2800" b="1" dirty="0">
                <a:solidFill>
                  <a:srgbClr val="7030A0"/>
                </a:solidFill>
              </a:rPr>
              <a:t>, у якій викладено заходи та гарантії щодо запровадження свободи пересування.</a:t>
            </a:r>
          </a:p>
        </p:txBody>
      </p:sp>
    </p:spTree>
    <p:extLst>
      <p:ext uri="{BB962C8B-B14F-4D97-AF65-F5344CB8AC3E}">
        <p14:creationId xmlns:p14="http://schemas.microsoft.com/office/powerpoint/2010/main" val="186331368"/>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Autofit/>
          </a:bodyPr>
          <a:lstStyle/>
          <a:p>
            <a:pPr algn="just"/>
            <a:r>
              <a:rPr lang="uk-UA" sz="2600" b="1" dirty="0">
                <a:solidFill>
                  <a:srgbClr val="7030A0"/>
                </a:solidFill>
              </a:rPr>
              <a:t>Вітчизняний історик </a:t>
            </a:r>
            <a:r>
              <a:rPr lang="uk-UA" sz="2600" b="1" dirty="0" err="1">
                <a:solidFill>
                  <a:srgbClr val="7030A0"/>
                </a:solidFill>
              </a:rPr>
              <a:t>Л.Зашкільняка</a:t>
            </a:r>
            <a:r>
              <a:rPr lang="uk-UA" sz="2600" b="1" dirty="0">
                <a:solidFill>
                  <a:srgbClr val="7030A0"/>
                </a:solidFill>
              </a:rPr>
              <a:t> у англомовній версії статті «</a:t>
            </a:r>
            <a:r>
              <a:rPr lang="uk-UA" sz="2600" b="1" dirty="0">
                <a:solidFill>
                  <a:srgbClr val="7030A0"/>
                </a:solidFill>
                <a:highlight>
                  <a:srgbClr val="FFFF00"/>
                </a:highlight>
              </a:rPr>
              <a:t>Польща та Україна в Східно-Центральній Європі: Погляд з України</a:t>
            </a:r>
            <a:r>
              <a:rPr lang="uk-UA" sz="2600" b="1" dirty="0">
                <a:solidFill>
                  <a:srgbClr val="7030A0"/>
                </a:solidFill>
              </a:rPr>
              <a:t>» </a:t>
            </a:r>
            <a:r>
              <a:rPr lang="uk-UA" sz="2600" b="1" dirty="0">
                <a:solidFill>
                  <a:srgbClr val="C00000"/>
                </a:solidFill>
              </a:rPr>
              <a:t>2015 р.</a:t>
            </a:r>
            <a:r>
              <a:rPr lang="uk-UA" sz="2600" b="1" dirty="0">
                <a:solidFill>
                  <a:srgbClr val="7030A0"/>
                </a:solidFill>
              </a:rPr>
              <a:t> робить аналіз поглядів польських і українських істориків і політологів на концепцію Центрально-Східної Європи і місце в ньому України. </a:t>
            </a:r>
            <a:endParaRPr lang="en-US" sz="2600" b="1" dirty="0">
              <a:solidFill>
                <a:srgbClr val="7030A0"/>
              </a:solidFill>
            </a:endParaRPr>
          </a:p>
          <a:p>
            <a:pPr algn="just"/>
            <a:r>
              <a:rPr lang="uk-UA" sz="2600" b="1" dirty="0">
                <a:solidFill>
                  <a:srgbClr val="7030A0"/>
                </a:solidFill>
              </a:rPr>
              <a:t>Автор використовує в роботі одночасно як рівнозначні терміни «</a:t>
            </a:r>
            <a:r>
              <a:rPr lang="uk-UA" sz="2600" b="1" dirty="0" err="1">
                <a:solidFill>
                  <a:srgbClr val="7030A0"/>
                </a:solidFill>
              </a:rPr>
              <a:t>East-Central</a:t>
            </a:r>
            <a:r>
              <a:rPr lang="uk-UA" sz="2600" b="1" dirty="0">
                <a:solidFill>
                  <a:srgbClr val="7030A0"/>
                </a:solidFill>
              </a:rPr>
              <a:t> </a:t>
            </a:r>
            <a:r>
              <a:rPr lang="uk-UA" sz="2600" b="1" dirty="0" err="1">
                <a:solidFill>
                  <a:srgbClr val="7030A0"/>
                </a:solidFill>
              </a:rPr>
              <a:t>Europe</a:t>
            </a:r>
            <a:r>
              <a:rPr lang="uk-UA" sz="2600" b="1" dirty="0">
                <a:solidFill>
                  <a:srgbClr val="7030A0"/>
                </a:solidFill>
              </a:rPr>
              <a:t>» і «</a:t>
            </a:r>
            <a:r>
              <a:rPr lang="uk-UA" sz="2600" b="1" dirty="0" err="1">
                <a:solidFill>
                  <a:srgbClr val="7030A0"/>
                </a:solidFill>
              </a:rPr>
              <a:t>Central-East</a:t>
            </a:r>
            <a:r>
              <a:rPr lang="uk-UA" sz="2600" b="1" dirty="0">
                <a:solidFill>
                  <a:srgbClr val="7030A0"/>
                </a:solidFill>
              </a:rPr>
              <a:t> </a:t>
            </a:r>
            <a:r>
              <a:rPr lang="uk-UA" sz="2600" b="1" dirty="0" err="1">
                <a:solidFill>
                  <a:srgbClr val="7030A0"/>
                </a:solidFill>
              </a:rPr>
              <a:t>Europe</a:t>
            </a:r>
            <a:r>
              <a:rPr lang="uk-UA" sz="2600" b="1" dirty="0">
                <a:solidFill>
                  <a:srgbClr val="7030A0"/>
                </a:solidFill>
              </a:rPr>
              <a:t>», вказуючи, що ця концепція з’явилася після 1991 р. В Україні в 2001 р. за редакцією </a:t>
            </a:r>
            <a:r>
              <a:rPr lang="uk-UA" sz="2600" b="1" dirty="0" err="1">
                <a:solidFill>
                  <a:srgbClr val="7030A0"/>
                </a:solidFill>
              </a:rPr>
              <a:t>Л.Зашкільняка</a:t>
            </a:r>
            <a:r>
              <a:rPr lang="uk-UA" sz="2600" b="1" dirty="0">
                <a:solidFill>
                  <a:srgbClr val="7030A0"/>
                </a:solidFill>
              </a:rPr>
              <a:t> вийшов перший посібник «Історія Центрально-Східної Європи» (у англомовній версії «</a:t>
            </a:r>
            <a:r>
              <a:rPr lang="uk-UA" sz="2600" b="1" dirty="0" err="1">
                <a:solidFill>
                  <a:srgbClr val="7030A0"/>
                </a:solidFill>
              </a:rPr>
              <a:t>The</a:t>
            </a:r>
            <a:r>
              <a:rPr lang="uk-UA" sz="2600" b="1" dirty="0">
                <a:solidFill>
                  <a:srgbClr val="7030A0"/>
                </a:solidFill>
              </a:rPr>
              <a:t> </a:t>
            </a:r>
            <a:r>
              <a:rPr lang="uk-UA" sz="2600" b="1" dirty="0" err="1">
                <a:solidFill>
                  <a:srgbClr val="7030A0"/>
                </a:solidFill>
              </a:rPr>
              <a:t>History</a:t>
            </a:r>
            <a:r>
              <a:rPr lang="uk-UA" sz="2600" b="1" dirty="0">
                <a:solidFill>
                  <a:srgbClr val="7030A0"/>
                </a:solidFill>
              </a:rPr>
              <a:t> </a:t>
            </a:r>
            <a:r>
              <a:rPr lang="uk-UA" sz="2600" b="1" dirty="0" err="1">
                <a:solidFill>
                  <a:srgbClr val="7030A0"/>
                </a:solidFill>
              </a:rPr>
              <a:t>of</a:t>
            </a:r>
            <a:r>
              <a:rPr lang="uk-UA" sz="2600" b="1" dirty="0">
                <a:solidFill>
                  <a:srgbClr val="7030A0"/>
                </a:solidFill>
              </a:rPr>
              <a:t> </a:t>
            </a:r>
            <a:r>
              <a:rPr lang="uk-UA" sz="2600" b="1" dirty="0" err="1">
                <a:solidFill>
                  <a:srgbClr val="7030A0"/>
                </a:solidFill>
              </a:rPr>
              <a:t>East-Central</a:t>
            </a:r>
            <a:r>
              <a:rPr lang="uk-UA" sz="2600" b="1" dirty="0">
                <a:solidFill>
                  <a:srgbClr val="7030A0"/>
                </a:solidFill>
              </a:rPr>
              <a:t> </a:t>
            </a:r>
            <a:r>
              <a:rPr lang="uk-UA" sz="2600" b="1" dirty="0" err="1">
                <a:solidFill>
                  <a:srgbClr val="7030A0"/>
                </a:solidFill>
              </a:rPr>
              <a:t>Europe</a:t>
            </a:r>
            <a:r>
              <a:rPr lang="uk-UA" sz="2600" b="1" dirty="0">
                <a:solidFill>
                  <a:srgbClr val="7030A0"/>
                </a:solidFill>
              </a:rPr>
              <a:t>»), де автори розглядають цей регіон «</a:t>
            </a:r>
            <a:r>
              <a:rPr lang="uk-UA" sz="2600" b="1" dirty="0">
                <a:solidFill>
                  <a:srgbClr val="7030A0"/>
                </a:solidFill>
                <a:highlight>
                  <a:srgbClr val="FFFF00"/>
                </a:highlight>
              </a:rPr>
              <a:t>як географічний простір і зону культурних контактів між Балтійським, Чорним і Середземноморськими морями</a:t>
            </a:r>
            <a:r>
              <a:rPr lang="uk-UA" sz="2600" b="1" dirty="0">
                <a:solidFill>
                  <a:srgbClr val="7030A0"/>
                </a:solidFill>
              </a:rPr>
              <a:t>», до складу якого входять «</a:t>
            </a:r>
            <a:r>
              <a:rPr lang="uk-UA" sz="2600" b="1" dirty="0">
                <a:solidFill>
                  <a:srgbClr val="7030A0"/>
                </a:solidFill>
                <a:highlight>
                  <a:srgbClr val="FFFF00"/>
                </a:highlight>
              </a:rPr>
              <a:t>сучасні держави від балтійських республік до Греції, від півночі до півдня, включаючи Україну</a:t>
            </a:r>
            <a:r>
              <a:rPr lang="uk-UA" sz="2600" b="1" dirty="0">
                <a:solidFill>
                  <a:srgbClr val="7030A0"/>
                </a:solidFill>
              </a:rPr>
              <a:t>».</a:t>
            </a:r>
          </a:p>
        </p:txBody>
      </p:sp>
    </p:spTree>
    <p:extLst>
      <p:ext uri="{BB962C8B-B14F-4D97-AF65-F5344CB8AC3E}">
        <p14:creationId xmlns:p14="http://schemas.microsoft.com/office/powerpoint/2010/main" val="2463972093"/>
      </p:ext>
    </p:extLst>
  </p:cSld>
  <p:clrMapOvr>
    <a:masterClrMapping/>
  </p:clrMapOvr>
  <p:transition spd="med">
    <p:pull/>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Autofit/>
          </a:bodyPr>
          <a:lstStyle/>
          <a:p>
            <a:pPr algn="just"/>
            <a:r>
              <a:rPr lang="uk-UA" sz="2500" b="1" dirty="0">
                <a:solidFill>
                  <a:srgbClr val="7030A0"/>
                </a:solidFill>
              </a:rPr>
              <a:t>Український історик </a:t>
            </a:r>
            <a:r>
              <a:rPr lang="uk-UA" sz="2500" b="1" dirty="0" err="1">
                <a:solidFill>
                  <a:srgbClr val="7030A0"/>
                </a:solidFill>
              </a:rPr>
              <a:t>М.Рябчук</a:t>
            </a:r>
            <a:r>
              <a:rPr lang="uk-UA" sz="2500" b="1" dirty="0">
                <a:solidFill>
                  <a:srgbClr val="7030A0"/>
                </a:solidFill>
              </a:rPr>
              <a:t> вказує, що у концепції </a:t>
            </a:r>
            <a:r>
              <a:rPr lang="uk-UA" sz="2500" b="1" dirty="0">
                <a:solidFill>
                  <a:srgbClr val="C00000"/>
                </a:solidFill>
              </a:rPr>
              <a:t>Центрально-Східної Європи </a:t>
            </a:r>
            <a:r>
              <a:rPr lang="uk-UA" sz="2500" b="1" dirty="0">
                <a:solidFill>
                  <a:srgbClr val="7030A0"/>
                </a:solidFill>
              </a:rPr>
              <a:t>був винайдений потужний арґумент на користь власної європейської належності й повернення до європейської «нормальності». </a:t>
            </a:r>
            <a:endParaRPr lang="en-US" sz="2500" b="1" dirty="0">
              <a:solidFill>
                <a:srgbClr val="7030A0"/>
              </a:solidFill>
            </a:endParaRPr>
          </a:p>
          <a:p>
            <a:pPr algn="just"/>
            <a:r>
              <a:rPr lang="uk-UA" sz="2500" b="1" dirty="0">
                <a:solidFill>
                  <a:srgbClr val="7030A0"/>
                </a:solidFill>
              </a:rPr>
              <a:t>М. </a:t>
            </a:r>
            <a:r>
              <a:rPr lang="uk-UA" sz="2500" b="1" dirty="0" err="1">
                <a:solidFill>
                  <a:srgbClr val="7030A0"/>
                </a:solidFill>
              </a:rPr>
              <a:t>Кундера</a:t>
            </a:r>
            <a:r>
              <a:rPr lang="uk-UA" sz="2500" b="1" dirty="0">
                <a:solidFill>
                  <a:srgbClr val="7030A0"/>
                </a:solidFill>
              </a:rPr>
              <a:t> і його послідовники вживали </a:t>
            </a:r>
            <a:r>
              <a:rPr lang="uk-UA" sz="2500" b="1" dirty="0">
                <a:solidFill>
                  <a:srgbClr val="7030A0"/>
                </a:solidFill>
                <a:highlight>
                  <a:srgbClr val="FFFF00"/>
                </a:highlight>
              </a:rPr>
              <a:t>терміни «Східна Європа» та «східноєвропейський» у неґативних або нейтральних контекстах, зате незмінно писали «Центральна» або «Центрально-Східна Європа», якщо контекст «однозначно позитивний, схвальний чи сентиментальний». </a:t>
            </a:r>
            <a:r>
              <a:rPr lang="uk-UA" sz="2500" b="1" dirty="0">
                <a:solidFill>
                  <a:srgbClr val="7030A0"/>
                </a:solidFill>
              </a:rPr>
              <a:t>«</a:t>
            </a:r>
            <a:r>
              <a:rPr lang="uk-UA" sz="2500" b="1" dirty="0">
                <a:solidFill>
                  <a:srgbClr val="C00000"/>
                </a:solidFill>
              </a:rPr>
              <a:t>Центральна Європа</a:t>
            </a:r>
            <a:r>
              <a:rPr lang="uk-UA" sz="2500" b="1" dirty="0">
                <a:solidFill>
                  <a:srgbClr val="7030A0"/>
                </a:solidFill>
              </a:rPr>
              <a:t>» перетворюється на рятівне коло, що дає східноєвропейським народам шанс порятунку на борту західноєвропейського флаґмана. </a:t>
            </a:r>
            <a:r>
              <a:rPr lang="uk-UA" sz="2500" b="1" dirty="0">
                <a:solidFill>
                  <a:srgbClr val="7030A0"/>
                </a:solidFill>
                <a:highlight>
                  <a:srgbClr val="00FFFF"/>
                </a:highlight>
              </a:rPr>
              <a:t>Східну Європу можна справді вважати за «перехідну зону між західною традицією поділу влади і східною традицією її концентрації».</a:t>
            </a:r>
            <a:r>
              <a:rPr lang="uk-UA" sz="2500" b="1" dirty="0">
                <a:solidFill>
                  <a:srgbClr val="7030A0"/>
                </a:solidFill>
              </a:rPr>
              <a:t> Автор констатує, що </a:t>
            </a:r>
            <a:r>
              <a:rPr lang="uk-UA" sz="2500" b="1" dirty="0">
                <a:solidFill>
                  <a:srgbClr val="7030A0"/>
                </a:solidFill>
                <a:highlight>
                  <a:srgbClr val="00FF00"/>
                </a:highlight>
              </a:rPr>
              <a:t>Європа зараз має Захід і Центр, але не має Сходу, який розглядається як Євразія (неєвропейський імідж «гіршої» частини Східної Європи).</a:t>
            </a:r>
            <a:r>
              <a:rPr lang="uk-UA" sz="2500" b="1" dirty="0">
                <a:solidFill>
                  <a:srgbClr val="7030A0"/>
                </a:solidFill>
              </a:rPr>
              <a:t> </a:t>
            </a:r>
            <a:r>
              <a:rPr lang="uk-UA" sz="2500" b="1" i="1" u="sng" dirty="0">
                <a:solidFill>
                  <a:srgbClr val="7030A0"/>
                </a:solidFill>
              </a:rPr>
              <a:t>Так, Мілан </a:t>
            </a:r>
            <a:r>
              <a:rPr lang="uk-UA" sz="2500" b="1" i="1" u="sng" dirty="0" err="1">
                <a:solidFill>
                  <a:srgbClr val="7030A0"/>
                </a:solidFill>
              </a:rPr>
              <a:t>Кундера</a:t>
            </a:r>
            <a:r>
              <a:rPr lang="uk-UA" sz="2500" b="1" i="1" u="sng" dirty="0">
                <a:solidFill>
                  <a:srgbClr val="7030A0"/>
                </a:solidFill>
              </a:rPr>
              <a:t> відзначав, що Центральна Європа є східним кордоном Заходу. </a:t>
            </a:r>
          </a:p>
        </p:txBody>
      </p:sp>
    </p:spTree>
    <p:extLst>
      <p:ext uri="{BB962C8B-B14F-4D97-AF65-F5344CB8AC3E}">
        <p14:creationId xmlns:p14="http://schemas.microsoft.com/office/powerpoint/2010/main" val="1853133339"/>
      </p:ext>
    </p:extLst>
  </p:cSld>
  <p:clrMapOvr>
    <a:masterClrMapping/>
  </p:clrMapOvr>
  <p:transition spd="med">
    <p:pull/>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Autofit/>
          </a:bodyPr>
          <a:lstStyle/>
          <a:p>
            <a:pPr algn="just"/>
            <a:r>
              <a:rPr lang="uk-UA" sz="2600" b="1" dirty="0">
                <a:solidFill>
                  <a:srgbClr val="7030A0"/>
                </a:solidFill>
              </a:rPr>
              <a:t>Український історик </a:t>
            </a:r>
            <a:r>
              <a:rPr lang="uk-UA" sz="2600" b="1" dirty="0" err="1">
                <a:solidFill>
                  <a:srgbClr val="7030A0"/>
                </a:solidFill>
              </a:rPr>
              <a:t>А.Портнов</a:t>
            </a:r>
            <a:r>
              <a:rPr lang="uk-UA" sz="2600" b="1" dirty="0">
                <a:solidFill>
                  <a:srgbClr val="7030A0"/>
                </a:solidFill>
              </a:rPr>
              <a:t> ототожнює </a:t>
            </a:r>
            <a:r>
              <a:rPr lang="uk-UA" sz="2600" b="1" dirty="0">
                <a:solidFill>
                  <a:srgbClr val="7030A0"/>
                </a:solidFill>
                <a:highlight>
                  <a:srgbClr val="00FF00"/>
                </a:highlight>
              </a:rPr>
              <a:t>«Центральну» і «Центрально–Східну Європу»</a:t>
            </a:r>
            <a:r>
              <a:rPr lang="uk-UA" sz="2600" b="1" dirty="0">
                <a:solidFill>
                  <a:srgbClr val="7030A0"/>
                </a:solidFill>
              </a:rPr>
              <a:t>. Він зазначає, що нове народження цей концепт здобув у 70-80-ті роки XX ст., насамперед, в </a:t>
            </a:r>
            <a:r>
              <a:rPr lang="uk-UA" sz="2600" b="1" dirty="0" err="1">
                <a:solidFill>
                  <a:srgbClr val="7030A0"/>
                </a:solidFill>
              </a:rPr>
              <a:t>есеїстиці</a:t>
            </a:r>
            <a:r>
              <a:rPr lang="uk-UA" sz="2600" b="1" dirty="0">
                <a:solidFill>
                  <a:srgbClr val="7030A0"/>
                </a:solidFill>
              </a:rPr>
              <a:t> чеського письменника Мілана </a:t>
            </a:r>
            <a:r>
              <a:rPr lang="uk-UA" sz="2600" b="1" dirty="0" err="1">
                <a:solidFill>
                  <a:srgbClr val="7030A0"/>
                </a:solidFill>
              </a:rPr>
              <a:t>Кундери</a:t>
            </a:r>
            <a:r>
              <a:rPr lang="uk-UA" sz="2600" b="1" dirty="0">
                <a:solidFill>
                  <a:srgbClr val="7030A0"/>
                </a:solidFill>
              </a:rPr>
              <a:t>. </a:t>
            </a:r>
            <a:endParaRPr lang="en-US" sz="2600" b="1" dirty="0">
              <a:solidFill>
                <a:srgbClr val="7030A0"/>
              </a:solidFill>
            </a:endParaRPr>
          </a:p>
          <a:p>
            <a:pPr algn="just"/>
            <a:r>
              <a:rPr lang="uk-UA" sz="2600" b="1" dirty="0">
                <a:solidFill>
                  <a:srgbClr val="7030A0"/>
                </a:solidFill>
              </a:rPr>
              <a:t>Український дослідник </a:t>
            </a:r>
            <a:r>
              <a:rPr lang="uk-UA" sz="2600" b="1" dirty="0" err="1">
                <a:solidFill>
                  <a:srgbClr val="7030A0"/>
                </a:solidFill>
              </a:rPr>
              <a:t>І.Піляєв</a:t>
            </a:r>
            <a:r>
              <a:rPr lang="uk-UA" sz="2600" b="1" dirty="0">
                <a:solidFill>
                  <a:srgbClr val="7030A0"/>
                </a:solidFill>
              </a:rPr>
              <a:t>, який ототожнює простір </a:t>
            </a:r>
            <a:r>
              <a:rPr lang="uk-UA" sz="2600" b="1" dirty="0">
                <a:solidFill>
                  <a:srgbClr val="7030A0"/>
                </a:solidFill>
                <a:highlight>
                  <a:srgbClr val="FFFF00"/>
                </a:highlight>
              </a:rPr>
              <a:t>«Центрально-Східної Європи» і «Центральної та Східної Європи»</a:t>
            </a:r>
            <a:r>
              <a:rPr lang="uk-UA" sz="2600" b="1" dirty="0">
                <a:solidFill>
                  <a:srgbClr val="7030A0"/>
                </a:solidFill>
              </a:rPr>
              <a:t>, відносить до нього посткомуністичні небалканські країни з переважно європейським населенням, до якого належать країни Вишеградської групи, Балтії та Словенія, а також країни, що тривалий час перебували в складі Російської імперії й СРСР – Білорусь, Росія, Україна і Молдова. Він наголошує, що «</a:t>
            </a:r>
            <a:r>
              <a:rPr lang="uk-UA" sz="2600" b="1" dirty="0">
                <a:solidFill>
                  <a:srgbClr val="7030A0"/>
                </a:solidFill>
                <a:highlight>
                  <a:srgbClr val="FFFF00"/>
                </a:highlight>
              </a:rPr>
              <a:t>Центральна не германська Європа, і Східна Європа візантійської традиції ніколи не були повністю включені в самосвідомість Європи як культурно-цивілізаційного феномена й історичної квінтесенції Заходу</a:t>
            </a:r>
            <a:r>
              <a:rPr lang="uk-UA" sz="2600" b="1" dirty="0">
                <a:solidFill>
                  <a:srgbClr val="7030A0"/>
                </a:solidFill>
              </a:rPr>
              <a:t>». Для нього «</a:t>
            </a:r>
            <a:r>
              <a:rPr lang="uk-UA" sz="2600" b="1" dirty="0">
                <a:solidFill>
                  <a:srgbClr val="C00000"/>
                </a:solidFill>
              </a:rPr>
              <a:t>ЦСЄ – це регіон, в якому щільно втілена та відображена українська історія, це проекція всіх основних інтенцій українського політикуму</a:t>
            </a:r>
            <a:r>
              <a:rPr lang="uk-UA" sz="2600" b="1" dirty="0">
                <a:solidFill>
                  <a:srgbClr val="7030A0"/>
                </a:solidFill>
              </a:rPr>
              <a:t>».</a:t>
            </a:r>
          </a:p>
        </p:txBody>
      </p:sp>
    </p:spTree>
    <p:extLst>
      <p:ext uri="{BB962C8B-B14F-4D97-AF65-F5344CB8AC3E}">
        <p14:creationId xmlns:p14="http://schemas.microsoft.com/office/powerpoint/2010/main" val="2714202828"/>
      </p:ext>
    </p:extLst>
  </p:cSld>
  <p:clrMapOvr>
    <a:masterClrMapping/>
  </p:clrMapOvr>
  <p:transition spd="slow">
    <p:cove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lnSpcReduction="10000"/>
          </a:bodyPr>
          <a:lstStyle/>
          <a:p>
            <a:pPr algn="just"/>
            <a:r>
              <a:rPr lang="uk-UA" sz="2800" b="1" dirty="0" err="1">
                <a:solidFill>
                  <a:srgbClr val="7030A0"/>
                </a:solidFill>
              </a:rPr>
              <a:t>Есей</a:t>
            </a:r>
            <a:r>
              <a:rPr lang="uk-UA" sz="2800" b="1" dirty="0">
                <a:solidFill>
                  <a:srgbClr val="7030A0"/>
                </a:solidFill>
              </a:rPr>
              <a:t> Мілана </a:t>
            </a:r>
            <a:r>
              <a:rPr lang="uk-UA" sz="2800" b="1" dirty="0" err="1">
                <a:solidFill>
                  <a:srgbClr val="7030A0"/>
                </a:solidFill>
              </a:rPr>
              <a:t>Кундери</a:t>
            </a:r>
            <a:r>
              <a:rPr lang="uk-UA" sz="2800" b="1" dirty="0">
                <a:solidFill>
                  <a:srgbClr val="7030A0"/>
                </a:solidFill>
              </a:rPr>
              <a:t> «Трагедія Центральної Європи», надрукований англійською мовою у 1984 році «</a:t>
            </a:r>
            <a:r>
              <a:rPr lang="uk-UA" sz="2800" b="1" dirty="0" err="1">
                <a:solidFill>
                  <a:srgbClr val="7030A0"/>
                </a:solidFill>
              </a:rPr>
              <a:t>New</a:t>
            </a:r>
            <a:r>
              <a:rPr lang="uk-UA" sz="2800" b="1" dirty="0">
                <a:solidFill>
                  <a:srgbClr val="7030A0"/>
                </a:solidFill>
              </a:rPr>
              <a:t> </a:t>
            </a:r>
            <a:r>
              <a:rPr lang="uk-UA" sz="2800" b="1" dirty="0" err="1">
                <a:solidFill>
                  <a:srgbClr val="7030A0"/>
                </a:solidFill>
              </a:rPr>
              <a:t>York</a:t>
            </a:r>
            <a:r>
              <a:rPr lang="uk-UA" sz="2800" b="1" dirty="0">
                <a:solidFill>
                  <a:srgbClr val="7030A0"/>
                </a:solidFill>
              </a:rPr>
              <a:t> </a:t>
            </a:r>
            <a:r>
              <a:rPr lang="uk-UA" sz="2800" b="1" dirty="0" err="1">
                <a:solidFill>
                  <a:srgbClr val="7030A0"/>
                </a:solidFill>
              </a:rPr>
              <a:t>Review</a:t>
            </a:r>
            <a:r>
              <a:rPr lang="uk-UA" sz="2800" b="1" dirty="0">
                <a:solidFill>
                  <a:srgbClr val="7030A0"/>
                </a:solidFill>
              </a:rPr>
              <a:t> </a:t>
            </a:r>
            <a:r>
              <a:rPr lang="uk-UA" sz="2800" b="1" dirty="0" err="1">
                <a:solidFill>
                  <a:srgbClr val="7030A0"/>
                </a:solidFill>
              </a:rPr>
              <a:t>of</a:t>
            </a:r>
            <a:r>
              <a:rPr lang="uk-UA" sz="2800" b="1" dirty="0">
                <a:solidFill>
                  <a:srgbClr val="7030A0"/>
                </a:solidFill>
              </a:rPr>
              <a:t> </a:t>
            </a:r>
            <a:r>
              <a:rPr lang="uk-UA" sz="2800" b="1" dirty="0" err="1">
                <a:solidFill>
                  <a:srgbClr val="7030A0"/>
                </a:solidFill>
              </a:rPr>
              <a:t>Books</a:t>
            </a:r>
            <a:r>
              <a:rPr lang="uk-UA" sz="2800" b="1" dirty="0">
                <a:solidFill>
                  <a:srgbClr val="7030A0"/>
                </a:solidFill>
              </a:rPr>
              <a:t>» твердив, що </a:t>
            </a:r>
            <a:r>
              <a:rPr lang="uk-UA" sz="2800" b="1" dirty="0">
                <a:solidFill>
                  <a:srgbClr val="7030A0"/>
                </a:solidFill>
                <a:highlight>
                  <a:srgbClr val="FFFF00"/>
                </a:highlight>
              </a:rPr>
              <a:t>Центральна Європа (Польща, Угорщина і Чехословаччина) </a:t>
            </a:r>
            <a:r>
              <a:rPr lang="uk-UA" sz="2800" b="1" dirty="0">
                <a:solidFill>
                  <a:srgbClr val="7030A0"/>
                </a:solidFill>
              </a:rPr>
              <a:t>становить осердя європейської культури, яке Захід зрадив у 1945 році в Ялті, віддавши на поталу чужому радянсько–російському комунізмові. </a:t>
            </a:r>
            <a:endParaRPr lang="en-US" sz="2800" b="1" dirty="0">
              <a:solidFill>
                <a:srgbClr val="7030A0"/>
              </a:solidFill>
            </a:endParaRPr>
          </a:p>
          <a:p>
            <a:pPr algn="just"/>
            <a:r>
              <a:rPr lang="uk-UA" sz="2800" b="1" dirty="0" err="1">
                <a:solidFill>
                  <a:srgbClr val="7030A0"/>
                </a:solidFill>
              </a:rPr>
              <a:t>Кундера</a:t>
            </a:r>
            <a:r>
              <a:rPr lang="uk-UA" sz="2800" b="1" dirty="0">
                <a:solidFill>
                  <a:srgbClr val="7030A0"/>
                </a:solidFill>
              </a:rPr>
              <a:t> відкидав окреслення «зовнішньої імперії» СРСР як «Східної Європи» (синонім </a:t>
            </a:r>
            <a:r>
              <a:rPr lang="uk-UA" sz="2800" b="1" dirty="0" err="1">
                <a:solidFill>
                  <a:srgbClr val="7030A0"/>
                </a:solidFill>
              </a:rPr>
              <a:t>недо</a:t>
            </a:r>
            <a:r>
              <a:rPr lang="uk-UA" sz="2800" b="1" dirty="0">
                <a:solidFill>
                  <a:srgbClr val="7030A0"/>
                </a:solidFill>
              </a:rPr>
              <a:t>–Європи), натомість, категорія «Центральна Європа» була для нього синонімом «</a:t>
            </a:r>
            <a:r>
              <a:rPr lang="uk-UA" sz="2800" b="1" dirty="0" err="1">
                <a:solidFill>
                  <a:srgbClr val="7030A0"/>
                </a:solidFill>
              </a:rPr>
              <a:t>західноєвропейськості</a:t>
            </a:r>
            <a:r>
              <a:rPr lang="uk-UA" sz="2800" b="1" dirty="0">
                <a:solidFill>
                  <a:srgbClr val="7030A0"/>
                </a:solidFill>
              </a:rPr>
              <a:t>», щоправда, тимчасово поневоленої Сходом: </a:t>
            </a:r>
            <a:r>
              <a:rPr lang="uk-UA" sz="2800" b="1" dirty="0">
                <a:solidFill>
                  <a:srgbClr val="7030A0"/>
                </a:solidFill>
                <a:highlight>
                  <a:srgbClr val="00FF00"/>
                </a:highlight>
              </a:rPr>
              <a:t>«Слово «центральний» вміщує в собі небезпеку: воно нагадує про ідею мосту між Росією та Заходом».</a:t>
            </a:r>
            <a:r>
              <a:rPr lang="uk-UA" sz="2800" b="1" dirty="0">
                <a:solidFill>
                  <a:srgbClr val="7030A0"/>
                </a:solidFill>
              </a:rPr>
              <a:t> Ідеї його </a:t>
            </a:r>
            <a:r>
              <a:rPr lang="uk-UA" sz="2800" b="1" dirty="0" err="1">
                <a:solidFill>
                  <a:srgbClr val="7030A0"/>
                </a:solidFill>
              </a:rPr>
              <a:t>есею</a:t>
            </a:r>
            <a:r>
              <a:rPr lang="uk-UA" sz="2800" b="1" dirty="0">
                <a:solidFill>
                  <a:srgbClr val="7030A0"/>
                </a:solidFill>
              </a:rPr>
              <a:t>, за спостереженням О.І. </a:t>
            </a:r>
            <a:r>
              <a:rPr lang="uk-UA" sz="2800" b="1" dirty="0" err="1">
                <a:solidFill>
                  <a:srgbClr val="7030A0"/>
                </a:solidFill>
              </a:rPr>
              <a:t>Міллєра</a:t>
            </a:r>
            <a:r>
              <a:rPr lang="uk-UA" sz="2800" b="1" dirty="0">
                <a:solidFill>
                  <a:srgbClr val="7030A0"/>
                </a:solidFill>
              </a:rPr>
              <a:t>, «</a:t>
            </a:r>
            <a:r>
              <a:rPr lang="uk-UA" sz="2800" b="1" dirty="0">
                <a:solidFill>
                  <a:srgbClr val="7030A0"/>
                </a:solidFill>
                <a:highlight>
                  <a:srgbClr val="FFFF00"/>
                </a:highlight>
              </a:rPr>
              <a:t>впали на сприятливий ґрунт у часі занепаду західних комуністичних партій, радянського вторгнення до Афганістану і постання польської «Солідарності</a:t>
            </a:r>
            <a:r>
              <a:rPr lang="uk-UA" sz="2800" b="1" dirty="0">
                <a:solidFill>
                  <a:srgbClr val="7030A0"/>
                </a:solidFill>
              </a:rPr>
              <a:t>».</a:t>
            </a:r>
          </a:p>
        </p:txBody>
      </p:sp>
    </p:spTree>
    <p:extLst>
      <p:ext uri="{BB962C8B-B14F-4D97-AF65-F5344CB8AC3E}">
        <p14:creationId xmlns:p14="http://schemas.microsoft.com/office/powerpoint/2010/main" val="2641616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fontScale="92500"/>
          </a:bodyPr>
          <a:lstStyle/>
          <a:p>
            <a:pPr algn="just"/>
            <a:r>
              <a:rPr lang="uk-UA" sz="2800" b="1" dirty="0">
                <a:solidFill>
                  <a:srgbClr val="7030A0"/>
                </a:solidFill>
              </a:rPr>
              <a:t>Якщо </a:t>
            </a:r>
            <a:r>
              <a:rPr lang="uk-UA" sz="2800" b="1" dirty="0" err="1">
                <a:solidFill>
                  <a:srgbClr val="7030A0"/>
                </a:solidFill>
              </a:rPr>
              <a:t>викреслення</a:t>
            </a:r>
            <a:r>
              <a:rPr lang="uk-UA" sz="2800" b="1" dirty="0">
                <a:solidFill>
                  <a:srgbClr val="7030A0"/>
                </a:solidFill>
              </a:rPr>
              <a:t> Росії було апріорне, то проблема, кого залучати до регіону виявилася нелегкою. </a:t>
            </a:r>
            <a:endParaRPr lang="en-US" sz="2800" b="1" dirty="0">
              <a:solidFill>
                <a:srgbClr val="7030A0"/>
              </a:solidFill>
            </a:endParaRPr>
          </a:p>
          <a:p>
            <a:pPr algn="just"/>
            <a:r>
              <a:rPr lang="uk-UA" sz="2800" b="1" dirty="0">
                <a:solidFill>
                  <a:srgbClr val="7030A0"/>
                </a:solidFill>
              </a:rPr>
              <a:t>За головний критерій одразу визнали приналежність до Заходу (зазвичай тотожну з незалежністю від Росії) в минулому, часто не беручи до уваги плинності цього, як і будь-якого іншого, географічно-геополітичного поняття. </a:t>
            </a:r>
            <a:r>
              <a:rPr lang="uk-UA" sz="2800" b="1" dirty="0">
                <a:solidFill>
                  <a:srgbClr val="7030A0"/>
                </a:solidFill>
                <a:highlight>
                  <a:srgbClr val="FFFF00"/>
                </a:highlight>
              </a:rPr>
              <a:t>Сумнівів не викликали лише Польща, Угорщина, Чехія і Словаччина.</a:t>
            </a:r>
            <a:endParaRPr lang="en-US" sz="2800" b="1" dirty="0">
              <a:solidFill>
                <a:srgbClr val="7030A0"/>
              </a:solidFill>
              <a:highlight>
                <a:srgbClr val="FFFF00"/>
              </a:highlight>
            </a:endParaRPr>
          </a:p>
          <a:p>
            <a:pPr algn="just"/>
            <a:r>
              <a:rPr lang="uk-UA" sz="2800" b="1" dirty="0">
                <a:solidFill>
                  <a:srgbClr val="7030A0"/>
                </a:solidFill>
                <a:highlight>
                  <a:srgbClr val="00FFFF"/>
                </a:highlight>
              </a:rPr>
              <a:t>Новий етап осмислення термінів «Східна Європа» і «Центральна Європа» набули в умовах отримання перспективи вступу до ЄС. Це спричинило суперечки про більшу або меншу «</a:t>
            </a:r>
            <a:r>
              <a:rPr lang="uk-UA" sz="2800" b="1" dirty="0" err="1">
                <a:solidFill>
                  <a:srgbClr val="7030A0"/>
                </a:solidFill>
                <a:highlight>
                  <a:srgbClr val="00FFFF"/>
                </a:highlight>
              </a:rPr>
              <a:t>центральноєвропейськість</a:t>
            </a:r>
            <a:r>
              <a:rPr lang="uk-UA" sz="2800" b="1" dirty="0">
                <a:solidFill>
                  <a:srgbClr val="7030A0"/>
                </a:solidFill>
                <a:highlight>
                  <a:srgbClr val="00FFFF"/>
                </a:highlight>
              </a:rPr>
              <a:t>» або «європейськість» цих країн. Не остання роль у цих концепціях належала Україні. </a:t>
            </a:r>
            <a:r>
              <a:rPr lang="uk-UA" sz="2800" b="1" dirty="0">
                <a:solidFill>
                  <a:srgbClr val="7030A0"/>
                </a:solidFill>
                <a:highlight>
                  <a:srgbClr val="FFFF00"/>
                </a:highlight>
              </a:rPr>
              <a:t>Американський історик польського походження </a:t>
            </a:r>
            <a:r>
              <a:rPr lang="uk-UA" sz="2800" b="1" dirty="0" err="1">
                <a:solidFill>
                  <a:srgbClr val="7030A0"/>
                </a:solidFill>
                <a:highlight>
                  <a:srgbClr val="FFFF00"/>
                </a:highlight>
              </a:rPr>
              <a:t>Пьотр</a:t>
            </a:r>
            <a:r>
              <a:rPr lang="uk-UA" sz="2800" b="1" dirty="0">
                <a:solidFill>
                  <a:srgbClr val="7030A0"/>
                </a:solidFill>
                <a:highlight>
                  <a:srgbClr val="FFFF00"/>
                </a:highlight>
              </a:rPr>
              <a:t> </a:t>
            </a:r>
            <a:r>
              <a:rPr lang="uk-UA" sz="2800" b="1" dirty="0" err="1">
                <a:solidFill>
                  <a:srgbClr val="7030A0"/>
                </a:solidFill>
                <a:highlight>
                  <a:srgbClr val="FFFF00"/>
                </a:highlight>
              </a:rPr>
              <a:t>Вандич</a:t>
            </a:r>
            <a:r>
              <a:rPr lang="uk-UA" sz="2800" b="1" dirty="0">
                <a:solidFill>
                  <a:srgbClr val="7030A0"/>
                </a:solidFill>
                <a:highlight>
                  <a:srgbClr val="FFFF00"/>
                </a:highlight>
              </a:rPr>
              <a:t> на 1991 р. вважав належними до «Центрально-Східної Європи» три держави: Чехословаччину, Угорщину та Польщу. </a:t>
            </a:r>
          </a:p>
        </p:txBody>
      </p:sp>
    </p:spTree>
    <p:extLst>
      <p:ext uri="{BB962C8B-B14F-4D97-AF65-F5344CB8AC3E}">
        <p14:creationId xmlns:p14="http://schemas.microsoft.com/office/powerpoint/2010/main" val="188314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a:bodyPr>
          <a:lstStyle/>
          <a:p>
            <a:pPr algn="just"/>
            <a:r>
              <a:rPr lang="uk-UA" sz="3300" b="1" dirty="0">
                <a:solidFill>
                  <a:srgbClr val="7030A0"/>
                </a:solidFill>
              </a:rPr>
              <a:t>Він зауважує, що історія цього регіону заплутана, тому «</a:t>
            </a:r>
            <a:r>
              <a:rPr lang="uk-UA" sz="3300" b="1" dirty="0">
                <a:solidFill>
                  <a:srgbClr val="C00000"/>
                </a:solidFill>
              </a:rPr>
              <a:t>Центрально-Східна Європа – доволі непопулярний регіон</a:t>
            </a:r>
            <a:r>
              <a:rPr lang="uk-UA" sz="3300" b="1" dirty="0">
                <a:solidFill>
                  <a:srgbClr val="7030A0"/>
                </a:solidFill>
              </a:rPr>
              <a:t>».</a:t>
            </a:r>
            <a:endParaRPr lang="en-US" sz="3300" b="1" dirty="0">
              <a:solidFill>
                <a:srgbClr val="7030A0"/>
              </a:solidFill>
            </a:endParaRPr>
          </a:p>
          <a:p>
            <a:pPr algn="just"/>
            <a:r>
              <a:rPr lang="uk-UA" sz="3300" b="1" dirty="0">
                <a:solidFill>
                  <a:srgbClr val="7030A0"/>
                </a:solidFill>
              </a:rPr>
              <a:t> На його думку, цей термін відпадковий і постав </a:t>
            </a:r>
            <a:r>
              <a:rPr lang="uk-UA" sz="3300" b="1" dirty="0">
                <a:solidFill>
                  <a:srgbClr val="7030A0"/>
                </a:solidFill>
                <a:highlight>
                  <a:srgbClr val="FFFF00"/>
                </a:highlight>
              </a:rPr>
              <a:t>«…із потреби визначити реґіон, який був не є вповні ані Заходом, ані Сходом, а «серединною зоною» або «землями поміж»…. До нього відноситься простір між Балтійським, Адріатичним, Егейським і Чорним морями, який культурно та релігійно належав до Заходу. Впродовж своєї історії кордони цих трьох держав розширювались, «охоплюючи сучасну Литву, Білорусь і Україну, а також частини Югославії та Румунії</a:t>
            </a:r>
            <a:r>
              <a:rPr lang="uk-UA" sz="3300" b="1" dirty="0">
                <a:solidFill>
                  <a:srgbClr val="7030A0"/>
                </a:solidFill>
              </a:rPr>
              <a:t>».</a:t>
            </a:r>
          </a:p>
        </p:txBody>
      </p:sp>
    </p:spTree>
    <p:extLst>
      <p:ext uri="{BB962C8B-B14F-4D97-AF65-F5344CB8AC3E}">
        <p14:creationId xmlns:p14="http://schemas.microsoft.com/office/powerpoint/2010/main" val="249186817"/>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283855"/>
            <a:ext cx="11748653" cy="5324763"/>
          </a:xfrm>
        </p:spPr>
        <p:txBody>
          <a:bodyPr>
            <a:normAutofit/>
          </a:bodyPr>
          <a:lstStyle/>
          <a:p>
            <a:pPr algn="just"/>
            <a:r>
              <a:rPr lang="uk-UA" sz="3800" b="1" dirty="0">
                <a:solidFill>
                  <a:srgbClr val="7030A0"/>
                </a:solidFill>
              </a:rPr>
              <a:t>Американський історик </a:t>
            </a:r>
            <a:r>
              <a:rPr lang="uk-UA" sz="3800" b="1" dirty="0" err="1">
                <a:solidFill>
                  <a:srgbClr val="7030A0"/>
                </a:solidFill>
                <a:highlight>
                  <a:srgbClr val="FFFF00"/>
                </a:highlight>
              </a:rPr>
              <a:t>Педрик</a:t>
            </a:r>
            <a:r>
              <a:rPr lang="uk-UA" sz="3800" b="1" dirty="0">
                <a:solidFill>
                  <a:srgbClr val="7030A0"/>
                </a:solidFill>
                <a:highlight>
                  <a:srgbClr val="FFFF00"/>
                </a:highlight>
              </a:rPr>
              <a:t> </a:t>
            </a:r>
            <a:r>
              <a:rPr lang="uk-UA" sz="3800" b="1" dirty="0" err="1">
                <a:solidFill>
                  <a:srgbClr val="7030A0"/>
                </a:solidFill>
                <a:highlight>
                  <a:srgbClr val="FFFF00"/>
                </a:highlight>
              </a:rPr>
              <a:t>Кені</a:t>
            </a:r>
            <a:r>
              <a:rPr lang="uk-UA" sz="3800" b="1" dirty="0">
                <a:solidFill>
                  <a:srgbClr val="7030A0"/>
                </a:solidFill>
              </a:rPr>
              <a:t> вважає, що «</a:t>
            </a:r>
            <a:r>
              <a:rPr lang="uk-UA" sz="3800" b="1" dirty="0">
                <a:solidFill>
                  <a:srgbClr val="7030A0"/>
                </a:solidFill>
                <a:highlight>
                  <a:srgbClr val="00FFFF"/>
                </a:highlight>
              </a:rPr>
              <a:t>Україна – це частина нового регіону, що долає цей кордон: кордон Нової Європи</a:t>
            </a:r>
            <a:r>
              <a:rPr lang="uk-UA" sz="3800" b="1" dirty="0">
                <a:solidFill>
                  <a:srgbClr val="7030A0"/>
                </a:solidFill>
              </a:rPr>
              <a:t>». </a:t>
            </a:r>
            <a:endParaRPr lang="en-US" sz="3800" b="1" dirty="0">
              <a:solidFill>
                <a:srgbClr val="7030A0"/>
              </a:solidFill>
            </a:endParaRPr>
          </a:p>
          <a:p>
            <a:pPr algn="just"/>
            <a:r>
              <a:rPr lang="uk-UA" sz="3800" b="1" dirty="0">
                <a:solidFill>
                  <a:srgbClr val="7030A0"/>
                </a:solidFill>
              </a:rPr>
              <a:t>Під Центральною Європою він розуміє країни, які об’єднані «</a:t>
            </a:r>
            <a:r>
              <a:rPr lang="uk-UA" sz="3800" b="1" i="1" dirty="0">
                <a:solidFill>
                  <a:srgbClr val="7030A0"/>
                </a:solidFill>
                <a:highlight>
                  <a:srgbClr val="FFFF00"/>
                </a:highlight>
              </a:rPr>
              <a:t>спільним минулим у складі західних імперій</a:t>
            </a:r>
            <a:r>
              <a:rPr lang="uk-UA" sz="3800" b="1" dirty="0">
                <a:solidFill>
                  <a:srgbClr val="7030A0"/>
                </a:solidFill>
              </a:rPr>
              <a:t>», підкреслюючи: </a:t>
            </a:r>
            <a:r>
              <a:rPr lang="uk-UA" sz="3800" b="1" i="1" dirty="0">
                <a:solidFill>
                  <a:srgbClr val="7030A0"/>
                </a:solidFill>
                <a:highlight>
                  <a:srgbClr val="FFFF00"/>
                </a:highlight>
              </a:rPr>
              <a:t>«…для мене зрозуміло, що у 1980-ті роки українці були частиною тією самої Центральної Європи, що й Польща, Угорщина, Чехословаччина, Словенія та Східна Німеччина</a:t>
            </a:r>
            <a:r>
              <a:rPr lang="uk-UA" sz="3800" b="1" dirty="0">
                <a:solidFill>
                  <a:srgbClr val="7030A0"/>
                </a:solidFill>
              </a:rPr>
              <a:t>».</a:t>
            </a:r>
          </a:p>
        </p:txBody>
      </p:sp>
    </p:spTree>
    <p:extLst>
      <p:ext uri="{BB962C8B-B14F-4D97-AF65-F5344CB8AC3E}">
        <p14:creationId xmlns:p14="http://schemas.microsoft.com/office/powerpoint/2010/main" val="3904035622"/>
      </p:ext>
    </p:extLst>
  </p:cSld>
  <p:clrMapOvr>
    <a:masterClrMapping/>
  </p:clrMapOvr>
  <p:transition spd="slow">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lstStyle/>
          <a:p>
            <a:pPr algn="just"/>
            <a:r>
              <a:rPr lang="uk-UA" sz="2800" b="1" dirty="0">
                <a:solidFill>
                  <a:srgbClr val="7030A0"/>
                </a:solidFill>
              </a:rPr>
              <a:t>У 1994 р. у «Варшавських українознавчих зошитах» визначний медієвіст, засновник Інституту Центрально-Східної Європи </a:t>
            </a:r>
            <a:r>
              <a:rPr lang="uk-UA" sz="2800" b="1" dirty="0" err="1">
                <a:solidFill>
                  <a:srgbClr val="7030A0"/>
                </a:solidFill>
                <a:highlight>
                  <a:srgbClr val="FFFF00"/>
                </a:highlight>
              </a:rPr>
              <a:t>Єжи</a:t>
            </a:r>
            <a:r>
              <a:rPr lang="uk-UA" sz="2800" b="1" dirty="0">
                <a:solidFill>
                  <a:srgbClr val="7030A0"/>
                </a:solidFill>
                <a:highlight>
                  <a:srgbClr val="FFFF00"/>
                </a:highlight>
              </a:rPr>
              <a:t> </a:t>
            </a:r>
            <a:r>
              <a:rPr lang="uk-UA" sz="2800" b="1" dirty="0" err="1">
                <a:solidFill>
                  <a:srgbClr val="7030A0"/>
                </a:solidFill>
                <a:highlight>
                  <a:srgbClr val="FFFF00"/>
                </a:highlight>
              </a:rPr>
              <a:t>Клочовський</a:t>
            </a:r>
            <a:r>
              <a:rPr lang="uk-UA" sz="2800" b="1" dirty="0">
                <a:solidFill>
                  <a:srgbClr val="7030A0"/>
                </a:solidFill>
              </a:rPr>
              <a:t> писав про історичну традицію приналежності України до Європи від часу прийняття християнства, посилену пізнішим постанням «винятково щільної мережі» греко-католицьких парафій від Перемишля до Києва. Історик висував також питання на перспективу: якою мірою російська, а потім радянська Україна, належали до Європи Східної чи просто російської.</a:t>
            </a:r>
          </a:p>
          <a:p>
            <a:pPr algn="just"/>
            <a:r>
              <a:rPr lang="uk-UA" sz="2800" b="1" dirty="0">
                <a:solidFill>
                  <a:srgbClr val="7030A0"/>
                </a:solidFill>
              </a:rPr>
              <a:t>Польський учений-україніст </a:t>
            </a:r>
            <a:r>
              <a:rPr lang="uk-UA" sz="2800" b="1" dirty="0">
                <a:solidFill>
                  <a:srgbClr val="7030A0"/>
                </a:solidFill>
                <a:highlight>
                  <a:srgbClr val="FFFF00"/>
                </a:highlight>
              </a:rPr>
              <a:t>Владислав Анджей </a:t>
            </a:r>
            <a:r>
              <a:rPr lang="uk-UA" sz="2800" b="1" dirty="0" err="1">
                <a:solidFill>
                  <a:srgbClr val="7030A0"/>
                </a:solidFill>
                <a:highlight>
                  <a:srgbClr val="FFFF00"/>
                </a:highlight>
              </a:rPr>
              <a:t>Серчик</a:t>
            </a:r>
            <a:r>
              <a:rPr lang="uk-UA" sz="2800" b="1" dirty="0">
                <a:solidFill>
                  <a:srgbClr val="7030A0"/>
                </a:solidFill>
              </a:rPr>
              <a:t> в тому ж виданні констатував, що Україна, починаючи від Берестейської унії 1596 р., «поступово пересувалася на Схід». Констатуючи, що вона змінювала свою приналежність до культурного кола, він радить Україні обрати шлях європейської інтеґрації.</a:t>
            </a:r>
          </a:p>
          <a:p>
            <a:endParaRPr lang="ru-RU" dirty="0">
              <a:solidFill>
                <a:srgbClr val="7030A0"/>
              </a:solidFill>
            </a:endParaRPr>
          </a:p>
        </p:txBody>
      </p:sp>
    </p:spTree>
    <p:extLst>
      <p:ext uri="{BB962C8B-B14F-4D97-AF65-F5344CB8AC3E}">
        <p14:creationId xmlns:p14="http://schemas.microsoft.com/office/powerpoint/2010/main" val="1155973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lnSpcReduction="10000"/>
          </a:bodyPr>
          <a:lstStyle/>
          <a:p>
            <a:pPr algn="just"/>
            <a:r>
              <a:rPr lang="uk-UA" sz="2800" b="1" dirty="0">
                <a:solidFill>
                  <a:srgbClr val="7030A0"/>
                </a:solidFill>
              </a:rPr>
              <a:t>На особливу увагу заслуговують спроби переоцінки в історіографії реґіону Речі Посполитої як спільного минулого Польщі, Литви, України і Білорусі. Переосмислення Речі Посполитої подається в роботах польського історика </a:t>
            </a:r>
            <a:r>
              <a:rPr lang="uk-UA" sz="2800" b="1" dirty="0">
                <a:solidFill>
                  <a:srgbClr val="7030A0"/>
                </a:solidFill>
                <a:highlight>
                  <a:srgbClr val="FFFF00"/>
                </a:highlight>
              </a:rPr>
              <a:t>Анджея </a:t>
            </a:r>
            <a:r>
              <a:rPr lang="uk-UA" sz="2800" b="1" dirty="0" err="1">
                <a:solidFill>
                  <a:srgbClr val="7030A0"/>
                </a:solidFill>
                <a:highlight>
                  <a:srgbClr val="FFFF00"/>
                </a:highlight>
              </a:rPr>
              <a:t>Суліми</a:t>
            </a:r>
            <a:r>
              <a:rPr lang="uk-UA" sz="2800" b="1" dirty="0">
                <a:solidFill>
                  <a:srgbClr val="7030A0"/>
                </a:solidFill>
                <a:highlight>
                  <a:srgbClr val="FFFF00"/>
                </a:highlight>
              </a:rPr>
              <a:t> Камінського</a:t>
            </a:r>
            <a:r>
              <a:rPr lang="uk-UA" sz="2800" b="1" dirty="0">
                <a:solidFill>
                  <a:srgbClr val="7030A0"/>
                </a:solidFill>
              </a:rPr>
              <a:t>. </a:t>
            </a:r>
            <a:endParaRPr lang="en-US" sz="2800" b="1" dirty="0">
              <a:solidFill>
                <a:srgbClr val="7030A0"/>
              </a:solidFill>
            </a:endParaRPr>
          </a:p>
          <a:p>
            <a:pPr algn="just"/>
            <a:r>
              <a:rPr lang="uk-UA" sz="2800" b="1" dirty="0">
                <a:solidFill>
                  <a:srgbClr val="7030A0"/>
                </a:solidFill>
              </a:rPr>
              <a:t>Ототожнюючи її з Польщею, він відзначав, що Перша Річ Посполита та Україна («українське Поділля аж до Дніпра»), як її складова частина, вважались повноцінними складовими західноєвропейського світу. Він зазначав, що «</a:t>
            </a:r>
            <a:r>
              <a:rPr lang="uk-UA" sz="2800" b="1" dirty="0">
                <a:solidFill>
                  <a:srgbClr val="7030A0"/>
                </a:solidFill>
                <a:highlight>
                  <a:srgbClr val="FFFF00"/>
                </a:highlight>
              </a:rPr>
              <a:t>Протягом понад двохсот років кордон Європи, що пролягав берегом Дніпра, був не менш надійним, аніж берег Атлантичного океану. Зараз невідомо, чи Європа знову охопить ці терени. Політичній волі Заходу бракує сили і чіткості формулювань. Землі до Дніпра було включено до складу Центрально-Східної Європи завдяки їх історії і прагненням сучасників відбудовувати там громадянські суспільства</a:t>
            </a:r>
            <a:r>
              <a:rPr lang="uk-UA" sz="2800" b="1" dirty="0">
                <a:solidFill>
                  <a:srgbClr val="7030A0"/>
                </a:solidFill>
              </a:rPr>
              <a:t>».</a:t>
            </a:r>
          </a:p>
        </p:txBody>
      </p:sp>
    </p:spTree>
    <p:extLst>
      <p:ext uri="{BB962C8B-B14F-4D97-AF65-F5344CB8AC3E}">
        <p14:creationId xmlns:p14="http://schemas.microsoft.com/office/powerpoint/2010/main" val="39072070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fontScale="92500"/>
          </a:bodyPr>
          <a:lstStyle/>
          <a:p>
            <a:pPr algn="just"/>
            <a:r>
              <a:rPr lang="uk-UA" sz="3200" b="1" dirty="0">
                <a:solidFill>
                  <a:srgbClr val="7030A0"/>
                </a:solidFill>
              </a:rPr>
              <a:t>Польська концепція «Центрально–Східної/Центральної Європи» не могла не викликати відповіді з боку російських істориків, котрі боляче відчули </a:t>
            </a:r>
            <a:r>
              <a:rPr lang="uk-UA" sz="3200" b="1" dirty="0" err="1">
                <a:solidFill>
                  <a:srgbClr val="7030A0"/>
                </a:solidFill>
              </a:rPr>
              <a:t>викреслення</a:t>
            </a:r>
            <a:r>
              <a:rPr lang="uk-UA" sz="3200" b="1" dirty="0">
                <a:solidFill>
                  <a:srgbClr val="7030A0"/>
                </a:solidFill>
              </a:rPr>
              <a:t> Росії з цього простору. </a:t>
            </a:r>
            <a:endParaRPr lang="en-US" sz="3200" b="1" dirty="0">
              <a:solidFill>
                <a:srgbClr val="7030A0"/>
              </a:solidFill>
            </a:endParaRPr>
          </a:p>
          <a:p>
            <a:pPr algn="just"/>
            <a:r>
              <a:rPr lang="uk-UA" sz="3200" b="1" dirty="0">
                <a:solidFill>
                  <a:srgbClr val="7030A0"/>
                </a:solidFill>
              </a:rPr>
              <a:t>Зокрема, </a:t>
            </a:r>
            <a:r>
              <a:rPr lang="uk-UA" sz="3200" b="1" dirty="0" err="1">
                <a:solidFill>
                  <a:srgbClr val="7030A0"/>
                </a:solidFill>
                <a:highlight>
                  <a:srgbClr val="FFFF00"/>
                </a:highlight>
              </a:rPr>
              <a:t>Й.Бродський</a:t>
            </a:r>
            <a:r>
              <a:rPr lang="uk-UA" sz="3200" b="1" dirty="0">
                <a:solidFill>
                  <a:srgbClr val="7030A0"/>
                </a:solidFill>
                <a:highlight>
                  <a:srgbClr val="FFFF00"/>
                </a:highlight>
              </a:rPr>
              <a:t> </a:t>
            </a:r>
            <a:r>
              <a:rPr lang="uk-UA" sz="3200" b="1" dirty="0">
                <a:solidFill>
                  <a:srgbClr val="7030A0"/>
                </a:solidFill>
              </a:rPr>
              <a:t>відзначав, що концепція поділу Європи на Захід і Схід виникла на Заході. Головною метою концепції «Центральна Європа» він розглядав бажання стати частиною Заходу. </a:t>
            </a:r>
            <a:endParaRPr lang="en-US" sz="3200" b="1" dirty="0">
              <a:solidFill>
                <a:srgbClr val="7030A0"/>
              </a:solidFill>
            </a:endParaRPr>
          </a:p>
          <a:p>
            <a:pPr algn="just"/>
            <a:r>
              <a:rPr lang="uk-UA" sz="3200" b="1" dirty="0">
                <a:solidFill>
                  <a:srgbClr val="7030A0"/>
                </a:solidFill>
              </a:rPr>
              <a:t>Продовжив критику концепту «Центральна Європа» російський історик </a:t>
            </a:r>
            <a:r>
              <a:rPr lang="uk-UA" sz="3200" b="1" dirty="0" err="1">
                <a:solidFill>
                  <a:srgbClr val="7030A0"/>
                </a:solidFill>
                <a:highlight>
                  <a:srgbClr val="FFFF00"/>
                </a:highlight>
              </a:rPr>
              <a:t>О.Міллєр</a:t>
            </a:r>
            <a:r>
              <a:rPr lang="uk-UA" sz="3200" b="1" dirty="0">
                <a:solidFill>
                  <a:srgbClr val="7030A0"/>
                </a:solidFill>
              </a:rPr>
              <a:t>, вбачаючи в ньому ідею «межової Європи», за якою починається варварство. Він вказує, що в цьому концепті забагато «</a:t>
            </a:r>
            <a:r>
              <a:rPr lang="uk-UA" sz="3200" b="1" dirty="0" err="1">
                <a:solidFill>
                  <a:srgbClr val="7030A0"/>
                </a:solidFill>
              </a:rPr>
              <a:t>польськісті</a:t>
            </a:r>
            <a:r>
              <a:rPr lang="uk-UA" sz="3200" b="1" dirty="0">
                <a:solidFill>
                  <a:srgbClr val="7030A0"/>
                </a:solidFill>
              </a:rPr>
              <a:t>», що є «досить невдалою маркою для продажу ідеологічних продуктів у східних сусідів».</a:t>
            </a:r>
          </a:p>
        </p:txBody>
      </p:sp>
    </p:spTree>
    <p:extLst>
      <p:ext uri="{BB962C8B-B14F-4D97-AF65-F5344CB8AC3E}">
        <p14:creationId xmlns:p14="http://schemas.microsoft.com/office/powerpoint/2010/main" val="16891982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1025236"/>
          </a:xfrm>
        </p:spPr>
        <p:txBody>
          <a:bodyPr>
            <a:normAutofit/>
          </a:bodyPr>
          <a:lstStyle/>
          <a:p>
            <a:pPr algn="ctr"/>
            <a:r>
              <a:rPr lang="ru-RU" sz="3200" b="1" dirty="0">
                <a:solidFill>
                  <a:srgbClr val="002060"/>
                </a:solidFill>
                <a:highlight>
                  <a:srgbClr val="00FF00"/>
                </a:highlight>
              </a:rPr>
              <a:t>1</a:t>
            </a:r>
            <a:r>
              <a:rPr lang="uk-UA" sz="3200" b="1" dirty="0">
                <a:solidFill>
                  <a:srgbClr val="002060"/>
                </a:solidFill>
                <a:highlight>
                  <a:srgbClr val="00FF00"/>
                </a:highlight>
              </a:rPr>
              <a:t>.	Маастрихтська угода 1993 р. </a:t>
            </a:r>
            <a:br>
              <a:rPr lang="uk-UA" sz="3200" b="1" dirty="0">
                <a:solidFill>
                  <a:srgbClr val="002060"/>
                </a:solidFill>
                <a:highlight>
                  <a:srgbClr val="00FF00"/>
                </a:highlight>
              </a:rPr>
            </a:br>
            <a:r>
              <a:rPr lang="uk-UA" sz="3200" b="1" dirty="0">
                <a:solidFill>
                  <a:srgbClr val="002060"/>
                </a:solidFill>
                <a:highlight>
                  <a:srgbClr val="00FF00"/>
                </a:highlight>
              </a:rPr>
              <a:t>Шенгенська конвенція 1995 р. </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4" y="1200727"/>
            <a:ext cx="6705599" cy="5407889"/>
          </a:xfrm>
        </p:spPr>
        <p:txBody>
          <a:bodyPr>
            <a:normAutofit fontScale="92500"/>
          </a:bodyPr>
          <a:lstStyle/>
          <a:p>
            <a:pPr algn="just"/>
            <a:r>
              <a:rPr lang="uk-UA" sz="3200" b="1" dirty="0">
                <a:solidFill>
                  <a:srgbClr val="7030A0"/>
                </a:solidFill>
              </a:rPr>
              <a:t>Відтоді до числа країн, що підписали Конвенцію, приєдналися Італія (1990), Іспанія та Португалія (1991), Греція (1992), Австрія (1995), Швеція, Фінляндія, Данія, Ісландія та Норвегія (1996). </a:t>
            </a:r>
          </a:p>
          <a:p>
            <a:pPr algn="just"/>
            <a:r>
              <a:rPr lang="uk-UA" sz="3200" b="1" dirty="0">
                <a:solidFill>
                  <a:srgbClr val="7030A0"/>
                </a:solidFill>
              </a:rPr>
              <a:t>У 2005 р. за вступ до Шенгенської зони висловилась Швейцарія (приєдналась у 2008 р.). У 2007 р. до Шенгенського простору приєднались 9 нових держав-членів ЄС, що вступили в Союз 2004 р.</a:t>
            </a:r>
          </a:p>
        </p:txBody>
      </p:sp>
      <p:pic>
        <p:nvPicPr>
          <p:cNvPr id="5" name="Рисунок 4">
            <a:extLst>
              <a:ext uri="{FF2B5EF4-FFF2-40B4-BE49-F238E27FC236}">
                <a16:creationId xmlns:a16="http://schemas.microsoft.com/office/drawing/2014/main" id="{8BEAEFA2-6B88-5089-3DB2-F7D2BBA6549C}"/>
              </a:ext>
            </a:extLst>
          </p:cNvPr>
          <p:cNvPicPr>
            <a:picLocks noChangeAspect="1"/>
          </p:cNvPicPr>
          <p:nvPr/>
        </p:nvPicPr>
        <p:blipFill>
          <a:blip r:embed="rId2"/>
          <a:stretch>
            <a:fillRect/>
          </a:stretch>
        </p:blipFill>
        <p:spPr>
          <a:xfrm>
            <a:off x="6927273" y="1588479"/>
            <a:ext cx="4913746" cy="4706277"/>
          </a:xfrm>
          <a:prstGeom prst="rect">
            <a:avLst/>
          </a:prstGeom>
        </p:spPr>
      </p:pic>
    </p:spTree>
    <p:extLst>
      <p:ext uri="{BB962C8B-B14F-4D97-AF65-F5344CB8AC3E}">
        <p14:creationId xmlns:p14="http://schemas.microsoft.com/office/powerpoint/2010/main" val="2721509537"/>
      </p:ext>
    </p:extLst>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a:bodyPr>
          <a:lstStyle/>
          <a:p>
            <a:pPr algn="just"/>
            <a:r>
              <a:rPr lang="uk-UA" sz="2800" b="1" dirty="0">
                <a:solidFill>
                  <a:srgbClr val="7030A0"/>
                </a:solidFill>
              </a:rPr>
              <a:t>Критикує концепції Центральної Європи також російський історик–полоніст </a:t>
            </a:r>
            <a:r>
              <a:rPr lang="uk-UA" sz="2800" b="1" dirty="0" err="1">
                <a:solidFill>
                  <a:srgbClr val="7030A0"/>
                </a:solidFill>
              </a:rPr>
              <a:t>Л.Горизонтов</a:t>
            </a:r>
            <a:r>
              <a:rPr lang="uk-UA" sz="2800" b="1" dirty="0">
                <a:solidFill>
                  <a:srgbClr val="7030A0"/>
                </a:solidFill>
              </a:rPr>
              <a:t>. Під час виступу на «круглому столі»: «</a:t>
            </a:r>
            <a:r>
              <a:rPr lang="uk-UA" sz="2800" b="1" dirty="0" err="1">
                <a:solidFill>
                  <a:srgbClr val="7030A0"/>
                </a:solidFill>
              </a:rPr>
              <a:t>Восточные</a:t>
            </a:r>
            <a:r>
              <a:rPr lang="uk-UA" sz="2800" b="1" dirty="0">
                <a:solidFill>
                  <a:srgbClr val="7030A0"/>
                </a:solidFill>
              </a:rPr>
              <a:t> </a:t>
            </a:r>
            <a:r>
              <a:rPr lang="uk-UA" sz="2800" b="1" dirty="0" err="1">
                <a:solidFill>
                  <a:srgbClr val="7030A0"/>
                </a:solidFill>
              </a:rPr>
              <a:t>славяне</a:t>
            </a:r>
            <a:r>
              <a:rPr lang="uk-UA" sz="2800" b="1" dirty="0">
                <a:solidFill>
                  <a:srgbClr val="7030A0"/>
                </a:solidFill>
              </a:rPr>
              <a:t> XVII-XVIII </a:t>
            </a:r>
            <a:r>
              <a:rPr lang="uk-UA" sz="2800" b="1" dirty="0" err="1">
                <a:solidFill>
                  <a:srgbClr val="7030A0"/>
                </a:solidFill>
              </a:rPr>
              <a:t>вв</a:t>
            </a:r>
            <a:r>
              <a:rPr lang="uk-UA" sz="2800" b="1" dirty="0">
                <a:solidFill>
                  <a:srgbClr val="7030A0"/>
                </a:solidFill>
              </a:rPr>
              <a:t>.: </a:t>
            </a:r>
            <a:r>
              <a:rPr lang="uk-UA" sz="2800" b="1" dirty="0" err="1">
                <a:solidFill>
                  <a:srgbClr val="7030A0"/>
                </a:solidFill>
              </a:rPr>
              <a:t>этническое</a:t>
            </a:r>
            <a:r>
              <a:rPr lang="uk-UA" sz="2800" b="1" dirty="0">
                <a:solidFill>
                  <a:srgbClr val="7030A0"/>
                </a:solidFill>
              </a:rPr>
              <a:t> </a:t>
            </a:r>
            <a:r>
              <a:rPr lang="uk-UA" sz="2800" b="1" dirty="0" err="1">
                <a:solidFill>
                  <a:srgbClr val="7030A0"/>
                </a:solidFill>
              </a:rPr>
              <a:t>развитие</a:t>
            </a:r>
            <a:r>
              <a:rPr lang="uk-UA" sz="2800" b="1" dirty="0">
                <a:solidFill>
                  <a:srgbClr val="7030A0"/>
                </a:solidFill>
              </a:rPr>
              <a:t> и </a:t>
            </a:r>
            <a:r>
              <a:rPr lang="uk-UA" sz="2800" b="1" dirty="0" err="1">
                <a:solidFill>
                  <a:srgbClr val="7030A0"/>
                </a:solidFill>
              </a:rPr>
              <a:t>культурное</a:t>
            </a:r>
            <a:r>
              <a:rPr lang="uk-UA" sz="2800" b="1" dirty="0">
                <a:solidFill>
                  <a:srgbClr val="7030A0"/>
                </a:solidFill>
              </a:rPr>
              <a:t> </a:t>
            </a:r>
            <a:r>
              <a:rPr lang="uk-UA" sz="2800" b="1" dirty="0" err="1">
                <a:solidFill>
                  <a:srgbClr val="7030A0"/>
                </a:solidFill>
              </a:rPr>
              <a:t>взаимодействие</a:t>
            </a:r>
            <a:r>
              <a:rPr lang="uk-UA" sz="2800" b="1" dirty="0">
                <a:solidFill>
                  <a:srgbClr val="7030A0"/>
                </a:solidFill>
              </a:rPr>
              <a:t>» 4 квітня 2001 р. він виокремив два альтернативних пояснення історичного процесу на «східнослов’янських землях» – концепцію «загальноруської» культури (триєдність руських – великоросів, малоросів, білорусів на теренах колишньої Київської Руси і на основі «конфесійної (православної) детермінанти») та ідею Центрально-Східної Європи. </a:t>
            </a:r>
            <a:endParaRPr lang="en-US" sz="2800" b="1" dirty="0">
              <a:solidFill>
                <a:srgbClr val="7030A0"/>
              </a:solidFill>
            </a:endParaRPr>
          </a:p>
          <a:p>
            <a:pPr algn="just"/>
            <a:r>
              <a:rPr lang="uk-UA" sz="2800" b="1" dirty="0">
                <a:solidFill>
                  <a:srgbClr val="7030A0"/>
                </a:solidFill>
              </a:rPr>
              <a:t>Так, дослідник зауважував, концепція Центрально-Східної Європи робить акцент на Речі Посполитій, а після падіння Польсько-литовської держави, соціокультурне переважання </a:t>
            </a:r>
            <a:r>
              <a:rPr lang="uk-UA" sz="2800" b="1" dirty="0" err="1">
                <a:solidFill>
                  <a:srgbClr val="7030A0"/>
                </a:solidFill>
              </a:rPr>
              <a:t>збереглося</a:t>
            </a:r>
            <a:r>
              <a:rPr lang="uk-UA" sz="2800" b="1" dirty="0">
                <a:solidFill>
                  <a:srgbClr val="7030A0"/>
                </a:solidFill>
              </a:rPr>
              <a:t> на Правобережній Україні, у Білорусі і Литві.</a:t>
            </a:r>
          </a:p>
        </p:txBody>
      </p:sp>
    </p:spTree>
    <p:extLst>
      <p:ext uri="{BB962C8B-B14F-4D97-AF65-F5344CB8AC3E}">
        <p14:creationId xmlns:p14="http://schemas.microsoft.com/office/powerpoint/2010/main" val="367879509"/>
      </p:ext>
    </p:extLst>
  </p:cSld>
  <p:clrMapOvr>
    <a:masterClrMapping/>
  </p:clrMapOvr>
  <p:transition spd="slow">
    <p:randomBar dir="ver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a:bodyPr>
          <a:lstStyle/>
          <a:p>
            <a:pPr algn="just"/>
            <a:r>
              <a:rPr lang="uk-UA" sz="2800" b="1" dirty="0">
                <a:solidFill>
                  <a:srgbClr val="7030A0"/>
                </a:solidFill>
              </a:rPr>
              <a:t>Автор зауважує, що в основі стійкої регіональної єдності лежали «європейськість і громадянські цінності». Він констатує, що у релігійному плані ця концепція робить акцент на </a:t>
            </a:r>
            <a:r>
              <a:rPr lang="uk-UA" sz="2800" b="1" dirty="0" err="1">
                <a:solidFill>
                  <a:srgbClr val="7030A0"/>
                </a:solidFill>
              </a:rPr>
              <a:t>поліконфесійності</a:t>
            </a:r>
            <a:r>
              <a:rPr lang="uk-UA" sz="2800" b="1" dirty="0">
                <a:solidFill>
                  <a:srgbClr val="7030A0"/>
                </a:solidFill>
              </a:rPr>
              <a:t> регіону і релігійній толерантності, хоча «саме католицизму належить творча роль носія європейської цивілізації». </a:t>
            </a:r>
            <a:endParaRPr lang="en-US" sz="2800" b="1" dirty="0">
              <a:solidFill>
                <a:srgbClr val="7030A0"/>
              </a:solidFill>
            </a:endParaRPr>
          </a:p>
          <a:p>
            <a:pPr algn="just"/>
            <a:r>
              <a:rPr lang="uk-UA" sz="2800" b="1" dirty="0">
                <a:solidFill>
                  <a:srgbClr val="7030A0"/>
                </a:solidFill>
              </a:rPr>
              <a:t>Центрально-Східна Європа в цій інтерпретації об</a:t>
            </a:r>
            <a:r>
              <a:rPr lang="en-US" sz="2800" b="1" dirty="0">
                <a:solidFill>
                  <a:srgbClr val="7030A0"/>
                </a:solidFill>
              </a:rPr>
              <a:t>`</a:t>
            </a:r>
            <a:r>
              <a:rPr lang="uk-UA" sz="2800" b="1" dirty="0" err="1">
                <a:solidFill>
                  <a:srgbClr val="7030A0"/>
                </a:solidFill>
              </a:rPr>
              <a:t>єднує</a:t>
            </a:r>
            <a:r>
              <a:rPr lang="uk-UA" sz="2800" b="1" dirty="0">
                <a:solidFill>
                  <a:srgbClr val="7030A0"/>
                </a:solidFill>
              </a:rPr>
              <a:t> практично всі народи на схід від Германії і Італії, однак </a:t>
            </a:r>
            <a:r>
              <a:rPr lang="uk-UA" sz="2800" b="1" u="sng" dirty="0">
                <a:solidFill>
                  <a:srgbClr val="7030A0"/>
                </a:solidFill>
                <a:highlight>
                  <a:srgbClr val="FFFF00"/>
                </a:highlight>
              </a:rPr>
              <a:t>Росія в кордонах Московії Івана Грозного при цьому опиняється за межами європейського культурного кола, і не тільки до середини XVII ст., але фактично назавжди</a:t>
            </a:r>
            <a:r>
              <a:rPr lang="uk-UA" sz="2800" b="1" dirty="0">
                <a:solidFill>
                  <a:srgbClr val="7030A0"/>
                </a:solidFill>
              </a:rPr>
              <a:t>. Ця концепція, що заснована на ідеї </a:t>
            </a:r>
            <a:r>
              <a:rPr lang="uk-UA" sz="2800" b="1" dirty="0" err="1">
                <a:solidFill>
                  <a:srgbClr val="7030A0"/>
                </a:solidFill>
              </a:rPr>
              <a:t>макрорегіону</a:t>
            </a:r>
            <a:r>
              <a:rPr lang="uk-UA" sz="2800" b="1" dirty="0">
                <a:solidFill>
                  <a:srgbClr val="7030A0"/>
                </a:solidFill>
              </a:rPr>
              <a:t>, на його думку, недостатньо враховує </a:t>
            </a:r>
            <a:r>
              <a:rPr lang="uk-UA" sz="2800" b="1" dirty="0" err="1">
                <a:solidFill>
                  <a:srgbClr val="7030A0"/>
                </a:solidFill>
              </a:rPr>
              <a:t>внутрішньорегіональні</a:t>
            </a:r>
            <a:r>
              <a:rPr lang="uk-UA" sz="2800" b="1" dirty="0">
                <a:solidFill>
                  <a:srgbClr val="7030A0"/>
                </a:solidFill>
              </a:rPr>
              <a:t> відмінності, наприклад, «</a:t>
            </a:r>
            <a:r>
              <a:rPr lang="uk-UA" sz="2800" b="1" dirty="0">
                <a:solidFill>
                  <a:srgbClr val="C00000"/>
                </a:solidFill>
              </a:rPr>
              <a:t>повністю включаючи до Центрально–Східної Європи територію сучасної Української держави</a:t>
            </a:r>
            <a:r>
              <a:rPr lang="uk-UA" sz="2800" b="1" dirty="0">
                <a:solidFill>
                  <a:srgbClr val="7030A0"/>
                </a:solidFill>
              </a:rPr>
              <a:t>».</a:t>
            </a:r>
          </a:p>
        </p:txBody>
      </p:sp>
    </p:spTree>
    <p:extLst>
      <p:ext uri="{BB962C8B-B14F-4D97-AF65-F5344CB8AC3E}">
        <p14:creationId xmlns:p14="http://schemas.microsoft.com/office/powerpoint/2010/main" val="36333913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a:bodyPr>
          <a:lstStyle/>
          <a:p>
            <a:pPr algn="just"/>
            <a:r>
              <a:rPr lang="uk-UA" sz="3800" b="1" dirty="0">
                <a:solidFill>
                  <a:srgbClr val="7030A0"/>
                </a:solidFill>
              </a:rPr>
              <a:t>На його думку, концепція </a:t>
            </a:r>
            <a:r>
              <a:rPr lang="uk-UA" sz="3800" b="1" dirty="0">
                <a:solidFill>
                  <a:srgbClr val="C00000"/>
                </a:solidFill>
              </a:rPr>
              <a:t>Центрально-Східної Європи</a:t>
            </a:r>
            <a:r>
              <a:rPr lang="uk-UA" sz="3800" b="1" dirty="0">
                <a:solidFill>
                  <a:srgbClr val="7030A0"/>
                </a:solidFill>
              </a:rPr>
              <a:t> як ідеї </a:t>
            </a:r>
            <a:r>
              <a:rPr lang="uk-UA" sz="3800" b="1" dirty="0">
                <a:solidFill>
                  <a:srgbClr val="7030A0"/>
                </a:solidFill>
                <a:highlight>
                  <a:srgbClr val="FFFF00"/>
                </a:highlight>
              </a:rPr>
              <a:t>польської триєдності</a:t>
            </a:r>
            <a:r>
              <a:rPr lang="uk-UA" sz="3800" b="1" dirty="0">
                <a:solidFill>
                  <a:srgbClr val="7030A0"/>
                </a:solidFill>
              </a:rPr>
              <a:t> (поляки – русини – литвини) була дзеркальної по відношенні до загальноруської концепції. </a:t>
            </a:r>
          </a:p>
          <a:p>
            <a:pPr algn="just"/>
            <a:r>
              <a:rPr lang="uk-UA" sz="3800" b="1" dirty="0">
                <a:solidFill>
                  <a:srgbClr val="7030A0"/>
                </a:solidFill>
              </a:rPr>
              <a:t>Вона склалася у міжвоєнний період як антитеза Німеччини (Центральна Європа без Німеччини), а після розпаду Радянського Союзу її «</a:t>
            </a:r>
            <a:r>
              <a:rPr lang="uk-UA" sz="3800" b="1" dirty="0">
                <a:solidFill>
                  <a:srgbClr val="7030A0"/>
                </a:solidFill>
                <a:highlight>
                  <a:srgbClr val="00FFFF"/>
                </a:highlight>
              </a:rPr>
              <a:t>ареал був суттєво розширений за рахунок шести колишніх західних республік СРСР, перш за все України, Білорусі і Литви». </a:t>
            </a:r>
          </a:p>
        </p:txBody>
      </p:sp>
    </p:spTree>
    <p:extLst>
      <p:ext uri="{BB962C8B-B14F-4D97-AF65-F5344CB8AC3E}">
        <p14:creationId xmlns:p14="http://schemas.microsoft.com/office/powerpoint/2010/main" val="3099094932"/>
      </p:ext>
    </p:extLst>
  </p:cSld>
  <p:clrMapOvr>
    <a:masterClrMapping/>
  </p:clrMapOvr>
  <p:transition spd="med">
    <p:pull/>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fontScale="85000" lnSpcReduction="10000"/>
          </a:bodyPr>
          <a:lstStyle/>
          <a:p>
            <a:pPr algn="just"/>
            <a:r>
              <a:rPr lang="uk-UA" sz="3200" b="1" dirty="0">
                <a:solidFill>
                  <a:srgbClr val="7030A0"/>
                </a:solidFill>
              </a:rPr>
              <a:t>Тут слід згадати застереження Мілана </a:t>
            </a:r>
            <a:r>
              <a:rPr lang="uk-UA" sz="3200" b="1" dirty="0" err="1">
                <a:solidFill>
                  <a:srgbClr val="7030A0"/>
                </a:solidFill>
              </a:rPr>
              <a:t>Кундери</a:t>
            </a:r>
            <a:r>
              <a:rPr lang="uk-UA" sz="3200" b="1" dirty="0">
                <a:solidFill>
                  <a:srgbClr val="7030A0"/>
                </a:solidFill>
              </a:rPr>
              <a:t> стосовно єдності слов’ян: «</a:t>
            </a:r>
            <a:r>
              <a:rPr lang="uk-UA" sz="3200" b="1" dirty="0">
                <a:solidFill>
                  <a:srgbClr val="7030A0"/>
                </a:solidFill>
                <a:highlight>
                  <a:srgbClr val="FFFF00"/>
                </a:highlight>
              </a:rPr>
              <a:t>І якщо бути відвертим, я вважаю, що помилка, яку допустили країни Центральної Європи, сталася через те, що я називаю «ідеологією слов’янського світу». </a:t>
            </a:r>
          </a:p>
          <a:p>
            <a:pPr algn="just"/>
            <a:r>
              <a:rPr lang="uk-UA" sz="3200" b="1" dirty="0">
                <a:solidFill>
                  <a:srgbClr val="7030A0"/>
                </a:solidFill>
              </a:rPr>
              <a:t>Далі він продовжує: «</a:t>
            </a:r>
            <a:r>
              <a:rPr lang="uk-UA" sz="3200" b="1" dirty="0">
                <a:solidFill>
                  <a:srgbClr val="7030A0"/>
                </a:solidFill>
                <a:highlight>
                  <a:srgbClr val="00FF00"/>
                </a:highlight>
              </a:rPr>
              <a:t>Я кажу «ідеологія» навмисно, бо це лише приклад політичної містифікації, винайденої в XIX сторіччі. Чехи (незважаючи на суворі попередження своїх найповажніших лідерів) з великим задоволенням наївно виставляли свою «слов’янську ідеологію» як забороло проти німецької аґресивності. Росіяни, з іншого боку, діставали втіху від використання для виправдання своїх власних </a:t>
            </a:r>
            <a:r>
              <a:rPr lang="uk-UA" sz="3200" b="1" dirty="0" err="1">
                <a:solidFill>
                  <a:srgbClr val="7030A0"/>
                </a:solidFill>
                <a:highlight>
                  <a:srgbClr val="00FF00"/>
                </a:highlight>
              </a:rPr>
              <a:t>імперіальних</a:t>
            </a:r>
            <a:r>
              <a:rPr lang="uk-UA" sz="3200" b="1" dirty="0">
                <a:solidFill>
                  <a:srgbClr val="7030A0"/>
                </a:solidFill>
                <a:highlight>
                  <a:srgbClr val="00FF00"/>
                </a:highlight>
              </a:rPr>
              <a:t> амбіцій</a:t>
            </a:r>
            <a:r>
              <a:rPr lang="uk-UA" sz="3200" b="1" dirty="0">
                <a:solidFill>
                  <a:srgbClr val="7030A0"/>
                </a:solidFill>
              </a:rPr>
              <a:t>». </a:t>
            </a:r>
          </a:p>
          <a:p>
            <a:pPr algn="just"/>
            <a:r>
              <a:rPr lang="uk-UA" sz="3200" b="1" dirty="0">
                <a:solidFill>
                  <a:srgbClr val="7030A0"/>
                </a:solidFill>
              </a:rPr>
              <a:t>Далі він наводить цитату чеського письменника Карела </a:t>
            </a:r>
            <a:r>
              <a:rPr lang="uk-UA" sz="3200" b="1" dirty="0" err="1">
                <a:solidFill>
                  <a:srgbClr val="7030A0"/>
                </a:solidFill>
              </a:rPr>
              <a:t>Гавлічека</a:t>
            </a:r>
            <a:r>
              <a:rPr lang="uk-UA" sz="3200" b="1" dirty="0">
                <a:solidFill>
                  <a:srgbClr val="7030A0"/>
                </a:solidFill>
              </a:rPr>
              <a:t> від 1844 р., що є актуальною і по сьогодення: «</a:t>
            </a:r>
            <a:r>
              <a:rPr lang="uk-UA" sz="3200" b="1" dirty="0">
                <a:solidFill>
                  <a:srgbClr val="7030A0"/>
                </a:solidFill>
                <a:highlight>
                  <a:srgbClr val="00FFFF"/>
                </a:highlight>
              </a:rPr>
              <a:t>Росіяни люблять називати все російське слов’янським, щоб пізніше називати все слов’янське російським</a:t>
            </a:r>
            <a:r>
              <a:rPr lang="uk-UA" sz="3200" b="1" dirty="0">
                <a:solidFill>
                  <a:srgbClr val="7030A0"/>
                </a:solidFill>
              </a:rPr>
              <a:t>».</a:t>
            </a:r>
          </a:p>
        </p:txBody>
      </p:sp>
    </p:spTree>
    <p:extLst>
      <p:ext uri="{BB962C8B-B14F-4D97-AF65-F5344CB8AC3E}">
        <p14:creationId xmlns:p14="http://schemas.microsoft.com/office/powerpoint/2010/main" val="3109209080"/>
      </p:ext>
    </p:extLst>
  </p:cSld>
  <p:clrMapOvr>
    <a:masterClrMapping/>
  </p:clrMapOvr>
  <p:transition spd="slow">
    <p:cove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lnSpcReduction="10000"/>
          </a:bodyPr>
          <a:lstStyle/>
          <a:p>
            <a:pPr algn="just"/>
            <a:r>
              <a:rPr lang="uk-UA" sz="3200" b="1" dirty="0" err="1">
                <a:solidFill>
                  <a:srgbClr val="7030A0"/>
                </a:solidFill>
              </a:rPr>
              <a:t>А</a:t>
            </a:r>
            <a:r>
              <a:rPr lang="uk-UA" sz="3400" b="1" dirty="0" err="1">
                <a:solidFill>
                  <a:srgbClr val="7030A0"/>
                </a:solidFill>
              </a:rPr>
              <a:t>.Портнов</a:t>
            </a:r>
            <a:r>
              <a:rPr lang="uk-UA" sz="3400" b="1" dirty="0">
                <a:solidFill>
                  <a:srgbClr val="7030A0"/>
                </a:solidFill>
              </a:rPr>
              <a:t> відзначає, що російські вчені виявилися найпослідовнішими критиками концепції Центральної/Центрально-Східної Європи, що є «</a:t>
            </a:r>
            <a:r>
              <a:rPr lang="uk-UA" sz="3400" b="1" dirty="0">
                <a:solidFill>
                  <a:srgbClr val="7030A0"/>
                </a:solidFill>
                <a:highlight>
                  <a:srgbClr val="00FF00"/>
                </a:highlight>
              </a:rPr>
              <a:t>реакцією на неспроможність сучасної російської думки запропонувати Україні іншу, так само привабливу, формулу</a:t>
            </a:r>
            <a:r>
              <a:rPr lang="uk-UA" sz="3400" b="1" dirty="0">
                <a:solidFill>
                  <a:srgbClr val="7030A0"/>
                </a:solidFill>
              </a:rPr>
              <a:t>». </a:t>
            </a:r>
          </a:p>
          <a:p>
            <a:pPr algn="just"/>
            <a:r>
              <a:rPr lang="uk-UA" sz="3400" b="1" dirty="0">
                <a:solidFill>
                  <a:srgbClr val="7030A0"/>
                </a:solidFill>
              </a:rPr>
              <a:t>Дослідник зауважує, що концепт «Центрально-Східна Європа» «</a:t>
            </a:r>
            <a:r>
              <a:rPr lang="uk-UA" sz="3400" b="1" dirty="0">
                <a:solidFill>
                  <a:srgbClr val="7030A0"/>
                </a:solidFill>
                <a:highlight>
                  <a:srgbClr val="FFFF00"/>
                </a:highlight>
              </a:rPr>
              <a:t>уже набув легітимного статусу і в польській, і в українській, і в опозиційній білоруській науці. При цьому, на нашу думку, цей концепт так само умовний і метафоричний, як і інші </a:t>
            </a:r>
            <a:r>
              <a:rPr lang="uk-UA" sz="3400" b="1" dirty="0" err="1">
                <a:solidFill>
                  <a:srgbClr val="7030A0"/>
                </a:solidFill>
                <a:highlight>
                  <a:srgbClr val="FFFF00"/>
                </a:highlight>
              </a:rPr>
              <a:t>узагальнювальні</a:t>
            </a:r>
            <a:r>
              <a:rPr lang="uk-UA" sz="3400" b="1" dirty="0">
                <a:solidFill>
                  <a:srgbClr val="7030A0"/>
                </a:solidFill>
                <a:highlight>
                  <a:srgbClr val="FFFF00"/>
                </a:highlight>
              </a:rPr>
              <a:t> історично-географічні поняття</a:t>
            </a:r>
            <a:r>
              <a:rPr lang="uk-UA" sz="3400" b="1" dirty="0">
                <a:solidFill>
                  <a:srgbClr val="7030A0"/>
                </a:solidFill>
              </a:rPr>
              <a:t>».</a:t>
            </a:r>
          </a:p>
        </p:txBody>
      </p:sp>
    </p:spTree>
    <p:extLst>
      <p:ext uri="{BB962C8B-B14F-4D97-AF65-F5344CB8AC3E}">
        <p14:creationId xmlns:p14="http://schemas.microsoft.com/office/powerpoint/2010/main" val="4275492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rmAutofit lnSpcReduction="10000"/>
          </a:bodyPr>
          <a:lstStyle/>
          <a:p>
            <a:pPr algn="just"/>
            <a:r>
              <a:rPr lang="uk-UA" sz="2400" b="1" dirty="0">
                <a:solidFill>
                  <a:srgbClr val="7030A0"/>
                </a:solidFill>
              </a:rPr>
              <a:t>Після масштабного розширення Європейського Союзу 2004 р. за рахунок посткомуністичних країн Центрально-Східної Європи розуміння країн, що належить до цього регіону, стало нечітким. </a:t>
            </a:r>
          </a:p>
          <a:p>
            <a:pPr algn="just"/>
            <a:r>
              <a:rPr lang="uk-UA" sz="2400" b="1" dirty="0">
                <a:solidFill>
                  <a:srgbClr val="7030A0"/>
                </a:solidFill>
              </a:rPr>
              <a:t>Щодо регіону «Східної Європи», то американські спеціалісти з питань Східної Європи виділили категорію «</a:t>
            </a:r>
            <a:r>
              <a:rPr lang="uk-UA" sz="2400" b="1" dirty="0">
                <a:solidFill>
                  <a:srgbClr val="C00000"/>
                </a:solidFill>
                <a:highlight>
                  <a:srgbClr val="FFFF00"/>
                </a:highlight>
              </a:rPr>
              <a:t>нова Східна Європа</a:t>
            </a:r>
            <a:r>
              <a:rPr lang="uk-UA" sz="2400" b="1" dirty="0">
                <a:solidFill>
                  <a:srgbClr val="7030A0"/>
                </a:solidFill>
              </a:rPr>
              <a:t>», до якої віднесли </a:t>
            </a:r>
            <a:r>
              <a:rPr lang="uk-UA" sz="2400" b="1" u="sng" dirty="0">
                <a:solidFill>
                  <a:srgbClr val="7030A0"/>
                </a:solidFill>
              </a:rPr>
              <a:t>Україну, Білорусь і Молдову</a:t>
            </a:r>
            <a:r>
              <a:rPr lang="uk-UA" sz="2400" b="1" dirty="0">
                <a:solidFill>
                  <a:srgbClr val="7030A0"/>
                </a:solidFill>
              </a:rPr>
              <a:t>. </a:t>
            </a:r>
          </a:p>
          <a:p>
            <a:pPr algn="just"/>
            <a:r>
              <a:rPr lang="uk-UA" sz="2400" b="1" dirty="0">
                <a:solidFill>
                  <a:srgbClr val="7030A0"/>
                </a:solidFill>
              </a:rPr>
              <a:t>На думку </a:t>
            </a:r>
            <a:r>
              <a:rPr lang="uk-UA" sz="2400" b="1" dirty="0" err="1">
                <a:solidFill>
                  <a:srgbClr val="7030A0"/>
                </a:solidFill>
              </a:rPr>
              <a:t>Є.Кіш</a:t>
            </a:r>
            <a:r>
              <a:rPr lang="uk-UA" sz="2400" b="1" dirty="0">
                <a:solidFill>
                  <a:srgbClr val="7030A0"/>
                </a:solidFill>
              </a:rPr>
              <a:t>, 1 травня 2004 року в центральноєвропейському регіоні відбулась масштабна подія, що докорінно змінила геополітичну ситуацію. Відбулася «</a:t>
            </a:r>
            <a:r>
              <a:rPr lang="uk-UA" sz="2400" b="1" u="sng" dirty="0">
                <a:solidFill>
                  <a:srgbClr val="7030A0"/>
                </a:solidFill>
                <a:highlight>
                  <a:srgbClr val="FFFF00"/>
                </a:highlight>
              </a:rPr>
              <a:t>сегментація Центральної Європи та Східної Європи» на два регіони</a:t>
            </a:r>
            <a:r>
              <a:rPr lang="uk-UA" sz="2400" b="1" dirty="0">
                <a:solidFill>
                  <a:srgbClr val="7030A0"/>
                </a:solidFill>
              </a:rPr>
              <a:t>. До першого – «</a:t>
            </a:r>
            <a:r>
              <a:rPr lang="uk-UA" sz="2400" b="1" dirty="0">
                <a:solidFill>
                  <a:srgbClr val="7030A0"/>
                </a:solidFill>
                <a:highlight>
                  <a:srgbClr val="00FFFF"/>
                </a:highlight>
              </a:rPr>
              <a:t>нова Центральна Європа</a:t>
            </a:r>
            <a:r>
              <a:rPr lang="uk-UA" sz="2400" b="1" dirty="0">
                <a:solidFill>
                  <a:srgbClr val="7030A0"/>
                </a:solidFill>
              </a:rPr>
              <a:t>» відносяться Польща, Чехія, Угорщина й Словаччина. До другого регіону – «</a:t>
            </a:r>
            <a:r>
              <a:rPr lang="uk-UA" sz="2400" b="1" dirty="0">
                <a:solidFill>
                  <a:srgbClr val="7030A0"/>
                </a:solidFill>
                <a:highlight>
                  <a:srgbClr val="00FF00"/>
                </a:highlight>
              </a:rPr>
              <a:t>нова Східна Європа</a:t>
            </a:r>
            <a:r>
              <a:rPr lang="uk-UA" sz="2400" b="1" dirty="0">
                <a:solidFill>
                  <a:srgbClr val="7030A0"/>
                </a:solidFill>
              </a:rPr>
              <a:t>» авторка зараховує Україну, Білорусь, Молдову, Російську Федерацію. </a:t>
            </a:r>
          </a:p>
          <a:p>
            <a:pPr algn="just"/>
            <a:r>
              <a:rPr lang="uk-UA" sz="2400" b="1" dirty="0">
                <a:solidFill>
                  <a:srgbClr val="7030A0"/>
                </a:solidFill>
              </a:rPr>
              <a:t>В свою чергу, на важливість Центральної Європи для України наголошує </a:t>
            </a:r>
            <a:r>
              <a:rPr lang="uk-UA" sz="2400" b="1" dirty="0" err="1">
                <a:solidFill>
                  <a:srgbClr val="7030A0"/>
                </a:solidFill>
              </a:rPr>
              <a:t>М.Лендьел</a:t>
            </a:r>
            <a:r>
              <a:rPr lang="uk-UA" sz="2400" b="1" dirty="0">
                <a:solidFill>
                  <a:srgbClr val="7030A0"/>
                </a:solidFill>
              </a:rPr>
              <a:t>: «</a:t>
            </a:r>
            <a:r>
              <a:rPr lang="uk-UA" sz="2400" b="1" dirty="0">
                <a:solidFill>
                  <a:srgbClr val="C00000"/>
                </a:solidFill>
                <a:highlight>
                  <a:srgbClr val="FFFF00"/>
                </a:highlight>
              </a:rPr>
              <a:t>в останні роки цей регіон розглядається як єдина культурна альтернатива для України в умовах наступу «</a:t>
            </a:r>
            <a:r>
              <a:rPr lang="uk-UA" sz="2400" b="1" dirty="0" err="1">
                <a:solidFill>
                  <a:srgbClr val="C00000"/>
                </a:solidFill>
                <a:highlight>
                  <a:srgbClr val="FFFF00"/>
                </a:highlight>
              </a:rPr>
              <a:t>Русского</a:t>
            </a:r>
            <a:r>
              <a:rPr lang="uk-UA" sz="2400" b="1" dirty="0">
                <a:solidFill>
                  <a:srgbClr val="C00000"/>
                </a:solidFill>
                <a:highlight>
                  <a:srgbClr val="FFFF00"/>
                </a:highlight>
              </a:rPr>
              <a:t> мира</a:t>
            </a:r>
            <a:r>
              <a:rPr lang="uk-UA" sz="2400" b="1" dirty="0">
                <a:solidFill>
                  <a:srgbClr val="7030A0"/>
                </a:solidFill>
              </a:rPr>
              <a:t>».</a:t>
            </a:r>
          </a:p>
        </p:txBody>
      </p:sp>
    </p:spTree>
    <p:extLst>
      <p:ext uri="{BB962C8B-B14F-4D97-AF65-F5344CB8AC3E}">
        <p14:creationId xmlns:p14="http://schemas.microsoft.com/office/powerpoint/2010/main" val="251569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Autofit/>
          </a:bodyPr>
          <a:lstStyle/>
          <a:p>
            <a:pPr algn="just"/>
            <a:r>
              <a:rPr lang="uk-UA" sz="3500" b="1" dirty="0">
                <a:solidFill>
                  <a:srgbClr val="7030A0"/>
                </a:solidFill>
              </a:rPr>
              <a:t>На нашу думку, концепт «нова Східна Європа» почав реформуватися з 2009 р. з ініціативи «Східне партнерство», започаткованої в рамках Європейської політики сусідства за сприяння Польщі та Швеції. </a:t>
            </a:r>
          </a:p>
          <a:p>
            <a:pPr algn="just"/>
            <a:r>
              <a:rPr lang="uk-UA" sz="3500" b="1" dirty="0">
                <a:solidFill>
                  <a:srgbClr val="7030A0"/>
                </a:solidFill>
              </a:rPr>
              <a:t>За меморандумом про «Східне партнерство» ЄС вона охопила шість країн «</a:t>
            </a:r>
            <a:r>
              <a:rPr lang="uk-UA" sz="3500" b="1" dirty="0">
                <a:solidFill>
                  <a:srgbClr val="7030A0"/>
                </a:solidFill>
                <a:highlight>
                  <a:srgbClr val="FFFF00"/>
                </a:highlight>
              </a:rPr>
              <a:t>нової Східної Європи</a:t>
            </a:r>
            <a:r>
              <a:rPr lang="uk-UA" sz="3500" b="1" dirty="0">
                <a:solidFill>
                  <a:srgbClr val="7030A0"/>
                </a:solidFill>
              </a:rPr>
              <a:t>», куди увійшли </a:t>
            </a:r>
            <a:r>
              <a:rPr lang="uk-UA" sz="3500" b="1" i="1" u="sng" dirty="0">
                <a:solidFill>
                  <a:srgbClr val="7030A0"/>
                </a:solidFill>
              </a:rPr>
              <a:t>держави Південного Кавказу – Азербайджан, Вірменія та Грузія, а також Білорусь, Молдова та Україна</a:t>
            </a:r>
            <a:r>
              <a:rPr lang="uk-UA" sz="3500" b="1" dirty="0">
                <a:solidFill>
                  <a:srgbClr val="7030A0"/>
                </a:solidFill>
              </a:rPr>
              <a:t>. </a:t>
            </a:r>
            <a:r>
              <a:rPr lang="uk-UA" sz="3500" b="1" dirty="0">
                <a:solidFill>
                  <a:srgbClr val="C00000"/>
                </a:solidFill>
                <a:highlight>
                  <a:srgbClr val="00FFFF"/>
                </a:highlight>
              </a:rPr>
              <a:t>Об’єднані за територіальною ознакою, ці шість країн серед вітчизняних дослідників стали асоціюватися як регіон «Східна Європа». </a:t>
            </a:r>
          </a:p>
        </p:txBody>
      </p:sp>
    </p:spTree>
    <p:extLst>
      <p:ext uri="{BB962C8B-B14F-4D97-AF65-F5344CB8AC3E}">
        <p14:creationId xmlns:p14="http://schemas.microsoft.com/office/powerpoint/2010/main" val="2586547309"/>
      </p:ext>
    </p:extLst>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Autofit/>
          </a:bodyPr>
          <a:lstStyle/>
          <a:p>
            <a:pPr algn="just"/>
            <a:r>
              <a:rPr lang="uk-UA" sz="2500" b="1" dirty="0">
                <a:solidFill>
                  <a:srgbClr val="7030A0"/>
                </a:solidFill>
              </a:rPr>
              <a:t>Один із провідних спеціалістів з історії Східної Європи, професор історії Гарвардського університету </a:t>
            </a:r>
            <a:r>
              <a:rPr lang="uk-UA" sz="2500" b="1" dirty="0" err="1">
                <a:solidFill>
                  <a:srgbClr val="7030A0"/>
                </a:solidFill>
              </a:rPr>
              <a:t>С.Плохій</a:t>
            </a:r>
            <a:r>
              <a:rPr lang="uk-UA" sz="2500" b="1" dirty="0">
                <a:solidFill>
                  <a:srgbClr val="7030A0"/>
                </a:solidFill>
              </a:rPr>
              <a:t> у 2011 р. зазначав, що народження «</a:t>
            </a:r>
            <a:r>
              <a:rPr lang="uk-UA" sz="2500" b="1" dirty="0">
                <a:solidFill>
                  <a:srgbClr val="7030A0"/>
                </a:solidFill>
                <a:highlight>
                  <a:srgbClr val="00FFFF"/>
                </a:highlight>
              </a:rPr>
              <a:t>Нової Східної Європи</a:t>
            </a:r>
            <a:r>
              <a:rPr lang="uk-UA" sz="2500" b="1" dirty="0">
                <a:solidFill>
                  <a:srgbClr val="7030A0"/>
                </a:solidFill>
              </a:rPr>
              <a:t>» пов’язано з тим, що Центральну Європу посунули на схід. </a:t>
            </a:r>
          </a:p>
          <a:p>
            <a:pPr algn="just"/>
            <a:r>
              <a:rPr lang="uk-UA" sz="2500" b="1" dirty="0">
                <a:solidFill>
                  <a:srgbClr val="7030A0"/>
                </a:solidFill>
              </a:rPr>
              <a:t>На його думку, «</a:t>
            </a:r>
            <a:r>
              <a:rPr lang="uk-UA" sz="2500" b="1" dirty="0">
                <a:solidFill>
                  <a:srgbClr val="7030A0"/>
                </a:solidFill>
                <a:highlight>
                  <a:srgbClr val="FFFF00"/>
                </a:highlight>
              </a:rPr>
              <a:t>Нова Східна Європа</a:t>
            </a:r>
            <a:r>
              <a:rPr lang="uk-UA" sz="2500" b="1" dirty="0">
                <a:solidFill>
                  <a:srgbClr val="7030A0"/>
                </a:solidFill>
              </a:rPr>
              <a:t>» – єдиний термін, який пов’язує Україну, Білорусь та Молдову. Вони затиснуті з заходу Європейським Союзом, а зі Сходу – Росією. Є реальні географічні, культурні, етнічні й історичні чинники, які відмежовують цей регіон від сусідніх. Він констатує, що за межами цього регіону досі немає єдиною думки, чи належать країни «Нової Східної Європи» до Центрально-Східної Європи. </a:t>
            </a:r>
          </a:p>
          <a:p>
            <a:pPr algn="just"/>
            <a:r>
              <a:rPr lang="uk-UA" sz="2500" b="1" dirty="0">
                <a:solidFill>
                  <a:srgbClr val="7030A0"/>
                </a:solidFill>
              </a:rPr>
              <a:t>Він визначає цей регіон як прикордоння, де зійшлися щонайменше три типи кордонів: кордони імперій (Російської, Османської, Габсбурзької та Британської співдружності); кордони культур/релігій, які розділяли православ’я, католицизм, іслам та юдаїзм; а також кордони етнічні/національні. На теренах Молдови і України відбулося культурне зіткнення між християнством та ісламом.</a:t>
            </a:r>
          </a:p>
        </p:txBody>
      </p:sp>
    </p:spTree>
    <p:extLst>
      <p:ext uri="{BB962C8B-B14F-4D97-AF65-F5344CB8AC3E}">
        <p14:creationId xmlns:p14="http://schemas.microsoft.com/office/powerpoint/2010/main" val="765998277"/>
      </p:ext>
    </p:extLst>
  </p:cSld>
  <p:clrMapOvr>
    <a:masterClrMapping/>
  </p:clrMapOvr>
  <p:transition spd="slow">
    <p:wip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849744"/>
          </a:xfrm>
        </p:spPr>
        <p:txBody>
          <a:bodyPr>
            <a:noAutofit/>
          </a:bodyPr>
          <a:lstStyle/>
          <a:p>
            <a:pPr algn="ctr"/>
            <a:r>
              <a:rPr lang="uk-UA" sz="2800" b="1" dirty="0">
                <a:solidFill>
                  <a:srgbClr val="C00000"/>
                </a:solidFill>
                <a:effectLst>
                  <a:outerShdw blurRad="38100" dist="38100" dir="2700000" algn="tl">
                    <a:srgbClr val="000000">
                      <a:alpha val="43137"/>
                    </a:srgbClr>
                  </a:outerShdw>
                </a:effectLst>
              </a:rPr>
              <a:t>6.	</a:t>
            </a:r>
            <a:r>
              <a:rPr lang="uk-UA" sz="2800" b="1" dirty="0">
                <a:solidFill>
                  <a:srgbClr val="C00000"/>
                </a:solidFill>
                <a:effectLst>
                  <a:outerShdw blurRad="38100" dist="38100" dir="2700000" algn="tl">
                    <a:srgbClr val="000000">
                      <a:alpha val="43137"/>
                    </a:srgbClr>
                  </a:outerShdw>
                </a:effectLst>
                <a:highlight>
                  <a:srgbClr val="FFFF00"/>
                </a:highlight>
              </a:rPr>
              <a:t>Центрально-Східна Європа </a:t>
            </a:r>
            <a:r>
              <a:rPr lang="uk-UA" sz="2800" b="1" dirty="0">
                <a:solidFill>
                  <a:srgbClr val="C00000"/>
                </a:solidFill>
                <a:effectLst>
                  <a:outerShdw blurRad="38100" dist="38100" dir="2700000" algn="tl">
                    <a:srgbClr val="000000">
                      <a:alpha val="43137"/>
                    </a:srgbClr>
                  </a:outerShdw>
                </a:effectLst>
              </a:rPr>
              <a:t>як історичний регіон: зміст та еволюція концепції. Поширення терміну </a:t>
            </a:r>
            <a:r>
              <a:rPr lang="uk-UA" sz="2800" b="1" dirty="0">
                <a:solidFill>
                  <a:srgbClr val="C00000"/>
                </a:solidFill>
                <a:effectLst>
                  <a:outerShdw blurRad="38100" dist="38100" dir="2700000" algn="tl">
                    <a:srgbClr val="000000">
                      <a:alpha val="43137"/>
                    </a:srgbClr>
                  </a:outerShdw>
                </a:effectLst>
                <a:highlight>
                  <a:srgbClr val="00FFFF"/>
                </a:highlight>
              </a:rPr>
              <a:t>Східна Європа</a:t>
            </a:r>
          </a:p>
        </p:txBody>
      </p:sp>
      <p:sp>
        <p:nvSpPr>
          <p:cNvPr id="3" name="Объект 2">
            <a:extLst>
              <a:ext uri="{FF2B5EF4-FFF2-40B4-BE49-F238E27FC236}">
                <a16:creationId xmlns:a16="http://schemas.microsoft.com/office/drawing/2014/main" id="{B7A80757-6D34-055C-535B-8B2C67796148}"/>
              </a:ext>
            </a:extLst>
          </p:cNvPr>
          <p:cNvSpPr>
            <a:spLocks noGrp="1"/>
          </p:cNvSpPr>
          <p:nvPr>
            <p:ph idx="1"/>
          </p:nvPr>
        </p:nvSpPr>
        <p:spPr>
          <a:xfrm>
            <a:off x="221673" y="1099127"/>
            <a:ext cx="11748653" cy="5509491"/>
          </a:xfrm>
        </p:spPr>
        <p:txBody>
          <a:bodyPr>
            <a:noAutofit/>
          </a:bodyPr>
          <a:lstStyle/>
          <a:p>
            <a:pPr algn="just"/>
            <a:r>
              <a:rPr lang="uk-UA" sz="2800" b="1" dirty="0">
                <a:solidFill>
                  <a:srgbClr val="7030A0"/>
                </a:solidFill>
              </a:rPr>
              <a:t>Українська дослідниця </a:t>
            </a:r>
            <a:r>
              <a:rPr lang="uk-UA" sz="2800" b="1" dirty="0" err="1">
                <a:solidFill>
                  <a:srgbClr val="7030A0"/>
                </a:solidFill>
              </a:rPr>
              <a:t>Н.Яковенко</a:t>
            </a:r>
            <a:r>
              <a:rPr lang="uk-UA" sz="2800" b="1" dirty="0">
                <a:solidFill>
                  <a:srgbClr val="7030A0"/>
                </a:solidFill>
              </a:rPr>
              <a:t>, розглядаючи простір «між Сходом і Заходом» в працях вітчизняних і польських дослідників другої половини XIX – XX ст., зазначає, що відбулося переосмислення терміну «Східна Європа» як символу «азіатчини» і творилася нова конструкція «</a:t>
            </a:r>
            <a:r>
              <a:rPr lang="uk-UA" sz="2800" b="1" dirty="0">
                <a:solidFill>
                  <a:srgbClr val="7030A0"/>
                </a:solidFill>
                <a:highlight>
                  <a:srgbClr val="FFFF00"/>
                </a:highlight>
              </a:rPr>
              <a:t>між Сходом і Заходом» щодо виокремлення «Східно-Центральної (інакше – Центрально-Східної [Центральної] Європи</a:t>
            </a:r>
            <a:r>
              <a:rPr lang="uk-UA" sz="2800" b="1" dirty="0">
                <a:solidFill>
                  <a:srgbClr val="7030A0"/>
                </a:solidFill>
              </a:rPr>
              <a:t>». </a:t>
            </a:r>
            <a:r>
              <a:rPr lang="uk-UA" sz="2800" b="1" dirty="0" err="1">
                <a:solidFill>
                  <a:srgbClr val="7030A0"/>
                </a:solidFill>
              </a:rPr>
              <a:t>Н.Яковенко</a:t>
            </a:r>
            <a:r>
              <a:rPr lang="uk-UA" sz="2800" b="1" dirty="0">
                <a:solidFill>
                  <a:srgbClr val="7030A0"/>
                </a:solidFill>
              </a:rPr>
              <a:t> акцентує увагу на просторі «між Сходом і Заходом» та належності до нього України, цитуючи українського історика </a:t>
            </a:r>
            <a:r>
              <a:rPr lang="uk-UA" sz="2800" b="1" dirty="0" err="1">
                <a:solidFill>
                  <a:srgbClr val="7030A0"/>
                </a:solidFill>
              </a:rPr>
              <a:t>П.Куліша</a:t>
            </a:r>
            <a:r>
              <a:rPr lang="uk-UA" sz="2800" b="1" dirty="0">
                <a:solidFill>
                  <a:srgbClr val="7030A0"/>
                </a:solidFill>
              </a:rPr>
              <a:t>: «</a:t>
            </a:r>
            <a:r>
              <a:rPr lang="uk-UA" sz="2800" b="1" dirty="0">
                <a:solidFill>
                  <a:srgbClr val="7030A0"/>
                </a:solidFill>
                <a:highlight>
                  <a:srgbClr val="00FFFF"/>
                </a:highlight>
              </a:rPr>
              <a:t>Українці лежать головою до Європи, а ногами до Азії</a:t>
            </a:r>
            <a:r>
              <a:rPr lang="uk-UA" sz="2800" b="1" dirty="0">
                <a:solidFill>
                  <a:srgbClr val="7030A0"/>
                </a:solidFill>
              </a:rPr>
              <a:t>». </a:t>
            </a:r>
          </a:p>
          <a:p>
            <a:pPr algn="just"/>
            <a:r>
              <a:rPr lang="uk-UA" sz="2800" b="1" dirty="0">
                <a:solidFill>
                  <a:srgbClr val="7030A0"/>
                </a:solidFill>
              </a:rPr>
              <a:t>На тюркський фактор в історії України вказував </a:t>
            </a:r>
            <a:r>
              <a:rPr lang="uk-UA" sz="2800" b="1" dirty="0" err="1">
                <a:solidFill>
                  <a:srgbClr val="7030A0"/>
                </a:solidFill>
              </a:rPr>
              <a:t>І.Лисяк-Рудинський</a:t>
            </a:r>
            <a:r>
              <a:rPr lang="uk-UA" sz="2800" b="1" dirty="0">
                <a:solidFill>
                  <a:srgbClr val="7030A0"/>
                </a:solidFill>
              </a:rPr>
              <a:t>, на необхідність «легітимізації» якого вказує </a:t>
            </a:r>
            <a:r>
              <a:rPr lang="uk-UA" sz="2800" b="1" dirty="0" err="1">
                <a:solidFill>
                  <a:srgbClr val="7030A0"/>
                </a:solidFill>
              </a:rPr>
              <a:t>О.Галенко</a:t>
            </a:r>
            <a:r>
              <a:rPr lang="uk-UA" sz="2800" b="1" dirty="0">
                <a:solidFill>
                  <a:srgbClr val="7030A0"/>
                </a:solidFill>
              </a:rPr>
              <a:t>. У монографічному доробку української дослідниці </a:t>
            </a:r>
            <a:r>
              <a:rPr lang="uk-UA" sz="2800" b="1" dirty="0" err="1">
                <a:solidFill>
                  <a:srgbClr val="7030A0"/>
                </a:solidFill>
              </a:rPr>
              <a:t>Я.Верменич</a:t>
            </a:r>
            <a:r>
              <a:rPr lang="uk-UA" sz="2800" b="1" dirty="0">
                <a:solidFill>
                  <a:srgbClr val="7030A0"/>
                </a:solidFill>
              </a:rPr>
              <a:t> відзначено, що Південь України являє собою контактну зону, де відбувалася «</a:t>
            </a:r>
            <a:r>
              <a:rPr lang="uk-UA" sz="2800" b="1" dirty="0">
                <a:solidFill>
                  <a:srgbClr val="7030A0"/>
                </a:solidFill>
                <a:highlight>
                  <a:srgbClr val="00FFFF"/>
                </a:highlight>
              </a:rPr>
              <a:t>зустріч Середземноморської й кочових цивілізацій</a:t>
            </a:r>
            <a:r>
              <a:rPr lang="uk-UA" sz="2800" b="1" dirty="0">
                <a:solidFill>
                  <a:srgbClr val="7030A0"/>
                </a:solidFill>
              </a:rPr>
              <a:t>».</a:t>
            </a:r>
          </a:p>
        </p:txBody>
      </p:sp>
    </p:spTree>
    <p:extLst>
      <p:ext uri="{BB962C8B-B14F-4D97-AF65-F5344CB8AC3E}">
        <p14:creationId xmlns:p14="http://schemas.microsoft.com/office/powerpoint/2010/main" val="2341963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4109-468B-A93E-4BB5-F82BCE90D677}"/>
              </a:ext>
            </a:extLst>
          </p:cNvPr>
          <p:cNvSpPr>
            <a:spLocks noGrp="1"/>
          </p:cNvSpPr>
          <p:nvPr>
            <p:ph type="title"/>
          </p:nvPr>
        </p:nvSpPr>
        <p:spPr>
          <a:xfrm>
            <a:off x="221673" y="249383"/>
            <a:ext cx="11711709" cy="775853"/>
          </a:xfrm>
        </p:spPr>
        <p:txBody>
          <a:bodyPr>
            <a:normAutofit/>
          </a:bodyPr>
          <a:lstStyle/>
          <a:p>
            <a:pPr algn="ctr"/>
            <a:r>
              <a:rPr lang="ru-RU" sz="2400" b="1" dirty="0">
                <a:solidFill>
                  <a:srgbClr val="002060"/>
                </a:solidFill>
                <a:highlight>
                  <a:srgbClr val="00FF00"/>
                </a:highlight>
              </a:rPr>
              <a:t>1</a:t>
            </a:r>
            <a:r>
              <a:rPr lang="uk-UA" sz="2400" b="1" dirty="0">
                <a:solidFill>
                  <a:srgbClr val="002060"/>
                </a:solidFill>
                <a:highlight>
                  <a:srgbClr val="00FF00"/>
                </a:highlight>
              </a:rPr>
              <a:t>.	Маастрихтська угода 1993 р. </a:t>
            </a:r>
            <a:br>
              <a:rPr lang="uk-UA" sz="2400" b="1" dirty="0">
                <a:solidFill>
                  <a:srgbClr val="002060"/>
                </a:solidFill>
                <a:highlight>
                  <a:srgbClr val="00FF00"/>
                </a:highlight>
              </a:rPr>
            </a:br>
            <a:r>
              <a:rPr lang="uk-UA" sz="2400" b="1" dirty="0">
                <a:solidFill>
                  <a:srgbClr val="002060"/>
                </a:solidFill>
                <a:highlight>
                  <a:srgbClr val="00FF00"/>
                </a:highlight>
              </a:rPr>
              <a:t>Шенгенська конвенція 1995 р. </a:t>
            </a:r>
          </a:p>
        </p:txBody>
      </p:sp>
      <p:pic>
        <p:nvPicPr>
          <p:cNvPr id="9" name="Объект 8">
            <a:extLst>
              <a:ext uri="{FF2B5EF4-FFF2-40B4-BE49-F238E27FC236}">
                <a16:creationId xmlns:a16="http://schemas.microsoft.com/office/drawing/2014/main" id="{FD5B407A-D98E-4E95-E0FE-C90FEA681293}"/>
              </a:ext>
            </a:extLst>
          </p:cNvPr>
          <p:cNvPicPr>
            <a:picLocks noGrp="1" noChangeAspect="1"/>
          </p:cNvPicPr>
          <p:nvPr>
            <p:ph idx="1"/>
          </p:nvPr>
        </p:nvPicPr>
        <p:blipFill>
          <a:blip r:embed="rId2"/>
          <a:stretch>
            <a:fillRect/>
          </a:stretch>
        </p:blipFill>
        <p:spPr>
          <a:xfrm>
            <a:off x="2071706" y="1025236"/>
            <a:ext cx="7613526" cy="5657273"/>
          </a:xfrm>
          <a:prstGeom prst="rect">
            <a:avLst/>
          </a:prstGeom>
        </p:spPr>
      </p:pic>
    </p:spTree>
    <p:extLst>
      <p:ext uri="{BB962C8B-B14F-4D97-AF65-F5344CB8AC3E}">
        <p14:creationId xmlns:p14="http://schemas.microsoft.com/office/powerpoint/2010/main" val="3938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Базис">
  <a:themeElements>
    <a:clrScheme name="Базис">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Базис">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Базис">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Базис</Template>
  <TotalTime>247</TotalTime>
  <Words>10223</Words>
  <Application>Microsoft Office PowerPoint</Application>
  <PresentationFormat>Широкоэкранный</PresentationFormat>
  <Paragraphs>301</Paragraphs>
  <Slides>88</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88</vt:i4>
      </vt:variant>
    </vt:vector>
  </HeadingPairs>
  <TitlesOfParts>
    <vt:vector size="93" baseType="lpstr">
      <vt:lpstr>Calibri</vt:lpstr>
      <vt:lpstr>Corbel</vt:lpstr>
      <vt:lpstr>Times New Roman</vt:lpstr>
      <vt:lpstr>Wingdings</vt:lpstr>
      <vt:lpstr>Базис</vt:lpstr>
      <vt:lpstr>Лекція 7. Дискурс концепту «єдина Європа» на теренах Європейського Союзу</vt:lpstr>
      <vt:lpstr>1. Маастрихтська угода 1993 р.  Шенгенська конвенція 1995 р. </vt:lpstr>
      <vt:lpstr>1. Маастрихтська угода 1993 р.  Шенгенська конвенція 1995 р. </vt:lpstr>
      <vt:lpstr>1. Маастрихтська угода 1993 р.  Шенгенська конвенція 1995 р. </vt:lpstr>
      <vt:lpstr>1. Маастрихтська угода 1993 р.  Шенгенська конвенція 1995 р. </vt:lpstr>
      <vt:lpstr>1. Маастрихтська угода 1993 р.  Шенгенська конвенція 1995 р. </vt:lpstr>
      <vt:lpstr>1. Маастрихтська угода 1993 р.  Шенгенська конвенція 1995 р. </vt:lpstr>
      <vt:lpstr>1. Маастрихтська угода 1993 р.  Шенгенська конвенція 1995 р. </vt:lpstr>
      <vt:lpstr>1. Маастрихтська угода 1993 р.  Шенгенська конвенція 1995 р. </vt:lpstr>
      <vt:lpstr>1. Маастрихтська угода 1993 р.  Шенгенська конвенція 1995 р. </vt:lpstr>
      <vt:lpstr>1. Маастрихтська угода 1993 р.  Шенгенська конвенція 1995 р. </vt:lpstr>
      <vt:lpstr>2. Амстердамський Договір про ЄС 1999 р. </vt:lpstr>
      <vt:lpstr>2. Амстердамський Договір про ЄС 1999 р. </vt:lpstr>
      <vt:lpstr>2. Амстердамський Договір про ЄС 1999 р. </vt:lpstr>
      <vt:lpstr>2. Амстердамський Договір про ЄС 1999 р. </vt:lpstr>
      <vt:lpstr>2. Амстердамський Договір про ЄС 1999 р. </vt:lpstr>
      <vt:lpstr>2. Амстердамський Договір про ЄС 1999 р. </vt:lpstr>
      <vt:lpstr>3. Запровадження 2002 р. Єдиної європейської валюти до готівкового обігу – євро. Проект Конституції ЄС</vt:lpstr>
      <vt:lpstr>3. Запровадження 2002 р. Єдиної європейської валюти до готівкового обігу – євро. Проект Конституції ЄС</vt:lpstr>
      <vt:lpstr>3. Запровадження 2002 р. Єдиної європейської валюти до готівкового обігу – євро. Проект Конституції ЄС</vt:lpstr>
      <vt:lpstr>3. Запровадження 2002 р. Єдиної європейської валюти до готівкового обігу – євро. Проект Конституції ЄС</vt:lpstr>
      <vt:lpstr>3. Запровадження 2002 р. Єдиної європейської валюти до готівкового обігу – євро. Проект Конституції ЄС</vt:lpstr>
      <vt:lpstr>3. Запровадження 2002 р. Єдиної європейської валюти до готівкового обігу – євро. Проект Конституції ЄС</vt:lpstr>
      <vt:lpstr>3. Запровадження 2002 р. Єдиної європейської валюти до готівкового обігу – євро. Проект Конституції ЄС</vt:lpstr>
      <vt:lpstr>3. Запровадження 2002 р. Єдиної європейської валюти до готівкового обігу – євро. Проект Конституції ЄС</vt:lpstr>
      <vt:lpstr>3. Запровадження 2002 р. Єдиної європейської валюти до готівкового обігу – євро. Проект Конституції ЄС</vt:lpstr>
      <vt:lpstr>3. Запровадження 2002 р. Єдиної європейської валюти до готівкового обігу – євро. Проект Конституції ЄС</vt:lpstr>
      <vt:lpstr>3. Запровадження 2002 р. Єдиної європейської валюти до готівкового обігу – євро. Проєкт Конституції ЄС</vt:lpstr>
      <vt:lpstr>3. Запровадження 2002 р. Єдиної європейської валюти до готівкового обігу – євро. Проєкт Конституції ЄС</vt:lpstr>
      <vt:lpstr>3. Запровадження 2002 р. Єдиної європейської валюти до готівкового обігу – євро. Проєкт Конституції ЄС</vt:lpstr>
      <vt:lpstr>3. Запровадження 2002 р. Єдиної європейської валюти до готівкового обігу – євро. Проєкт Конституції ЄС</vt:lpstr>
      <vt:lpstr>3. Запровадження 2002 р. Єдиної європейської валюти до готівкового обігу – євро. Проєкт Конституції ЄС</vt:lpstr>
      <vt:lpstr>3. Запровадження 2002 р. Єдиної європейської валюти до готівкового обігу – євро. Проєкт Конституції ЄС</vt:lpstr>
      <vt:lpstr>3. Запровадження 2002 р. Єдиної європейської валюти до готівкового обігу – євро. Проєкт Конституції ЄС</vt:lpstr>
      <vt:lpstr>3. Запровадження 2002 р. Єдиної європейської валюти до готівкового обігу – євро. Проєкт Конституції ЄС</vt:lpstr>
      <vt:lpstr>3. Запровадження 2002 р. Єдиної європейської валюти до готівкового обігу – євро. Проєкт Конституції ЄС</vt:lpstr>
      <vt:lpstr>3. Запровадження 2002 р. Єдиної європейської валюти до готівкового обігу – євро. Проєкт Конституції ЄС</vt:lpstr>
      <vt:lpstr>3. Запровадження 2002 р. Єдиної європейської валюти до готівкового обігу – євро. Проєкт Конституції ЄС</vt:lpstr>
      <vt:lpstr>3. Запровадження 2002 р. Єдиної європейської валюти до готівкового обігу – євро. Проєкт Конституції ЄС</vt:lpstr>
      <vt:lpstr>4. Євроскептицизм 2015-2016 рр. </vt:lpstr>
      <vt:lpstr>4. Євроскептицизм 2015-2016 рр. </vt:lpstr>
      <vt:lpstr>4. Євроскептицизм 2015-2016 рр. </vt:lpstr>
      <vt:lpstr>4. Євроскептицизм 2015-2016 рр. </vt:lpstr>
      <vt:lpstr>4. Євроскептицизм 2015-2016 рр. </vt:lpstr>
      <vt:lpstr>5. Концепт Центральної Європи:  історична ретроспектива та політична перспектива </vt:lpstr>
      <vt:lpstr>5. Концепт Центральної Європи:  історична ретроспектива та політична перспектива </vt:lpstr>
      <vt:lpstr>5. Концепт Центральної Європи:  історична ретроспектива та політична перспектива </vt:lpstr>
      <vt:lpstr>5. Концепт Центральної Європи:  історична ретроспектива та політична перспектива </vt:lpstr>
      <vt:lpstr>5. Концепт Центральної Європи:  історична ретроспектива та політична перспектива </vt:lpstr>
      <vt:lpstr>5. Концепт Центральної Європи:  історична ретроспектива та політична перспектива </vt:lpstr>
      <vt:lpstr>5. Концепт Центральної Європи:  історична ретроспектива та політична перспектива </vt:lpstr>
      <vt:lpstr>5. Концепт Центральної Європи:  історична ретроспектива та політична перспектива </vt:lpstr>
      <vt:lpstr>5. Концепт Центральної Європи:  історична ретроспектива та політична перспектива </vt:lpstr>
      <vt:lpstr>5. Концепт Центральної Європи:  історична ретроспектива та політична перспектива </vt:lpstr>
      <vt:lpstr>5. Концепт Центральної Європи:  історична ретроспектива та політична перспектива </vt:lpstr>
      <vt:lpstr>5. Концепт Центральної Європи:  історична ретроспектива та політична перспектива </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lpstr>6. Центрально-Східна Європа як історичний регіон: зміст та еволюція концепції. Поширення терміну Східна Європа</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Лекція 7. Дискурс концепту «єдина Європа» на теренах Європейського Союзу</dc:title>
  <dc:creator>admin</dc:creator>
  <cp:lastModifiedBy>admin</cp:lastModifiedBy>
  <cp:revision>8</cp:revision>
  <dcterms:created xsi:type="dcterms:W3CDTF">2024-05-07T15:34:07Z</dcterms:created>
  <dcterms:modified xsi:type="dcterms:W3CDTF">2024-05-10T06:52:02Z</dcterms:modified>
</cp:coreProperties>
</file>