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Extra Bold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49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Ми розглянемо сучасну грошово-кредитну політику Національного банку України, яка є ключовим інструментом забезпечення цінової стабільності та економічного розвитку.
• Монетарний трансмісійний механізм - це складний процес, через який рішення центрального банку впливають на економіку та досягнення цілей політики.
• На зображенні ми бачимо банкноти української гривні, що представляють фінансову систему країни, на тлі сучасних фінансових технологій.
• Ця презентація розкриє, як НБУ використовує монетарну політику для підтримки цінової стабільності та сприяння економічному зростанню.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695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Монетарний трансмісійний механізм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1" y="4407337"/>
            <a:ext cx="7323268" cy="1529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Сучасна грошово-кредитна політика Національного банку України як ключовий інструмент забезпечення цінової стабільності та економічного розвитку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262426"/>
            <a:ext cx="1063228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2321957"/>
            <a:ext cx="82510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ВИКЛИКИ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714863"/>
            <a:ext cx="116875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Негативні очікування: загроза для трансмісії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70930" y="3609737"/>
            <a:ext cx="45720" cy="2380178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1037868" y="3632597"/>
            <a:ext cx="27843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Блокування стимулів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37868" y="4061817"/>
            <a:ext cx="393811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Невизначеність економічної кон'юнктури та низька довіра до політики формують песимістичні очікування, які блокують стимули до економічного зростання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1126" y="3609737"/>
            <a:ext cx="45720" cy="2380178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468064" y="3632597"/>
            <a:ext cx="29272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Порушення механізму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68064" y="4061817"/>
            <a:ext cx="393823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Негативні очікування можуть нівелювати вплив інструментів грошово-кредитної політики та спричинити значне відхилення фактичних значень від цільових показників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31442" y="3609737"/>
            <a:ext cx="45720" cy="2380178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2" name="Text 10"/>
          <p:cNvSpPr/>
          <p:nvPr/>
        </p:nvSpPr>
        <p:spPr>
          <a:xfrm>
            <a:off x="9898380" y="3632597"/>
            <a:ext cx="27129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Індикатори проблем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898380" y="4061817"/>
            <a:ext cx="393823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Зростання швидкості обертання грошей, збільшення частки валютних кредитів і депозитів, значна питома вага готівки в структурі грошової маси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1182" y="453628"/>
            <a:ext cx="1213604" cy="303252"/>
          </a:xfrm>
          <a:prstGeom prst="roundRect">
            <a:avLst>
              <a:gd name="adj" fmla="val 38744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86671" y="510183"/>
            <a:ext cx="1002625" cy="190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ДОЛАРИЗАЦІЯ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881182" y="810458"/>
            <a:ext cx="7470219" cy="509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Доларизація: причини та наслідки</a:t>
            </a:r>
            <a:endParaRPr lang="en-US" sz="3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1672352"/>
            <a:ext cx="8224837" cy="595264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11784" y="3250406"/>
            <a:ext cx="4244935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Що це таке?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511784" y="3668435"/>
            <a:ext cx="4244935" cy="2378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Доларизація – економічне явище, суть якого полягає у витісненні національної грошової одиниці стабільнішою іноземною валютою. Термін походить від долара США, проте застосовується для визначення процесу заміщення внутрішньої валюти будь-якою конвертованою валютою.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2568"/>
            <a:ext cx="56670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Три види доларизації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783806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9287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Офіційна (повна)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357926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Іноземна валюта є офіційною внутрішньою грошовою одиницею. Приклади: Панама, Еквадор, Сальвадор (долар США), країни Євросоюзу (євро)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783806"/>
            <a:ext cx="4215408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207437" y="39287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Напівофіційна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4357926"/>
            <a:ext cx="42154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Іноземна валюта використовується нарівні з національною як рівноцінний законний платіжний засіб. Приклади: Гаїті, Ліберія, Багами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783806"/>
            <a:ext cx="4215289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9621203" y="39287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Неофіційна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4357926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Іноземна валюта не є легальним платіжним засобом, проте становить значну питому вагу в грошовій масі. Характерна для України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8531"/>
            <a:ext cx="9407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Форми прояву доларизації в Україні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95443"/>
            <a:ext cx="2425660" cy="2425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269111"/>
            <a:ext cx="30497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Фінансова доларизація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698331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Доларизація пасивів та активів фінансово-кредитних установ – депозитів та кредитів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595443"/>
            <a:ext cx="2425660" cy="24256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5269111"/>
            <a:ext cx="28299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Готівка поза банками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5698331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Збереження іноземної готівки на руках у населення поза межами банківської системи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595443"/>
            <a:ext cx="2425660" cy="24256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52691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Валютні активи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5698331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Відкриття валютних депозитів, придбання іноземних цінних паперів та інших негрошових активів за кордоном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9457"/>
            <a:ext cx="73492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Рівень доларизації в Україні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10433"/>
            <a:ext cx="5899071" cy="389751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557695" y="6438424"/>
            <a:ext cx="198358" cy="198358"/>
          </a:xfrm>
          <a:prstGeom prst="roundRect">
            <a:avLst>
              <a:gd name="adj" fmla="val 9220"/>
            </a:avLst>
          </a:prstGeom>
          <a:solidFill>
            <a:srgbClr val="19331E"/>
          </a:solidFill>
          <a:ln/>
        </p:spPr>
      </p:sp>
      <p:sp>
        <p:nvSpPr>
          <p:cNvPr id="5" name="Text 2"/>
          <p:cNvSpPr/>
          <p:nvPr/>
        </p:nvSpPr>
        <p:spPr>
          <a:xfrm>
            <a:off x="1817013" y="6438424"/>
            <a:ext cx="1850112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Валютні депозити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3819525" y="6438424"/>
            <a:ext cx="198358" cy="198358"/>
          </a:xfrm>
          <a:prstGeom prst="roundRect">
            <a:avLst>
              <a:gd name="adj" fmla="val 9220"/>
            </a:avLst>
          </a:prstGeom>
          <a:solidFill>
            <a:srgbClr val="52A863"/>
          </a:solidFill>
          <a:ln/>
        </p:spPr>
      </p:sp>
      <p:sp>
        <p:nvSpPr>
          <p:cNvPr id="7" name="Text 4"/>
          <p:cNvSpPr/>
          <p:nvPr/>
        </p:nvSpPr>
        <p:spPr>
          <a:xfrm>
            <a:off x="4078843" y="6438424"/>
            <a:ext cx="189880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Гривневі депозити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294245" y="2608778"/>
            <a:ext cx="654986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Високий рівень доларизації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294245" y="3184327"/>
            <a:ext cx="6549866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 методикою МВФ високодоларизованою вважають економіку, якщо частка валютних депозитів перевищує 30%. В Україні цей показник традиційно коливається в межах 32–40% і вище.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7294245" y="4950738"/>
            <a:ext cx="6549866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Станом на початок 2025 року рівень доларизації вкладів становить близько 31,1%, при цьому валютні кошти населення зростають переважно на поточних рахунках.</a:t>
            </a:r>
            <a:endParaRPr lang="en-US" sz="1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3902"/>
            <a:ext cx="64277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Процентна політика НБУ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11635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Змінюючи облікову (ключову) ставку та інші ставки за своїми операціями з банками, Національний банк впливає на умови, за якими банки укладають угоди між собою на грошовому ринку, і в такий спосіб – на вартість короткострокових кредитних коштів.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925741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Через механізм перетоку капіталу між різними секторами фінансового ринку вартість короткострокових коштів впливає на процентні ставки банків за кредитними та депозитними операціями, обмінний курс гривні та ціни інших фінансових інструментів.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7726"/>
            <a:ext cx="100453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Інструменти монетарної політики НБУ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1874639"/>
            <a:ext cx="595313" cy="5953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717959"/>
            <a:ext cx="6397347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Облікова ставка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233976"/>
            <a:ext cx="6397347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Ключова процентна ставка НБУ – основний орієнтир вартості грошей та індикатор поточних і майбутніх змін у монетарній політиці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1874639"/>
            <a:ext cx="595313" cy="5953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2717959"/>
            <a:ext cx="28823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Операції з ліквідністю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147179"/>
            <a:ext cx="6397466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Операції з надання та вилучення ліквідності банків, депозитні сертифікати, кредити овернайт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821674"/>
            <a:ext cx="595313" cy="5953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664994"/>
            <a:ext cx="6397347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Валютні інтервенції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6181011"/>
            <a:ext cx="6397347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Покриття структурного дефіциту валюти у приватному секторі та згладжування надмірних курсових коливань</a:t>
            </a:r>
            <a:endParaRPr lang="en-US" sz="19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4821674"/>
            <a:ext cx="595313" cy="5953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664994"/>
            <a:ext cx="639746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Валютні обмеження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6181011"/>
            <a:ext cx="6397466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Адміністративні обмеження для забезпечення стабільної роботи фінансової системи в умовах війни</a:t>
            </a:r>
            <a:endParaRPr lang="en-US" sz="1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209205"/>
            <a:ext cx="2597229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2268736"/>
            <a:ext cx="235910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ІНФЛЯЦІЙНЕ ТАРГЕТУВАННЯ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661642"/>
            <a:ext cx="78724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Чому ціль щодо інфляції – 5%?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650915" y="3579376"/>
            <a:ext cx="4536043" cy="2441019"/>
          </a:xfrm>
          <a:prstGeom prst="roundRect">
            <a:avLst>
              <a:gd name="adj" fmla="val 11708"/>
            </a:avLst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849273" y="3777734"/>
            <a:ext cx="25577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Цінова стабільність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49273" y="4286250"/>
            <a:ext cx="413932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Ситуація, коли домогосподарства та підприємства при прийнятті рішень можуть не брати до уваги очікувану зміну середнього рівня цін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535811" y="3757970"/>
            <a:ext cx="83083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більшості розвинених країн під ціновою стабільністю розуміють підтримку інфляції на рівні від 1 до 3 відсотків. Для країн з ринками, що розвиваються, середньострокова інфляційна ціль є вищою і коливається зазвичай в межах від 4 до 8 відсотків.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5535811" y="5206722"/>
            <a:ext cx="83083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Середньострокова ціль щодо інфляції в Україні визначена на рівні 5 відсотків для річного приросту індексу споживчих цін.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612"/>
            <a:ext cx="70294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Чому не нульова інфляція?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864525"/>
            <a:ext cx="3111937" cy="3517463"/>
          </a:xfrm>
          <a:prstGeom prst="roundRect">
            <a:avLst>
              <a:gd name="adj" fmla="val 5740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306288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226475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8565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Ризик дефляції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4285774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 нульовій інфляції зростає ймовірність переходу до дефляції з її негативними наслідками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104084" y="2864525"/>
            <a:ext cx="3111937" cy="3517463"/>
          </a:xfrm>
          <a:prstGeom prst="roundRect">
            <a:avLst>
              <a:gd name="adj" fmla="val 5740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4302443" y="306288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6153" y="3226475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02443" y="38565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Негнучкість цін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4302443" y="4285774"/>
            <a:ext cx="271522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Економіці важко пристосовуватись до змін, особливо через негнучкість заробітної плати у бік зниження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414379" y="2864525"/>
            <a:ext cx="3111937" cy="3517463"/>
          </a:xfrm>
          <a:prstGeom prst="roundRect">
            <a:avLst>
              <a:gd name="adj" fmla="val 5740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7612737" y="306288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6448" y="3226475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612737" y="3856553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Коливання відносних цін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612737" y="4595932"/>
            <a:ext cx="271522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Зміна відносних цін є природним ринковим процесом, який не слід придушувати жорсткою політикою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10724674" y="2864525"/>
            <a:ext cx="3111937" cy="3517463"/>
          </a:xfrm>
          <a:prstGeom prst="roundRect">
            <a:avLst>
              <a:gd name="adj" fmla="val 5740"/>
            </a:avLst>
          </a:prstGeom>
          <a:solidFill>
            <a:srgbClr val="E8F3E8"/>
          </a:solidFill>
          <a:ln/>
        </p:spPr>
      </p:sp>
      <p:sp>
        <p:nvSpPr>
          <p:cNvPr id="19" name="Shape 14"/>
          <p:cNvSpPr/>
          <p:nvPr/>
        </p:nvSpPr>
        <p:spPr>
          <a:xfrm>
            <a:off x="10923032" y="306288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6743" y="3226475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923032" y="3856553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Нульова межа ставок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10923032" y="4595932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 низькій інфляції центральний банк втрачає простір для маневру у разі кризи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9601"/>
            <a:ext cx="94780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Інфляція в Україні: поточна ситуація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689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Грудень 2025 року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975967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8.0%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1619726" y="3878937"/>
            <a:ext cx="25303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Споживча інфляція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308158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Річний приріст індексу споживчих цін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23986" y="2975967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8.0%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6074688" y="38789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Базова інфляція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223986" y="4308158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Сповільнення завдяки ефектам вищих урожаїв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654302" y="2975967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0.2%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10505003" y="38789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Місячна інфляція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654302" y="4308158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Помірне зростання цін у грудні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516647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Інфляція надалі сповільнювалася у грудні 2025 року. Фактична інфляція була нижче прогнозу НБУ, насамперед завдяки подальшому відображенню ефектів вищих урожаїв.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602480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Базова інфляція також була нижчою, ніж очікувалося, за рахунок стрімкішого сповільнення подорожчання непродовольчих товарів і послуг на тлі послаблення тиску з боку ринку праці та стійкої ситуації на валютному ринку.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574125"/>
            <a:ext cx="1937385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633657"/>
            <a:ext cx="16992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ТЕОРЕТИЧНІ ЗАСАДИ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026563"/>
            <a:ext cx="123370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Що таке монетарний трансмісійний механізм?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3122890"/>
            <a:ext cx="62793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Монетарна трансмісія – це процес послідовної передачі імпульсів грошово-кредитної політики центрального банку на макроекономічні змінні. Це відносини, пов'язані з передачею змін у використанні інструментів грошово-кредитної політики на фінансову кон'юнктуру і в подальшому – на макроекономічні змінні реального сектору економіки.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52426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Концепцію вперше сформулював Дж.М. Кейнс, назвавши її системою змінних, через яку пропозиція грошей впливає на економічну активність.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21999" y="2944297"/>
            <a:ext cx="6565106" cy="3711178"/>
          </a:xfrm>
          <a:prstGeom prst="roundRect">
            <a:avLst>
              <a:gd name="adj" fmla="val 7701"/>
            </a:avLst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7620357" y="3122890"/>
            <a:ext cx="616839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Ключова роль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3698438"/>
            <a:ext cx="6168390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Модель має адекватно відобразити зв'язки між політикою НБУ і реальним сектором економіки та слугувати надійним підґрунтям для управлінських рішень</a:t>
            </a:r>
            <a:endParaRPr lang="en-US" sz="19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2561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Рішення НБУ: початок циклу пом'якшення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663428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Правління Національного банку України вирішило розпочати цикл пом'якшення процентної політики, ураховуючи стійке зниження інфляційного тиску та зменшення ризиків, пов'язаних із зовнішнім фінансуванням.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156829"/>
            <a:ext cx="7556421" cy="2088713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4156829"/>
            <a:ext cx="2518767" cy="2088713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992148" y="4355187"/>
            <a:ext cx="2122051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Зниження облікової ставки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2148" y="5404723"/>
            <a:ext cx="21220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 30 січня 2026 року з 15,5% до 15%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3312557" y="4156829"/>
            <a:ext cx="2518767" cy="2088713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0" name="Shape 7"/>
          <p:cNvSpPr/>
          <p:nvPr/>
        </p:nvSpPr>
        <p:spPr>
          <a:xfrm>
            <a:off x="3312557" y="4156829"/>
            <a:ext cx="22860" cy="2088713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1" name="Text 8"/>
          <p:cNvSpPr/>
          <p:nvPr/>
        </p:nvSpPr>
        <p:spPr>
          <a:xfrm>
            <a:off x="3510915" y="4355187"/>
            <a:ext cx="21220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Прогноз інфляції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3510915" y="5094565"/>
            <a:ext cx="21220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7,5% у 2026 році, досягнення цілі 5% у середині 2028 року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5831324" y="4156829"/>
            <a:ext cx="2518886" cy="2088713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4" name="Shape 11"/>
          <p:cNvSpPr/>
          <p:nvPr/>
        </p:nvSpPr>
        <p:spPr>
          <a:xfrm>
            <a:off x="5831324" y="4156829"/>
            <a:ext cx="22860" cy="2088713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5" name="Text 12"/>
          <p:cNvSpPr/>
          <p:nvPr/>
        </p:nvSpPr>
        <p:spPr>
          <a:xfrm>
            <a:off x="6029682" y="4355187"/>
            <a:ext cx="21221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Економічне зростання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6029682" y="5094565"/>
            <a:ext cx="21221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Реальний ВВП зросте на 1,8% у 2026 році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793790" y="646878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й надалі гнучко реагуватиме на зміни в розподілі ризиків, підтримуючи економіку та забезпечуючи цінову стабільність.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6513" y="465058"/>
            <a:ext cx="7424023" cy="52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Дві стадії трансмісійного процесу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0" y="1246880"/>
            <a:ext cx="13277374" cy="59364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97900" y="1246880"/>
            <a:ext cx="2323516" cy="359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Етап 1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297900" y="1708072"/>
            <a:ext cx="2323516" cy="1063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Зміни грошової бази впливають на ліквідність, ставки, курс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8716" y="3119177"/>
            <a:ext cx="514652" cy="5146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655509" y="5595094"/>
            <a:ext cx="2336283" cy="359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Етап 2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5319226" y="6063466"/>
            <a:ext cx="2336283" cy="1329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Фінансова кон'юнктура змінює витрати фірм і домогосподарств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6325" y="4995863"/>
            <a:ext cx="514652" cy="51465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76513" y="7083281"/>
            <a:ext cx="13277374" cy="501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Процес монетарної трансмісії відбувається поетапно. Спочатку зміни в грошовій базі відображаються у фінансовому секторі, а потім поширюються на реальну економіку через зміни у витратах суб'єктів господарювання.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17006"/>
            <a:ext cx="123192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Основні канали монетарної трансмісії в Україні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733919"/>
            <a:ext cx="3111937" cy="1778556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Процентний канал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7" y="4361498"/>
            <a:ext cx="2913577" cy="1150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через облікову ставку на ставки за кредитами та депозитами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4104084" y="3733919"/>
            <a:ext cx="3111937" cy="1778556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4302443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Валютний канал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302443" y="4361498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через зміну курсу національної валюти на попит і пропозицію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733919"/>
            <a:ext cx="3111937" cy="1778556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7612737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Кредитний канал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12737" y="4361498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на доступність ресурсів на кредитних ринках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10724674" y="3733919"/>
            <a:ext cx="3111937" cy="1778556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10923032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Канал очікувань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923032" y="4361498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на очікування економічних агентів щодо майбутніх цін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401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Процентний канал: головний інструмент впливу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11905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Процентний канал традиційно вважається головним каналом передавального механізму. Зміна грошово-кредитної політики, насамперед через офіційну облікову ставку, прямо впливає на короткострокові ставки на фінансовому ринку, а через криву дохідності – на довгострокові.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62284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 певним часовим лагом її вплив поширюється на ставки комерційних банків для економічних суб'єктів, тим самим впливаючи на заощадження, інвестиції, споживання та темпи зростання економіки.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6144"/>
            <a:ext cx="77543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Схема дії процентного каналу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3" y="4028718"/>
            <a:ext cx="8599941" cy="15334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93818" y="26522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Ланцюг впливу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593818" y="3160752"/>
            <a:ext cx="425029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Облікова ставка НБУ впливає на короткострокові ринкові ставки, які через криву дохідності впливають на довгострокові ставки. Це позначається на ставках комерційних банків, інтенсивності переміщення капіталу, заощадженнях та інвестиціях.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593818" y="5562124"/>
            <a:ext cx="425029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Результат: зміна сукупних витрат і попиту, темпів економічного зростання, зайнятості та інфляції.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5865"/>
            <a:ext cx="60486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Канал валютного курсу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0735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Канал валютного курсу відображає вплив грошово-кредитної політики на сукупний попит і пропозицію через зміну курсу національної валюти. Він характеризує чутливість внутрішніх цін до курсових змін.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4249460"/>
            <a:ext cx="36790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01408" y="4470678"/>
            <a:ext cx="26191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Ефект відносних цін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01408" y="4899898"/>
            <a:ext cx="32365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Зміна попиту на вітчизняні товари при зміцненні/ослабленні гривні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4249460"/>
            <a:ext cx="3679031" cy="1824276"/>
          </a:xfrm>
          <a:prstGeom prst="roundRect">
            <a:avLst>
              <a:gd name="adj" fmla="val 9792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78797" y="44706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Балансовий ефект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78797" y="4899898"/>
            <a:ext cx="32365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на власний капітал суб'єктів з валютними зобов'язаннями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69758"/>
            <a:ext cx="118207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Кредитний канал у банкоцентричній системі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66085"/>
            <a:ext cx="83083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Кредитний канал – один із основних каналів у механізмі монетарної трансмісії країн із банкоцентричною фінансовою системою, в яких фінансові ресурси перерозподіляються переважно через банківський сектор.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097298"/>
            <a:ext cx="83083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 українській фінансовій системі основним фінансовим посередником є банківський сектор, що засвідчує наявність каналу банківського кредитування у монетарному трансмісійному механізмі.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228511"/>
            <a:ext cx="83083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Канал базується на припущенні, що центральний банк впливає інструментами грошово-кредитної політики на зміну пропозиції кредитних ресурсів, передусім через зміну обсягів вільних резервів банківської системи.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9450943" y="2787491"/>
            <a:ext cx="4536043" cy="3572232"/>
          </a:xfrm>
          <a:prstGeom prst="roundRect">
            <a:avLst>
              <a:gd name="adj" fmla="val 8001"/>
            </a:avLst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9649301" y="2966085"/>
            <a:ext cx="4139327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Особливість України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649301" y="3541633"/>
            <a:ext cx="4139327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Банківський сектор домінує у фінансовій системі, що робить кредитний канал особливо важливим для передачі монетарних імпульсів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640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Канал очікувань: психологічний фактор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0186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Канал очікувань характеризує вплив змін у грошово-кредитній політиці на очікування економічних агентів стосовно майбутніх цін та макроекономічної ситуації, і відповідно на їхні рішення щодо споживання, заощаджень, інвестицій, виробництва.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99526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Операції центрального банку більшою мірою впливають на короткострокові ставки. Реакція ставок із довшим терміном залежить від ринкових очікувань, тривалості підтримання монетарних інструментів та довіри учасників ринку до орієнтирів грошово-кредитної політики.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1456</Words>
  <Application>Microsoft Office PowerPoint</Application>
  <PresentationFormat>Довільний</PresentationFormat>
  <Paragraphs>150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Fraunces Extra Bold</vt:lpstr>
      <vt:lpstr>Calibri</vt:lpstr>
      <vt:lpstr>Arial</vt:lpstr>
      <vt:lpstr>Fraunces Light</vt:lpstr>
      <vt:lpstr>Nobile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2</cp:revision>
  <dcterms:created xsi:type="dcterms:W3CDTF">2026-02-04T17:33:21Z</dcterms:created>
  <dcterms:modified xsi:type="dcterms:W3CDTF">2026-02-04T17:27:15Z</dcterms:modified>
</cp:coreProperties>
</file>