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A9340-BC31-409E-BDCD-812C365AB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E6506D-AC6B-499E-B169-A36E13927DAB}">
      <dgm:prSet phldrT="[Текст]"/>
      <dgm:spPr>
        <a:solidFill>
          <a:schemeClr val="accent4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 smtClean="0"/>
            <a:t>відшукання</a:t>
          </a:r>
          <a:r>
            <a:rPr lang="ru-RU" b="1" dirty="0" smtClean="0"/>
            <a:t> </a:t>
          </a:r>
          <a:r>
            <a:rPr lang="ru-RU" b="1" dirty="0" err="1" smtClean="0"/>
            <a:t>джерел</a:t>
          </a:r>
          <a:r>
            <a:rPr lang="ru-RU" b="1" dirty="0" smtClean="0"/>
            <a:t> </a:t>
          </a:r>
          <a:r>
            <a:rPr lang="ru-RU" b="1" dirty="0" err="1" smtClean="0"/>
            <a:t>зростання</a:t>
          </a:r>
          <a:r>
            <a:rPr lang="ru-RU" b="1" dirty="0" smtClean="0"/>
            <a:t>; </a:t>
          </a:r>
        </a:p>
        <a:p>
          <a:pPr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E9B338A-AD5C-4088-919A-5459B352952C}" type="parTrans" cxnId="{E77CE8DC-8C95-45E7-88E2-C98EB23EBB0B}">
      <dgm:prSet/>
      <dgm:spPr/>
      <dgm:t>
        <a:bodyPr/>
        <a:lstStyle/>
        <a:p>
          <a:endParaRPr lang="ru-RU"/>
        </a:p>
      </dgm:t>
    </dgm:pt>
    <dgm:pt modelId="{35FEA6DD-038A-4440-832F-2A21002CF2D6}" type="sibTrans" cxnId="{E77CE8DC-8C95-45E7-88E2-C98EB23EBB0B}">
      <dgm:prSet/>
      <dgm:spPr/>
      <dgm:t>
        <a:bodyPr/>
        <a:lstStyle/>
        <a:p>
          <a:endParaRPr lang="ru-RU"/>
        </a:p>
      </dgm:t>
    </dgm:pt>
    <dgm:pt modelId="{6383553E-F701-4586-BC28-25A0129D004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довготривалої</a:t>
          </a:r>
          <a:r>
            <a:rPr lang="ru-RU" dirty="0" smtClean="0"/>
            <a:t> </a:t>
          </a:r>
          <a:r>
            <a:rPr lang="ru-RU" dirty="0" err="1" smtClean="0"/>
            <a:t>сталості</a:t>
          </a:r>
          <a:r>
            <a:rPr lang="ru-RU" dirty="0" smtClean="0"/>
            <a:t>; 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22535F8-0A48-482C-80E8-4C660D914E50}" type="parTrans" cxnId="{3B30DC04-48E2-442F-B030-97F12785A105}">
      <dgm:prSet/>
      <dgm:spPr/>
      <dgm:t>
        <a:bodyPr/>
        <a:lstStyle/>
        <a:p>
          <a:endParaRPr lang="ru-RU"/>
        </a:p>
      </dgm:t>
    </dgm:pt>
    <dgm:pt modelId="{079B8043-97CF-4E90-9772-4DC012A45CFA}" type="sibTrans" cxnId="{3B30DC04-48E2-442F-B030-97F12785A105}">
      <dgm:prSet/>
      <dgm:spPr/>
      <dgm:t>
        <a:bodyPr/>
        <a:lstStyle/>
        <a:p>
          <a:endParaRPr lang="ru-RU"/>
        </a:p>
      </dgm:t>
    </dgm:pt>
    <dgm:pt modelId="{EFECCBAB-A28B-4D68-B069-697B7FABB486}">
      <dgm:prSet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 smtClean="0"/>
            <a:t>темпи</a:t>
          </a:r>
          <a:r>
            <a:rPr lang="ru-RU" b="1" dirty="0" smtClean="0"/>
            <a:t> </a:t>
          </a:r>
          <a:r>
            <a:rPr lang="ru-RU" b="1" dirty="0" err="1" smtClean="0"/>
            <a:t>оновлення</a:t>
          </a:r>
          <a:r>
            <a:rPr lang="ru-RU" b="1" dirty="0" smtClean="0"/>
            <a:t> та структура </a:t>
          </a:r>
          <a:r>
            <a:rPr lang="ru-RU" b="1" dirty="0" err="1" smtClean="0"/>
            <a:t>національного</a:t>
          </a:r>
          <a:r>
            <a:rPr lang="ru-RU" b="1" dirty="0" smtClean="0"/>
            <a:t> </a:t>
          </a:r>
          <a:r>
            <a:rPr lang="ru-RU" b="1" dirty="0" err="1" smtClean="0"/>
            <a:t>господарства</a:t>
          </a:r>
          <a:r>
            <a:rPr lang="ru-RU" b="1" dirty="0" smtClean="0"/>
            <a:t>;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B8102E0F-B79D-45FF-920E-C89A4A75F1AF}" type="parTrans" cxnId="{BDE19455-73B2-4350-8CBD-04142D6D5CF4}">
      <dgm:prSet/>
      <dgm:spPr/>
      <dgm:t>
        <a:bodyPr/>
        <a:lstStyle/>
        <a:p>
          <a:endParaRPr lang="ru-RU"/>
        </a:p>
      </dgm:t>
    </dgm:pt>
    <dgm:pt modelId="{22A259C9-57E0-4BCE-AAA4-22F21C0A5201}" type="sibTrans" cxnId="{BDE19455-73B2-4350-8CBD-04142D6D5CF4}">
      <dgm:prSet/>
      <dgm:spPr/>
      <dgm:t>
        <a:bodyPr/>
        <a:lstStyle/>
        <a:p>
          <a:endParaRPr lang="ru-RU"/>
        </a:p>
      </dgm:t>
    </dgm:pt>
    <dgm:pt modelId="{84E58278-4058-4CBB-8449-2B4061E8CFDC}">
      <dgm:prSet/>
      <dgm:spPr/>
      <dgm:t>
        <a:bodyPr/>
        <a:lstStyle/>
        <a:p>
          <a:r>
            <a:rPr lang="ru-RU" dirty="0" err="1" smtClean="0"/>
            <a:t>економічні</a:t>
          </a:r>
          <a:r>
            <a:rPr lang="ru-RU" dirty="0" smtClean="0"/>
            <a:t> </a:t>
          </a:r>
          <a:r>
            <a:rPr lang="ru-RU" dirty="0" err="1" smtClean="0"/>
            <a:t>наслідки</a:t>
          </a:r>
          <a:r>
            <a:rPr lang="ru-RU" dirty="0" smtClean="0"/>
            <a:t> </a:t>
          </a:r>
          <a:r>
            <a:rPr lang="ru-RU" dirty="0" err="1" smtClean="0"/>
            <a:t>технічного</a:t>
          </a:r>
          <a:r>
            <a:rPr lang="ru-RU" dirty="0" smtClean="0"/>
            <a:t> </a:t>
          </a:r>
          <a:r>
            <a:rPr lang="ru-RU" dirty="0" err="1" smtClean="0"/>
            <a:t>прогресу</a:t>
          </a:r>
          <a:r>
            <a:rPr lang="ru-RU" dirty="0" smtClean="0"/>
            <a:t>; </a:t>
          </a:r>
          <a:endParaRPr lang="ru-RU" dirty="0"/>
        </a:p>
      </dgm:t>
    </dgm:pt>
    <dgm:pt modelId="{908639BD-84FC-43B7-A58D-C56F93372BB8}" type="parTrans" cxnId="{77EC31D0-A91B-483B-B5DA-2B1904CABAA4}">
      <dgm:prSet/>
      <dgm:spPr/>
      <dgm:t>
        <a:bodyPr/>
        <a:lstStyle/>
        <a:p>
          <a:endParaRPr lang="ru-RU"/>
        </a:p>
      </dgm:t>
    </dgm:pt>
    <dgm:pt modelId="{A3691DCA-843B-4939-8F7F-9BE354C52FC8}" type="sibTrans" cxnId="{77EC31D0-A91B-483B-B5DA-2B1904CABAA4}">
      <dgm:prSet/>
      <dgm:spPr/>
      <dgm:t>
        <a:bodyPr/>
        <a:lstStyle/>
        <a:p>
          <a:endParaRPr lang="ru-RU"/>
        </a:p>
      </dgm:t>
    </dgm:pt>
    <dgm:pt modelId="{F27680B0-A7EB-4F2E-81EC-0EBB85FE3D4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підходи</a:t>
          </a:r>
          <a:r>
            <a:rPr lang="ru-RU" dirty="0" smtClean="0"/>
            <a:t> до </a:t>
          </a:r>
          <a:r>
            <a:rPr lang="ru-RU" dirty="0" err="1" smtClean="0"/>
            <a:t>вимірів</a:t>
          </a:r>
          <a:r>
            <a:rPr lang="ru-RU" dirty="0" smtClean="0"/>
            <a:t> </a:t>
          </a:r>
          <a:r>
            <a:rPr lang="ru-RU" dirty="0" err="1" smtClean="0"/>
            <a:t>факторів</a:t>
          </a:r>
          <a:r>
            <a:rPr lang="ru-RU" dirty="0" smtClean="0"/>
            <a:t> та </a:t>
          </a:r>
          <a:r>
            <a:rPr lang="ru-RU" dirty="0" err="1" smtClean="0"/>
            <a:t>результатів</a:t>
          </a:r>
          <a:endParaRPr lang="ru-RU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458C9ED-AF6A-4AE9-97A2-45D19C1C8E7C}" type="parTrans" cxnId="{6BC3AE76-D21D-4C09-8E81-A036CA914B95}">
      <dgm:prSet/>
      <dgm:spPr/>
      <dgm:t>
        <a:bodyPr/>
        <a:lstStyle/>
        <a:p>
          <a:endParaRPr lang="ru-RU"/>
        </a:p>
      </dgm:t>
    </dgm:pt>
    <dgm:pt modelId="{BA369569-575E-4598-B8EA-28811033AA5F}" type="sibTrans" cxnId="{6BC3AE76-D21D-4C09-8E81-A036CA914B95}">
      <dgm:prSet/>
      <dgm:spPr/>
      <dgm:t>
        <a:bodyPr/>
        <a:lstStyle/>
        <a:p>
          <a:endParaRPr lang="ru-RU"/>
        </a:p>
      </dgm:t>
    </dgm:pt>
    <dgm:pt modelId="{25A75EF7-C53E-4F15-B556-129F211A4029}" type="pres">
      <dgm:prSet presAssocID="{8F3A9340-BC31-409E-BDCD-812C365AB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D1DC07-C1CC-4660-A4D9-A4A337EF32A5}" type="pres">
      <dgm:prSet presAssocID="{C4E6506D-AC6B-499E-B169-A36E13927DA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489A4-C711-409A-8AAE-40BCEC94F31E}" type="pres">
      <dgm:prSet presAssocID="{35FEA6DD-038A-4440-832F-2A21002CF2D6}" presName="spacer" presStyleCnt="0"/>
      <dgm:spPr/>
    </dgm:pt>
    <dgm:pt modelId="{D41EEAE0-2950-4E2A-BCF8-B2B7A61A37EE}" type="pres">
      <dgm:prSet presAssocID="{6383553E-F701-4586-BC28-25A0129D004A}" presName="parentText" presStyleLbl="node1" presStyleIdx="1" presStyleCnt="5" custLinFactNeighborY="68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4913E-947A-44C9-8EB3-6B07B9269C5C}" type="pres">
      <dgm:prSet presAssocID="{079B8043-97CF-4E90-9772-4DC012A45CFA}" presName="spacer" presStyleCnt="0"/>
      <dgm:spPr/>
    </dgm:pt>
    <dgm:pt modelId="{12DFD1F2-12DC-4E09-BCD4-D59A3D5B8AAB}" type="pres">
      <dgm:prSet presAssocID="{EFECCBAB-A28B-4D68-B069-697B7FABB48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2AC91-67BA-47FA-86BA-CAA7390CC8F5}" type="pres">
      <dgm:prSet presAssocID="{22A259C9-57E0-4BCE-AAA4-22F21C0A5201}" presName="spacer" presStyleCnt="0"/>
      <dgm:spPr/>
    </dgm:pt>
    <dgm:pt modelId="{7726EB8E-94A0-4740-B9F6-857A58B69A66}" type="pres">
      <dgm:prSet presAssocID="{84E58278-4058-4CBB-8449-2B4061E8CFD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D17A7-B176-416E-AB65-2B1A0D948516}" type="pres">
      <dgm:prSet presAssocID="{A3691DCA-843B-4939-8F7F-9BE354C52FC8}" presName="spacer" presStyleCnt="0"/>
      <dgm:spPr/>
    </dgm:pt>
    <dgm:pt modelId="{D07DF631-4D7A-4B7D-939C-FB3F4530EECA}" type="pres">
      <dgm:prSet presAssocID="{F27680B0-A7EB-4F2E-81EC-0EBB85FE3D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3BAA4-7C53-49B8-9815-1F83C0BCCE8E}" type="presOf" srcId="{C4E6506D-AC6B-499E-B169-A36E13927DAB}" destId="{50D1DC07-C1CC-4660-A4D9-A4A337EF32A5}" srcOrd="0" destOrd="0" presId="urn:microsoft.com/office/officeart/2005/8/layout/vList2"/>
    <dgm:cxn modelId="{028DB177-64B9-4B6D-AACE-0AB692A2E43F}" type="presOf" srcId="{8F3A9340-BC31-409E-BDCD-812C365AB5D8}" destId="{25A75EF7-C53E-4F15-B556-129F211A4029}" srcOrd="0" destOrd="0" presId="urn:microsoft.com/office/officeart/2005/8/layout/vList2"/>
    <dgm:cxn modelId="{3B30DC04-48E2-442F-B030-97F12785A105}" srcId="{8F3A9340-BC31-409E-BDCD-812C365AB5D8}" destId="{6383553E-F701-4586-BC28-25A0129D004A}" srcOrd="1" destOrd="0" parTransId="{122535F8-0A48-482C-80E8-4C660D914E50}" sibTransId="{079B8043-97CF-4E90-9772-4DC012A45CFA}"/>
    <dgm:cxn modelId="{77EC31D0-A91B-483B-B5DA-2B1904CABAA4}" srcId="{8F3A9340-BC31-409E-BDCD-812C365AB5D8}" destId="{84E58278-4058-4CBB-8449-2B4061E8CFDC}" srcOrd="3" destOrd="0" parTransId="{908639BD-84FC-43B7-A58D-C56F93372BB8}" sibTransId="{A3691DCA-843B-4939-8F7F-9BE354C52FC8}"/>
    <dgm:cxn modelId="{D1F76ABF-81F7-47FB-B02B-AE395CD61D75}" type="presOf" srcId="{EFECCBAB-A28B-4D68-B069-697B7FABB486}" destId="{12DFD1F2-12DC-4E09-BCD4-D59A3D5B8AAB}" srcOrd="0" destOrd="0" presId="urn:microsoft.com/office/officeart/2005/8/layout/vList2"/>
    <dgm:cxn modelId="{DB23B012-1EE7-4276-B7A5-195993707EDE}" type="presOf" srcId="{84E58278-4058-4CBB-8449-2B4061E8CFDC}" destId="{7726EB8E-94A0-4740-B9F6-857A58B69A66}" srcOrd="0" destOrd="0" presId="urn:microsoft.com/office/officeart/2005/8/layout/vList2"/>
    <dgm:cxn modelId="{BDE19455-73B2-4350-8CBD-04142D6D5CF4}" srcId="{8F3A9340-BC31-409E-BDCD-812C365AB5D8}" destId="{EFECCBAB-A28B-4D68-B069-697B7FABB486}" srcOrd="2" destOrd="0" parTransId="{B8102E0F-B79D-45FF-920E-C89A4A75F1AF}" sibTransId="{22A259C9-57E0-4BCE-AAA4-22F21C0A5201}"/>
    <dgm:cxn modelId="{E77CE8DC-8C95-45E7-88E2-C98EB23EBB0B}" srcId="{8F3A9340-BC31-409E-BDCD-812C365AB5D8}" destId="{C4E6506D-AC6B-499E-B169-A36E13927DAB}" srcOrd="0" destOrd="0" parTransId="{6E9B338A-AD5C-4088-919A-5459B352952C}" sibTransId="{35FEA6DD-038A-4440-832F-2A21002CF2D6}"/>
    <dgm:cxn modelId="{6BC3AE76-D21D-4C09-8E81-A036CA914B95}" srcId="{8F3A9340-BC31-409E-BDCD-812C365AB5D8}" destId="{F27680B0-A7EB-4F2E-81EC-0EBB85FE3D4B}" srcOrd="4" destOrd="0" parTransId="{F458C9ED-AF6A-4AE9-97A2-45D19C1C8E7C}" sibTransId="{BA369569-575E-4598-B8EA-28811033AA5F}"/>
    <dgm:cxn modelId="{71044E89-FE08-44A2-82C5-D25A83FFCD82}" type="presOf" srcId="{F27680B0-A7EB-4F2E-81EC-0EBB85FE3D4B}" destId="{D07DF631-4D7A-4B7D-939C-FB3F4530EECA}" srcOrd="0" destOrd="0" presId="urn:microsoft.com/office/officeart/2005/8/layout/vList2"/>
    <dgm:cxn modelId="{B9F5C345-7D4F-41B4-9D82-912DB6E8160B}" type="presOf" srcId="{6383553E-F701-4586-BC28-25A0129D004A}" destId="{D41EEAE0-2950-4E2A-BCF8-B2B7A61A37EE}" srcOrd="0" destOrd="0" presId="urn:microsoft.com/office/officeart/2005/8/layout/vList2"/>
    <dgm:cxn modelId="{A273B5DD-E446-4FE3-A85F-913229AA3C48}" type="presParOf" srcId="{25A75EF7-C53E-4F15-B556-129F211A4029}" destId="{50D1DC07-C1CC-4660-A4D9-A4A337EF32A5}" srcOrd="0" destOrd="0" presId="urn:microsoft.com/office/officeart/2005/8/layout/vList2"/>
    <dgm:cxn modelId="{58BFB680-79AB-43F0-B080-C5EE54C1AE1A}" type="presParOf" srcId="{25A75EF7-C53E-4F15-B556-129F211A4029}" destId="{D78489A4-C711-409A-8AAE-40BCEC94F31E}" srcOrd="1" destOrd="0" presId="urn:microsoft.com/office/officeart/2005/8/layout/vList2"/>
    <dgm:cxn modelId="{E73F4088-61AD-4CD9-8D33-6D66ED60A61F}" type="presParOf" srcId="{25A75EF7-C53E-4F15-B556-129F211A4029}" destId="{D41EEAE0-2950-4E2A-BCF8-B2B7A61A37EE}" srcOrd="2" destOrd="0" presId="urn:microsoft.com/office/officeart/2005/8/layout/vList2"/>
    <dgm:cxn modelId="{66FBDFA5-A96B-4078-A4D0-4200BBB04806}" type="presParOf" srcId="{25A75EF7-C53E-4F15-B556-129F211A4029}" destId="{0494913E-947A-44C9-8EB3-6B07B9269C5C}" srcOrd="3" destOrd="0" presId="urn:microsoft.com/office/officeart/2005/8/layout/vList2"/>
    <dgm:cxn modelId="{BBD21155-5AC0-447E-97FA-D21577D1A54C}" type="presParOf" srcId="{25A75EF7-C53E-4F15-B556-129F211A4029}" destId="{12DFD1F2-12DC-4E09-BCD4-D59A3D5B8AAB}" srcOrd="4" destOrd="0" presId="urn:microsoft.com/office/officeart/2005/8/layout/vList2"/>
    <dgm:cxn modelId="{C37ADB69-B43D-43B7-AA4C-2D798DBA72E0}" type="presParOf" srcId="{25A75EF7-C53E-4F15-B556-129F211A4029}" destId="{3542AC91-67BA-47FA-86BA-CAA7390CC8F5}" srcOrd="5" destOrd="0" presId="urn:microsoft.com/office/officeart/2005/8/layout/vList2"/>
    <dgm:cxn modelId="{DCA3922F-2FE4-41A8-8AFD-DBF95234552F}" type="presParOf" srcId="{25A75EF7-C53E-4F15-B556-129F211A4029}" destId="{7726EB8E-94A0-4740-B9F6-857A58B69A66}" srcOrd="6" destOrd="0" presId="urn:microsoft.com/office/officeart/2005/8/layout/vList2"/>
    <dgm:cxn modelId="{D0C99E2B-59BB-4260-BB32-C1003F6E2CB5}" type="presParOf" srcId="{25A75EF7-C53E-4F15-B556-129F211A4029}" destId="{C58D17A7-B176-416E-AB65-2B1A0D948516}" srcOrd="7" destOrd="0" presId="urn:microsoft.com/office/officeart/2005/8/layout/vList2"/>
    <dgm:cxn modelId="{F9CEBB9C-F978-4B72-A706-5191156A6E57}" type="presParOf" srcId="{25A75EF7-C53E-4F15-B556-129F211A4029}" destId="{D07DF631-4D7A-4B7D-939C-FB3F4530EEC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1DC07-C1CC-4660-A4D9-A4A337EF32A5}">
      <dsp:nvSpPr>
        <dsp:cNvPr id="0" name=""/>
        <dsp:cNvSpPr/>
      </dsp:nvSpPr>
      <dsp:spPr>
        <a:xfrm>
          <a:off x="0" y="43893"/>
          <a:ext cx="9550400" cy="1010879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/>
            <a:t>відшукання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джерел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зростання</a:t>
          </a:r>
          <a:r>
            <a:rPr lang="ru-RU" sz="2400" b="1" kern="1200" dirty="0" smtClean="0"/>
            <a:t>; </a:t>
          </a: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9347" y="93240"/>
        <a:ext cx="9451706" cy="912185"/>
      </dsp:txXfrm>
    </dsp:sp>
    <dsp:sp modelId="{D41EEAE0-2950-4E2A-BCF8-B2B7A61A37EE}">
      <dsp:nvSpPr>
        <dsp:cNvPr id="0" name=""/>
        <dsp:cNvSpPr/>
      </dsp:nvSpPr>
      <dsp:spPr>
        <a:xfrm>
          <a:off x="0" y="1128614"/>
          <a:ext cx="9550400" cy="1010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err="1" smtClean="0"/>
            <a:t>забезпечення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довготривалої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сталості</a:t>
          </a:r>
          <a:r>
            <a:rPr lang="ru-RU" sz="2400" kern="1200" dirty="0" smtClean="0"/>
            <a:t>; 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9347" y="1177961"/>
        <a:ext cx="9451706" cy="912185"/>
      </dsp:txXfrm>
    </dsp:sp>
    <dsp:sp modelId="{12DFD1F2-12DC-4E09-BCD4-D59A3D5B8AAB}">
      <dsp:nvSpPr>
        <dsp:cNvPr id="0" name=""/>
        <dsp:cNvSpPr/>
      </dsp:nvSpPr>
      <dsp:spPr>
        <a:xfrm>
          <a:off x="0" y="2203893"/>
          <a:ext cx="9550400" cy="101087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/>
            <a:t>темпи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оновлення</a:t>
          </a:r>
          <a:r>
            <a:rPr lang="ru-RU" sz="2400" b="1" kern="1200" dirty="0" smtClean="0"/>
            <a:t> та структура </a:t>
          </a:r>
          <a:r>
            <a:rPr lang="ru-RU" sz="2400" b="1" kern="1200" dirty="0" err="1" smtClean="0"/>
            <a:t>національного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господарства</a:t>
          </a:r>
          <a:r>
            <a:rPr lang="ru-RU" sz="2400" b="1" kern="1200" dirty="0" smtClean="0"/>
            <a:t>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49347" y="2253240"/>
        <a:ext cx="9451706" cy="912185"/>
      </dsp:txXfrm>
    </dsp:sp>
    <dsp:sp modelId="{7726EB8E-94A0-4740-B9F6-857A58B69A66}">
      <dsp:nvSpPr>
        <dsp:cNvPr id="0" name=""/>
        <dsp:cNvSpPr/>
      </dsp:nvSpPr>
      <dsp:spPr>
        <a:xfrm>
          <a:off x="0" y="3283893"/>
          <a:ext cx="9550400" cy="1010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економічні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наслідки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технічного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прогресу</a:t>
          </a:r>
          <a:r>
            <a:rPr lang="ru-RU" sz="2400" kern="1200" dirty="0" smtClean="0"/>
            <a:t>; </a:t>
          </a:r>
          <a:endParaRPr lang="ru-RU" sz="2400" kern="1200" dirty="0"/>
        </a:p>
      </dsp:txBody>
      <dsp:txXfrm>
        <a:off x="49347" y="3333240"/>
        <a:ext cx="9451706" cy="912185"/>
      </dsp:txXfrm>
    </dsp:sp>
    <dsp:sp modelId="{D07DF631-4D7A-4B7D-939C-FB3F4530EECA}">
      <dsp:nvSpPr>
        <dsp:cNvPr id="0" name=""/>
        <dsp:cNvSpPr/>
      </dsp:nvSpPr>
      <dsp:spPr>
        <a:xfrm>
          <a:off x="0" y="4363893"/>
          <a:ext cx="9550400" cy="101087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err="1" smtClean="0"/>
            <a:t>підходи</a:t>
          </a:r>
          <a:r>
            <a:rPr lang="ru-RU" sz="2400" kern="1200" dirty="0" smtClean="0"/>
            <a:t> до </a:t>
          </a:r>
          <a:r>
            <a:rPr lang="ru-RU" sz="2400" kern="1200" dirty="0" err="1" smtClean="0"/>
            <a:t>вимірів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факторів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результатів</a:t>
          </a:r>
          <a:endParaRPr lang="ru-RU" sz="24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9347" y="4413240"/>
        <a:ext cx="9451706" cy="912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F0DC4-1469-4012-806B-7EDC4054E99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AAB79-18F6-4CBC-B95D-1F83995B0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2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675393-49FD-4216-9F5E-8FA9266F90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DA5C6F-996D-425F-B133-6359D77E2232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7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8BF686-2667-4E33-92E0-17A8E95893F5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1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7E343-E6CF-46C7-8BB2-9F70EBCD8FF5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8086A-FBFD-46A8-B3E2-AC603B9FAE08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015B5-1471-4AA2-B23F-1E54315FA5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9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8FD98B-764C-4426-8041-F3F0A596E0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5CD16-34E4-46A4-8094-356D7B76431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2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AD7D1-9293-44AD-8332-C6D2FF1C3C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4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C42E4-B4FD-4813-BD55-3C63B32ED1C6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3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23EA3F-C040-44BF-92FF-E724A5914E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535C62-3825-4E03-8077-31F31134EC1D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71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22D4B-076B-49DC-A1F9-418FD01589DB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6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0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4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1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647768" y="4937126"/>
            <a:ext cx="254423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57200"/>
            <a:ext cx="121073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7"/>
          <p:cNvCxnSpPr/>
          <p:nvPr userDrawn="1"/>
        </p:nvCxnSpPr>
        <p:spPr>
          <a:xfrm>
            <a:off x="431800" y="1524000"/>
            <a:ext cx="11328400" cy="0"/>
          </a:xfrm>
          <a:prstGeom prst="line">
            <a:avLst/>
          </a:prstGeom>
          <a:ln w="19050">
            <a:solidFill>
              <a:srgbClr val="658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335360" y="1600201"/>
            <a:ext cx="11521280" cy="4525963"/>
          </a:xfrm>
        </p:spPr>
        <p:txBody>
          <a:bodyPr/>
          <a:lstStyle>
            <a:lvl1pPr marL="360363" indent="-342900" algn="just">
              <a:buClr>
                <a:srgbClr val="658C9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buClr>
                <a:srgbClr val="35546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buClr>
                <a:srgbClr val="C0E8EA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43790" y="914400"/>
            <a:ext cx="10712849" cy="579438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658C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0"/>
          </p:nvPr>
        </p:nvSpPr>
        <p:spPr>
          <a:xfrm>
            <a:off x="9072033" y="6381751"/>
            <a:ext cx="28448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B56813-8E0F-4741-BFBC-6906361C8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1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 l="810" t="57697" r="6400" b="24164"/>
          <a:stretch>
            <a:fillRect/>
          </a:stretch>
        </p:blipFill>
        <p:spPr bwMode="auto">
          <a:xfrm>
            <a:off x="6237818" y="6235700"/>
            <a:ext cx="595418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57200"/>
            <a:ext cx="121073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7"/>
          <p:cNvCxnSpPr/>
          <p:nvPr userDrawn="1"/>
        </p:nvCxnSpPr>
        <p:spPr>
          <a:xfrm>
            <a:off x="431800" y="1524000"/>
            <a:ext cx="11328400" cy="0"/>
          </a:xfrm>
          <a:prstGeom prst="line">
            <a:avLst/>
          </a:prstGeom>
          <a:ln w="19050">
            <a:solidFill>
              <a:srgbClr val="658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5360" y="1600201"/>
            <a:ext cx="11521280" cy="4525963"/>
          </a:xfrm>
        </p:spPr>
        <p:txBody>
          <a:bodyPr/>
          <a:lstStyle>
            <a:lvl1pPr marL="360363" indent="-342900" algn="just">
              <a:buClr>
                <a:srgbClr val="658C9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buClr>
                <a:srgbClr val="35546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buClr>
                <a:srgbClr val="C0E8EA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143790" y="914400"/>
            <a:ext cx="10712849" cy="579438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658C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0"/>
          </p:nvPr>
        </p:nvSpPr>
        <p:spPr>
          <a:xfrm>
            <a:off x="220133" y="6364289"/>
            <a:ext cx="2844800" cy="365125"/>
          </a:xfrm>
        </p:spPr>
        <p:txBody>
          <a:bodyPr/>
          <a:lstStyle>
            <a:lvl1pPr algn="l">
              <a:defRPr sz="1800" b="1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AFC577-1579-4E4A-A524-061A9BBE3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6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6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8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4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8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3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5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16DD-1DC7-4B3F-8CCC-939925D7810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5D0B-84A9-4EAD-96FF-9DA067C7849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89683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438410" cy="4282249"/>
          </a:xfrm>
        </p:spPr>
        <p:txBody>
          <a:bodyPr>
            <a:normAutofit/>
          </a:bodyPr>
          <a:lstStyle/>
          <a:p>
            <a:r>
              <a:rPr lang="ru-RU" sz="8800" dirty="0" err="1"/>
              <a:t>Економічне</a:t>
            </a:r>
            <a:r>
              <a:rPr lang="ru-RU" sz="8800" dirty="0"/>
              <a:t> </a:t>
            </a:r>
            <a:r>
              <a:rPr lang="ru-RU" sz="8800" dirty="0" err="1"/>
              <a:t>зростання</a:t>
            </a:r>
            <a:r>
              <a:rPr lang="ru-RU" sz="8800" dirty="0"/>
              <a:t> </a:t>
            </a: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і </a:t>
            </a:r>
            <a:r>
              <a:rPr lang="ru-RU" sz="8800" dirty="0" err="1"/>
              <a:t>сталий</a:t>
            </a:r>
            <a:r>
              <a:rPr lang="ru-RU" sz="8800" dirty="0"/>
              <a:t> </a:t>
            </a:r>
            <a:r>
              <a:rPr lang="ru-RU" sz="8800" dirty="0" err="1"/>
              <a:t>розвиток</a:t>
            </a:r>
            <a:r>
              <a:rPr lang="ru-RU" sz="8800" dirty="0"/>
              <a:t>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40780" y="157348"/>
            <a:ext cx="8534400" cy="1752600"/>
          </a:xfrm>
        </p:spPr>
        <p:txBody>
          <a:bodyPr/>
          <a:lstStyle/>
          <a:p>
            <a:r>
              <a:rPr lang="uk-UA" dirty="0" smtClean="0"/>
              <a:t>Лекція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674419" y="412741"/>
            <a:ext cx="999902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uk-UA" sz="2500" b="1" cap="all" dirty="0">
                <a:solidFill>
                  <a:srgbClr val="658C91"/>
                </a:solidFill>
                <a:latin typeface="Arial" charset="0"/>
                <a:ea typeface="+mj-ea"/>
                <a:cs typeface="Arial" charset="0"/>
              </a:rPr>
              <a:t>Система стратегічного планування / управління</a:t>
            </a:r>
            <a:endParaRPr lang="en-US" sz="2500" b="1" cap="all" dirty="0">
              <a:solidFill>
                <a:srgbClr val="658C91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3739" y="1762126"/>
            <a:ext cx="5768975" cy="43021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uk-UA" b="1" dirty="0">
                <a:latin typeface="Arial" pitchFamily="34" charset="0"/>
                <a:cs typeface="Arial" pitchFamily="34" charset="0"/>
              </a:rPr>
              <a:t>Стратегія розвитку країни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7850" y="1719264"/>
            <a:ext cx="8496300" cy="1265237"/>
          </a:xfrm>
          <a:prstGeom prst="rect">
            <a:avLst/>
          </a:prstGeom>
          <a:noFill/>
          <a:ln>
            <a:solidFill>
              <a:srgbClr val="46B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6913" y="2278063"/>
            <a:ext cx="2932112" cy="6143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1600" b="1" dirty="0">
                <a:latin typeface="Arial" pitchFamily="34" charset="0"/>
                <a:cs typeface="Arial" pitchFamily="34" charset="0"/>
              </a:rPr>
              <a:t>Державна Стратегія регіонального розвитку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88251" y="2278063"/>
            <a:ext cx="2684463" cy="6143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1600" b="1" dirty="0">
                <a:latin typeface="Arial" pitchFamily="34" charset="0"/>
                <a:cs typeface="Arial" pitchFamily="34" charset="0"/>
              </a:rPr>
              <a:t>Галузеві та секторальні програми і стратегії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3739" y="3549650"/>
            <a:ext cx="5768975" cy="4318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uk-UA" b="1" dirty="0">
                <a:latin typeface="Arial" pitchFamily="34" charset="0"/>
                <a:cs typeface="Arial" pitchFamily="34" charset="0"/>
              </a:rPr>
              <a:t>Стратегія розвитку регіону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47850" y="3500439"/>
            <a:ext cx="8496300" cy="1265237"/>
          </a:xfrm>
          <a:prstGeom prst="rect">
            <a:avLst/>
          </a:prstGeom>
          <a:noFill/>
          <a:ln>
            <a:solidFill>
              <a:srgbClr val="46B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3739" y="4046539"/>
            <a:ext cx="2935287" cy="64928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1600" b="1" dirty="0">
                <a:latin typeface="Arial" pitchFamily="34" charset="0"/>
                <a:cs typeface="Arial" pitchFamily="34" charset="0"/>
              </a:rPr>
              <a:t>Стратегії розвитку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субрегіонів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та територій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88251" y="4044950"/>
            <a:ext cx="2684463" cy="64928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1600" b="1" dirty="0">
                <a:latin typeface="Arial" pitchFamily="34" charset="0"/>
                <a:cs typeface="Arial" pitchFamily="34" charset="0"/>
              </a:rPr>
              <a:t>Галузеві та регіональні програми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47850" y="5329238"/>
            <a:ext cx="8496300" cy="908050"/>
          </a:xfrm>
          <a:prstGeom prst="rect">
            <a:avLst/>
          </a:prstGeom>
          <a:noFill/>
          <a:ln>
            <a:solidFill>
              <a:srgbClr val="46B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3739" y="5397501"/>
            <a:ext cx="2852737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uk-UA" b="1" dirty="0">
                <a:latin typeface="Arial" pitchFamily="34" charset="0"/>
                <a:cs typeface="Arial" pitchFamily="34" charset="0"/>
              </a:rPr>
              <a:t>Стратегії розвитку територіальних громад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0939" y="5397501"/>
            <a:ext cx="2771775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uk-UA" b="1" dirty="0">
                <a:latin typeface="Arial" pitchFamily="34" charset="0"/>
                <a:cs typeface="Arial" pitchFamily="34" charset="0"/>
              </a:rPr>
              <a:t>Галузеві та секторальні програми</a:t>
            </a: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5738813" y="2995614"/>
            <a:ext cx="190500" cy="477837"/>
          </a:xfrm>
          <a:prstGeom prst="upDownArrow">
            <a:avLst>
              <a:gd name="adj1" fmla="val 46175"/>
              <a:gd name="adj2" fmla="val 50000"/>
            </a:avLst>
          </a:prstGeom>
          <a:solidFill>
            <a:srgbClr val="880038"/>
          </a:solidFill>
          <a:ln w="3175">
            <a:solidFill>
              <a:srgbClr val="88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C00000"/>
              </a:solidFill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8763000" y="2995614"/>
            <a:ext cx="190500" cy="477837"/>
          </a:xfrm>
          <a:prstGeom prst="upDownArrow">
            <a:avLst>
              <a:gd name="adj1" fmla="val 46175"/>
              <a:gd name="adj2" fmla="val 50000"/>
            </a:avLst>
          </a:prstGeom>
          <a:solidFill>
            <a:srgbClr val="880038"/>
          </a:solidFill>
          <a:ln w="3175">
            <a:solidFill>
              <a:srgbClr val="88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C00000"/>
              </a:solidFill>
            </a:endParaRPr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7248525" y="3006725"/>
            <a:ext cx="190500" cy="477838"/>
          </a:xfrm>
          <a:prstGeom prst="upDownArrow">
            <a:avLst>
              <a:gd name="adj1" fmla="val 46175"/>
              <a:gd name="adj2" fmla="val 50000"/>
            </a:avLst>
          </a:prstGeom>
          <a:solidFill>
            <a:srgbClr val="880038"/>
          </a:solidFill>
          <a:ln w="3175">
            <a:solidFill>
              <a:srgbClr val="88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C00000"/>
              </a:solidFill>
            </a:endParaRPr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5738813" y="4818064"/>
            <a:ext cx="190500" cy="477837"/>
          </a:xfrm>
          <a:prstGeom prst="upDownArrow">
            <a:avLst>
              <a:gd name="adj1" fmla="val 46175"/>
              <a:gd name="adj2" fmla="val 50000"/>
            </a:avLst>
          </a:prstGeom>
          <a:solidFill>
            <a:srgbClr val="880038"/>
          </a:solidFill>
          <a:ln w="3175">
            <a:solidFill>
              <a:srgbClr val="88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C00000"/>
              </a:solidFill>
            </a:endParaRPr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8702675" y="4818064"/>
            <a:ext cx="192088" cy="477837"/>
          </a:xfrm>
          <a:prstGeom prst="upDownArrow">
            <a:avLst>
              <a:gd name="adj1" fmla="val 46175"/>
              <a:gd name="adj2" fmla="val 50000"/>
            </a:avLst>
          </a:prstGeom>
          <a:solidFill>
            <a:srgbClr val="880038"/>
          </a:solidFill>
          <a:ln w="3175">
            <a:solidFill>
              <a:srgbClr val="88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C00000"/>
              </a:solidFill>
            </a:endParaRPr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7248525" y="4818064"/>
            <a:ext cx="190500" cy="477837"/>
          </a:xfrm>
          <a:prstGeom prst="upDownArrow">
            <a:avLst>
              <a:gd name="adj1" fmla="val 46175"/>
              <a:gd name="adj2" fmla="val 50000"/>
            </a:avLst>
          </a:prstGeom>
          <a:solidFill>
            <a:srgbClr val="880038"/>
          </a:solidFill>
          <a:ln w="3175">
            <a:solidFill>
              <a:srgbClr val="88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9126" y="1984376"/>
            <a:ext cx="2632075" cy="688975"/>
          </a:xfrm>
          <a:prstGeom prst="rect">
            <a:avLst/>
          </a:prstGeom>
          <a:noFill/>
          <a:ln w="19050">
            <a:noFill/>
          </a:ln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НАЦІОНАЛЬНИЙ РІВЕНЬ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9126" y="3762375"/>
            <a:ext cx="2632075" cy="687388"/>
          </a:xfrm>
          <a:prstGeom prst="rect">
            <a:avLst/>
          </a:prstGeom>
          <a:noFill/>
          <a:ln w="19050">
            <a:noFill/>
          </a:ln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РЕГІОНАЛЬНИЙ РІВЕНЬ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7851" y="5445125"/>
            <a:ext cx="2386013" cy="687388"/>
          </a:xfrm>
          <a:prstGeom prst="rect">
            <a:avLst/>
          </a:prstGeom>
          <a:noFill/>
          <a:ln w="19050">
            <a:noFill/>
          </a:ln>
        </p:spPr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МІСЦЕВИЙ РІВЕНЬ</a:t>
            </a:r>
          </a:p>
        </p:txBody>
      </p:sp>
      <p:sp>
        <p:nvSpPr>
          <p:cNvPr id="12311" name="Rectangle 1"/>
          <p:cNvSpPr>
            <a:spLocks noChangeArrowheads="1"/>
          </p:cNvSpPr>
          <p:nvPr/>
        </p:nvSpPr>
        <p:spPr bwMode="auto">
          <a:xfrm>
            <a:off x="2279650" y="1022351"/>
            <a:ext cx="818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uk-UA" sz="2400" b="1" dirty="0">
                <a:solidFill>
                  <a:srgbClr val="7030A0"/>
                </a:solidFill>
                <a:effectLst>
                  <a:outerShdw blurRad="38100" dist="38100" dir="2700000" algn="tl">
                    <a:schemeClr val="bg1">
                      <a:lumMod val="65000"/>
                      <a:alpha val="43000"/>
                    </a:schemeClr>
                  </a:outerShdw>
                </a:effectLst>
                <a:latin typeface="Arial" pitchFamily="34" charset="0"/>
              </a:rPr>
              <a:t>Узгодження пріоритетів та ресурсного забезпечення</a:t>
            </a:r>
          </a:p>
        </p:txBody>
      </p:sp>
    </p:spTree>
    <p:extLst>
      <p:ext uri="{BB962C8B-B14F-4D97-AF65-F5344CB8AC3E}">
        <p14:creationId xmlns:p14="http://schemas.microsoft.com/office/powerpoint/2010/main" val="3028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883" y="388939"/>
            <a:ext cx="8034338" cy="579438"/>
          </a:xfrm>
        </p:spPr>
        <p:txBody>
          <a:bodyPr/>
          <a:lstStyle/>
          <a:p>
            <a:r>
              <a:rPr lang="ru-RU" sz="2600" cap="all" dirty="0"/>
              <a:t>Контекст та мета Проекту МЕРМ</a:t>
            </a:r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285008" y="1492250"/>
            <a:ext cx="64245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/>
            <a:r>
              <a:rPr lang="uk-UA" sz="3600" dirty="0">
                <a:solidFill>
                  <a:srgbClr val="46BCC2"/>
                </a:solidFill>
                <a:latin typeface="Arial" pitchFamily="34" charset="0"/>
              </a:rPr>
              <a:t>Проект «Місцевий економічний розвиток міст України» (Проект МЕРМ)</a:t>
            </a:r>
            <a:r>
              <a:rPr lang="uk-UA" sz="2000" dirty="0">
                <a:solidFill>
                  <a:srgbClr val="46BCC2"/>
                </a:solidFill>
                <a:latin typeface="Arial" pitchFamily="34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</a:rPr>
              <a:t>спрямований на створення </a:t>
            </a:r>
            <a:r>
              <a:rPr lang="uk-UA" b="1" dirty="0">
                <a:solidFill>
                  <a:srgbClr val="000000"/>
                </a:solidFill>
                <a:latin typeface="Arial" pitchFamily="34" charset="0"/>
              </a:rPr>
              <a:t>сприятливого клімату для економічного розвитку в Україні 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</a:rPr>
              <a:t>та </a:t>
            </a:r>
            <a:r>
              <a:rPr lang="uk-UA" b="1" dirty="0">
                <a:solidFill>
                  <a:srgbClr val="000000"/>
                </a:solidFill>
                <a:latin typeface="Arial" pitchFamily="34" charset="0"/>
              </a:rPr>
              <a:t>зміцнення 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</a:rPr>
              <a:t>демократії і має на меті покращити умови та можливості економічного зростання завдяки ефективному врядуванню, яке відповідає інтересам громадян та бізнес-спільноти за активної підтримки з боку центральних органів влади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8" name="Прямоугольник 10"/>
          <p:cNvSpPr>
            <a:spLocks noChangeArrowheads="1"/>
          </p:cNvSpPr>
          <p:nvPr/>
        </p:nvSpPr>
        <p:spPr bwMode="auto">
          <a:xfrm>
            <a:off x="3930732" y="5192713"/>
            <a:ext cx="5667334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>
              <a:spcAft>
                <a:spcPts val="600"/>
              </a:spcAft>
            </a:pPr>
            <a:r>
              <a:rPr lang="uk-UA" sz="2000" dirty="0">
                <a:solidFill>
                  <a:srgbClr val="7030A0"/>
                </a:solidFill>
                <a:latin typeface="Arial" pitchFamily="34" charset="0"/>
              </a:rPr>
              <a:t>Виконавець і донор: 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</a:rPr>
              <a:t>Федерація канадських муніципалітетів (ФКМ), Уряд Канади через Канадське Міністерство закордонних справ, торгівлі і розвитку</a:t>
            </a:r>
          </a:p>
          <a:p>
            <a:pPr marL="266700">
              <a:spcAft>
                <a:spcPts val="600"/>
              </a:spcAft>
            </a:pPr>
            <a:r>
              <a:rPr lang="uk-UA" sz="2000" dirty="0">
                <a:solidFill>
                  <a:srgbClr val="7030A0"/>
                </a:solidFill>
                <a:latin typeface="Arial" pitchFamily="34" charset="0"/>
              </a:rPr>
              <a:t>Термін виконання:</a:t>
            </a:r>
            <a:r>
              <a:rPr lang="uk-UA" sz="2000" dirty="0">
                <a:solidFill>
                  <a:srgbClr val="46BCC2"/>
                </a:solidFill>
                <a:latin typeface="Arial" pitchFamily="34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</a:rPr>
              <a:t>січень 201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0 – </a:t>
            </a:r>
            <a:r>
              <a:rPr lang="uk-UA" dirty="0">
                <a:solidFill>
                  <a:srgbClr val="000000"/>
                </a:solidFill>
                <a:latin typeface="Arial" pitchFamily="34" charset="0"/>
              </a:rPr>
              <a:t>грудень 2014</a:t>
            </a:r>
          </a:p>
        </p:txBody>
      </p:sp>
      <p:sp>
        <p:nvSpPr>
          <p:cNvPr id="21509" name="Місце для номера слайда 3"/>
          <p:cNvSpPr txBox="1">
            <a:spLocks/>
          </p:cNvSpPr>
          <p:nvPr/>
        </p:nvSpPr>
        <p:spPr bwMode="auto">
          <a:xfrm>
            <a:off x="8210550" y="623252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58C1E4C-83CC-4CBD-B2F0-B2BDFE92093A}" type="slidenum">
              <a:rPr lang="en-US" sz="1200">
                <a:solidFill>
                  <a:srgbClr val="355466"/>
                </a:solidFill>
                <a:latin typeface="Arial" pitchFamily="34" charset="0"/>
              </a:rPr>
              <a:pPr algn="r"/>
              <a:t>11</a:t>
            </a:fld>
            <a:endParaRPr lang="en-US" sz="1200">
              <a:solidFill>
                <a:srgbClr val="355466"/>
              </a:solidFill>
              <a:latin typeface="Arial" pitchFamily="34" charset="0"/>
            </a:endParaRPr>
          </a:p>
        </p:txBody>
      </p:sp>
      <p:pic>
        <p:nvPicPr>
          <p:cNvPr id="21510" name="Рисунок 3"/>
          <p:cNvPicPr>
            <a:picLocks noChangeAspect="1" noChangeArrowheads="1"/>
          </p:cNvPicPr>
          <p:nvPr/>
        </p:nvPicPr>
        <p:blipFill>
          <a:blip r:embed="rId3"/>
          <a:srcRect l="7896" t="12206" r="18900" b="9850"/>
          <a:stretch>
            <a:fillRect/>
          </a:stretch>
        </p:blipFill>
        <p:spPr bwMode="auto">
          <a:xfrm>
            <a:off x="7716796" y="1492250"/>
            <a:ext cx="4006850" cy="2663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Рисунок 22"/>
          <p:cNvPicPr>
            <a:picLocks noChangeAspect="1"/>
          </p:cNvPicPr>
          <p:nvPr/>
        </p:nvPicPr>
        <p:blipFill>
          <a:blip r:embed="rId4"/>
          <a:srcRect b="88126"/>
          <a:stretch>
            <a:fillRect/>
          </a:stretch>
        </p:blipFill>
        <p:spPr bwMode="auto">
          <a:xfrm>
            <a:off x="9840170" y="5538325"/>
            <a:ext cx="180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93276" y="5010151"/>
            <a:ext cx="1403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17958" y="6328569"/>
            <a:ext cx="16478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43730" y="790483"/>
            <a:ext cx="2247094" cy="6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77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4812" y="411636"/>
            <a:ext cx="7602538" cy="579438"/>
          </a:xfrm>
        </p:spPr>
        <p:txBody>
          <a:bodyPr/>
          <a:lstStyle/>
          <a:p>
            <a:r>
              <a:rPr lang="uk-UA" cap="all" dirty="0" smtClean="0"/>
              <a:t>Партнери</a:t>
            </a:r>
            <a:endParaRPr lang="ru-RU" sz="2600" cap="all" dirty="0"/>
          </a:p>
        </p:txBody>
      </p:sp>
      <p:sp>
        <p:nvSpPr>
          <p:cNvPr id="22531" name="Місце для номера слайда 3"/>
          <p:cNvSpPr txBox="1">
            <a:spLocks/>
          </p:cNvSpPr>
          <p:nvPr/>
        </p:nvSpPr>
        <p:spPr bwMode="auto">
          <a:xfrm>
            <a:off x="8210550" y="623252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F69F8-E84D-44A0-B681-A2FEAA85869D}" type="slidenum">
              <a:rPr lang="en-US" sz="1200">
                <a:solidFill>
                  <a:srgbClr val="355466"/>
                </a:solidFill>
                <a:latin typeface="Arial" pitchFamily="34" charset="0"/>
              </a:rPr>
              <a:pPr algn="r"/>
              <a:t>12</a:t>
            </a:fld>
            <a:endParaRPr lang="en-US" sz="1200">
              <a:solidFill>
                <a:srgbClr val="355466"/>
              </a:solidFill>
              <a:latin typeface="Arial" pitchFamily="34" charset="0"/>
            </a:endParaRPr>
          </a:p>
        </p:txBody>
      </p:sp>
      <p:sp>
        <p:nvSpPr>
          <p:cNvPr id="15" name="Місце для вмісту 1"/>
          <p:cNvSpPr>
            <a:spLocks noGrp="1"/>
          </p:cNvSpPr>
          <p:nvPr>
            <p:ph idx="1"/>
          </p:nvPr>
        </p:nvSpPr>
        <p:spPr>
          <a:xfrm>
            <a:off x="283028" y="1589552"/>
            <a:ext cx="6509657" cy="5369388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uk-UA" sz="1700" dirty="0"/>
              <a:t>Міністерство </a:t>
            </a:r>
            <a:r>
              <a:rPr lang="uk-UA" b="1" dirty="0"/>
              <a:t>регіонального розвитку</a:t>
            </a:r>
            <a:r>
              <a:rPr lang="uk-UA" sz="1700" dirty="0"/>
              <a:t>, будівництва та житлово-комунального господарства України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uk-UA" sz="1700" dirty="0"/>
              <a:t>Міністерство </a:t>
            </a:r>
            <a:r>
              <a:rPr lang="uk-UA" b="1" dirty="0"/>
              <a:t>економічного розвитку </a:t>
            </a:r>
            <a:r>
              <a:rPr lang="uk-UA" sz="1700" dirty="0"/>
              <a:t>та торгівлі України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uk-UA" sz="1700" dirty="0"/>
              <a:t>Асоціація міст України (АМУ)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uk-UA" sz="1700" dirty="0"/>
              <a:t>Державне </a:t>
            </a:r>
            <a:r>
              <a:rPr lang="uk-UA" sz="2800" b="1" dirty="0"/>
              <a:t>агентство з інвестицій та управління </a:t>
            </a:r>
            <a:r>
              <a:rPr lang="uk-UA" sz="1700" dirty="0"/>
              <a:t>національними проектами України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uk-UA" sz="1700" b="1" dirty="0"/>
              <a:t>Дніпропетровська обласна рада </a:t>
            </a:r>
            <a:r>
              <a:rPr lang="uk-UA" sz="1700" dirty="0"/>
              <a:t>та обласна державна адміністрація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uk-UA" sz="1700" b="1" dirty="0"/>
              <a:t>Львівська обласна рада </a:t>
            </a:r>
            <a:r>
              <a:rPr lang="uk-UA" sz="1700" dirty="0"/>
              <a:t>та обласна державна адміністрація</a:t>
            </a:r>
          </a:p>
        </p:txBody>
      </p:sp>
      <p:pic>
        <p:nvPicPr>
          <p:cNvPr id="16" name="Рисунок 6" descr="Опис : C:\Users\omazurenko\AppData\Local\Microsoft\Windows\Temporary Internet Files\Content.Word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822" y="2707574"/>
            <a:ext cx="5342435" cy="413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74812" y="973602"/>
            <a:ext cx="845820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defRPr/>
            </a:pPr>
            <a:r>
              <a:rPr lang="uk-UA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12 міст-партнерів Львівської та Дніпропетровської областей, безпосередньо або через утворені партнерські об’єднання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4811" y="447263"/>
            <a:ext cx="9773001" cy="579438"/>
          </a:xfrm>
        </p:spPr>
        <p:txBody>
          <a:bodyPr/>
          <a:lstStyle/>
          <a:p>
            <a:r>
              <a:rPr lang="uk-UA" cap="all" dirty="0" smtClean="0"/>
              <a:t>Розробка навчальних програм</a:t>
            </a:r>
            <a:endParaRPr lang="ru-RU" sz="2600" cap="all" dirty="0"/>
          </a:p>
        </p:txBody>
      </p:sp>
      <p:sp>
        <p:nvSpPr>
          <p:cNvPr id="23555" name="Місце для номера слайда 3"/>
          <p:cNvSpPr txBox="1">
            <a:spLocks/>
          </p:cNvSpPr>
          <p:nvPr/>
        </p:nvSpPr>
        <p:spPr bwMode="auto">
          <a:xfrm>
            <a:off x="8210550" y="623252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DA94035-16F7-4738-9808-AEB25F5EC7EB}" type="slidenum">
              <a:rPr lang="en-US" sz="1200">
                <a:solidFill>
                  <a:srgbClr val="355466"/>
                </a:solidFill>
                <a:latin typeface="Arial" pitchFamily="34" charset="0"/>
              </a:rPr>
              <a:pPr algn="r"/>
              <a:t>13</a:t>
            </a:fld>
            <a:endParaRPr lang="en-US" sz="1200">
              <a:solidFill>
                <a:srgbClr val="355466"/>
              </a:solidFill>
              <a:latin typeface="Arial" pitchFamily="34" charset="0"/>
            </a:endParaRP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337501" y="1546226"/>
            <a:ext cx="2655888" cy="532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Місце для вмісту 1"/>
          <p:cNvSpPr txBox="1">
            <a:spLocks/>
          </p:cNvSpPr>
          <p:nvPr/>
        </p:nvSpPr>
        <p:spPr bwMode="auto">
          <a:xfrm>
            <a:off x="465310" y="1546226"/>
            <a:ext cx="822742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ts val="400"/>
              </a:spcBef>
              <a:buClr>
                <a:srgbClr val="417F95"/>
              </a:buClr>
              <a:buFont typeface="Wingdings" pitchFamily="2" charset="2"/>
              <a:buChar char="§"/>
            </a:pPr>
            <a:r>
              <a:rPr lang="uk-UA" dirty="0">
                <a:latin typeface="Arial" pitchFamily="34" charset="0"/>
              </a:rPr>
              <a:t>Завершується підготовка </a:t>
            </a:r>
            <a:r>
              <a:rPr lang="uk-UA" b="1" dirty="0">
                <a:latin typeface="Arial" pitchFamily="34" charset="0"/>
              </a:rPr>
              <a:t>Посібника з питань МЕР.</a:t>
            </a:r>
            <a:endParaRPr lang="uk-UA" dirty="0">
              <a:latin typeface="Arial" pitchFamily="34" charset="0"/>
            </a:endParaRPr>
          </a:p>
          <a:p>
            <a:pPr marL="342900" indent="-342900" algn="just" eaLnBrk="0" hangingPunct="0">
              <a:spcBef>
                <a:spcPts val="400"/>
              </a:spcBef>
              <a:buClr>
                <a:srgbClr val="417F95"/>
              </a:buClr>
              <a:buFont typeface="Wingdings" pitchFamily="2" charset="2"/>
              <a:buChar char="§"/>
            </a:pPr>
            <a:r>
              <a:rPr lang="uk-UA" dirty="0">
                <a:solidFill>
                  <a:srgbClr val="3B3B3B"/>
                </a:solidFill>
                <a:latin typeface="Arial" pitchFamily="34" charset="0"/>
              </a:rPr>
              <a:t>Проведено</a:t>
            </a:r>
            <a:r>
              <a:rPr lang="uk-UA" dirty="0">
                <a:latin typeface="Arial" pitchFamily="34" charset="0"/>
              </a:rPr>
              <a:t> </a:t>
            </a:r>
            <a:r>
              <a:rPr lang="uk-UA" b="1" dirty="0">
                <a:latin typeface="Arial" pitchFamily="34" charset="0"/>
              </a:rPr>
              <a:t>аналітичні дослідження </a:t>
            </a:r>
            <a:r>
              <a:rPr lang="uk-UA" dirty="0">
                <a:latin typeface="Arial" pitchFamily="34" charset="0"/>
              </a:rPr>
              <a:t>нормативно-правової бази з питань МЕР та методів і механізмів фінансування МЕР в Україні та Канаді.</a:t>
            </a:r>
          </a:p>
          <a:p>
            <a:pPr marL="342900" indent="-342900" algn="just" eaLnBrk="0" hangingPunct="0">
              <a:spcBef>
                <a:spcPts val="400"/>
              </a:spcBef>
              <a:buClr>
                <a:srgbClr val="417F95"/>
              </a:buClr>
              <a:buFont typeface="Wingdings" pitchFamily="2" charset="2"/>
              <a:buChar char="§"/>
            </a:pPr>
            <a:r>
              <a:rPr lang="uk-UA" dirty="0">
                <a:solidFill>
                  <a:srgbClr val="3B3B3B"/>
                </a:solidFill>
                <a:latin typeface="Arial" pitchFamily="34" charset="0"/>
              </a:rPr>
              <a:t>Видано та розповсюджено практичний </a:t>
            </a:r>
            <a:r>
              <a:rPr lang="uk-UA" b="1" dirty="0">
                <a:latin typeface="Arial" pitchFamily="34" charset="0"/>
              </a:rPr>
              <a:t>посібник «Джерела та механізми фінансування МЕР»</a:t>
            </a:r>
            <a:r>
              <a:rPr lang="uk-UA" dirty="0">
                <a:latin typeface="Arial" pitchFamily="34" charset="0"/>
              </a:rPr>
              <a:t>.</a:t>
            </a:r>
          </a:p>
          <a:p>
            <a:pPr marL="342900" indent="-342900" algn="just" eaLnBrk="0" hangingPunct="0">
              <a:spcBef>
                <a:spcPts val="400"/>
              </a:spcBef>
              <a:buClr>
                <a:srgbClr val="417F95"/>
              </a:buClr>
              <a:buFont typeface="Wingdings" pitchFamily="2" charset="2"/>
              <a:buChar char="§"/>
            </a:pPr>
            <a:r>
              <a:rPr lang="uk-UA" dirty="0">
                <a:latin typeface="Arial" pitchFamily="34" charset="0"/>
              </a:rPr>
              <a:t>Проведено </a:t>
            </a:r>
            <a:r>
              <a:rPr lang="uk-UA" b="1" dirty="0">
                <a:latin typeface="Arial" pitchFamily="34" charset="0"/>
              </a:rPr>
              <a:t>аналітичне дослідження </a:t>
            </a:r>
            <a:r>
              <a:rPr lang="uk-UA" dirty="0">
                <a:latin typeface="Arial" pitchFamily="34" charset="0"/>
              </a:rPr>
              <a:t>«Інвестиції – шлях до ефективного економічного розвитку територій: кращі практики, бар’єри та перешкоди і шляхи їх подолання (на прикладі Дніпропетровської та Львівської областей)»</a:t>
            </a:r>
          </a:p>
          <a:p>
            <a:pPr marL="342900" indent="-342900" algn="just" eaLnBrk="0" hangingPunct="0">
              <a:spcBef>
                <a:spcPts val="400"/>
              </a:spcBef>
              <a:buClr>
                <a:srgbClr val="417F95"/>
              </a:buClr>
              <a:buFont typeface="Wingdings" pitchFamily="2" charset="2"/>
              <a:buChar char="§"/>
            </a:pPr>
            <a:r>
              <a:rPr lang="uk-UA" b="1" dirty="0">
                <a:latin typeface="Arial" pitchFamily="34" charset="0"/>
              </a:rPr>
              <a:t>Проведено навчання </a:t>
            </a:r>
            <a:r>
              <a:rPr lang="uk-UA" dirty="0">
                <a:latin typeface="Arial" pitchFamily="34" charset="0"/>
              </a:rPr>
              <a:t>представників міст-партнерів в рамках навчальних семінарів: «Інституції та інструменти МЕР», «Залучення інвестицій», «Маркетинг та </a:t>
            </a:r>
            <a:r>
              <a:rPr lang="uk-UA" dirty="0" err="1">
                <a:latin typeface="Arial" pitchFamily="34" charset="0"/>
              </a:rPr>
              <a:t>брендінг</a:t>
            </a:r>
            <a:r>
              <a:rPr lang="uk-UA" dirty="0">
                <a:latin typeface="Arial" pitchFamily="34" charset="0"/>
              </a:rPr>
              <a:t> міста», «Діяльність центрів з підтримки розвитку бізнесу», «Практичні аспекти діяльності Агенцій МЕР» та інші.</a:t>
            </a:r>
          </a:p>
          <a:p>
            <a:pPr marL="342900" indent="-342900" algn="just" eaLnBrk="0" hangingPunct="0">
              <a:spcBef>
                <a:spcPts val="400"/>
              </a:spcBef>
              <a:buClr>
                <a:srgbClr val="417F95"/>
              </a:buClr>
              <a:buFont typeface="Wingdings" pitchFamily="2" charset="2"/>
              <a:buChar char="§"/>
            </a:pPr>
            <a:r>
              <a:rPr lang="uk-UA" dirty="0">
                <a:latin typeface="Arial" pitchFamily="34" charset="0"/>
              </a:rPr>
              <a:t>Представники</a:t>
            </a:r>
            <a:r>
              <a:rPr lang="uk-UA" dirty="0">
                <a:solidFill>
                  <a:srgbClr val="3B3B3B"/>
                </a:solidFill>
                <a:latin typeface="Arial" pitchFamily="34" charset="0"/>
              </a:rPr>
              <a:t> місцевої влади та українські експерти, тренери пройшли </a:t>
            </a:r>
            <a:r>
              <a:rPr lang="uk-UA" b="1" dirty="0">
                <a:solidFill>
                  <a:srgbClr val="3B3B3B"/>
                </a:solidFill>
                <a:latin typeface="Arial" pitchFamily="34" charset="0"/>
              </a:rPr>
              <a:t>стажування в Канаді </a:t>
            </a:r>
            <a:r>
              <a:rPr lang="uk-UA" dirty="0">
                <a:solidFill>
                  <a:srgbClr val="3B3B3B"/>
                </a:solidFill>
                <a:latin typeface="Arial" pitchFamily="34" charset="0"/>
              </a:rPr>
              <a:t>під час навчальних поїздок.</a:t>
            </a:r>
            <a:endParaRPr lang="uk-UA" dirty="0">
              <a:latin typeface="Arial" pitchFamily="34" charset="0"/>
            </a:endParaRPr>
          </a:p>
          <a:p>
            <a:pPr marL="342900" indent="-342900" algn="just" eaLnBrk="0" hangingPunct="0">
              <a:spcBef>
                <a:spcPts val="400"/>
              </a:spcBef>
              <a:buClr>
                <a:srgbClr val="417F95"/>
              </a:buClr>
              <a:buFont typeface="Wingdings" pitchFamily="2" charset="2"/>
              <a:buChar char="§"/>
            </a:pPr>
            <a:endParaRPr lang="uk-U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A7F43B-397B-4EC7-A2FC-8C2FE49D6667}" type="slidenum">
              <a:rPr lang="en-US" smtClean="0">
                <a:solidFill>
                  <a:srgbClr val="3B3B3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solidFill>
                <a:srgbClr val="3B3B3B"/>
              </a:solidFill>
            </a:endParaRPr>
          </a:p>
        </p:txBody>
      </p:sp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>
          <a:xfrm>
            <a:off x="1680607" y="427512"/>
            <a:ext cx="8035925" cy="579438"/>
          </a:xfrm>
        </p:spPr>
        <p:txBody>
          <a:bodyPr/>
          <a:lstStyle/>
          <a:p>
            <a:r>
              <a:rPr lang="uk-UA" cap="all" dirty="0" smtClean="0"/>
              <a:t>Стратегічне планування</a:t>
            </a:r>
          </a:p>
        </p:txBody>
      </p:sp>
      <p:pic>
        <p:nvPicPr>
          <p:cNvPr id="24581" name="Picture 7" descr="Financial_Methods_and_Mechanisms_Report__Kyiv_2012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9723" y="3111335"/>
            <a:ext cx="2648734" cy="3746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1463" y="1883311"/>
            <a:ext cx="8970570" cy="43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defRPr/>
            </a:pPr>
            <a:r>
              <a:rPr lang="uk-UA" sz="1600" dirty="0">
                <a:latin typeface="Arial" charset="0"/>
                <a:cs typeface="Arial" charset="0"/>
              </a:rPr>
              <a:t>Створено і працюють </a:t>
            </a:r>
            <a:r>
              <a:rPr lang="uk-UA" sz="1600" b="1" dirty="0">
                <a:latin typeface="Arial" charset="0"/>
                <a:cs typeface="Arial" charset="0"/>
              </a:rPr>
              <a:t>Дорадчі комітети з МЕР </a:t>
            </a:r>
            <a:r>
              <a:rPr lang="uk-UA" sz="1600" dirty="0">
                <a:latin typeface="Arial" charset="0"/>
                <a:cs typeface="Arial" charset="0"/>
              </a:rPr>
              <a:t>в усіх містах-партнерах. </a:t>
            </a:r>
          </a:p>
          <a:p>
            <a:pPr algn="just" eaLnBrk="0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defRPr/>
            </a:pPr>
            <a:r>
              <a:rPr lang="uk-UA" dirty="0">
                <a:latin typeface="Arial" charset="0"/>
                <a:cs typeface="Arial" charset="0"/>
              </a:rPr>
              <a:t>Усі </a:t>
            </a:r>
            <a:r>
              <a:rPr lang="uk-UA" b="1" dirty="0">
                <a:latin typeface="Arial" charset="0"/>
                <a:cs typeface="Arial" charset="0"/>
              </a:rPr>
              <a:t>12 міст-партнерів ухвалили стратегічні плани </a:t>
            </a:r>
            <a:r>
              <a:rPr lang="uk-UA" dirty="0">
                <a:latin typeface="Arial" charset="0"/>
                <a:cs typeface="Arial" charset="0"/>
              </a:rPr>
              <a:t>власного розвитку: Дніпропетровськ, Кривий Ріг, Жидачів, Новий Розділ, Миколаїв, Тернівка, Павлоград, Першотравенськ, Нікополь, Дрогобич, Червоноград та Львів.</a:t>
            </a:r>
          </a:p>
          <a:p>
            <a:pPr algn="just" eaLnBrk="0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defRPr/>
            </a:pPr>
            <a:r>
              <a:rPr lang="uk-UA" sz="1600" dirty="0">
                <a:latin typeface="Arial" charset="0"/>
                <a:cs typeface="Arial" charset="0"/>
              </a:rPr>
              <a:t>Розроблено Стратегічні плани підвищення конкурентоспроможності </a:t>
            </a:r>
            <a:r>
              <a:rPr lang="uk-UA" sz="1600" dirty="0" err="1">
                <a:latin typeface="Arial" charset="0"/>
                <a:cs typeface="Arial" charset="0"/>
              </a:rPr>
              <a:t>субрегіонів</a:t>
            </a:r>
            <a:r>
              <a:rPr lang="uk-UA" sz="1600" dirty="0">
                <a:latin typeface="Arial" charset="0"/>
                <a:cs typeface="Arial" charset="0"/>
              </a:rPr>
              <a:t> «</a:t>
            </a:r>
            <a:r>
              <a:rPr lang="uk-UA" sz="1600" dirty="0" err="1">
                <a:latin typeface="Arial" charset="0"/>
                <a:cs typeface="Arial" charset="0"/>
              </a:rPr>
              <a:t>Розділля</a:t>
            </a:r>
            <a:r>
              <a:rPr lang="uk-UA" sz="1600" dirty="0">
                <a:latin typeface="Arial" charset="0"/>
                <a:cs typeface="Arial" charset="0"/>
              </a:rPr>
              <a:t>» Львівської області та «Західний Донбас» Дніпропетровської області.</a:t>
            </a:r>
          </a:p>
          <a:p>
            <a:pPr algn="just" eaLnBrk="0" hangingPunct="0">
              <a:spcBef>
                <a:spcPct val="20000"/>
              </a:spcBef>
              <a:spcAft>
                <a:spcPts val="600"/>
              </a:spcAft>
              <a:buClr>
                <a:srgbClr val="658C91"/>
              </a:buClr>
              <a:defRPr/>
            </a:pPr>
            <a:r>
              <a:rPr lang="uk-UA" sz="1600" dirty="0">
                <a:latin typeface="Arial" charset="0"/>
                <a:cs typeface="Arial" charset="0"/>
              </a:rPr>
              <a:t>Міста-партнери приступили до </a:t>
            </a:r>
            <a:r>
              <a:rPr lang="uk-UA" sz="2400" b="1" dirty="0">
                <a:latin typeface="Arial" charset="0"/>
                <a:cs typeface="Arial" charset="0"/>
              </a:rPr>
              <a:t>впровадження стратегічних планів та створення системи моніторингу їх реалізації</a:t>
            </a:r>
            <a:r>
              <a:rPr lang="uk-UA" sz="2400" dirty="0">
                <a:latin typeface="Arial" charset="0"/>
                <a:cs typeface="Arial" charset="0"/>
              </a:rPr>
              <a:t>.</a:t>
            </a:r>
            <a:r>
              <a:rPr lang="uk-UA" sz="1600" dirty="0">
                <a:latin typeface="Arial" charset="0"/>
                <a:cs typeface="Arial" charset="0"/>
              </a:rPr>
              <a:t> В усіх містах-партнерах створено Комітети з управління впровадженням стратегічних планів.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rgbClr val="658C91"/>
              </a:buClr>
              <a:defRPr/>
            </a:pPr>
            <a:r>
              <a:rPr lang="uk-UA" sz="1600" dirty="0">
                <a:solidFill>
                  <a:srgbClr val="3B3B3B"/>
                </a:solidFill>
                <a:latin typeface="Arial" charset="0"/>
                <a:cs typeface="Arial" charset="0"/>
              </a:rPr>
              <a:t>Розпочато </a:t>
            </a:r>
            <a:r>
              <a:rPr lang="uk-UA" sz="1600" b="1" dirty="0">
                <a:solidFill>
                  <a:srgbClr val="3B3B3B"/>
                </a:solidFill>
                <a:latin typeface="Arial" charset="0"/>
                <a:cs typeface="Arial" charset="0"/>
              </a:rPr>
              <a:t>впровадження 15 </a:t>
            </a:r>
            <a:r>
              <a:rPr lang="uk-UA" sz="1600" b="1" dirty="0" err="1">
                <a:solidFill>
                  <a:srgbClr val="3B3B3B"/>
                </a:solidFill>
                <a:latin typeface="Arial" charset="0"/>
                <a:cs typeface="Arial" charset="0"/>
              </a:rPr>
              <a:t>ДемоПроектів</a:t>
            </a:r>
            <a:r>
              <a:rPr lang="uk-UA" sz="1600" b="1" dirty="0">
                <a:solidFill>
                  <a:srgbClr val="3B3B3B"/>
                </a:solidFill>
                <a:latin typeface="Arial" charset="0"/>
                <a:cs typeface="Arial" charset="0"/>
              </a:rPr>
              <a:t> </a:t>
            </a:r>
            <a:r>
              <a:rPr lang="uk-UA" sz="1600" dirty="0">
                <a:solidFill>
                  <a:srgbClr val="3B3B3B"/>
                </a:solidFill>
                <a:latin typeface="Arial" charset="0"/>
                <a:cs typeface="Arial" charset="0"/>
              </a:rPr>
              <a:t>у містах-партнерах Львівської та Дніпропетровської областей.</a:t>
            </a:r>
          </a:p>
          <a:p>
            <a:pPr eaLnBrk="0" hangingPunct="0">
              <a:spcBef>
                <a:spcPct val="20000"/>
              </a:spcBef>
              <a:buClr>
                <a:srgbClr val="417F95"/>
              </a:buClr>
              <a:defRPr/>
            </a:pPr>
            <a:r>
              <a:rPr lang="uk-UA" sz="1600" dirty="0">
                <a:latin typeface="Arial" charset="0"/>
                <a:cs typeface="Arial" charset="0"/>
              </a:rPr>
              <a:t>Надається допомога у </a:t>
            </a:r>
            <a:r>
              <a:rPr lang="uk-UA" sz="1600" b="1" dirty="0">
                <a:latin typeface="Arial" charset="0"/>
                <a:cs typeface="Arial" charset="0"/>
              </a:rPr>
              <a:t>розробці регіональних стратегій розвитку </a:t>
            </a:r>
            <a:r>
              <a:rPr lang="uk-UA" sz="1600" dirty="0">
                <a:latin typeface="Arial" charset="0"/>
                <a:cs typeface="Arial" charset="0"/>
              </a:rPr>
              <a:t>Дніпропетровської та Львівської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30561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91293" y="415636"/>
            <a:ext cx="1039090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uk-UA" sz="2500" b="1" cap="all" dirty="0">
                <a:solidFill>
                  <a:srgbClr val="658C91"/>
                </a:solidFill>
                <a:latin typeface="Arial" pitchFamily="34" charset="0"/>
              </a:rPr>
              <a:t>Діяльність Проекту МЕРМ зі стратегічного планування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835150" y="2819401"/>
            <a:ext cx="1524000" cy="4984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1300" b="1" dirty="0">
                <a:solidFill>
                  <a:srgbClr val="FFFFFF"/>
                </a:solidFill>
                <a:latin typeface="Arial" pitchFamily="34" charset="0"/>
              </a:rPr>
              <a:t>Дорадчий Комітет</a:t>
            </a:r>
            <a:endParaRPr lang="ru-RU" sz="13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897688" y="2819401"/>
            <a:ext cx="1828800" cy="4984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1300" b="1" dirty="0">
                <a:solidFill>
                  <a:srgbClr val="FFFFFF"/>
                </a:solidFill>
                <a:latin typeface="Arial" pitchFamily="34" charset="0"/>
              </a:rPr>
              <a:t>Впровадження стратегії</a:t>
            </a:r>
            <a:endParaRPr lang="ru-RU" sz="13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858250" y="2819401"/>
            <a:ext cx="1703388" cy="4984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1300" b="1" dirty="0">
                <a:solidFill>
                  <a:srgbClr val="FFFFFF"/>
                </a:solidFill>
                <a:latin typeface="Arial" pitchFamily="34" charset="0"/>
              </a:rPr>
              <a:t>Моніторинг та актуалізація</a:t>
            </a:r>
            <a:endParaRPr lang="ru-RU" sz="13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551238" y="2819401"/>
            <a:ext cx="1524000" cy="4984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1300" b="1" dirty="0">
                <a:solidFill>
                  <a:srgbClr val="FFFFFF"/>
                </a:solidFill>
                <a:latin typeface="Arial" pitchFamily="34" charset="0"/>
              </a:rPr>
              <a:t>Розробка стратегії</a:t>
            </a:r>
            <a:endParaRPr lang="ru-RU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5207001" y="2819401"/>
            <a:ext cx="1558925" cy="4984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1300" b="1" dirty="0">
                <a:solidFill>
                  <a:srgbClr val="FFFFFF"/>
                </a:solidFill>
                <a:latin typeface="Arial" pitchFamily="34" charset="0"/>
              </a:rPr>
              <a:t>Затвердження стратегії</a:t>
            </a:r>
            <a:endParaRPr lang="ru-RU" sz="13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3392489" y="2971800"/>
            <a:ext cx="185737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 sz="2800">
              <a:solidFill>
                <a:srgbClr val="3B3B3B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5068889" y="2971800"/>
            <a:ext cx="185737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 sz="2800">
              <a:solidFill>
                <a:srgbClr val="3B3B3B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6745289" y="2971800"/>
            <a:ext cx="185737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 sz="2800">
              <a:solidFill>
                <a:srgbClr val="3B3B3B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8726489" y="2971800"/>
            <a:ext cx="185737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 sz="2800">
              <a:solidFill>
                <a:srgbClr val="3B3B3B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169764" y="157212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2011 – 2012 рр.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6931026" y="1524496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До грудня 2014 р.</a:t>
            </a:r>
          </a:p>
        </p:txBody>
      </p:sp>
      <p:grpSp>
        <p:nvGrpSpPr>
          <p:cNvPr id="25614" name="Group 21"/>
          <p:cNvGrpSpPr>
            <a:grpSpLocks/>
          </p:cNvGrpSpPr>
          <p:nvPr/>
        </p:nvGrpSpPr>
        <p:grpSpPr bwMode="auto">
          <a:xfrm>
            <a:off x="6607176" y="1951037"/>
            <a:ext cx="4186238" cy="735014"/>
            <a:chOff x="3156" y="1229"/>
            <a:chExt cx="2637" cy="463"/>
          </a:xfrm>
        </p:grpSpPr>
        <p:sp>
          <p:nvSpPr>
            <p:cNvPr id="39" name="AutoShape 22"/>
            <p:cNvSpPr>
              <a:spLocks noChangeArrowheads="1"/>
            </p:cNvSpPr>
            <p:nvPr/>
          </p:nvSpPr>
          <p:spPr bwMode="auto">
            <a:xfrm rot="5400000">
              <a:off x="5350" y="1149"/>
              <a:ext cx="231" cy="655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endParaRPr lang="ru-RU" sz="2800">
                <a:solidFill>
                  <a:srgbClr val="3B3B3B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3156" y="1307"/>
              <a:ext cx="2172" cy="3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ru-RU" sz="2800">
                <a:solidFill>
                  <a:srgbClr val="3B3B3B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3840" y="1229"/>
              <a:ext cx="169" cy="463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lumMod val="50000"/>
                  </a:schemeClr>
                </a:gs>
                <a:gs pos="100000">
                  <a:srgbClr val="263D76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ru-RU" sz="2800">
                <a:solidFill>
                  <a:srgbClr val="3B3B3B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4896" y="1229"/>
              <a:ext cx="169" cy="463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lumMod val="50000"/>
                  </a:schemeClr>
                </a:gs>
                <a:gs pos="100000">
                  <a:srgbClr val="263D76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ru-RU" sz="2800">
                <a:solidFill>
                  <a:srgbClr val="3B3B3B"/>
                </a:solidFill>
                <a:latin typeface="Arial" pitchFamily="34" charset="0"/>
                <a:cs typeface="Arial" charset="0"/>
              </a:endParaRPr>
            </a:p>
          </p:txBody>
        </p:sp>
      </p:grpSp>
      <p:grpSp>
        <p:nvGrpSpPr>
          <p:cNvPr id="25615" name="Group 26"/>
          <p:cNvGrpSpPr>
            <a:grpSpLocks/>
          </p:cNvGrpSpPr>
          <p:nvPr/>
        </p:nvGrpSpPr>
        <p:grpSpPr bwMode="auto">
          <a:xfrm>
            <a:off x="1901826" y="1951038"/>
            <a:ext cx="4991101" cy="757239"/>
            <a:chOff x="192" y="1229"/>
            <a:chExt cx="3144" cy="477"/>
          </a:xfrm>
        </p:grpSpPr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276" y="1307"/>
              <a:ext cx="2604" cy="3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ru-RU" sz="2800">
                <a:solidFill>
                  <a:srgbClr val="3B3B3B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auto">
            <a:xfrm>
              <a:off x="192" y="1243"/>
              <a:ext cx="169" cy="463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lumMod val="50000"/>
                  </a:schemeClr>
                </a:gs>
                <a:gs pos="100000">
                  <a:srgbClr val="263D76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ru-RU" sz="2800">
                <a:solidFill>
                  <a:srgbClr val="3B3B3B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auto">
            <a:xfrm>
              <a:off x="1660" y="1243"/>
              <a:ext cx="170" cy="463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lumMod val="50000"/>
                  </a:schemeClr>
                </a:gs>
                <a:gs pos="100000">
                  <a:srgbClr val="263D76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ru-RU" sz="2800">
                <a:solidFill>
                  <a:srgbClr val="3B3B3B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7" name="AutoShape 30"/>
            <p:cNvSpPr>
              <a:spLocks noChangeArrowheads="1"/>
            </p:cNvSpPr>
            <p:nvPr/>
          </p:nvSpPr>
          <p:spPr bwMode="auto">
            <a:xfrm rot="5400000">
              <a:off x="2893" y="1149"/>
              <a:ext cx="231" cy="655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endParaRPr lang="ru-RU" sz="2800">
                <a:solidFill>
                  <a:srgbClr val="3B3B3B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3072" y="1229"/>
              <a:ext cx="169" cy="463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lumMod val="50000"/>
                  </a:schemeClr>
                </a:gs>
                <a:gs pos="100000">
                  <a:srgbClr val="263D76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ru-RU" sz="2800">
                <a:solidFill>
                  <a:srgbClr val="3B3B3B"/>
                </a:solidFill>
                <a:latin typeface="Arial" pitchFamily="34" charset="0"/>
                <a:cs typeface="Arial" charset="0"/>
              </a:endParaRPr>
            </a:p>
          </p:txBody>
        </p:sp>
      </p:grpSp>
      <p:sp>
        <p:nvSpPr>
          <p:cNvPr id="49" name="Text Box 12"/>
          <p:cNvSpPr txBox="1">
            <a:spLocks/>
          </p:cNvSpPr>
          <p:nvPr/>
        </p:nvSpPr>
        <p:spPr>
          <a:xfrm>
            <a:off x="1825625" y="3430588"/>
            <a:ext cx="1568450" cy="2590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Склад:</a:t>
            </a:r>
          </a:p>
          <a:p>
            <a:pPr algn="ctr"/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25-30 членів</a:t>
            </a:r>
          </a:p>
          <a:p>
            <a:pPr algn="ctr"/>
            <a:endParaRPr lang="uk-UA" sz="1400" b="1">
              <a:solidFill>
                <a:srgbClr val="3B3B3B"/>
              </a:solidFill>
              <a:latin typeface="Arial" pitchFamily="34" charset="0"/>
            </a:endParaRPr>
          </a:p>
          <a:p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50% - бізнес та громадські активісти</a:t>
            </a:r>
          </a:p>
        </p:txBody>
      </p:sp>
      <p:sp>
        <p:nvSpPr>
          <p:cNvPr id="50" name="Text Box 12"/>
          <p:cNvSpPr txBox="1">
            <a:spLocks/>
          </p:cNvSpPr>
          <p:nvPr/>
        </p:nvSpPr>
        <p:spPr>
          <a:xfrm>
            <a:off x="8766970" y="3430588"/>
            <a:ext cx="2026444" cy="2590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Створення системи моніторингу впровадження СП</a:t>
            </a:r>
          </a:p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Звітування та коригування СП</a:t>
            </a:r>
          </a:p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Розвиток потенціалу</a:t>
            </a:r>
          </a:p>
          <a:p>
            <a:pPr algn="ctr"/>
            <a:endParaRPr lang="uk-UA" sz="1400" b="1">
              <a:solidFill>
                <a:srgbClr val="3B3B3B"/>
              </a:solidFill>
              <a:latin typeface="Arial" pitchFamily="34" charset="0"/>
            </a:endParaRPr>
          </a:p>
        </p:txBody>
      </p:sp>
      <p:sp>
        <p:nvSpPr>
          <p:cNvPr id="51" name="Text Box 12"/>
          <p:cNvSpPr txBox="1">
            <a:spLocks/>
          </p:cNvSpPr>
          <p:nvPr/>
        </p:nvSpPr>
        <p:spPr>
          <a:xfrm>
            <a:off x="3527425" y="3430588"/>
            <a:ext cx="1568450" cy="2590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Організація процесу</a:t>
            </a:r>
          </a:p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Аналітична фаза</a:t>
            </a:r>
          </a:p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Бачення</a:t>
            </a:r>
          </a:p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Пріоритети</a:t>
            </a:r>
          </a:p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Плани дій</a:t>
            </a:r>
          </a:p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Розробка проектів</a:t>
            </a:r>
          </a:p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Документ СП</a:t>
            </a:r>
          </a:p>
        </p:txBody>
      </p:sp>
      <p:sp>
        <p:nvSpPr>
          <p:cNvPr id="52" name="Text Box 12"/>
          <p:cNvSpPr txBox="1">
            <a:spLocks/>
          </p:cNvSpPr>
          <p:nvPr/>
        </p:nvSpPr>
        <p:spPr>
          <a:xfrm>
            <a:off x="5262563" y="3430588"/>
            <a:ext cx="1568450" cy="2590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Схвалення  громадою </a:t>
            </a:r>
          </a:p>
          <a:p>
            <a:endParaRPr lang="uk-UA" sz="1400" b="1">
              <a:solidFill>
                <a:srgbClr val="3B3B3B"/>
              </a:solidFill>
              <a:latin typeface="Arial" pitchFamily="34" charset="0"/>
            </a:endParaRPr>
          </a:p>
          <a:p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Ухвалюється міською радою</a:t>
            </a:r>
          </a:p>
        </p:txBody>
      </p:sp>
      <p:sp>
        <p:nvSpPr>
          <p:cNvPr id="53" name="Text Box 12"/>
          <p:cNvSpPr txBox="1">
            <a:spLocks/>
          </p:cNvSpPr>
          <p:nvPr/>
        </p:nvSpPr>
        <p:spPr>
          <a:xfrm>
            <a:off x="7004050" y="3430588"/>
            <a:ext cx="1638300" cy="2590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Створення інституції з впровадження</a:t>
            </a:r>
          </a:p>
          <a:p>
            <a:pPr>
              <a:spcBef>
                <a:spcPts val="300"/>
              </a:spcBef>
            </a:pPr>
            <a:r>
              <a:rPr lang="uk-UA" sz="1400" b="1">
                <a:solidFill>
                  <a:srgbClr val="3B3B3B"/>
                </a:solidFill>
                <a:latin typeface="Arial" pitchFamily="34" charset="0"/>
              </a:rPr>
              <a:t>Підтримка місцевих проектів та ініціатив</a:t>
            </a:r>
          </a:p>
        </p:txBody>
      </p:sp>
    </p:spTree>
    <p:extLst>
      <p:ext uri="{BB962C8B-B14F-4D97-AF65-F5344CB8AC3E}">
        <p14:creationId xmlns:p14="http://schemas.microsoft.com/office/powerpoint/2010/main" val="31075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5B536F-270C-4C99-BDC1-8E8B6B097318}" type="slidenum">
              <a:rPr lang="en-US" smtClean="0">
                <a:solidFill>
                  <a:srgbClr val="3B3B3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solidFill>
                <a:srgbClr val="3B3B3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5207" y="1415441"/>
            <a:ext cx="1069966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algn="ctr" eaLnBrk="0" hangingPunct="0">
              <a:spcBef>
                <a:spcPct val="20000"/>
              </a:spcBef>
              <a:buClr>
                <a:srgbClr val="658C91"/>
              </a:buClr>
              <a:defRPr/>
            </a:pPr>
            <a:r>
              <a:rPr lang="uk-UA" sz="3600" b="1" dirty="0">
                <a:solidFill>
                  <a:srgbClr val="355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Кінцевим результатом роботи з місцевого економічного розвитку має стати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підвищення </a:t>
            </a:r>
            <a:r>
              <a:rPr lang="uk-UA" sz="3600" b="1" dirty="0">
                <a:solidFill>
                  <a:srgbClr val="355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конкурентоспроможності території та конвертація економічного зростання у добробут громадян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264" y="5917982"/>
            <a:ext cx="771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https://www.zaporizhstal.com/pres-centr/zmi-pro-nas/agenti-majbutnogo-top-20-proiektiv-shho-zminjujut-ukrainu-os-peremozhec-narodnogo-golosuvannja/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37766" y="5043148"/>
            <a:ext cx="2454234" cy="1703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Приємна новина для нашого регіону</a:t>
            </a:r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10800000">
            <a:off x="8188982" y="5743675"/>
            <a:ext cx="1160820" cy="8255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60" y="3725950"/>
            <a:ext cx="2707572" cy="1930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1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6933" y="570016"/>
            <a:ext cx="10862163" cy="579438"/>
          </a:xfrm>
        </p:spPr>
        <p:txBody>
          <a:bodyPr/>
          <a:lstStyle/>
          <a:p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1268" y="1769423"/>
            <a:ext cx="4667002" cy="39663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1) </a:t>
            </a:r>
            <a:r>
              <a:rPr lang="ru-RU" sz="2400" b="1" dirty="0" err="1" smtClean="0">
                <a:solidFill>
                  <a:schemeClr val="tx1"/>
                </a:solidFill>
              </a:rPr>
              <a:t>збільшення</a:t>
            </a:r>
            <a:r>
              <a:rPr lang="ru-RU" sz="2400" b="1" dirty="0" smtClean="0">
                <a:solidFill>
                  <a:schemeClr val="tx1"/>
                </a:solidFill>
              </a:rPr>
              <a:t> реального ВВП (чистого валового продукту (ЧВП) </a:t>
            </a:r>
            <a:r>
              <a:rPr lang="ru-RU" sz="2400" b="1" dirty="0" err="1" smtClean="0">
                <a:solidFill>
                  <a:schemeClr val="tx1"/>
                </a:solidFill>
              </a:rPr>
              <a:t>або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національного</a:t>
            </a:r>
            <a:r>
              <a:rPr lang="ru-RU" sz="2400" b="1" dirty="0" smtClean="0">
                <a:solidFill>
                  <a:schemeClr val="tx1"/>
                </a:solidFill>
              </a:rPr>
              <a:t> доходу (НД)) в </a:t>
            </a:r>
            <a:r>
              <a:rPr lang="ru-RU" sz="2400" b="1" dirty="0" err="1" smtClean="0">
                <a:solidFill>
                  <a:schemeClr val="tx1"/>
                </a:solidFill>
              </a:rPr>
              <a:t>абсолютних</a:t>
            </a:r>
            <a:r>
              <a:rPr lang="ru-RU" sz="2400" b="1" dirty="0" smtClean="0">
                <a:solidFill>
                  <a:schemeClr val="tx1"/>
                </a:solidFill>
              </a:rPr>
              <a:t> величинах за </a:t>
            </a:r>
            <a:r>
              <a:rPr lang="ru-RU" sz="2400" b="1" dirty="0" err="1" smtClean="0">
                <a:solidFill>
                  <a:schemeClr val="tx1"/>
                </a:solidFill>
              </a:rPr>
              <a:t>певний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проміжок</a:t>
            </a:r>
            <a:r>
              <a:rPr lang="ru-RU" sz="2400" b="1" dirty="0" smtClean="0">
                <a:solidFill>
                  <a:schemeClr val="tx1"/>
                </a:solidFill>
              </a:rPr>
              <a:t> часу;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14178" y="1650669"/>
            <a:ext cx="6047391" cy="210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2) </a:t>
            </a:r>
            <a:r>
              <a:rPr lang="ru-RU" sz="2400" dirty="0" err="1" smtClean="0"/>
              <a:t>збільшення</a:t>
            </a:r>
            <a:r>
              <a:rPr lang="ru-RU" sz="2400" dirty="0" smtClean="0"/>
              <a:t> реального ВВП (ЧВП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НД) в </a:t>
            </a:r>
            <a:r>
              <a:rPr lang="ru-RU" sz="2400" dirty="0" err="1" smtClean="0"/>
              <a:t>розрахунку</a:t>
            </a:r>
            <a:r>
              <a:rPr lang="ru-RU" sz="2400" dirty="0" smtClean="0"/>
              <a:t> на душу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;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07034" y="4263242"/>
            <a:ext cx="6020789" cy="1983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3) </a:t>
            </a:r>
            <a:r>
              <a:rPr lang="ru-RU" sz="3200" dirty="0" err="1" smtClean="0"/>
              <a:t>збільшення</a:t>
            </a:r>
            <a:r>
              <a:rPr lang="ru-RU" sz="3200" dirty="0" smtClean="0"/>
              <a:t> реального ВВП (ЧВП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НД) в </a:t>
            </a:r>
            <a:r>
              <a:rPr lang="ru-RU" sz="3200" dirty="0" err="1" smtClean="0"/>
              <a:t>розрахунку</a:t>
            </a:r>
            <a:r>
              <a:rPr lang="ru-RU" sz="3200" dirty="0" smtClean="0"/>
              <a:t> на одного </a:t>
            </a:r>
            <a:r>
              <a:rPr lang="ru-RU" sz="3200" dirty="0" err="1" smtClean="0"/>
              <a:t>зайнятого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19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24475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ВВП </a:t>
            </a:r>
            <a:r>
              <a:rPr lang="ru-RU" dirty="0" err="1" smtClean="0"/>
              <a:t>країн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589" y="863300"/>
            <a:ext cx="11732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/>
              <a:t>Видання </a:t>
            </a:r>
            <a:r>
              <a:rPr lang="en-US" sz="2400" dirty="0"/>
              <a:t>The Economist </a:t>
            </a:r>
            <a:r>
              <a:rPr lang="ru-RU" sz="2400" dirty="0" err="1"/>
              <a:t>опублікувало</a:t>
            </a:r>
            <a:r>
              <a:rPr lang="ru-RU" sz="2400" dirty="0"/>
              <a:t> прогноз </a:t>
            </a: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економік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у 2019 </a:t>
            </a:r>
            <a:r>
              <a:rPr lang="ru-RU" sz="2400" dirty="0" err="1"/>
              <a:t>році</a:t>
            </a:r>
            <a:r>
              <a:rPr lang="ru-RU" sz="2400" dirty="0"/>
              <a:t>.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показника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чи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зможе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країна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обігнати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своїх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сусідів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інших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конкурентів</a:t>
            </a:r>
            <a:r>
              <a:rPr lang="ru-RU" sz="2400" b="1" dirty="0">
                <a:solidFill>
                  <a:srgbClr val="002060"/>
                </a:solidFill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</a:rPr>
              <a:t>громадян</a:t>
            </a:r>
            <a:r>
              <a:rPr lang="ru-RU" sz="2400" b="1" dirty="0">
                <a:solidFill>
                  <a:srgbClr val="002060"/>
                </a:solidFill>
              </a:rPr>
              <a:t>,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збільшить</a:t>
            </a:r>
            <a:r>
              <a:rPr lang="ru-RU" sz="2400" dirty="0"/>
              <a:t> </a:t>
            </a:r>
            <a:r>
              <a:rPr lang="ru-RU" sz="2400" dirty="0" err="1"/>
              <a:t>відставання</a:t>
            </a:r>
            <a:r>
              <a:rPr lang="ru-RU" sz="2400" dirty="0"/>
              <a:t>, а </a:t>
            </a:r>
            <a:r>
              <a:rPr lang="ru-RU" sz="2400" dirty="0" err="1"/>
              <a:t>отже</a:t>
            </a:r>
            <a:r>
              <a:rPr lang="ru-RU" sz="2400" dirty="0"/>
              <a:t>, стане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привабливою</a:t>
            </a:r>
            <a:r>
              <a:rPr lang="ru-RU" sz="2400" dirty="0"/>
              <a:t> для </a:t>
            </a:r>
            <a:r>
              <a:rPr lang="ru-RU" sz="2400" dirty="0" err="1"/>
              <a:t>життя</a:t>
            </a:r>
            <a:r>
              <a:rPr lang="ru-RU" sz="2400" dirty="0"/>
              <a:t>. Ось коротко </a:t>
            </a:r>
            <a:r>
              <a:rPr lang="ru-RU" sz="2400" dirty="0" err="1"/>
              <a:t>результати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529278"/>
            <a:ext cx="8700655" cy="43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3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273132"/>
            <a:ext cx="1140250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4000" b="1" u="sng" dirty="0">
                <a:solidFill>
                  <a:srgbClr val="00B050"/>
                </a:solidFill>
              </a:rPr>
              <a:t>Світова </a:t>
            </a:r>
            <a:r>
              <a:rPr lang="ru-RU" sz="4000" b="1" u="sng" dirty="0" err="1">
                <a:solidFill>
                  <a:srgbClr val="00B050"/>
                </a:solidFill>
              </a:rPr>
              <a:t>економіка</a:t>
            </a:r>
            <a:r>
              <a:rPr lang="ru-RU" sz="4000" b="1" u="sng" dirty="0">
                <a:solidFill>
                  <a:srgbClr val="00B050"/>
                </a:solidFill>
              </a:rPr>
              <a:t> </a:t>
            </a:r>
            <a:r>
              <a:rPr lang="ru-RU" sz="4000" b="1" u="sng" dirty="0" err="1">
                <a:solidFill>
                  <a:srgbClr val="00B050"/>
                </a:solidFill>
              </a:rPr>
              <a:t>зростатиме</a:t>
            </a:r>
            <a:r>
              <a:rPr lang="ru-RU" sz="4000" b="1" u="sng" dirty="0">
                <a:solidFill>
                  <a:srgbClr val="00B050"/>
                </a:solidFill>
              </a:rPr>
              <a:t> </a:t>
            </a:r>
            <a:r>
              <a:rPr lang="ru-RU" sz="4000" b="1" u="sng" dirty="0" err="1">
                <a:solidFill>
                  <a:srgbClr val="00B050"/>
                </a:solidFill>
              </a:rPr>
              <a:t>майже</a:t>
            </a:r>
            <a:r>
              <a:rPr lang="ru-RU" sz="4000" b="1" u="sng" dirty="0">
                <a:solidFill>
                  <a:srgbClr val="00B050"/>
                </a:solidFill>
              </a:rPr>
              <a:t> на 3%</a:t>
            </a:r>
          </a:p>
          <a:p>
            <a:pPr indent="457200" algn="just"/>
            <a:r>
              <a:rPr lang="ru-RU" sz="2400" dirty="0" err="1"/>
              <a:t>Показник</a:t>
            </a:r>
            <a:r>
              <a:rPr lang="ru-RU" sz="2400" dirty="0"/>
              <a:t> </a:t>
            </a: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падіння</a:t>
            </a:r>
            <a:r>
              <a:rPr lang="ru-RU" sz="2400" dirty="0"/>
              <a:t> глобального ВВП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усереднений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показник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за </a:t>
            </a:r>
            <a:r>
              <a:rPr lang="ru-RU" sz="2400" dirty="0" err="1"/>
              <a:t>всіма</a:t>
            </a:r>
            <a:r>
              <a:rPr lang="ru-RU" sz="2400" dirty="0"/>
              <a:t> </a:t>
            </a:r>
            <a:r>
              <a:rPr lang="ru-RU" sz="2400" dirty="0" err="1"/>
              <a:t>країнами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457200" algn="just"/>
            <a:r>
              <a:rPr lang="ru-RU" sz="2400" dirty="0" err="1" smtClean="0"/>
              <a:t>Втім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 не є </a:t>
            </a:r>
            <a:r>
              <a:rPr lang="ru-RU" sz="2400" dirty="0" err="1"/>
              <a:t>непотрібним</a:t>
            </a:r>
            <a:r>
              <a:rPr lang="ru-RU" sz="2400" dirty="0"/>
              <a:t>, </a:t>
            </a:r>
            <a:r>
              <a:rPr lang="ru-RU" sz="2400" dirty="0" err="1"/>
              <a:t>бо</a:t>
            </a:r>
            <a:r>
              <a:rPr lang="ru-RU" sz="2400" dirty="0"/>
              <a:t> "</a:t>
            </a:r>
            <a:r>
              <a:rPr lang="ru-RU" sz="2400" dirty="0" err="1"/>
              <a:t>середня</a:t>
            </a:r>
            <a:r>
              <a:rPr lang="ru-RU" sz="2400" dirty="0"/>
              <a:t> температура по </a:t>
            </a:r>
            <a:r>
              <a:rPr lang="ru-RU" sz="2400" dirty="0" err="1"/>
              <a:t>палаті</a:t>
            </a:r>
            <a:r>
              <a:rPr lang="ru-RU" sz="2400" dirty="0"/>
              <a:t>" у </a:t>
            </a:r>
            <a:r>
              <a:rPr lang="ru-RU" sz="2400" dirty="0" err="1"/>
              <a:t>даному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значить.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пов"язані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собою, </a:t>
            </a:r>
            <a:r>
              <a:rPr lang="ru-RU" sz="2400" dirty="0" err="1"/>
              <a:t>економічні</a:t>
            </a:r>
            <a:r>
              <a:rPr lang="ru-RU" sz="2400" dirty="0"/>
              <a:t> </a:t>
            </a:r>
            <a:r>
              <a:rPr lang="ru-RU" sz="2400" dirty="0" err="1"/>
              <a:t>потрясіння</a:t>
            </a:r>
            <a:r>
              <a:rPr lang="ru-RU" sz="2400" dirty="0"/>
              <a:t> в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викликають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 в </a:t>
            </a:r>
            <a:r>
              <a:rPr lang="ru-RU" sz="2400" dirty="0" err="1"/>
              <a:t>інших</a:t>
            </a:r>
            <a:r>
              <a:rPr lang="ru-RU" sz="2400" dirty="0"/>
              <a:t>, а </a:t>
            </a:r>
            <a:r>
              <a:rPr lang="ru-RU" sz="2400" dirty="0" err="1"/>
              <a:t>країни</a:t>
            </a:r>
            <a:r>
              <a:rPr lang="ru-RU" sz="2400" dirty="0"/>
              <a:t>, </a:t>
            </a:r>
            <a:r>
              <a:rPr lang="ru-RU" sz="2400" dirty="0" err="1"/>
              <a:t>економіки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розвиваються</a:t>
            </a:r>
            <a:r>
              <a:rPr lang="ru-RU" sz="2400" dirty="0"/>
              <a:t>, </a:t>
            </a:r>
            <a:r>
              <a:rPr lang="ru-RU" sz="2400" dirty="0" err="1"/>
              <a:t>допомагають</a:t>
            </a:r>
            <a:r>
              <a:rPr lang="ru-RU" sz="2400" dirty="0"/>
              <a:t> </a:t>
            </a:r>
            <a:r>
              <a:rPr lang="ru-RU" sz="2400" dirty="0" err="1"/>
              <a:t>економічному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32" y="3396342"/>
            <a:ext cx="6013709" cy="3319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1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844" y="4487709"/>
            <a:ext cx="2828789" cy="19752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40844" y="4851507"/>
            <a:ext cx="270678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3. </a:t>
            </a:r>
            <a:r>
              <a:rPr lang="ru-RU" sz="2000" b="1" dirty="0" err="1" smtClean="0">
                <a:solidFill>
                  <a:schemeClr val="bg1"/>
                </a:solidFill>
              </a:rPr>
              <a:t>Теорії</a:t>
            </a:r>
            <a:r>
              <a:rPr lang="ru-RU" sz="2000" b="1" dirty="0" smtClean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концепції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сталого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розвитку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138" y="437890"/>
            <a:ext cx="7757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ПИТАННЯ ДЛЯ РОЗГЛЯДУ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3138" y="2021922"/>
            <a:ext cx="2802577" cy="1947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1. </a:t>
            </a:r>
            <a:r>
              <a:rPr lang="ru-RU" sz="2000" b="1" dirty="0" err="1" smtClean="0"/>
              <a:t>Економічний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економічне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зростання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40" y="2469726"/>
            <a:ext cx="3884610" cy="27125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00748" y="3164270"/>
            <a:ext cx="3621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2. </a:t>
            </a:r>
            <a:r>
              <a:rPr lang="ru-RU" sz="2000" b="1" dirty="0" err="1" smtClean="0">
                <a:solidFill>
                  <a:schemeClr val="bg1"/>
                </a:solidFill>
              </a:rPr>
              <a:t>Фактори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економічного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зростання</a:t>
            </a:r>
            <a:r>
              <a:rPr lang="ru-RU" sz="2000" b="1" dirty="0" smtClean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сталий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285" y="118754"/>
            <a:ext cx="616329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u="sng" dirty="0"/>
              <a:t>Лідери </a:t>
            </a:r>
            <a:r>
              <a:rPr lang="ru-RU" sz="4000" b="1" i="1" u="sng" dirty="0" err="1"/>
              <a:t>економічного</a:t>
            </a:r>
            <a:r>
              <a:rPr lang="ru-RU" sz="4000" b="1" i="1" u="sng" dirty="0"/>
              <a:t> </a:t>
            </a:r>
            <a:r>
              <a:rPr lang="ru-RU" sz="4000" b="1" i="1" u="sng" dirty="0" err="1"/>
              <a:t>зростання</a:t>
            </a:r>
            <a:r>
              <a:rPr lang="ru-RU" sz="4000" b="1" i="1" u="sng" dirty="0"/>
              <a:t>: </a:t>
            </a:r>
            <a:endParaRPr lang="ru-RU" sz="4000" b="1" i="1" u="sng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i="1" u="sng" dirty="0" err="1" smtClean="0"/>
              <a:t>Сирія</a:t>
            </a:r>
            <a:r>
              <a:rPr lang="ru-RU" sz="2400" b="1" i="1" u="sng" dirty="0"/>
              <a:t>, </a:t>
            </a:r>
            <a:endParaRPr lang="ru-RU" sz="2400" b="1" i="1" u="sng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i="1" u="sng" dirty="0" smtClean="0"/>
              <a:t>Бангладеш,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i="1" u="sng" dirty="0" smtClean="0"/>
              <a:t> </a:t>
            </a:r>
            <a:r>
              <a:rPr lang="ru-RU" sz="2400" b="1" i="1" u="sng" dirty="0"/>
              <a:t>Бутан</a:t>
            </a:r>
            <a:r>
              <a:rPr lang="ru-RU" sz="2400" b="1" i="1" u="sng" dirty="0" smtClean="0"/>
              <a:t>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i="1" u="sng" dirty="0" smtClean="0"/>
              <a:t> </a:t>
            </a:r>
            <a:r>
              <a:rPr lang="ru-RU" sz="2400" b="1" i="1" u="sng" dirty="0" err="1"/>
              <a:t>Індія</a:t>
            </a:r>
            <a:r>
              <a:rPr lang="ru-RU" sz="2400" b="1" i="1" u="sng" dirty="0"/>
              <a:t>, </a:t>
            </a:r>
            <a:endParaRPr lang="ru-RU" sz="2400" b="1" i="1" u="sng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i="1" u="sng" dirty="0" smtClean="0"/>
              <a:t>Руанда</a:t>
            </a:r>
            <a:endParaRPr lang="ru-RU" sz="2400" b="1" i="1" u="sng" dirty="0"/>
          </a:p>
          <a:p>
            <a:pPr indent="457200" algn="just"/>
            <a:r>
              <a:rPr lang="ru-RU" sz="2800" b="1" dirty="0"/>
              <a:t>Дивно </a:t>
            </a:r>
            <a:r>
              <a:rPr lang="ru-RU" sz="2800" b="1" dirty="0" err="1"/>
              <a:t>бачити</a:t>
            </a:r>
            <a:r>
              <a:rPr lang="ru-RU" sz="2800" b="1" dirty="0"/>
              <a:t> </a:t>
            </a:r>
            <a:r>
              <a:rPr lang="ru-RU" sz="2800" b="1" dirty="0" err="1"/>
              <a:t>світовим</a:t>
            </a:r>
            <a:r>
              <a:rPr lang="ru-RU" sz="2800" b="1" dirty="0"/>
              <a:t> </a:t>
            </a:r>
            <a:r>
              <a:rPr lang="ru-RU" sz="2800" b="1" dirty="0" err="1"/>
              <a:t>лідером</a:t>
            </a:r>
            <a:r>
              <a:rPr lang="ru-RU" sz="2800" b="1" dirty="0"/>
              <a:t> з </a:t>
            </a:r>
            <a:r>
              <a:rPr lang="ru-RU" sz="2800" b="1" dirty="0" err="1"/>
              <a:t>економічного</a:t>
            </a:r>
            <a:r>
              <a:rPr lang="ru-RU" sz="2800" b="1" dirty="0"/>
              <a:t> </a:t>
            </a:r>
            <a:r>
              <a:rPr lang="ru-RU" sz="2800" b="1" dirty="0" err="1"/>
              <a:t>розвитку</a:t>
            </a:r>
            <a:r>
              <a:rPr lang="ru-RU" sz="2800" b="1" dirty="0"/>
              <a:t> </a:t>
            </a:r>
            <a:r>
              <a:rPr lang="ru-RU" sz="2800" b="1" dirty="0" err="1"/>
              <a:t>Сирію</a:t>
            </a:r>
            <a:r>
              <a:rPr lang="ru-RU" sz="2800" b="1" dirty="0"/>
              <a:t>, правда? </a:t>
            </a:r>
            <a:endParaRPr lang="ru-RU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54"/>
            <a:ext cx="5785972" cy="4571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316" y="4581514"/>
            <a:ext cx="117387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При тому аж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зростанням</a:t>
            </a:r>
            <a:r>
              <a:rPr lang="ru-RU" sz="2000" dirty="0" smtClean="0"/>
              <a:t> у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10% (а </a:t>
            </a:r>
            <a:r>
              <a:rPr lang="ru-RU" sz="2000" dirty="0" err="1" smtClean="0"/>
              <a:t>це</a:t>
            </a:r>
            <a:r>
              <a:rPr lang="ru-RU" sz="2000" dirty="0" smtClean="0"/>
              <a:t> реально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). </a:t>
            </a:r>
          </a:p>
          <a:p>
            <a:pPr algn="just"/>
            <a:r>
              <a:rPr lang="ru-RU" sz="2000" dirty="0" smtClean="0"/>
              <a:t>За прогнозами </a:t>
            </a:r>
            <a:r>
              <a:rPr lang="ru-RU" sz="2000" dirty="0" err="1" smtClean="0"/>
              <a:t>економістів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підґрунтям</a:t>
            </a:r>
            <a:r>
              <a:rPr lang="ru-RU" sz="2000" dirty="0" smtClean="0"/>
              <a:t> для такого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стане </a:t>
            </a:r>
            <a:r>
              <a:rPr lang="ru-RU" sz="2000" dirty="0" err="1" smtClean="0"/>
              <a:t>хоч</a:t>
            </a:r>
            <a:r>
              <a:rPr lang="ru-RU" sz="2000" dirty="0" smtClean="0"/>
              <a:t> </a:t>
            </a:r>
            <a:r>
              <a:rPr lang="ru-RU" sz="2000" dirty="0" err="1" smtClean="0"/>
              <a:t>якась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стабільність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запанувала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того, як </a:t>
            </a:r>
            <a:r>
              <a:rPr lang="ru-RU" sz="2000" dirty="0" err="1" smtClean="0"/>
              <a:t>Башар</a:t>
            </a:r>
            <a:r>
              <a:rPr lang="ru-RU" sz="2000" dirty="0" smtClean="0"/>
              <a:t> </a:t>
            </a:r>
            <a:r>
              <a:rPr lang="ru-RU" sz="2000" dirty="0" err="1" smtClean="0"/>
              <a:t>Асад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встановив</a:t>
            </a:r>
            <a:r>
              <a:rPr lang="ru-RU" sz="2000" dirty="0" smtClean="0"/>
              <a:t> контроль над </a:t>
            </a:r>
            <a:r>
              <a:rPr lang="ru-RU" sz="2000" dirty="0" err="1" smtClean="0"/>
              <a:t>більшою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 err="1" smtClean="0"/>
              <a:t>Втім</a:t>
            </a:r>
            <a:r>
              <a:rPr lang="ru-RU" sz="2000" dirty="0" smtClean="0"/>
              <a:t>, </a:t>
            </a:r>
            <a:r>
              <a:rPr lang="ru-RU" sz="2000" dirty="0" err="1" smtClean="0"/>
              <a:t>таке</a:t>
            </a:r>
            <a:r>
              <a:rPr lang="ru-RU" sz="2000" dirty="0" smtClean="0"/>
              <a:t> </a:t>
            </a:r>
            <a:r>
              <a:rPr lang="ru-RU" sz="2800" dirty="0" err="1" smtClean="0"/>
              <a:t>рекордне</a:t>
            </a:r>
            <a:r>
              <a:rPr lang="ru-RU" sz="2800" dirty="0" smtClean="0"/>
              <a:t> </a:t>
            </a:r>
            <a:r>
              <a:rPr lang="ru-RU" sz="2800" dirty="0" err="1" smtClean="0"/>
              <a:t>зростання</a:t>
            </a:r>
            <a:r>
              <a:rPr lang="ru-RU" sz="2800" dirty="0" smtClean="0"/>
              <a:t> ВВП не </a:t>
            </a:r>
            <a:r>
              <a:rPr lang="ru-RU" sz="2800" dirty="0" err="1" smtClean="0"/>
              <a:t>означає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у 2019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сирійці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багатшими</a:t>
            </a:r>
            <a:r>
              <a:rPr lang="ru-RU" sz="2800" dirty="0" smtClean="0"/>
              <a:t>. </a:t>
            </a:r>
            <a:r>
              <a:rPr lang="ru-RU" sz="2000" dirty="0" err="1" smtClean="0"/>
              <a:t>Радше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свідчить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глибину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ями</a:t>
            </a:r>
            <a:r>
              <a:rPr lang="ru-RU" sz="2000" dirty="0" smtClean="0"/>
              <a:t>, у яку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скотилася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16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099" y="354139"/>
            <a:ext cx="63827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4000" b="1" i="1" u="sng" dirty="0"/>
              <a:t>Аутсайдери: </a:t>
            </a:r>
            <a:endParaRPr lang="ru-RU" sz="4000" b="1" i="1" u="sng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i="1" dirty="0" err="1" smtClean="0"/>
              <a:t>Венесуела</a:t>
            </a:r>
            <a:r>
              <a:rPr lang="ru-RU" sz="2000" b="1" i="1" dirty="0"/>
              <a:t>, </a:t>
            </a:r>
            <a:endParaRPr lang="ru-RU" sz="2000" b="1" i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i="1" dirty="0" err="1" smtClean="0"/>
              <a:t>Ємен</a:t>
            </a:r>
            <a:r>
              <a:rPr lang="ru-RU" sz="2000" b="1" i="1" dirty="0"/>
              <a:t>, </a:t>
            </a:r>
            <a:endParaRPr lang="ru-RU" sz="2000" b="1" i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i="1" dirty="0" err="1" smtClean="0"/>
              <a:t>Іран</a:t>
            </a:r>
            <a:r>
              <a:rPr lang="ru-RU" sz="2000" b="1" i="1" dirty="0"/>
              <a:t>, </a:t>
            </a:r>
            <a:endParaRPr lang="ru-RU" sz="2000" b="1" i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i="1" dirty="0" err="1" smtClean="0"/>
              <a:t>Екваторіальна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Гвінея</a:t>
            </a:r>
            <a:r>
              <a:rPr lang="ru-RU" sz="2000" b="1" i="1" dirty="0"/>
              <a:t>, </a:t>
            </a:r>
            <a:endParaRPr lang="ru-RU" sz="2000" b="1" i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i="1" dirty="0" smtClean="0"/>
              <a:t>Аргентина</a:t>
            </a:r>
            <a:endParaRPr lang="ru-RU" sz="2000" b="1" i="1" dirty="0"/>
          </a:p>
          <a:p>
            <a:pPr indent="457200" algn="just"/>
            <a:r>
              <a:rPr lang="ru-RU" sz="2000" dirty="0"/>
              <a:t>Лише </a:t>
            </a:r>
            <a:r>
              <a:rPr lang="ru-RU" sz="4400" b="1" dirty="0">
                <a:solidFill>
                  <a:srgbClr val="FF0000"/>
                </a:solidFill>
              </a:rPr>
              <a:t>6 держав </a:t>
            </a:r>
            <a:r>
              <a:rPr lang="ru-RU" sz="4400" b="1" dirty="0" err="1">
                <a:solidFill>
                  <a:srgbClr val="FF0000"/>
                </a:solidFill>
              </a:rPr>
              <a:t>світу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матимуть</a:t>
            </a:r>
            <a:r>
              <a:rPr lang="ru-RU" sz="2000" dirty="0"/>
              <a:t> </a:t>
            </a:r>
            <a:r>
              <a:rPr lang="ru-RU" sz="2000" dirty="0" err="1"/>
              <a:t>падіння</a:t>
            </a:r>
            <a:r>
              <a:rPr lang="ru-RU" sz="2000" dirty="0"/>
              <a:t> ВВП, а не </a:t>
            </a:r>
            <a:r>
              <a:rPr lang="ru-RU" sz="2000" dirty="0" err="1"/>
              <a:t>зростання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smtClean="0"/>
              <a:t>5 </a:t>
            </a:r>
            <a:r>
              <a:rPr lang="ru-RU" sz="2000" dirty="0" err="1" smtClean="0"/>
              <a:t>країн</a:t>
            </a:r>
            <a:r>
              <a:rPr lang="ru-RU" sz="2000" dirty="0"/>
              <a:t>, </a:t>
            </a:r>
            <a:r>
              <a:rPr lang="ru-RU" sz="2000" dirty="0" err="1"/>
              <a:t>зазначених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Нікарагуа</a:t>
            </a:r>
            <a:r>
              <a:rPr lang="ru-RU" sz="2000" dirty="0"/>
              <a:t>. </a:t>
            </a:r>
          </a:p>
          <a:p>
            <a:pPr indent="457200" algn="just"/>
            <a:r>
              <a:rPr lang="ru-RU" sz="2000" dirty="0" err="1"/>
              <a:t>Імовірно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найгірший</a:t>
            </a:r>
            <a:r>
              <a:rPr lang="ru-RU" sz="2000" dirty="0"/>
              <a:t> стан </a:t>
            </a:r>
            <a:r>
              <a:rPr lang="ru-RU" sz="2000" dirty="0" err="1"/>
              <a:t>демонструватиме</a:t>
            </a:r>
            <a:r>
              <a:rPr lang="ru-RU" sz="2000" dirty="0"/>
              <a:t> </a:t>
            </a:r>
            <a:r>
              <a:rPr lang="ru-RU" sz="2000" dirty="0" err="1"/>
              <a:t>економіка</a:t>
            </a:r>
            <a:r>
              <a:rPr lang="ru-RU" sz="2000" dirty="0"/>
              <a:t> </a:t>
            </a:r>
            <a:r>
              <a:rPr lang="ru-RU" sz="2000" dirty="0" err="1"/>
              <a:t>Венесуели</a:t>
            </a:r>
            <a:r>
              <a:rPr lang="ru-RU" sz="2000" dirty="0"/>
              <a:t>. </a:t>
            </a:r>
            <a:r>
              <a:rPr lang="ru-RU" sz="2000" dirty="0" err="1"/>
              <a:t>Експерти</a:t>
            </a:r>
            <a:r>
              <a:rPr lang="ru-RU" sz="2000" dirty="0"/>
              <a:t> </a:t>
            </a:r>
            <a:r>
              <a:rPr lang="en-US" sz="2000" dirty="0"/>
              <a:t>The Economist </a:t>
            </a:r>
            <a:r>
              <a:rPr lang="ru-RU" sz="2000" dirty="0" err="1"/>
              <a:t>прогнозують</a:t>
            </a:r>
            <a:r>
              <a:rPr lang="ru-RU" sz="2000" dirty="0"/>
              <a:t> для </a:t>
            </a:r>
            <a:r>
              <a:rPr lang="ru-RU" sz="2000" dirty="0" err="1"/>
              <a:t>неї</a:t>
            </a:r>
            <a:r>
              <a:rPr lang="ru-RU" sz="2000" dirty="0"/>
              <a:t> </a:t>
            </a:r>
            <a:r>
              <a:rPr lang="ru-RU" sz="2000" dirty="0" err="1"/>
              <a:t>падіння</a:t>
            </a:r>
            <a:r>
              <a:rPr lang="ru-RU" sz="2000" dirty="0"/>
              <a:t> у 5,7% — </a:t>
            </a:r>
            <a:r>
              <a:rPr lang="ru-RU" sz="2000" dirty="0" err="1"/>
              <a:t>найбільше</a:t>
            </a:r>
            <a:r>
              <a:rPr lang="ru-RU" sz="2000" dirty="0"/>
              <a:t> </a:t>
            </a:r>
            <a:r>
              <a:rPr lang="ru-RU" sz="2000" dirty="0" err="1"/>
              <a:t>зниження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/>
              <a:t>. Але </a:t>
            </a:r>
            <a:r>
              <a:rPr lang="ru-RU" sz="2000" dirty="0" err="1"/>
              <a:t>цей</a:t>
            </a:r>
            <a:r>
              <a:rPr lang="ru-RU" sz="2000" dirty="0"/>
              <a:t> прогноз, </a:t>
            </a:r>
            <a:r>
              <a:rPr lang="ru-RU" sz="2000" dirty="0" err="1"/>
              <a:t>найімовірніше</a:t>
            </a:r>
            <a:r>
              <a:rPr lang="ru-RU" sz="2000" dirty="0"/>
              <a:t>,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застарілий</a:t>
            </a:r>
            <a:r>
              <a:rPr lang="ru-RU" sz="2000" dirty="0"/>
              <a:t>, </a:t>
            </a:r>
            <a:r>
              <a:rPr lang="ru-RU" sz="2000" dirty="0" err="1"/>
              <a:t>бо</a:t>
            </a:r>
            <a:r>
              <a:rPr lang="ru-RU" sz="2000" dirty="0"/>
              <a:t> у </a:t>
            </a:r>
            <a:r>
              <a:rPr lang="ru-RU" sz="2000" dirty="0" err="1"/>
              <a:t>січні</a:t>
            </a:r>
            <a:r>
              <a:rPr lang="ru-RU" sz="2000" dirty="0"/>
              <a:t> 2019 року в </a:t>
            </a:r>
            <a:r>
              <a:rPr lang="ru-RU" sz="2000" dirty="0" err="1"/>
              <a:t>країні</a:t>
            </a:r>
            <a:r>
              <a:rPr lang="ru-RU" sz="2000" dirty="0"/>
              <a:t> </a:t>
            </a:r>
            <a:r>
              <a:rPr lang="ru-RU" sz="2000" dirty="0" err="1"/>
              <a:t>відбувся</a:t>
            </a:r>
            <a:r>
              <a:rPr lang="ru-RU" sz="2000" dirty="0"/>
              <a:t> </a:t>
            </a:r>
            <a:r>
              <a:rPr lang="ru-RU" sz="2000" dirty="0" err="1"/>
              <a:t>державний</a:t>
            </a:r>
            <a:r>
              <a:rPr lang="ru-RU" sz="2000" dirty="0"/>
              <a:t> переворот, і як </a:t>
            </a:r>
            <a:r>
              <a:rPr lang="ru-RU" sz="2000" dirty="0" err="1"/>
              <a:t>розвиватиметься</a:t>
            </a:r>
            <a:r>
              <a:rPr lang="ru-RU" sz="2000" dirty="0"/>
              <a:t> </a:t>
            </a:r>
            <a:r>
              <a:rPr lang="ru-RU" sz="2000" dirty="0" err="1"/>
              <a:t>ситуація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</a:t>
            </a:r>
            <a:r>
              <a:rPr lang="ru-RU" sz="2000" dirty="0" err="1"/>
              <a:t>невідомо</a:t>
            </a:r>
            <a:r>
              <a:rPr lang="ru-RU" sz="20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06" y="4060661"/>
            <a:ext cx="3888432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24" y="354139"/>
            <a:ext cx="4948538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9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71" y="214758"/>
            <a:ext cx="5472471" cy="2297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947" y="603520"/>
            <a:ext cx="5905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3600" b="1" u="sng" dirty="0">
                <a:solidFill>
                  <a:srgbClr val="00B050"/>
                </a:solidFill>
              </a:rPr>
              <a:t>ВВП </a:t>
            </a:r>
            <a:r>
              <a:rPr lang="ru-RU" sz="3600" b="1" u="sng" dirty="0" err="1">
                <a:solidFill>
                  <a:srgbClr val="00B050"/>
                </a:solidFill>
              </a:rPr>
              <a:t>України</a:t>
            </a:r>
            <a:r>
              <a:rPr lang="ru-RU" sz="3600" b="1" u="sng" dirty="0">
                <a:solidFill>
                  <a:srgbClr val="00B050"/>
                </a:solidFill>
              </a:rPr>
              <a:t> </a:t>
            </a:r>
            <a:r>
              <a:rPr lang="ru-RU" sz="3600" b="1" u="sng" dirty="0" err="1">
                <a:solidFill>
                  <a:srgbClr val="00B050"/>
                </a:solidFill>
              </a:rPr>
              <a:t>виросте</a:t>
            </a:r>
            <a:r>
              <a:rPr lang="ru-RU" sz="3600" b="1" u="sng" dirty="0">
                <a:solidFill>
                  <a:srgbClr val="00B050"/>
                </a:solidFill>
              </a:rPr>
              <a:t> </a:t>
            </a:r>
            <a:r>
              <a:rPr lang="ru-RU" sz="3600" b="1" u="sng" dirty="0" err="1">
                <a:solidFill>
                  <a:srgbClr val="00B050"/>
                </a:solidFill>
              </a:rPr>
              <a:t>трохи</a:t>
            </a:r>
            <a:r>
              <a:rPr lang="ru-RU" sz="3600" b="1" u="sng" dirty="0">
                <a:solidFill>
                  <a:srgbClr val="00B050"/>
                </a:solidFill>
              </a:rPr>
              <a:t> </a:t>
            </a:r>
            <a:r>
              <a:rPr lang="ru-RU" sz="3600" b="1" u="sng" dirty="0" err="1">
                <a:solidFill>
                  <a:srgbClr val="00B050"/>
                </a:solidFill>
              </a:rPr>
              <a:t>менше</a:t>
            </a:r>
            <a:r>
              <a:rPr lang="ru-RU" sz="3600" b="1" u="sng" dirty="0">
                <a:solidFill>
                  <a:srgbClr val="00B050"/>
                </a:solidFill>
              </a:rPr>
              <a:t> за </a:t>
            </a:r>
            <a:r>
              <a:rPr lang="ru-RU" sz="3600" b="1" u="sng" dirty="0" err="1">
                <a:solidFill>
                  <a:srgbClr val="00B050"/>
                </a:solidFill>
              </a:rPr>
              <a:t>світовий</a:t>
            </a:r>
            <a:r>
              <a:rPr lang="ru-RU" sz="3600" b="1" u="sng" dirty="0">
                <a:solidFill>
                  <a:srgbClr val="00B050"/>
                </a:solidFill>
              </a:rPr>
              <a:t> — на 2,8</a:t>
            </a:r>
            <a:r>
              <a:rPr lang="ru-RU" sz="3600" b="1" u="sng" dirty="0" smtClean="0">
                <a:solidFill>
                  <a:srgbClr val="00B050"/>
                </a:solidFill>
              </a:rPr>
              <a:t>%</a:t>
            </a:r>
            <a:endParaRPr lang="ru-RU" sz="3600" b="1" u="sng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881" y="2961366"/>
            <a:ext cx="119901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Якщо</a:t>
            </a:r>
            <a:r>
              <a:rPr lang="ru-RU" sz="3200" dirty="0" smtClean="0"/>
              <a:t> </a:t>
            </a:r>
            <a:r>
              <a:rPr lang="ru-RU" sz="3200" dirty="0" err="1" smtClean="0"/>
              <a:t>менш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розвинена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країна</a:t>
            </a:r>
            <a:r>
              <a:rPr lang="ru-RU" sz="3200" dirty="0" smtClean="0"/>
              <a:t> </a:t>
            </a:r>
            <a:r>
              <a:rPr lang="ru-RU" sz="3200" dirty="0" err="1" smtClean="0"/>
              <a:t>хоче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наздогнати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іншу</a:t>
            </a:r>
            <a:r>
              <a:rPr lang="ru-RU" sz="3200" dirty="0" smtClean="0"/>
              <a:t> в </a:t>
            </a:r>
            <a:r>
              <a:rPr lang="ru-RU" sz="3200" dirty="0" err="1" smtClean="0"/>
              <a:t>економічному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, то </a:t>
            </a:r>
            <a:r>
              <a:rPr lang="ru-RU" sz="3200" dirty="0" err="1" smtClean="0"/>
              <a:t>необхідно</a:t>
            </a:r>
            <a:r>
              <a:rPr lang="ru-RU" sz="3200" dirty="0" smtClean="0"/>
              <a:t>, </a:t>
            </a:r>
            <a:r>
              <a:rPr lang="ru-RU" sz="3200" dirty="0" err="1" smtClean="0"/>
              <a:t>щоб</a:t>
            </a:r>
            <a:r>
              <a:rPr lang="ru-RU" sz="3200" dirty="0" smtClean="0"/>
              <a:t>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dirty="0" err="1" smtClean="0"/>
              <a:t>економіка</a:t>
            </a:r>
            <a:r>
              <a:rPr lang="ru-RU" sz="3200" dirty="0" smtClean="0"/>
              <a:t> </a:t>
            </a:r>
            <a:r>
              <a:rPr lang="ru-RU" sz="3200" dirty="0" err="1" smtClean="0"/>
              <a:t>зростала</a:t>
            </a:r>
            <a:r>
              <a:rPr lang="ru-RU" sz="3200" dirty="0" smtClean="0"/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швидше</a:t>
            </a:r>
            <a:r>
              <a:rPr lang="ru-RU" sz="4000" dirty="0" smtClean="0">
                <a:solidFill>
                  <a:srgbClr val="FF0000"/>
                </a:solidFill>
              </a:rPr>
              <a:t>, </a:t>
            </a:r>
            <a:r>
              <a:rPr lang="ru-RU" sz="4000" dirty="0" err="1" smtClean="0">
                <a:solidFill>
                  <a:srgbClr val="FF0000"/>
                </a:solidFill>
              </a:rPr>
              <a:t>ніж</a:t>
            </a:r>
            <a:r>
              <a:rPr lang="ru-RU" sz="4000" dirty="0" smtClean="0">
                <a:solidFill>
                  <a:srgbClr val="FF0000"/>
                </a:solidFill>
              </a:rPr>
              <a:t> у </a:t>
            </a:r>
            <a:r>
              <a:rPr lang="ru-RU" sz="4000" dirty="0" err="1" smtClean="0">
                <a:solidFill>
                  <a:srgbClr val="FF0000"/>
                </a:solidFill>
              </a:rPr>
              <a:t>більш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успішного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сусіди</a:t>
            </a:r>
            <a:r>
              <a:rPr lang="ru-RU" sz="3200" dirty="0" smtClean="0"/>
              <a:t>, і не один </a:t>
            </a:r>
            <a:r>
              <a:rPr lang="ru-RU" sz="3200" dirty="0" err="1" smtClean="0"/>
              <a:t>рік</a:t>
            </a:r>
            <a:r>
              <a:rPr lang="ru-RU" sz="3200" dirty="0" smtClean="0"/>
              <a:t>, а </a:t>
            </a:r>
            <a:r>
              <a:rPr lang="ru-RU" sz="3200" dirty="0" err="1" smtClean="0"/>
              <a:t>певний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період</a:t>
            </a:r>
            <a:r>
              <a:rPr lang="ru-RU" sz="3200" dirty="0" smtClean="0"/>
              <a:t> часу. </a:t>
            </a:r>
          </a:p>
          <a:p>
            <a:r>
              <a:rPr lang="ru-RU" sz="3200" dirty="0" err="1" smtClean="0"/>
              <a:t>Наразі</a:t>
            </a:r>
            <a:r>
              <a:rPr lang="ru-RU" sz="3200" dirty="0" smtClean="0"/>
              <a:t> ж </a:t>
            </a:r>
            <a:r>
              <a:rPr lang="ru-RU" sz="3200" dirty="0" err="1" smtClean="0"/>
              <a:t>відставання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багатих</a:t>
            </a:r>
            <a:r>
              <a:rPr lang="ru-RU" sz="3200" dirty="0" smtClean="0"/>
              <a:t> держав </a:t>
            </a:r>
            <a:r>
              <a:rPr lang="ru-RU" sz="3200" dirty="0" err="1" smtClean="0"/>
              <a:t>збільшується</a:t>
            </a:r>
            <a:r>
              <a:rPr lang="ru-RU" sz="3200" dirty="0" smtClean="0"/>
              <a:t>, а </a:t>
            </a:r>
            <a:r>
              <a:rPr lang="ru-RU" sz="3200" dirty="0" err="1" smtClean="0"/>
              <a:t>ті</a:t>
            </a:r>
            <a:r>
              <a:rPr lang="ru-RU" sz="3200" dirty="0" smtClean="0"/>
              <a:t>, </a:t>
            </a:r>
            <a:r>
              <a:rPr lang="ru-RU" sz="3200" dirty="0" err="1" smtClean="0"/>
              <a:t>хто</a:t>
            </a:r>
            <a:r>
              <a:rPr lang="ru-RU" sz="3200" dirty="0" smtClean="0"/>
              <a:t> </a:t>
            </a:r>
            <a:r>
              <a:rPr lang="ru-RU" sz="3200" dirty="0" err="1" smtClean="0"/>
              <a:t>бідніший</a:t>
            </a:r>
            <a:r>
              <a:rPr lang="ru-RU" sz="3200" dirty="0" smtClean="0"/>
              <a:t> за нас, </a:t>
            </a:r>
            <a:r>
              <a:rPr lang="ru-RU" sz="3200" dirty="0" err="1" smtClean="0"/>
              <a:t>наздоганяють</a:t>
            </a:r>
            <a:r>
              <a:rPr lang="ru-RU" sz="3200" dirty="0" smtClean="0"/>
              <a:t> і скоро </a:t>
            </a:r>
            <a:r>
              <a:rPr lang="ru-RU" sz="3200" dirty="0" err="1" smtClean="0"/>
              <a:t>опиняться</a:t>
            </a:r>
            <a:r>
              <a:rPr lang="ru-RU" sz="3200" dirty="0" smtClean="0"/>
              <a:t> на одному </a:t>
            </a:r>
            <a:r>
              <a:rPr lang="ru-RU" sz="3200" dirty="0" err="1" smtClean="0"/>
              <a:t>рівні</a:t>
            </a:r>
            <a:r>
              <a:rPr lang="ru-RU" sz="3200" dirty="0" smtClean="0"/>
              <a:t> з </a:t>
            </a:r>
            <a:r>
              <a:rPr lang="ru-RU" sz="3200" dirty="0" err="1" smtClean="0"/>
              <a:t>Україною</a:t>
            </a:r>
            <a:r>
              <a:rPr lang="ru-RU" sz="3200" dirty="0" smtClean="0"/>
              <a:t>, а </a:t>
            </a:r>
            <a:r>
              <a:rPr lang="ru-RU" sz="3200" dirty="0" err="1" smtClean="0"/>
              <a:t>потім</a:t>
            </a:r>
            <a:r>
              <a:rPr lang="ru-RU" sz="3200" dirty="0" smtClean="0"/>
              <a:t>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і </a:t>
            </a:r>
            <a:r>
              <a:rPr lang="ru-RU" sz="3200" dirty="0" err="1" smtClean="0"/>
              <a:t>обігнати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її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8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8" y="116633"/>
            <a:ext cx="5612569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8919" y="116633"/>
            <a:ext cx="5993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ж </a:t>
            </a:r>
            <a:r>
              <a:rPr lang="ru-RU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завадить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українській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економіці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зростати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швидше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7049" y="1324179"/>
            <a:ext cx="55695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ПРИКЛАД 2019 </a:t>
            </a:r>
            <a:r>
              <a:rPr lang="ru-RU" dirty="0"/>
              <a:t>року 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буде </a:t>
            </a:r>
            <a:r>
              <a:rPr lang="ru-RU" dirty="0" err="1"/>
              <a:t>зростати</a:t>
            </a:r>
            <a:r>
              <a:rPr lang="ru-RU" dirty="0"/>
              <a:t>, як і </a:t>
            </a:r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Перед </a:t>
            </a:r>
            <a:r>
              <a:rPr lang="ru-RU" dirty="0" err="1"/>
              <a:t>виборами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 smtClean="0"/>
              <a:t>обов</a:t>
            </a:r>
            <a:r>
              <a:rPr lang="en-US" dirty="0" smtClean="0"/>
              <a:t>’</a:t>
            </a:r>
            <a:r>
              <a:rPr lang="ru-RU" dirty="0" err="1" smtClean="0"/>
              <a:t>язково</a:t>
            </a:r>
            <a:r>
              <a:rPr lang="ru-RU" dirty="0" smtClean="0"/>
              <a:t> </a:t>
            </a:r>
            <a:r>
              <a:rPr lang="ru-RU" dirty="0" err="1"/>
              <a:t>припишуть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як </a:t>
            </a:r>
            <a:r>
              <a:rPr lang="ru-RU" dirty="0" err="1"/>
              <a:t>досягнення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sz="2400" dirty="0" smtClean="0"/>
              <a:t>Але </a:t>
            </a:r>
            <a:r>
              <a:rPr lang="ru-RU" sz="2400" dirty="0" err="1"/>
              <a:t>досягненням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, яка погано </a:t>
            </a:r>
            <a:r>
              <a:rPr lang="ru-RU" sz="2400" dirty="0" err="1"/>
              <a:t>знається</a:t>
            </a:r>
            <a:r>
              <a:rPr lang="ru-RU" sz="2400" dirty="0"/>
              <a:t> на </a:t>
            </a:r>
            <a:r>
              <a:rPr lang="ru-RU" sz="2400" dirty="0" err="1"/>
              <a:t>економіці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, яка </a:t>
            </a:r>
            <a:r>
              <a:rPr lang="ru-RU" sz="2400" dirty="0" err="1"/>
              <a:t>бреше</a:t>
            </a:r>
            <a:r>
              <a:rPr lang="ru-RU" sz="24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718" y="5013176"/>
            <a:ext cx="112702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/>
              <a:t>За прогнозами </a:t>
            </a:r>
            <a:r>
              <a:rPr lang="ru-RU" sz="2000" dirty="0" err="1"/>
              <a:t>експертів</a:t>
            </a:r>
            <a:r>
              <a:rPr lang="ru-RU" sz="2000" dirty="0"/>
              <a:t>, один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ринок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</a:t>
            </a:r>
            <a:r>
              <a:rPr lang="ru-RU" sz="2000" dirty="0" err="1"/>
              <a:t>міг</a:t>
            </a:r>
            <a:r>
              <a:rPr lang="ru-RU" sz="2000" dirty="0"/>
              <a:t> би </a:t>
            </a:r>
            <a:r>
              <a:rPr lang="ru-RU" sz="2000" dirty="0" err="1"/>
              <a:t>додати</a:t>
            </a:r>
            <a:r>
              <a:rPr lang="ru-RU" sz="2000" dirty="0"/>
              <a:t> до ВВП 2%. А для того, </a:t>
            </a:r>
            <a:r>
              <a:rPr lang="ru-RU" sz="2000" dirty="0" err="1"/>
              <a:t>щоб</a:t>
            </a:r>
            <a:r>
              <a:rPr lang="ru-RU" sz="2000" dirty="0"/>
              <a:t> люди </a:t>
            </a:r>
            <a:r>
              <a:rPr lang="ru-RU" sz="2000" dirty="0" err="1"/>
              <a:t>відчули</a:t>
            </a:r>
            <a:r>
              <a:rPr lang="ru-RU" sz="2000" dirty="0"/>
              <a:t> </a:t>
            </a:r>
            <a:r>
              <a:rPr lang="ru-RU" sz="2000" dirty="0" err="1"/>
              <a:t>реальне</a:t>
            </a:r>
            <a:r>
              <a:rPr lang="ru-RU" sz="2000" dirty="0"/>
              <a:t> </a:t>
            </a:r>
            <a:r>
              <a:rPr lang="ru-RU" sz="2000" dirty="0" err="1"/>
              <a:t>покращення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, </a:t>
            </a:r>
            <a:r>
              <a:rPr lang="ru-RU" sz="2000" dirty="0" err="1"/>
              <a:t>необхідно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економіка</a:t>
            </a:r>
            <a:r>
              <a:rPr lang="ru-RU" sz="2000" dirty="0"/>
              <a:t> </a:t>
            </a:r>
            <a:r>
              <a:rPr lang="ru-RU" sz="2000" dirty="0" err="1"/>
              <a:t>зростала</a:t>
            </a:r>
            <a:r>
              <a:rPr lang="ru-RU" sz="2000" dirty="0"/>
              <a:t> </a:t>
            </a:r>
            <a:r>
              <a:rPr lang="ru-RU" sz="4000" b="1" dirty="0">
                <a:solidFill>
                  <a:srgbClr val="0070C0"/>
                </a:solidFill>
              </a:rPr>
              <a:t>на 6–7%.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indent="457200" algn="just"/>
            <a:r>
              <a:rPr lang="ru-RU" sz="2000" dirty="0" smtClean="0"/>
              <a:t>І </a:t>
            </a:r>
            <a:r>
              <a:rPr lang="ru-RU" sz="2000" dirty="0"/>
              <a:t>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додатково</a:t>
            </a:r>
            <a:r>
              <a:rPr lang="ru-RU" sz="2000" dirty="0"/>
              <a:t> 10 млрд </a:t>
            </a:r>
            <a:r>
              <a:rPr lang="ru-RU" sz="2000" dirty="0" err="1"/>
              <a:t>доларів</a:t>
            </a:r>
            <a:r>
              <a:rPr lang="ru-RU" sz="2000" dirty="0"/>
              <a:t> </a:t>
            </a:r>
            <a:r>
              <a:rPr lang="ru-RU" sz="2000" dirty="0" err="1"/>
              <a:t>інвестицій</a:t>
            </a:r>
            <a:r>
              <a:rPr lang="ru-RU" sz="2000" dirty="0"/>
              <a:t> </a:t>
            </a:r>
            <a:r>
              <a:rPr lang="ru-RU" sz="2000" dirty="0" err="1"/>
              <a:t>щорічно</a:t>
            </a:r>
            <a:r>
              <a:rPr lang="ru-RU" sz="2000" dirty="0"/>
              <a:t>. </a:t>
            </a:r>
            <a:r>
              <a:rPr lang="ru-RU" sz="2000" dirty="0" err="1"/>
              <a:t>Поки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не буде,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фактичне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економіки</a:t>
            </a:r>
            <a:r>
              <a:rPr lang="ru-RU" sz="2000" dirty="0"/>
              <a:t> в </a:t>
            </a:r>
            <a:r>
              <a:rPr lang="ru-RU" sz="2000" dirty="0" err="1"/>
              <a:t>реальності</a:t>
            </a:r>
            <a:r>
              <a:rPr lang="ru-RU" sz="2000" dirty="0"/>
              <a:t> </a:t>
            </a:r>
            <a:r>
              <a:rPr lang="ru-RU" sz="2000" dirty="0" err="1"/>
              <a:t>перетвориться</a:t>
            </a:r>
            <a:r>
              <a:rPr lang="ru-RU" sz="2000" dirty="0"/>
              <a:t> на </a:t>
            </a:r>
            <a:r>
              <a:rPr lang="ru-RU" sz="2000" dirty="0" err="1"/>
              <a:t>відкат</a:t>
            </a:r>
            <a:r>
              <a:rPr lang="ru-RU" sz="2000" dirty="0"/>
              <a:t> назад. </a:t>
            </a:r>
          </a:p>
        </p:txBody>
      </p:sp>
    </p:spTree>
    <p:extLst>
      <p:ext uri="{BB962C8B-B14F-4D97-AF65-F5344CB8AC3E}">
        <p14:creationId xmlns:p14="http://schemas.microsoft.com/office/powerpoint/2010/main" val="2591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84465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Виділяють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два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типи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економічного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зростання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екстенсивний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інтенсивний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2727" y="2320163"/>
            <a:ext cx="4441371" cy="3764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Екстенсивний</a:t>
            </a:r>
            <a:r>
              <a:rPr lang="ru-RU" sz="3200" dirty="0" smtClean="0"/>
              <a:t> тип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залучених</a:t>
            </a:r>
            <a:r>
              <a:rPr lang="ru-RU" dirty="0" smtClean="0"/>
              <a:t> у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26036" y="2320163"/>
            <a:ext cx="4239491" cy="3550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Інтенсивний</a:t>
            </a:r>
            <a:r>
              <a:rPr lang="ru-RU" sz="2800" dirty="0" smtClean="0"/>
              <a:t> тип – </a:t>
            </a:r>
            <a:r>
              <a:rPr lang="ru-RU" dirty="0" err="1" smtClean="0"/>
              <a:t>здійснюється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(</a:t>
            </a:r>
            <a:r>
              <a:rPr lang="ru-RU" dirty="0" err="1" smtClean="0"/>
              <a:t>віддачі</a:t>
            </a:r>
            <a:r>
              <a:rPr lang="ru-RU" dirty="0" smtClean="0"/>
              <a:t>) </a:t>
            </a:r>
          </a:p>
          <a:p>
            <a:pPr algn="ctr"/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2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67" y="179635"/>
            <a:ext cx="12100956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Найважливішими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проблемами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теорії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економічного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зростання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є: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44457001"/>
              </p:ext>
            </p:extLst>
          </p:nvPr>
        </p:nvGraphicFramePr>
        <p:xfrm>
          <a:off x="1010723" y="1439333"/>
          <a:ext cx="9550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8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 </a:t>
            </a:r>
            <a:r>
              <a:rPr lang="ru-RU" dirty="0" err="1"/>
              <a:t>сучасних</a:t>
            </a:r>
            <a:r>
              <a:rPr lang="ru-RU" dirty="0"/>
              <a:t> умов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глобального характеру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542710"/>
            <a:ext cx="4686795" cy="5109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err="1" smtClean="0"/>
              <a:t>виходячи</a:t>
            </a:r>
            <a:r>
              <a:rPr lang="ru-RU" dirty="0" smtClean="0"/>
              <a:t> за </a:t>
            </a:r>
          </a:p>
          <a:p>
            <a:pPr algn="just"/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і </a:t>
            </a:r>
            <a:r>
              <a:rPr lang="ru-RU" dirty="0" err="1" smtClean="0"/>
              <a:t>регіонів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sz="2800" b="1" dirty="0" err="1" smtClean="0"/>
              <a:t>потребує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внесення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коректив</a:t>
            </a:r>
            <a:r>
              <a:rPr lang="ru-RU" sz="2800" b="1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</a:p>
          <a:p>
            <a:pPr algn="just"/>
            <a:r>
              <a:rPr lang="ru-RU" dirty="0" err="1" smtClean="0"/>
              <a:t>соціально-економічної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сталу</a:t>
            </a:r>
            <a:r>
              <a:rPr lang="ru-RU" dirty="0" smtClean="0"/>
              <a:t> </a:t>
            </a:r>
            <a:r>
              <a:rPr lang="ru-RU" dirty="0" err="1" smtClean="0"/>
              <a:t>тенденцію</a:t>
            </a:r>
            <a:r>
              <a:rPr lang="ru-RU" dirty="0" smtClean="0"/>
              <a:t> і </a:t>
            </a:r>
          </a:p>
          <a:p>
            <a:pPr algn="just"/>
            <a:r>
              <a:rPr lang="ru-RU" dirty="0" err="1" smtClean="0"/>
              <a:t>визначені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повинен бути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збалансованим</a:t>
            </a:r>
            <a:r>
              <a:rPr lang="ru-RU" dirty="0" smtClean="0"/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err="1" smtClean="0"/>
              <a:t>врівноваженим</a:t>
            </a:r>
            <a:r>
              <a:rPr lang="ru-RU" dirty="0" smtClean="0"/>
              <a:t> у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„</a:t>
            </a:r>
            <a:r>
              <a:rPr lang="ru-RU" dirty="0" err="1" smtClean="0"/>
              <a:t>економіка</a:t>
            </a:r>
            <a:r>
              <a:rPr lang="ru-RU" dirty="0" smtClean="0"/>
              <a:t> – природа – </a:t>
            </a:r>
            <a:r>
              <a:rPr lang="ru-RU" dirty="0" err="1" smtClean="0"/>
              <a:t>соціум</a:t>
            </a:r>
            <a:r>
              <a:rPr lang="ru-RU" dirty="0" smtClean="0"/>
              <a:t>” та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самопідтримуваним</a:t>
            </a:r>
            <a:r>
              <a:rPr lang="ru-RU" dirty="0" smtClean="0"/>
              <a:t>. </a:t>
            </a:r>
          </a:p>
          <a:p>
            <a:pPr algn="just"/>
            <a:r>
              <a:rPr lang="ru-RU" b="1" u="sng" dirty="0" err="1" smtClean="0"/>
              <a:t>Збалансованість</a:t>
            </a:r>
            <a:r>
              <a:rPr lang="ru-RU" b="1" u="sng" dirty="0" smtClean="0"/>
              <a:t> і </a:t>
            </a:r>
            <a:r>
              <a:rPr lang="ru-RU" b="1" u="sng" dirty="0" err="1" smtClean="0"/>
              <a:t>рівновага</a:t>
            </a:r>
            <a:r>
              <a:rPr lang="ru-RU" b="1" u="sng" dirty="0" smtClean="0"/>
              <a:t> </a:t>
            </a:r>
          </a:p>
          <a:p>
            <a:pPr algn="just"/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підтримуватись</a:t>
            </a:r>
            <a:r>
              <a:rPr lang="ru-RU" dirty="0" smtClean="0"/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постійними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змінами</a:t>
            </a:r>
            <a:r>
              <a:rPr lang="ru-RU" sz="3200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породжуються</a:t>
            </a:r>
            <a:r>
              <a:rPr lang="ru-RU" dirty="0" smtClean="0"/>
              <a:t> самою </a:t>
            </a:r>
            <a:r>
              <a:rPr lang="ru-RU" dirty="0" err="1" smtClean="0"/>
              <a:t>економікою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09953" y="1744591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Глобальна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рівновага</a:t>
            </a:r>
            <a:r>
              <a:rPr lang="ru-RU" dirty="0" smtClean="0"/>
              <a:t>, суть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сформулював</a:t>
            </a:r>
            <a:r>
              <a:rPr lang="ru-RU" dirty="0" smtClean="0"/>
              <a:t> член </a:t>
            </a:r>
            <a:r>
              <a:rPr lang="ru-RU" dirty="0" err="1" smtClean="0"/>
              <a:t>Римського</a:t>
            </a:r>
            <a:r>
              <a:rPr lang="ru-RU" dirty="0" smtClean="0"/>
              <a:t> клубу</a:t>
            </a:r>
          </a:p>
          <a:p>
            <a:r>
              <a:rPr lang="ru-RU" dirty="0" smtClean="0"/>
              <a:t>Е. Пестель,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стан, за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чисельність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населення</a:t>
            </a:r>
            <a:r>
              <a:rPr lang="ru-RU" sz="3200" dirty="0" smtClean="0">
                <a:solidFill>
                  <a:srgbClr val="0070C0"/>
                </a:solidFill>
              </a:rPr>
              <a:t> та </a:t>
            </a:r>
            <a:r>
              <a:rPr lang="ru-RU" sz="3200" dirty="0" err="1" smtClean="0">
                <a:solidFill>
                  <a:srgbClr val="0070C0"/>
                </a:solidFill>
              </a:rPr>
              <a:t>обсяг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капіталу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3200" dirty="0" err="1" smtClean="0">
                <a:solidFill>
                  <a:srgbClr val="0070C0"/>
                </a:solidFill>
              </a:rPr>
              <a:t>залишаються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u="sng" dirty="0" err="1" smtClean="0">
                <a:solidFill>
                  <a:srgbClr val="0070C0"/>
                </a:solidFill>
              </a:rPr>
              <a:t>незмінними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а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чинниками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sz="2000" b="1" dirty="0" err="1" smtClean="0"/>
              <a:t>впливають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збільшення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</a:p>
          <a:p>
            <a:pPr algn="just"/>
            <a:r>
              <a:rPr lang="ru-RU" sz="2000" b="1" dirty="0" err="1" smtClean="0"/>
              <a:t>зменшення</a:t>
            </a:r>
            <a:r>
              <a:rPr lang="ru-RU" sz="2000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підтримується</a:t>
            </a:r>
            <a:r>
              <a:rPr lang="ru-RU" dirty="0" smtClean="0"/>
              <a:t> </a:t>
            </a:r>
            <a:r>
              <a:rPr lang="ru-RU" sz="6600" dirty="0" err="1" smtClean="0"/>
              <a:t>стійкий</a:t>
            </a:r>
            <a:r>
              <a:rPr lang="ru-RU" sz="6600" dirty="0" smtClean="0"/>
              <a:t> баланс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6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передумови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859339"/>
            <a:ext cx="107432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200" dirty="0" err="1" smtClean="0"/>
              <a:t>обсяг</a:t>
            </a:r>
            <a:r>
              <a:rPr lang="ru-RU" sz="3200" dirty="0" smtClean="0"/>
              <a:t> </a:t>
            </a:r>
            <a:r>
              <a:rPr lang="ru-RU" sz="3200" dirty="0" err="1" smtClean="0"/>
              <a:t>капіталу</a:t>
            </a:r>
            <a:r>
              <a:rPr lang="ru-RU" sz="3200" dirty="0" smtClean="0"/>
              <a:t> і </a:t>
            </a:r>
            <a:r>
              <a:rPr lang="ru-RU" sz="3200" dirty="0" err="1" smtClean="0"/>
              <a:t>чисельність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населення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залишаються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постійними</a:t>
            </a:r>
            <a:r>
              <a:rPr lang="ru-RU" sz="3200" dirty="0" smtClean="0"/>
              <a:t>, </a:t>
            </a:r>
            <a:r>
              <a:rPr lang="ru-RU" sz="3200" dirty="0" err="1" smtClean="0"/>
              <a:t>темпи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народжуваності</a:t>
            </a:r>
            <a:r>
              <a:rPr lang="ru-RU" sz="3200" dirty="0" smtClean="0"/>
              <a:t> і </a:t>
            </a:r>
            <a:r>
              <a:rPr lang="ru-RU" sz="3200" dirty="0" err="1" smtClean="0"/>
              <a:t>смертності</a:t>
            </a:r>
            <a:r>
              <a:rPr lang="ru-RU" sz="3200" dirty="0" smtClean="0"/>
              <a:t>, попит на </a:t>
            </a:r>
            <a:r>
              <a:rPr lang="ru-RU" sz="3200" dirty="0" err="1" smtClean="0"/>
              <a:t>капітальні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вкладення</a:t>
            </a:r>
            <a:r>
              <a:rPr lang="ru-RU" sz="3200" dirty="0" smtClean="0"/>
              <a:t> (</a:t>
            </a:r>
            <a:r>
              <a:rPr lang="ru-RU" sz="3200" dirty="0" err="1" smtClean="0"/>
              <a:t>інвестиції</a:t>
            </a:r>
            <a:r>
              <a:rPr lang="ru-RU" sz="3200" dirty="0" smtClean="0"/>
              <a:t>) і </a:t>
            </a:r>
            <a:r>
              <a:rPr lang="ru-RU" sz="3200" dirty="0" err="1" smtClean="0"/>
              <a:t>амортизація</a:t>
            </a:r>
            <a:r>
              <a:rPr lang="ru-RU" sz="3200" dirty="0" smtClean="0"/>
              <a:t> − </a:t>
            </a:r>
            <a:r>
              <a:rPr lang="ru-RU" sz="3200" dirty="0" err="1" smtClean="0"/>
              <a:t>однакові</a:t>
            </a:r>
            <a:r>
              <a:rPr lang="ru-RU" sz="3200" dirty="0" smtClean="0"/>
              <a:t>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 smtClean="0"/>
              <a:t> </a:t>
            </a:r>
            <a:r>
              <a:rPr lang="ru-RU" sz="3200" dirty="0" err="1" smtClean="0"/>
              <a:t>початкові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народжуваності</a:t>
            </a:r>
            <a:r>
              <a:rPr lang="ru-RU" sz="3200" dirty="0" smtClean="0"/>
              <a:t>, </a:t>
            </a:r>
            <a:r>
              <a:rPr lang="ru-RU" sz="3200" dirty="0" err="1" smtClean="0"/>
              <a:t>смертності</a:t>
            </a:r>
            <a:r>
              <a:rPr lang="ru-RU" sz="3200" dirty="0" smtClean="0"/>
              <a:t>, </a:t>
            </a:r>
            <a:r>
              <a:rPr lang="ru-RU" sz="3200" dirty="0" err="1" smtClean="0"/>
              <a:t>інвестицій</a:t>
            </a:r>
            <a:r>
              <a:rPr lang="ru-RU" sz="3200" dirty="0" smtClean="0"/>
              <a:t> та </a:t>
            </a:r>
            <a:r>
              <a:rPr lang="ru-RU" sz="3200" dirty="0" err="1" smtClean="0"/>
              <a:t>амортизації</a:t>
            </a:r>
            <a:r>
              <a:rPr lang="ru-RU" sz="3200" dirty="0" smtClean="0"/>
              <a:t> – </a:t>
            </a:r>
            <a:r>
              <a:rPr lang="ru-RU" sz="3200" dirty="0" err="1" smtClean="0"/>
              <a:t>мінімальні</a:t>
            </a:r>
            <a:r>
              <a:rPr lang="ru-RU" sz="3200" dirty="0" smtClean="0"/>
              <a:t>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 err="1" smtClean="0"/>
              <a:t>рівні</a:t>
            </a:r>
            <a:r>
              <a:rPr lang="ru-RU" sz="3200" dirty="0" smtClean="0"/>
              <a:t>, на </a:t>
            </a:r>
            <a:r>
              <a:rPr lang="ru-RU" sz="3200" dirty="0" err="1" smtClean="0"/>
              <a:t>яких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стабілізується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капітал</a:t>
            </a:r>
            <a:r>
              <a:rPr lang="ru-RU" sz="3200" dirty="0" smtClean="0"/>
              <a:t> і </a:t>
            </a:r>
            <a:r>
              <a:rPr lang="ru-RU" sz="3200" dirty="0" err="1" smtClean="0"/>
              <a:t>чисельність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населення</a:t>
            </a:r>
            <a:r>
              <a:rPr lang="ru-RU" sz="3200" dirty="0" smtClean="0"/>
              <a:t>, та </a:t>
            </a:r>
            <a:r>
              <a:rPr lang="ru-RU" sz="3200" dirty="0" err="1" smtClean="0"/>
              <a:t>співвідношення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між</a:t>
            </a:r>
            <a:r>
              <a:rPr lang="ru-RU" sz="3200" dirty="0" smtClean="0"/>
              <a:t> ними </a:t>
            </a:r>
            <a:r>
              <a:rPr lang="ru-RU" sz="3200" dirty="0" err="1" smtClean="0"/>
              <a:t>встановлюються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відповідно</a:t>
            </a:r>
            <a:r>
              <a:rPr lang="ru-RU" sz="3200" dirty="0" smtClean="0"/>
              <a:t> до </a:t>
            </a:r>
            <a:r>
              <a:rPr lang="ru-RU" sz="3200" dirty="0" err="1" smtClean="0"/>
              <a:t>суспільних</a:t>
            </a:r>
            <a:r>
              <a:rPr lang="ru-RU" sz="3200" dirty="0" smtClean="0"/>
              <a:t> потреб.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25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391"/>
            <a:ext cx="12207833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Показниками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сталість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і </a:t>
            </a:r>
            <a:r>
              <a:rPr lang="ru-RU" dirty="0" err="1"/>
              <a:t>біосферосумісність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smtClean="0"/>
              <a:t>бути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1885" y="1536391"/>
            <a:ext cx="116853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err="1" smtClean="0"/>
              <a:t>частка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ресурсомістких</a:t>
            </a:r>
            <a:r>
              <a:rPr lang="ru-RU" sz="2800" dirty="0" smtClean="0"/>
              <a:t> і </a:t>
            </a:r>
            <a:r>
              <a:rPr lang="ru-RU" sz="2800" dirty="0" err="1" smtClean="0"/>
              <a:t>екологобезпечних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галузей</a:t>
            </a:r>
            <a:r>
              <a:rPr lang="ru-RU" sz="2800" dirty="0" smtClean="0"/>
              <a:t> у </a:t>
            </a:r>
            <a:r>
              <a:rPr lang="ru-RU" sz="2800" dirty="0" err="1" smtClean="0"/>
              <a:t>структурі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промисловості</a:t>
            </a:r>
            <a:r>
              <a:rPr lang="ru-RU" sz="2800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err="1" smtClean="0"/>
              <a:t>частка</a:t>
            </a:r>
            <a:r>
              <a:rPr lang="ru-RU" sz="2800" dirty="0" smtClean="0"/>
              <a:t> </a:t>
            </a:r>
            <a:r>
              <a:rPr lang="ru-RU" sz="2800" dirty="0" err="1" smtClean="0"/>
              <a:t>наукомісткої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екологічно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сертифікованої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продукції</a:t>
            </a:r>
            <a:r>
              <a:rPr lang="ru-RU" sz="2800" dirty="0" smtClean="0"/>
              <a:t> у </a:t>
            </a:r>
            <a:r>
              <a:rPr lang="ru-RU" sz="2800" dirty="0" err="1" smtClean="0"/>
              <a:t>загальному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обсязі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виробництва</a:t>
            </a:r>
            <a:r>
              <a:rPr lang="ru-RU" sz="2800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err="1" smtClean="0"/>
              <a:t>інноваційна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активність</a:t>
            </a:r>
            <a:r>
              <a:rPr lang="ru-RU" sz="2800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err="1" smtClean="0"/>
              <a:t>ступінь</a:t>
            </a:r>
            <a:r>
              <a:rPr lang="ru-RU" sz="2800" dirty="0" smtClean="0"/>
              <a:t> </a:t>
            </a:r>
            <a:r>
              <a:rPr lang="ru-RU" sz="2800" dirty="0" err="1" smtClean="0"/>
              <a:t>рециркуляції</a:t>
            </a:r>
            <a:r>
              <a:rPr lang="ru-RU" sz="2800" dirty="0" smtClean="0"/>
              <a:t> і </a:t>
            </a:r>
            <a:r>
              <a:rPr lang="ru-RU" sz="2800" dirty="0" err="1" smtClean="0"/>
              <a:t>замкнутості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виробничих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процесів</a:t>
            </a:r>
            <a:r>
              <a:rPr lang="ru-RU" sz="2800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err="1" smtClean="0"/>
              <a:t>надходження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платежів</a:t>
            </a:r>
            <a:r>
              <a:rPr lang="ru-RU" sz="2800" dirty="0" smtClean="0"/>
              <a:t> за </a:t>
            </a:r>
            <a:r>
              <a:rPr lang="ru-RU" sz="2800" dirty="0" err="1" smtClean="0"/>
              <a:t>природокористування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їх</a:t>
            </a:r>
            <a:r>
              <a:rPr lang="ru-RU" sz="2800" dirty="0" smtClean="0"/>
              <a:t> структура:</a:t>
            </a:r>
          </a:p>
          <a:p>
            <a:r>
              <a:rPr lang="ru-RU" sz="2800" b="1" dirty="0" smtClean="0"/>
              <a:t>за </a:t>
            </a:r>
            <a:r>
              <a:rPr lang="ru-RU" sz="2800" b="1" dirty="0" err="1" smtClean="0"/>
              <a:t>використання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природних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ресурсів</a:t>
            </a:r>
            <a:r>
              <a:rPr lang="ru-RU" sz="2800" b="1" dirty="0" smtClean="0"/>
              <a:t> (рента) </a:t>
            </a:r>
            <a:r>
              <a:rPr lang="ru-RU" sz="2800" dirty="0" smtClean="0"/>
              <a:t>та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за </a:t>
            </a:r>
            <a:r>
              <a:rPr lang="ru-RU" sz="2800" b="1" dirty="0" err="1" smtClean="0">
                <a:solidFill>
                  <a:srgbClr val="00B050"/>
                </a:solidFill>
              </a:rPr>
              <a:t>забруднення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компонентів</a:t>
            </a:r>
            <a:r>
              <a:rPr lang="ru-RU" sz="2800" b="1" dirty="0" smtClean="0">
                <a:solidFill>
                  <a:srgbClr val="00B050"/>
                </a:solidFill>
              </a:rPr>
              <a:t> природного </a:t>
            </a:r>
            <a:r>
              <a:rPr lang="ru-RU" sz="2800" b="1" dirty="0" err="1" smtClean="0">
                <a:solidFill>
                  <a:srgbClr val="00B050"/>
                </a:solidFill>
              </a:rPr>
              <a:t>середовища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збитки</a:t>
            </a:r>
            <a:r>
              <a:rPr lang="ru-RU" sz="2800" b="1" dirty="0" smtClean="0">
                <a:solidFill>
                  <a:srgbClr val="00B050"/>
                </a:solidFill>
              </a:rPr>
              <a:t>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err="1" smtClean="0"/>
              <a:t>розвиток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інфраструктури</a:t>
            </a:r>
            <a:r>
              <a:rPr lang="ru-RU" sz="2800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 err="1" smtClean="0"/>
              <a:t>рівень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добробуту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; </a:t>
            </a:r>
            <a:r>
              <a:rPr lang="ru-RU" sz="2800" dirty="0" err="1" smtClean="0"/>
              <a:t>довголіття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29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Сталий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економічний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розвиток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sustainable economic development)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886" y="2030681"/>
            <a:ext cx="103315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0" b="1" dirty="0" err="1" smtClean="0">
                <a:solidFill>
                  <a:srgbClr val="0070C0"/>
                </a:solidFill>
              </a:rPr>
              <a:t>процес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ru-RU" sz="3200" dirty="0" err="1" smtClean="0"/>
              <a:t>структурної</a:t>
            </a:r>
            <a:r>
              <a:rPr lang="ru-RU" sz="3200" dirty="0" smtClean="0"/>
              <a:t> </a:t>
            </a:r>
            <a:r>
              <a:rPr lang="ru-RU" sz="3200" i="1" dirty="0" err="1" smtClean="0"/>
              <a:t>перебудови</a:t>
            </a:r>
            <a:r>
              <a:rPr lang="ru-RU" sz="3200" i="1" dirty="0" smtClean="0"/>
              <a:t> </a:t>
            </a:r>
            <a:r>
              <a:rPr lang="ru-RU" sz="3200" dirty="0" err="1" smtClean="0"/>
              <a:t>економіки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відповідно</a:t>
            </a:r>
            <a:r>
              <a:rPr lang="ru-RU" sz="3200" dirty="0" smtClean="0"/>
              <a:t> до потреб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dirty="0" err="1" smtClean="0"/>
              <a:t>збалансованого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 smtClean="0"/>
              <a:t>виробництва</a:t>
            </a:r>
            <a:r>
              <a:rPr lang="ru-RU" sz="3200" dirty="0" smtClean="0"/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 smtClean="0"/>
              <a:t>соціальної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сфери</a:t>
            </a:r>
            <a:r>
              <a:rPr lang="ru-RU" sz="3200" dirty="0" smtClean="0"/>
              <a:t>, </a:t>
            </a:r>
            <a:r>
              <a:rPr lang="ru-RU" sz="3200" dirty="0" err="1" smtClean="0"/>
              <a:t>населення</a:t>
            </a:r>
            <a:r>
              <a:rPr lang="ru-RU" sz="3200" dirty="0" smtClean="0"/>
              <a:t> і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 smtClean="0"/>
              <a:t>навколишнього</a:t>
            </a:r>
            <a:r>
              <a:rPr lang="ru-RU" sz="3200" dirty="0" smtClean="0"/>
              <a:t> природного </a:t>
            </a:r>
            <a:r>
              <a:rPr lang="ru-RU" sz="3200" dirty="0" err="1" smtClean="0"/>
              <a:t>середовища</a:t>
            </a:r>
            <a:r>
              <a:rPr lang="ru-RU" sz="3200" dirty="0" smtClean="0"/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 smtClean="0"/>
              <a:t>технологічного</a:t>
            </a:r>
            <a:r>
              <a:rPr lang="ru-RU" sz="3200" dirty="0" smtClean="0"/>
              <a:t> і </a:t>
            </a:r>
            <a:r>
              <a:rPr lang="ru-RU" sz="3200" dirty="0" err="1" smtClean="0"/>
              <a:t>соціального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прогресу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50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387" y="1305342"/>
            <a:ext cx="1129343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макроекономічної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науки.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систем.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системах,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96" y="108383"/>
            <a:ext cx="11689279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Стале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економічне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зростання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sustainable economic growth)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796" y="1534840"/>
            <a:ext cx="115705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одна з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цілей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макроекономічної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досягнення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/>
              <a:t> </a:t>
            </a:r>
            <a:r>
              <a:rPr lang="ru-RU" sz="2400" dirty="0" err="1" smtClean="0"/>
              <a:t>забезпечує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випереджальний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ріст</a:t>
            </a:r>
            <a:r>
              <a:rPr lang="ru-RU" sz="2400" dirty="0" smtClean="0"/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реального </a:t>
            </a:r>
            <a:r>
              <a:rPr lang="ru-RU" sz="3200" dirty="0" err="1" smtClean="0">
                <a:solidFill>
                  <a:srgbClr val="0070C0"/>
                </a:solidFill>
              </a:rPr>
              <a:t>обсягу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продукції</a:t>
            </a:r>
            <a:r>
              <a:rPr lang="ru-RU" sz="3200" dirty="0" smtClean="0">
                <a:solidFill>
                  <a:srgbClr val="0070C0"/>
                </a:solidFill>
              </a:rPr>
              <a:t> (ВВП) </a:t>
            </a:r>
            <a:r>
              <a:rPr lang="ru-RU" sz="2400" dirty="0" smtClean="0"/>
              <a:t>у </a:t>
            </a:r>
            <a:r>
              <a:rPr lang="ru-RU" sz="2400" dirty="0" err="1" smtClean="0"/>
              <a:t>порівнянні</a:t>
            </a:r>
            <a:r>
              <a:rPr lang="ru-RU" sz="2400" dirty="0" smtClean="0"/>
              <a:t> з ростом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підвищення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виходячи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ємності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екосистем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Суть </a:t>
            </a:r>
            <a:r>
              <a:rPr lang="ru-RU" sz="2400" dirty="0" err="1" smtClean="0"/>
              <a:t>структурної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перебудови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економіки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цілей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в  </a:t>
            </a:r>
            <a:r>
              <a:rPr lang="ru-RU" sz="2400" dirty="0" err="1" smtClean="0"/>
              <a:t>переорієнтації</a:t>
            </a:r>
            <a:r>
              <a:rPr lang="ru-RU" sz="2400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err="1" smtClean="0"/>
              <a:t>матеріальних</a:t>
            </a:r>
            <a:r>
              <a:rPr lang="ru-RU" sz="2400" dirty="0" smtClean="0"/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err="1" smtClean="0"/>
              <a:t>трудових</a:t>
            </a:r>
            <a:r>
              <a:rPr lang="ru-RU" sz="2400" dirty="0" smtClean="0"/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err="1" smtClean="0"/>
              <a:t>фінансових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8904" y="4657575"/>
            <a:ext cx="6151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</a:t>
            </a:r>
            <a:r>
              <a:rPr lang="ru-RU" sz="2400" b="1" dirty="0" err="1" smtClean="0"/>
              <a:t>користь</a:t>
            </a:r>
            <a:r>
              <a:rPr lang="ru-RU" sz="2400" b="1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/>
              <a:t>енергоефективних</a:t>
            </a:r>
            <a:r>
              <a:rPr lang="ru-RU" sz="2400" dirty="0" smtClean="0"/>
              <a:t>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/>
              <a:t>ресурсозберігаючих</a:t>
            </a:r>
            <a:r>
              <a:rPr lang="ru-RU" sz="2400" dirty="0" smtClean="0"/>
              <a:t>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/>
              <a:t>високотехнологічних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наукомістких</a:t>
            </a:r>
            <a:r>
              <a:rPr lang="ru-RU" sz="2400" dirty="0" smtClean="0"/>
              <a:t> та </a:t>
            </a:r>
          </a:p>
          <a:p>
            <a:r>
              <a:rPr lang="ru-RU" sz="2400" dirty="0" err="1" smtClean="0"/>
              <a:t>екологічно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325091" y="4741761"/>
            <a:ext cx="2303813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2306" y="169461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err="1" smtClean="0"/>
              <a:t>Сталий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економічний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розвиток</a:t>
            </a:r>
            <a:r>
              <a:rPr lang="ru-RU" sz="3600" b="1" dirty="0" smtClean="0"/>
              <a:t> </a:t>
            </a:r>
            <a:r>
              <a:rPr lang="ru-RU" b="1" dirty="0" err="1" smtClean="0"/>
              <a:t>забезпечується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сталого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4429496"/>
            <a:ext cx="7908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Стале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економічне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зростання</a:t>
            </a:r>
            <a:r>
              <a:rPr lang="ru-RU" sz="4000" b="1" dirty="0" smtClean="0"/>
              <a:t> </a:t>
            </a:r>
            <a:r>
              <a:rPr lang="ru-RU" b="1" dirty="0" err="1" smtClean="0"/>
              <a:t>забезпечується</a:t>
            </a:r>
            <a:r>
              <a:rPr lang="ru-RU" b="1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невідновлюваних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ефективним</a:t>
            </a:r>
            <a:r>
              <a:rPr lang="ru-RU" dirty="0" smtClean="0"/>
              <a:t> </a:t>
            </a:r>
            <a:r>
              <a:rPr lang="ru-RU" dirty="0" err="1" smtClean="0"/>
              <a:t>їхнім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, переходом на </a:t>
            </a:r>
            <a:r>
              <a:rPr lang="ru-RU" dirty="0" err="1" smtClean="0"/>
              <a:t>відновлювані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за </a:t>
            </a:r>
            <a:r>
              <a:rPr lang="ru-RU" dirty="0" err="1" smtClean="0"/>
              <a:t>мінімізації</a:t>
            </a:r>
            <a:r>
              <a:rPr lang="ru-RU" dirty="0" smtClean="0"/>
              <a:t> </a:t>
            </a:r>
            <a:r>
              <a:rPr lang="ru-RU" dirty="0" err="1" smtClean="0"/>
              <a:t>шкідливого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на </a:t>
            </a:r>
            <a:r>
              <a:rPr lang="ru-RU" dirty="0" err="1" smtClean="0"/>
              <a:t>довкілля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6999" y="384473"/>
            <a:ext cx="10258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ЧИМ ЗАБЕЗПЕЧУ</a:t>
            </a:r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ЄТЬСЯ СТАЛІСТЬ?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878774" y="5237018"/>
            <a:ext cx="2553195" cy="1330037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1417638"/>
            <a:ext cx="10889673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виникнення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концепції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підірвало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фундаментальну</a:t>
            </a:r>
            <a:r>
              <a:rPr lang="ru-RU" sz="3600" b="1" dirty="0" smtClean="0">
                <a:solidFill>
                  <a:srgbClr val="0070C0"/>
                </a:solidFill>
              </a:rPr>
              <a:t> основу </a:t>
            </a:r>
            <a:r>
              <a:rPr lang="ru-RU" sz="3600" b="1" dirty="0" err="1" smtClean="0">
                <a:solidFill>
                  <a:srgbClr val="0070C0"/>
                </a:solidFill>
              </a:rPr>
              <a:t>традиційної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економіки</a:t>
            </a:r>
            <a:r>
              <a:rPr lang="ru-RU" sz="2400" dirty="0" smtClean="0"/>
              <a:t> – </a:t>
            </a:r>
            <a:r>
              <a:rPr lang="ru-RU" sz="2400" dirty="0" err="1" smtClean="0"/>
              <a:t>необмежене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зростання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err="1" smtClean="0"/>
              <a:t>Традиційна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економіка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стверджувала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максимізація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прибутку</a:t>
            </a:r>
            <a:r>
              <a:rPr lang="ru-RU" sz="2400" dirty="0" smtClean="0"/>
              <a:t> і </a:t>
            </a:r>
            <a:r>
              <a:rPr lang="ru-RU" sz="2400" dirty="0" err="1" smtClean="0"/>
              <a:t>задоволення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споживачів</a:t>
            </a:r>
            <a:r>
              <a:rPr lang="ru-RU" sz="2400" dirty="0" smtClean="0"/>
              <a:t> в </a:t>
            </a:r>
            <a:r>
              <a:rPr lang="ru-RU" sz="2400" dirty="0" err="1" smtClean="0"/>
              <a:t>ринковій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системі</a:t>
            </a:r>
            <a:r>
              <a:rPr lang="ru-RU" sz="2400" dirty="0" smtClean="0"/>
              <a:t> є </a:t>
            </a:r>
            <a:r>
              <a:rPr lang="ru-RU" sz="2400" dirty="0" err="1" smtClean="0"/>
              <a:t>сумісним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максимізацією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добробуту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Але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кризових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</a:t>
            </a:r>
            <a:r>
              <a:rPr lang="ru-RU" sz="2400" dirty="0" smtClean="0"/>
              <a:t> в </a:t>
            </a:r>
            <a:r>
              <a:rPr lang="ru-RU" sz="2400" dirty="0" err="1" smtClean="0"/>
              <a:t>економіці</a:t>
            </a:r>
            <a:r>
              <a:rPr lang="ru-RU" sz="2400" dirty="0" smtClean="0"/>
              <a:t> 70-80-х </a:t>
            </a:r>
            <a:r>
              <a:rPr lang="ru-RU" sz="2400" dirty="0" err="1" smtClean="0"/>
              <a:t>рр</a:t>
            </a:r>
            <a:r>
              <a:rPr lang="ru-RU" sz="2400" dirty="0" smtClean="0"/>
              <a:t>. показало,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орієнтація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економіки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короткострокову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максимізацію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прибутку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задоволення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індивідуумів-споживачів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кінцевому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підсумку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виснаження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людських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err="1" smtClean="0"/>
              <a:t>Це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висунуло</a:t>
            </a:r>
            <a:r>
              <a:rPr lang="ru-RU" sz="2400" dirty="0" smtClean="0"/>
              <a:t> на порядок </a:t>
            </a:r>
            <a:r>
              <a:rPr lang="ru-RU" sz="2400" dirty="0" err="1" smtClean="0"/>
              <a:t>денний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винайдення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схем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і </a:t>
            </a:r>
            <a:r>
              <a:rPr lang="ru-RU" sz="2400" dirty="0" err="1" smtClean="0"/>
              <a:t>споживання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будуть</a:t>
            </a:r>
            <a:r>
              <a:rPr lang="ru-RU" sz="2400" dirty="0" smtClean="0"/>
              <a:t> </a:t>
            </a:r>
            <a:r>
              <a:rPr lang="ru-RU" sz="2400" dirty="0" err="1" smtClean="0"/>
              <a:t>іти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протиріччя</a:t>
            </a:r>
            <a:r>
              <a:rPr lang="ru-RU" sz="2400" dirty="0" smtClean="0"/>
              <a:t> з </a:t>
            </a:r>
            <a:r>
              <a:rPr lang="ru-RU" sz="2400" dirty="0" err="1" smtClean="0"/>
              <a:t>новими</a:t>
            </a:r>
            <a:r>
              <a:rPr lang="ru-RU" sz="2400" dirty="0" smtClean="0"/>
              <a:t> потребами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людства</a:t>
            </a:r>
            <a:r>
              <a:rPr lang="ru-RU" sz="2400" dirty="0" smtClean="0"/>
              <a:t> – </a:t>
            </a:r>
            <a:r>
              <a:rPr lang="ru-RU" sz="2400" b="1" dirty="0" err="1" smtClean="0">
                <a:solidFill>
                  <a:srgbClr val="0070C0"/>
                </a:solidFill>
              </a:rPr>
              <a:t>збереження</a:t>
            </a:r>
            <a:r>
              <a:rPr lang="ru-RU" sz="2400" b="1" dirty="0" smtClean="0">
                <a:solidFill>
                  <a:srgbClr val="0070C0"/>
                </a:solidFill>
              </a:rPr>
              <a:t> та </a:t>
            </a:r>
            <a:r>
              <a:rPr lang="ru-RU" sz="2400" b="1" dirty="0" err="1" smtClean="0">
                <a:solidFill>
                  <a:srgbClr val="0070C0"/>
                </a:solidFill>
              </a:rPr>
              <a:t>вдосконалення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соціуму</a:t>
            </a:r>
            <a:r>
              <a:rPr lang="ru-RU" sz="2400" b="1" dirty="0" smtClean="0">
                <a:solidFill>
                  <a:srgbClr val="0070C0"/>
                </a:solidFill>
              </a:rPr>
              <a:t> в </a:t>
            </a:r>
            <a:r>
              <a:rPr lang="ru-RU" sz="2400" b="1" dirty="0" err="1" smtClean="0">
                <a:solidFill>
                  <a:srgbClr val="0070C0"/>
                </a:solidFill>
              </a:rPr>
              <a:t>тісному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взаємозв’язку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із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природним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середовищем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2554" y="384473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ВИСНОВОК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68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1" y="0"/>
            <a:ext cx="1163781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Фактори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економічного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зростання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і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сталий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розвиток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558" y="1518822"/>
            <a:ext cx="78654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Соціально-економічний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та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ВВП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використанню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виробничі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sz="3600" dirty="0" smtClean="0"/>
              <a:t>у </a:t>
            </a:r>
            <a:r>
              <a:rPr lang="ru-RU" sz="3600" dirty="0" err="1" smtClean="0"/>
              <a:t>певний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період</a:t>
            </a:r>
            <a:r>
              <a:rPr lang="ru-RU" sz="3600" dirty="0" smtClean="0"/>
              <a:t> часу </a:t>
            </a:r>
            <a:r>
              <a:rPr lang="ru-RU" sz="3600" dirty="0" err="1" smtClean="0"/>
              <a:t>обмежені</a:t>
            </a:r>
            <a:r>
              <a:rPr lang="ru-RU" sz="3600" dirty="0" smtClean="0"/>
              <a:t>, </a:t>
            </a:r>
            <a:r>
              <a:rPr lang="ru-RU" dirty="0" smtClean="0"/>
              <a:t>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кількісну</a:t>
            </a:r>
            <a:r>
              <a:rPr lang="ru-RU" dirty="0" smtClean="0"/>
              <a:t> і </a:t>
            </a:r>
            <a:r>
              <a:rPr lang="ru-RU" dirty="0" err="1" smtClean="0"/>
              <a:t>якісну</a:t>
            </a:r>
            <a:r>
              <a:rPr lang="ru-RU" dirty="0" smtClean="0"/>
              <a:t> </a:t>
            </a:r>
            <a:r>
              <a:rPr lang="ru-RU" dirty="0" err="1" smtClean="0"/>
              <a:t>визначеність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та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в </a:t>
            </a:r>
            <a:r>
              <a:rPr lang="ru-RU" dirty="0" err="1" smtClean="0"/>
              <a:t>класичній</a:t>
            </a:r>
            <a:r>
              <a:rPr lang="ru-RU" dirty="0" smtClean="0"/>
              <a:t> </a:t>
            </a:r>
            <a:r>
              <a:rPr lang="ru-RU" dirty="0" err="1" smtClean="0"/>
              <a:t>економічній</a:t>
            </a:r>
            <a:r>
              <a:rPr lang="ru-RU" dirty="0" smtClean="0"/>
              <a:t> </a:t>
            </a:r>
            <a:r>
              <a:rPr lang="ru-RU" dirty="0" err="1" smtClean="0"/>
              <a:t>науці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err="1" smtClean="0"/>
              <a:t>капітал</a:t>
            </a:r>
            <a:r>
              <a:rPr lang="ru-RU" sz="3600" b="1" dirty="0" smtClean="0"/>
              <a:t>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err="1" smtClean="0"/>
              <a:t>працю</a:t>
            </a:r>
            <a:r>
              <a:rPr lang="ru-RU" sz="3600" b="1" dirty="0" smtClean="0"/>
              <a:t> та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/>
              <a:t>землю,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48894" y="3952987"/>
            <a:ext cx="666601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/>
              <a:t>тобто</a:t>
            </a:r>
            <a:r>
              <a:rPr lang="ru-RU" sz="5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001A0C"/>
                </a:solidFill>
              </a:rPr>
              <a:t>трудові</a:t>
            </a:r>
            <a:r>
              <a:rPr lang="ru-RU" sz="2400" dirty="0" smtClean="0">
                <a:solidFill>
                  <a:srgbClr val="001A0C"/>
                </a:solidFill>
              </a:rPr>
              <a:t> </a:t>
            </a:r>
            <a:r>
              <a:rPr lang="ru-RU" sz="2400" dirty="0" err="1" smtClean="0">
                <a:solidFill>
                  <a:srgbClr val="001A0C"/>
                </a:solidFill>
              </a:rPr>
              <a:t>ресурси</a:t>
            </a:r>
            <a:r>
              <a:rPr lang="ru-RU" sz="2400" dirty="0" smtClean="0">
                <a:solidFill>
                  <a:srgbClr val="001A0C"/>
                </a:solidFill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001A0C"/>
                </a:solidFill>
              </a:rPr>
              <a:t>засоби</a:t>
            </a:r>
            <a:r>
              <a:rPr lang="ru-RU" sz="2400" dirty="0" smtClean="0">
                <a:solidFill>
                  <a:srgbClr val="001A0C"/>
                </a:solidFill>
              </a:rPr>
              <a:t> </a:t>
            </a:r>
            <a:r>
              <a:rPr lang="ru-RU" sz="2400" dirty="0" err="1" smtClean="0">
                <a:solidFill>
                  <a:srgbClr val="001A0C"/>
                </a:solidFill>
              </a:rPr>
              <a:t>виробництва</a:t>
            </a:r>
            <a:r>
              <a:rPr lang="ru-RU" sz="2400" dirty="0" smtClean="0">
                <a:solidFill>
                  <a:srgbClr val="001A0C"/>
                </a:solidFill>
              </a:rPr>
              <a:t> у </a:t>
            </a:r>
            <a:r>
              <a:rPr lang="ru-RU" sz="2400" dirty="0" err="1" smtClean="0">
                <a:solidFill>
                  <a:srgbClr val="001A0C"/>
                </a:solidFill>
              </a:rPr>
              <a:t>товарній</a:t>
            </a:r>
            <a:r>
              <a:rPr lang="ru-RU" sz="2400" dirty="0" smtClean="0">
                <a:solidFill>
                  <a:srgbClr val="001A0C"/>
                </a:solidFill>
              </a:rPr>
              <a:t> та </a:t>
            </a:r>
            <a:r>
              <a:rPr lang="ru-RU" sz="2400" dirty="0" err="1" smtClean="0">
                <a:solidFill>
                  <a:srgbClr val="001A0C"/>
                </a:solidFill>
              </a:rPr>
              <a:t>грошовій</a:t>
            </a:r>
            <a:r>
              <a:rPr lang="ru-RU" sz="2400" dirty="0" smtClean="0">
                <a:solidFill>
                  <a:srgbClr val="001A0C"/>
                </a:solidFill>
              </a:rPr>
              <a:t> </a:t>
            </a:r>
            <a:r>
              <a:rPr lang="ru-RU" sz="2400" dirty="0" err="1" smtClean="0">
                <a:solidFill>
                  <a:srgbClr val="001A0C"/>
                </a:solidFill>
              </a:rPr>
              <a:t>формі</a:t>
            </a:r>
            <a:r>
              <a:rPr lang="ru-RU" sz="2400" dirty="0" smtClean="0">
                <a:solidFill>
                  <a:srgbClr val="001A0C"/>
                </a:solidFill>
              </a:rPr>
              <a:t> 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1A0C"/>
                </a:solidFill>
              </a:rPr>
              <a:t> </a:t>
            </a:r>
            <a:r>
              <a:rPr lang="ru-RU" sz="2400" dirty="0" err="1" smtClean="0">
                <a:solidFill>
                  <a:srgbClr val="001A0C"/>
                </a:solidFill>
              </a:rPr>
              <a:t>природні</a:t>
            </a:r>
            <a:r>
              <a:rPr lang="ru-RU" sz="2400" dirty="0" smtClean="0">
                <a:solidFill>
                  <a:srgbClr val="001A0C"/>
                </a:solidFill>
              </a:rPr>
              <a:t> </a:t>
            </a:r>
            <a:r>
              <a:rPr lang="ru-RU" sz="2400" dirty="0" err="1" smtClean="0">
                <a:solidFill>
                  <a:srgbClr val="001A0C"/>
                </a:solidFill>
              </a:rPr>
              <a:t>ресурси</a:t>
            </a:r>
            <a:r>
              <a:rPr lang="ru-RU" sz="2400" dirty="0" smtClean="0">
                <a:solidFill>
                  <a:srgbClr val="001A0C"/>
                </a:solidFill>
              </a:rPr>
              <a:t>.</a:t>
            </a:r>
            <a:endParaRPr lang="ru-RU" sz="2400" dirty="0">
              <a:solidFill>
                <a:srgbClr val="001A0C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408218" y="4158644"/>
            <a:ext cx="1603169" cy="10212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96" y="5295626"/>
            <a:ext cx="10465401" cy="1274174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32" y="0"/>
            <a:ext cx="11309268" cy="141763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Трудові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ресурси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характеризуються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6344" y="5517215"/>
            <a:ext cx="9866056" cy="83099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наявністю</a:t>
            </a:r>
            <a:r>
              <a:rPr lang="ru-RU" sz="2400" b="1" dirty="0" smtClean="0">
                <a:solidFill>
                  <a:schemeClr val="bg1"/>
                </a:solidFill>
              </a:rPr>
              <a:t> та </a:t>
            </a:r>
            <a:r>
              <a:rPr lang="ru-RU" sz="2400" b="1" dirty="0" err="1" smtClean="0">
                <a:solidFill>
                  <a:schemeClr val="bg1"/>
                </a:solidFill>
              </a:rPr>
              <a:t>рівнем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розвитку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систем </a:t>
            </a:r>
            <a:r>
              <a:rPr lang="ru-RU" sz="2400" b="1" dirty="0" err="1" smtClean="0">
                <a:solidFill>
                  <a:srgbClr val="FFFF00"/>
                </a:solidFill>
              </a:rPr>
              <a:t>підготовки</a:t>
            </a:r>
            <a:r>
              <a:rPr lang="ru-RU" sz="2400" b="1" dirty="0" smtClean="0">
                <a:solidFill>
                  <a:srgbClr val="FFFF00"/>
                </a:solidFill>
              </a:rPr>
              <a:t> і </a:t>
            </a:r>
            <a:r>
              <a:rPr lang="ru-RU" sz="2400" b="1" dirty="0" err="1" smtClean="0">
                <a:solidFill>
                  <a:srgbClr val="FFFF00"/>
                </a:solidFill>
              </a:rPr>
              <a:t>перепідготовки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фахівців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46908" y="1417638"/>
            <a:ext cx="10465401" cy="12424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чисельністю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економічно</a:t>
            </a:r>
            <a:r>
              <a:rPr lang="ru-RU" sz="2800" b="1" dirty="0" smtClean="0"/>
              <a:t> активного </a:t>
            </a:r>
            <a:r>
              <a:rPr lang="ru-RU" sz="2800" b="1" dirty="0" err="1" smtClean="0"/>
              <a:t>населення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рівнем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загальної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професійної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освіти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ділової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кваліфікації</a:t>
            </a:r>
            <a:r>
              <a:rPr lang="ru-RU" sz="2800" b="1" dirty="0" smtClean="0"/>
              <a:t>; </a:t>
            </a:r>
          </a:p>
          <a:p>
            <a:pPr algn="ctr"/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8" y="3475801"/>
            <a:ext cx="10604665" cy="12741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46908" y="3537341"/>
            <a:ext cx="10182549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 smtClean="0">
                <a:solidFill>
                  <a:srgbClr val="FFFF00"/>
                </a:solidFill>
              </a:rPr>
              <a:t>співвідношенням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зайнятих</a:t>
            </a:r>
            <a:r>
              <a:rPr lang="ru-RU" sz="2400" b="1" dirty="0" smtClean="0">
                <a:solidFill>
                  <a:schemeClr val="bg1"/>
                </a:solidFill>
              </a:rPr>
              <a:t> і </a:t>
            </a:r>
            <a:r>
              <a:rPr lang="ru-RU" sz="2400" b="1" dirty="0" err="1" smtClean="0">
                <a:solidFill>
                  <a:schemeClr val="bg1"/>
                </a:solidFill>
              </a:rPr>
              <a:t>безробітних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можливостями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зміни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галузевої</a:t>
            </a:r>
            <a:r>
              <a:rPr lang="ru-RU" sz="2400" b="1" dirty="0" smtClean="0">
                <a:solidFill>
                  <a:schemeClr val="bg1"/>
                </a:solidFill>
              </a:rPr>
              <a:t> і </a:t>
            </a:r>
            <a:r>
              <a:rPr lang="ru-RU" sz="2400" b="1" dirty="0" err="1" smtClean="0">
                <a:solidFill>
                  <a:schemeClr val="bg1"/>
                </a:solidFill>
              </a:rPr>
              <a:t>територіальної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структури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зайнятості</a:t>
            </a:r>
            <a:r>
              <a:rPr lang="ru-RU" sz="2400" b="1" dirty="0" smtClean="0">
                <a:solidFill>
                  <a:schemeClr val="bg1"/>
                </a:solidFill>
              </a:rPr>
              <a:t>;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154379" y="1686296"/>
            <a:ext cx="997527" cy="7837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9" y="3748262"/>
            <a:ext cx="1024217" cy="804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2" y="5543470"/>
            <a:ext cx="102421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60" y="405267"/>
            <a:ext cx="1181199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Найбільш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активним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мобільним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фактором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виробництва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капітал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вигляді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b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виробничих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фондів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(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або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засобів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виробництва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636" y="1841242"/>
            <a:ext cx="11400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Основні</a:t>
            </a:r>
            <a:r>
              <a:rPr lang="ru-RU" sz="4000" dirty="0" smtClean="0"/>
              <a:t> </a:t>
            </a:r>
            <a:r>
              <a:rPr lang="ru-RU" sz="4000" dirty="0" err="1" smtClean="0"/>
              <a:t>фонди</a:t>
            </a:r>
            <a:r>
              <a:rPr lang="ru-RU" sz="4000" dirty="0" smtClean="0"/>
              <a:t> </a:t>
            </a:r>
            <a:r>
              <a:rPr lang="ru-RU" sz="4000" dirty="0" err="1" smtClean="0"/>
              <a:t>складають</a:t>
            </a:r>
            <a:r>
              <a:rPr lang="ru-RU" sz="4000" dirty="0" smtClean="0"/>
              <a:t> основу будь-</a:t>
            </a:r>
            <a:r>
              <a:rPr lang="ru-RU" sz="4000" dirty="0" err="1" smtClean="0"/>
              <a:t>якого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підприємства</a:t>
            </a:r>
            <a:r>
              <a:rPr lang="ru-RU" sz="4000" dirty="0" smtClean="0"/>
              <a:t>, вони </a:t>
            </a:r>
            <a:r>
              <a:rPr lang="ru-RU" sz="4000" dirty="0" err="1" smtClean="0"/>
              <a:t>мають</a:t>
            </a:r>
            <a:r>
              <a:rPr lang="ru-RU" sz="4000" dirty="0" smtClean="0"/>
              <a:t> </a:t>
            </a:r>
            <a:r>
              <a:rPr lang="ru-RU" sz="4000" dirty="0" err="1" smtClean="0"/>
              <a:t>цілком</a:t>
            </a:r>
            <a:r>
              <a:rPr lang="ru-RU" sz="4000" dirty="0" smtClean="0"/>
              <a:t> </a:t>
            </a:r>
            <a:r>
              <a:rPr lang="ru-RU" sz="4000" dirty="0" err="1" smtClean="0"/>
              <a:t>визначені</a:t>
            </a:r>
            <a:r>
              <a:rPr lang="ru-RU" sz="4000" dirty="0" smtClean="0"/>
              <a:t> </a:t>
            </a:r>
          </a:p>
          <a:p>
            <a:r>
              <a:rPr lang="ru-RU" sz="4000" b="1" u="sng" dirty="0" err="1" smtClean="0"/>
              <a:t>якісні</a:t>
            </a:r>
            <a:r>
              <a:rPr lang="ru-RU" sz="4000" b="1" u="sng" dirty="0" smtClean="0"/>
              <a:t> і </a:t>
            </a:r>
            <a:r>
              <a:rPr lang="ru-RU" sz="4000" b="1" u="sng" dirty="0" err="1" smtClean="0"/>
              <a:t>кількісні</a:t>
            </a:r>
            <a:r>
              <a:rPr lang="ru-RU" sz="4000" b="1" u="sng" dirty="0" smtClean="0"/>
              <a:t> характеристики: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/>
              <a:t> </a:t>
            </a:r>
            <a:r>
              <a:rPr lang="ru-RU" sz="4000" dirty="0" err="1" smtClean="0"/>
              <a:t>техніко-технологічний</a:t>
            </a:r>
            <a:r>
              <a:rPr lang="ru-RU" sz="4000" dirty="0" smtClean="0"/>
              <a:t> </a:t>
            </a:r>
            <a:r>
              <a:rPr lang="ru-RU" sz="4000" dirty="0" err="1" smtClean="0"/>
              <a:t>рівень</a:t>
            </a:r>
            <a:r>
              <a:rPr lang="ru-RU" sz="4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/>
              <a:t> </a:t>
            </a:r>
            <a:r>
              <a:rPr lang="ru-RU" sz="4000" dirty="0" err="1" smtClean="0"/>
              <a:t>вартість</a:t>
            </a:r>
            <a:r>
              <a:rPr lang="ru-RU" sz="4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/>
              <a:t> </a:t>
            </a:r>
            <a:r>
              <a:rPr lang="ru-RU" sz="4000" dirty="0" err="1" smtClean="0"/>
              <a:t>вік</a:t>
            </a:r>
            <a:r>
              <a:rPr lang="ru-RU" sz="4000" dirty="0" smtClean="0"/>
              <a:t> і </a:t>
            </a:r>
            <a:r>
              <a:rPr lang="ru-RU" sz="4000" dirty="0" err="1" smtClean="0"/>
              <a:t>зношеність</a:t>
            </a:r>
            <a:r>
              <a:rPr lang="ru-RU" sz="40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err="1" smtClean="0"/>
              <a:t>відповідність</a:t>
            </a:r>
            <a:r>
              <a:rPr lang="ru-RU" sz="4000" dirty="0" smtClean="0"/>
              <a:t> </a:t>
            </a:r>
            <a:r>
              <a:rPr lang="ru-RU" sz="4000" dirty="0" err="1" smtClean="0"/>
              <a:t>екологічним</a:t>
            </a:r>
            <a:r>
              <a:rPr lang="ru-RU" sz="4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err="1" smtClean="0"/>
              <a:t>вимогам</a:t>
            </a:r>
            <a:r>
              <a:rPr lang="ru-RU" sz="4000" dirty="0" smtClean="0"/>
              <a:t> та </a:t>
            </a:r>
            <a:r>
              <a:rPr lang="ru-RU" sz="4000" dirty="0" err="1" smtClean="0"/>
              <a:t>інші</a:t>
            </a:r>
            <a:r>
              <a:rPr lang="ru-RU" sz="4000" dirty="0" smtClean="0"/>
              <a:t> характеристики.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778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Природні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ресурси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136" y="1720840"/>
            <a:ext cx="4643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sz="3600" b="1" dirty="0" smtClean="0"/>
              <a:t>запаси </a:t>
            </a:r>
            <a:r>
              <a:rPr lang="ru-RU" sz="3600" b="1" dirty="0" err="1" smtClean="0"/>
              <a:t>корисних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копалин</a:t>
            </a:r>
            <a:r>
              <a:rPr lang="ru-RU" sz="3600" b="1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/>
              <a:t>інфраструктурна</a:t>
            </a:r>
            <a:r>
              <a:rPr lang="ru-RU" dirty="0" smtClean="0"/>
              <a:t> </a:t>
            </a:r>
            <a:r>
              <a:rPr lang="ru-RU" dirty="0" err="1" smtClean="0"/>
              <a:t>облаштованість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 і </a:t>
            </a:r>
            <a:r>
              <a:rPr lang="ru-RU" dirty="0" err="1" smtClean="0"/>
              <a:t>переробки</a:t>
            </a:r>
            <a:r>
              <a:rPr lang="ru-RU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0780" y="2648197"/>
            <a:ext cx="58109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sz="3600" b="1" dirty="0" err="1" smtClean="0"/>
              <a:t>рекреаційні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зони</a:t>
            </a:r>
            <a:r>
              <a:rPr lang="ru-RU" sz="3600" b="1" dirty="0" smtClean="0"/>
              <a:t> та </a:t>
            </a:r>
            <a:r>
              <a:rPr lang="ru-RU" sz="3600" b="1" dirty="0" err="1" smtClean="0"/>
              <a:t>історичні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місця</a:t>
            </a:r>
            <a:r>
              <a:rPr lang="ru-RU" sz="3600" b="1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є основою </a:t>
            </a:r>
          </a:p>
          <a:p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туристичного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Кількісні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</a:p>
          <a:p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компенсовані</a:t>
            </a:r>
            <a:r>
              <a:rPr lang="ru-RU" dirty="0" smtClean="0"/>
              <a:t> </a:t>
            </a:r>
            <a:r>
              <a:rPr lang="ru-RU" dirty="0" err="1" smtClean="0"/>
              <a:t>удосконалюванням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 і </a:t>
            </a:r>
            <a:r>
              <a:rPr lang="ru-RU" dirty="0" err="1" smtClean="0"/>
              <a:t>переробки</a:t>
            </a:r>
            <a:r>
              <a:rPr lang="ru-RU" dirty="0" smtClean="0"/>
              <a:t>. </a:t>
            </a:r>
          </a:p>
          <a:p>
            <a:pPr algn="r"/>
            <a:r>
              <a:rPr lang="ru-RU" dirty="0" smtClean="0"/>
              <a:t>Але </a:t>
            </a:r>
            <a:r>
              <a:rPr lang="ru-RU" dirty="0" err="1" smtClean="0"/>
              <a:t>сьогоднішній</a:t>
            </a:r>
            <a:r>
              <a:rPr lang="ru-RU" dirty="0" smtClean="0"/>
              <a:t> стан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</a:t>
            </a:r>
            <a:r>
              <a:rPr lang="ru-RU" sz="2800" dirty="0" smtClean="0"/>
              <a:t>про </a:t>
            </a:r>
            <a:r>
              <a:rPr lang="ru-RU" sz="2800" dirty="0" err="1" smtClean="0"/>
              <a:t>необхідність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розширення</a:t>
            </a:r>
            <a:r>
              <a:rPr lang="ru-RU" sz="2800" dirty="0" smtClean="0"/>
              <a:t> </a:t>
            </a:r>
          </a:p>
          <a:p>
            <a:pPr algn="r"/>
            <a:r>
              <a:rPr lang="ru-RU" sz="2800" dirty="0" err="1" smtClean="0"/>
              <a:t>розуміння</a:t>
            </a:r>
            <a:r>
              <a:rPr lang="ru-RU" sz="2800" dirty="0" smtClean="0"/>
              <a:t> природного фактору.</a:t>
            </a:r>
            <a:endParaRPr lang="ru-RU" sz="2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09600" y="4595751"/>
            <a:ext cx="4805548" cy="1776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90" y="75780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Всі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фактори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можна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розділити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 </a:t>
            </a:r>
            <a:r>
              <a:rPr lang="ru-RU" sz="8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дві</a:t>
            </a:r>
            <a:r>
              <a:rPr lang="ru-RU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групи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27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534390" y="1252846"/>
            <a:ext cx="3004458" cy="214943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екстенсивні</a:t>
            </a:r>
            <a:r>
              <a:rPr lang="ru-RU" dirty="0"/>
              <a:t> (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кількісного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)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671460" y="1514104"/>
            <a:ext cx="4358244" cy="188817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 err="1" smtClean="0"/>
              <a:t>інтенсивні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dirty="0"/>
              <a:t>(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використання</a:t>
            </a:r>
            <a:r>
              <a:rPr lang="ru-RU" dirty="0"/>
              <a:t>). </a:t>
            </a:r>
          </a:p>
        </p:txBody>
      </p:sp>
      <p:sp>
        <p:nvSpPr>
          <p:cNvPr id="7" name="Рамка 6"/>
          <p:cNvSpPr/>
          <p:nvPr/>
        </p:nvSpPr>
        <p:spPr>
          <a:xfrm>
            <a:off x="443345" y="3596716"/>
            <a:ext cx="4983678" cy="300596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2836" y="4222535"/>
            <a:ext cx="412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</a:t>
            </a:r>
            <a:r>
              <a:rPr lang="ru-RU" b="1" u="sng" dirty="0" err="1" smtClean="0"/>
              <a:t>екстенсивних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факторів</a:t>
            </a:r>
            <a:r>
              <a:rPr lang="ru-RU" b="1" u="sng" dirty="0" smtClean="0"/>
              <a:t> </a:t>
            </a:r>
            <a:r>
              <a:rPr lang="ru-RU" dirty="0" err="1" smtClean="0"/>
              <a:t>відносять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зайнятих</a:t>
            </a:r>
            <a:r>
              <a:rPr lang="ru-RU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(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розвідані</a:t>
            </a:r>
            <a:r>
              <a:rPr lang="ru-RU" dirty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206340" y="1611322"/>
            <a:ext cx="1448790" cy="1888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6555178" y="3347378"/>
            <a:ext cx="5636821" cy="34215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</a:t>
            </a:r>
            <a:r>
              <a:rPr lang="ru-RU" u="sng" dirty="0" err="1" smtClean="0"/>
              <a:t>інтенсивних</a:t>
            </a:r>
            <a:r>
              <a:rPr lang="ru-RU" u="sng" dirty="0" smtClean="0"/>
              <a:t> </a:t>
            </a:r>
            <a:r>
              <a:rPr lang="ru-RU" u="sng" dirty="0" err="1" smtClean="0"/>
              <a:t>факторів</a:t>
            </a:r>
            <a:r>
              <a:rPr lang="ru-RU" u="sng" dirty="0" smtClean="0"/>
              <a:t> </a:t>
            </a:r>
            <a:r>
              <a:rPr lang="ru-RU" dirty="0" smtClean="0"/>
              <a:t>–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err="1" smtClean="0"/>
              <a:t>технологічний</a:t>
            </a:r>
            <a:r>
              <a:rPr lang="ru-RU" dirty="0" smtClean="0"/>
              <a:t> </a:t>
            </a:r>
            <a:r>
              <a:rPr lang="ru-RU" dirty="0" err="1" smtClean="0"/>
              <a:t>прогрес</a:t>
            </a:r>
            <a:r>
              <a:rPr lang="ru-RU" dirty="0" smtClean="0"/>
              <a:t>;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та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кадрів</a:t>
            </a:r>
            <a:r>
              <a:rPr lang="ru-RU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економія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масштабу </a:t>
            </a:r>
            <a:r>
              <a:rPr lang="ru-RU" dirty="0" err="1" smtClean="0"/>
              <a:t>виробництва</a:t>
            </a:r>
            <a:r>
              <a:rPr lang="ru-RU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;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err="1" smtClean="0"/>
              <a:t>законодавчі</a:t>
            </a:r>
            <a:r>
              <a:rPr lang="ru-RU" dirty="0" smtClean="0"/>
              <a:t>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err="1" smtClean="0"/>
              <a:t>інституційні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6543305" y="2227584"/>
            <a:ext cx="151193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955" y="0"/>
            <a:ext cx="5770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Людський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капітал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010" y="923330"/>
            <a:ext cx="115428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– </a:t>
            </a:r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ru-RU" sz="3600" dirty="0" err="1" smtClean="0"/>
              <a:t>сформований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розвинений</a:t>
            </a:r>
            <a:r>
              <a:rPr lang="ru-RU" sz="3600" dirty="0" smtClean="0"/>
              <a:t> у </a:t>
            </a:r>
            <a:r>
              <a:rPr lang="ru-RU" sz="3600" dirty="0" err="1" smtClean="0"/>
              <a:t>результаті</a:t>
            </a:r>
            <a:r>
              <a:rPr lang="ru-RU" sz="3600" dirty="0" smtClean="0"/>
              <a:t> </a:t>
            </a:r>
            <a:r>
              <a:rPr lang="ru-RU" sz="3600" dirty="0" err="1" smtClean="0"/>
              <a:t>інвестицій</a:t>
            </a:r>
            <a:r>
              <a:rPr lang="ru-RU" sz="3600" dirty="0" smtClean="0"/>
              <a:t> і </a:t>
            </a:r>
            <a:r>
              <a:rPr lang="ru-RU" sz="3600" dirty="0" err="1" smtClean="0"/>
              <a:t>накопичений</a:t>
            </a:r>
            <a:r>
              <a:rPr lang="ru-RU" sz="3600" dirty="0" smtClean="0"/>
              <a:t> людьми (</a:t>
            </a:r>
            <a:r>
              <a:rPr lang="ru-RU" sz="3600" dirty="0" err="1" smtClean="0"/>
              <a:t>людиною</a:t>
            </a:r>
            <a:r>
              <a:rPr lang="ru-RU" sz="3600" dirty="0" smtClean="0"/>
              <a:t>) </a:t>
            </a:r>
            <a:r>
              <a:rPr lang="ru-RU" sz="3600" dirty="0" err="1" smtClean="0"/>
              <a:t>певний</a:t>
            </a:r>
            <a:r>
              <a:rPr lang="ru-RU" sz="3600" dirty="0" smtClean="0"/>
              <a:t> запас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,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000" dirty="0" err="1" smtClean="0"/>
              <a:t>знань</a:t>
            </a:r>
            <a:r>
              <a:rPr lang="ru-RU" sz="2000" dirty="0" smtClean="0"/>
              <a:t>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err="1" smtClean="0"/>
              <a:t>навичок</a:t>
            </a:r>
            <a:r>
              <a:rPr lang="ru-RU" sz="2000" dirty="0" smtClean="0"/>
              <a:t>,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000" dirty="0" err="1" smtClean="0"/>
              <a:t>здібностей</a:t>
            </a:r>
            <a:r>
              <a:rPr lang="ru-RU" sz="2000" dirty="0" smtClean="0"/>
              <a:t>,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000" dirty="0" err="1" smtClean="0"/>
              <a:t>мотивацій</a:t>
            </a:r>
            <a:r>
              <a:rPr lang="ru-RU" sz="2000" dirty="0" smtClean="0"/>
              <a:t>, </a:t>
            </a:r>
          </a:p>
          <a:p>
            <a:r>
              <a:rPr lang="ru-RU" sz="3600" dirty="0" err="1" smtClean="0"/>
              <a:t>який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цілеспрямовано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використовується</a:t>
            </a:r>
            <a:r>
              <a:rPr lang="ru-RU" sz="3600" dirty="0" smtClean="0"/>
              <a:t> в </a:t>
            </a:r>
            <a:r>
              <a:rPr lang="ru-RU" sz="3600" dirty="0" err="1" smtClean="0"/>
              <a:t>певній</a:t>
            </a:r>
            <a:r>
              <a:rPr lang="ru-RU" sz="3600" dirty="0" smtClean="0"/>
              <a:t> </a:t>
            </a:r>
            <a:r>
              <a:rPr lang="ru-RU" sz="3600" dirty="0" err="1" smtClean="0"/>
              <a:t>сфері</a:t>
            </a:r>
            <a:r>
              <a:rPr lang="ru-RU" sz="3600" dirty="0" smtClean="0"/>
              <a:t> </a:t>
            </a:r>
            <a:r>
              <a:rPr lang="ru-RU" sz="3600" dirty="0" err="1" smtClean="0"/>
              <a:t>суспільного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виробництва</a:t>
            </a:r>
            <a:r>
              <a:rPr lang="ru-RU" sz="3600" dirty="0" smtClean="0"/>
              <a:t>, </a:t>
            </a:r>
            <a:r>
              <a:rPr lang="ru-RU" sz="3600" dirty="0" err="1" smtClean="0"/>
              <a:t>сприяє</a:t>
            </a:r>
            <a:r>
              <a:rPr lang="ru-RU" sz="3600" dirty="0" smtClean="0"/>
              <a:t> </a:t>
            </a:r>
            <a:r>
              <a:rPr lang="ru-RU" sz="4400" dirty="0" err="1" smtClean="0"/>
              <a:t>зростанню</a:t>
            </a:r>
            <a:r>
              <a:rPr lang="ru-RU" sz="4400" dirty="0" smtClean="0"/>
              <a:t> </a:t>
            </a:r>
            <a:r>
              <a:rPr lang="ru-RU" sz="3600" dirty="0" err="1" smtClean="0"/>
              <a:t>продуктивності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праці</a:t>
            </a:r>
            <a:r>
              <a:rPr lang="ru-RU" sz="3600" dirty="0" smtClean="0"/>
              <a:t> й </a:t>
            </a:r>
            <a:r>
              <a:rPr lang="ru-RU" sz="3600" dirty="0" err="1" smtClean="0"/>
              <a:t>завдяки</a:t>
            </a:r>
            <a:r>
              <a:rPr lang="ru-RU" sz="3600" dirty="0" smtClean="0"/>
              <a:t> </a:t>
            </a:r>
            <a:r>
              <a:rPr lang="ru-RU" sz="3600" dirty="0" err="1" smtClean="0"/>
              <a:t>цьому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впливає</a:t>
            </a:r>
            <a:r>
              <a:rPr lang="ru-RU" sz="3600" dirty="0" smtClean="0"/>
              <a:t> на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зростання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доходів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9" y="1652175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 smtClean="0"/>
              <a:t>зміцнення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err="1"/>
              <a:t>здоров’я</a:t>
            </a:r>
            <a:r>
              <a:rPr lang="ru-RU" sz="2700" dirty="0"/>
              <a:t>,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/>
              <a:t>отримання</a:t>
            </a:r>
            <a:r>
              <a:rPr lang="ru-RU" sz="2700" dirty="0" smtClean="0"/>
              <a:t> </a:t>
            </a:r>
            <a:r>
              <a:rPr lang="ru-RU" sz="2700" dirty="0" err="1"/>
              <a:t>освіти</a:t>
            </a:r>
            <a:r>
              <a:rPr lang="ru-RU" sz="2700" dirty="0"/>
              <a:t>, </a:t>
            </a:r>
            <a:r>
              <a:rPr lang="ru-RU" sz="2700" dirty="0" err="1" smtClean="0"/>
              <a:t>знань</a:t>
            </a:r>
            <a:r>
              <a:rPr lang="ru-RU" sz="2700" dirty="0" smtClean="0"/>
              <a:t> </a:t>
            </a:r>
            <a:r>
              <a:rPr lang="ru-RU" sz="2700" dirty="0"/>
              <a:t>та </a:t>
            </a:r>
            <a:r>
              <a:rPr lang="ru-RU" sz="2700" dirty="0" err="1"/>
              <a:t>навичок</a:t>
            </a:r>
            <a:r>
              <a:rPr lang="ru-RU" sz="2700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інтегральний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 smtClean="0"/>
              <a:t>ефект,від</a:t>
            </a:r>
            <a:r>
              <a:rPr lang="ru-RU" dirty="0" smtClean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виграє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конкретна </a:t>
            </a:r>
            <a:r>
              <a:rPr lang="ru-RU" dirty="0" err="1"/>
              <a:t>людина</a:t>
            </a:r>
            <a:r>
              <a:rPr lang="ru-RU" dirty="0"/>
              <a:t>, а й </a:t>
            </a:r>
            <a:r>
              <a:rPr lang="ru-RU" dirty="0" err="1"/>
              <a:t>суспільство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219" y="3735917"/>
            <a:ext cx="114201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Як </a:t>
            </a:r>
            <a:r>
              <a:rPr lang="ru-RU" dirty="0" err="1" smtClean="0"/>
              <a:t>свідчать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, </a:t>
            </a:r>
            <a:r>
              <a:rPr lang="ru-RU" dirty="0" err="1" smtClean="0"/>
              <a:t>людські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sz="4400" dirty="0" smtClean="0"/>
              <a:t>70-80 %</a:t>
            </a:r>
            <a:r>
              <a:rPr lang="ru-RU" dirty="0" smtClean="0"/>
              <a:t> </a:t>
            </a:r>
            <a:r>
              <a:rPr lang="ru-RU" dirty="0" err="1" smtClean="0"/>
              <a:t>добробуту</a:t>
            </a:r>
            <a:r>
              <a:rPr lang="ru-RU" dirty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розвинуті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системиосвіти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sz="3200" dirty="0" smtClean="0"/>
              <a:t>до 40 % ВВП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гривня</a:t>
            </a:r>
            <a:r>
              <a:rPr lang="ru-RU" dirty="0" smtClean="0"/>
              <a:t>,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забезпечує</a:t>
            </a:r>
            <a:r>
              <a:rPr lang="ru-RU" dirty="0"/>
              <a:t> </a:t>
            </a:r>
            <a:r>
              <a:rPr lang="ru-RU" sz="2000" b="1" u="sng" dirty="0" smtClean="0"/>
              <a:t>3-5 </a:t>
            </a:r>
            <a:r>
              <a:rPr lang="ru-RU" sz="2000" b="1" u="sng" dirty="0" err="1" smtClean="0"/>
              <a:t>гривень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прибутку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Таким чином, </a:t>
            </a:r>
            <a:r>
              <a:rPr lang="ru-RU" dirty="0" err="1" smtClean="0"/>
              <a:t>людський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</a:t>
            </a:r>
            <a:r>
              <a:rPr lang="ru-RU" sz="2800" dirty="0" smtClean="0"/>
              <a:t>є </a:t>
            </a:r>
            <a:r>
              <a:rPr lang="ru-RU" sz="2800" dirty="0" err="1" smtClean="0"/>
              <a:t>реальним</a:t>
            </a:r>
            <a:r>
              <a:rPr lang="ru-RU" sz="2800" dirty="0" smtClean="0"/>
              <a:t> фактором </a:t>
            </a:r>
            <a:r>
              <a:rPr lang="ru-RU" sz="2800" dirty="0" err="1" smtClean="0"/>
              <a:t>економічного</a:t>
            </a:r>
            <a:r>
              <a:rPr lang="ru-RU" sz="2800" dirty="0"/>
              <a:t> </a:t>
            </a:r>
            <a:r>
              <a:rPr lang="ru-RU" sz="2800" dirty="0" smtClean="0"/>
              <a:t>і </a:t>
            </a:r>
            <a:r>
              <a:rPr lang="ru-RU" sz="2800" dirty="0" err="1" smtClean="0"/>
              <a:t>соціо-екологічного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 з одного боку, та </a:t>
            </a:r>
            <a:r>
              <a:rPr lang="ru-RU" sz="2800" dirty="0" err="1" smtClean="0"/>
              <a:t>найпривабливішою</a:t>
            </a:r>
            <a:r>
              <a:rPr lang="ru-RU" sz="2800" dirty="0" smtClean="0"/>
              <a:t> сферою для </a:t>
            </a:r>
            <a:r>
              <a:rPr lang="ru-RU" sz="2800" dirty="0" err="1" smtClean="0"/>
              <a:t>інвестування</a:t>
            </a:r>
            <a:r>
              <a:rPr lang="ru-RU" sz="2800" dirty="0" smtClean="0"/>
              <a:t> – з </a:t>
            </a:r>
            <a:r>
              <a:rPr lang="ru-RU" sz="2800" dirty="0" err="1" smtClean="0"/>
              <a:t>іншого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57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8"/>
          <p:cNvSpPr txBox="1">
            <a:spLocks/>
          </p:cNvSpPr>
          <p:nvPr/>
        </p:nvSpPr>
        <p:spPr bwMode="auto">
          <a:xfrm>
            <a:off x="1368096" y="1964954"/>
            <a:ext cx="7772400" cy="649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2600" b="1" dirty="0">
                <a:solidFill>
                  <a:srgbClr val="658C91"/>
                </a:solidFill>
                <a:latin typeface="Arial" charset="0"/>
                <a:ea typeface="+mj-ea"/>
              </a:rPr>
              <a:t>Важливі глобальні тенденції</a:t>
            </a:r>
            <a:endParaRPr lang="en-CA" sz="2600" b="1" dirty="0">
              <a:solidFill>
                <a:srgbClr val="658C91"/>
              </a:solidFill>
              <a:latin typeface="Arial" charset="0"/>
              <a:ea typeface="+mj-ea"/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028208" y="2980015"/>
            <a:ext cx="9163792" cy="38779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</a:pPr>
            <a:r>
              <a:rPr lang="uk-UA" b="1" dirty="0">
                <a:latin typeface="Arial" pitchFamily="34" charset="0"/>
              </a:rPr>
              <a:t>Економічна криза впливає на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uk-UA" b="1" dirty="0">
                <a:latin typeface="Arial" pitchFamily="34" charset="0"/>
              </a:rPr>
              <a:t>інвестиційну активність бізнесу та пріоритети національних урядів, що обумовлює зменшення фінансування для місцевих органів влади та розвитку територій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</a:pPr>
            <a:r>
              <a:rPr lang="uk-UA" b="1" dirty="0">
                <a:latin typeface="Arial" pitchFamily="34" charset="0"/>
              </a:rPr>
              <a:t>Країни-донори виділяють значно менші ресурси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</a:pPr>
            <a:r>
              <a:rPr lang="uk-UA" b="1" dirty="0">
                <a:latin typeface="Arial" pitchFamily="34" charset="0"/>
              </a:rPr>
              <a:t>Глобалізація світової економіки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</a:pPr>
            <a:r>
              <a:rPr lang="uk-UA" b="1" dirty="0">
                <a:latin typeface="Arial" pitchFamily="34" charset="0"/>
              </a:rPr>
              <a:t>Посилення конкуренції між містами (регіонами, країнами) – за нові інвестиції, робочі місця, мешканців і туристів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</a:pPr>
            <a:r>
              <a:rPr lang="uk-UA" b="1" dirty="0">
                <a:latin typeface="Arial" pitchFamily="34" charset="0"/>
              </a:rPr>
              <a:t>Міста визнаються двигунами зростання (генерують 75% світового багатства)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</a:pPr>
            <a:r>
              <a:rPr lang="uk-UA" b="1" dirty="0">
                <a:latin typeface="Arial" pitchFamily="34" charset="0"/>
              </a:rPr>
              <a:t>Провідну роль в економічному розвитку і залученні інвестицій відіграють регіональні та місцеві органи влади</a:t>
            </a:r>
          </a:p>
          <a:p>
            <a:pPr marL="342900" indent="-342900" algn="just" eaLnBrk="0" hangingPunct="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</a:pPr>
            <a:r>
              <a:rPr lang="uk-UA" b="1" dirty="0">
                <a:latin typeface="Arial" pitchFamily="34" charset="0"/>
              </a:rPr>
              <a:t>Важливим індикатором розвитку економіки виступає МСБ</a:t>
            </a: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4405746" y="62707"/>
            <a:ext cx="9125776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uk-UA" sz="20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«МІСТА, А НЕ НАЦІЇ, Є СПРАВЖНІМИ </a:t>
            </a:r>
            <a:r>
              <a:rPr lang="en-US" sz="20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/>
            </a:r>
            <a:br>
              <a:rPr lang="en-US" sz="20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</a:br>
            <a:r>
              <a:rPr lang="uk-UA" sz="20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ДВИГУНАМИ ЕКОНОМІЧНОГО ЗРОСТАННЯ»</a:t>
            </a:r>
            <a:r>
              <a:rPr lang="en-US" sz="12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/>
            </a:r>
            <a:br>
              <a:rPr lang="en-US" sz="12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</a:br>
            <a:r>
              <a:rPr lang="uk-UA" sz="12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/>
            </a:r>
            <a:br>
              <a:rPr lang="uk-UA" sz="12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</a:br>
            <a:r>
              <a:rPr lang="uk-UA" dirty="0">
                <a:latin typeface="Arial" pitchFamily="34" charset="0"/>
              </a:rPr>
              <a:t>Ян </a:t>
            </a:r>
            <a:r>
              <a:rPr lang="uk-UA" dirty="0" err="1">
                <a:latin typeface="Arial" pitchFamily="34" charset="0"/>
              </a:rPr>
              <a:t>Якобс</a:t>
            </a:r>
            <a:r>
              <a:rPr lang="uk-UA" dirty="0">
                <a:latin typeface="Arial" pitchFamily="34" charset="0"/>
              </a:rPr>
              <a:t>, американський вчений-урбаніст </a:t>
            </a:r>
          </a:p>
        </p:txBody>
      </p:sp>
    </p:spTree>
    <p:extLst>
      <p:ext uri="{BB962C8B-B14F-4D97-AF65-F5344CB8AC3E}">
        <p14:creationId xmlns:p14="http://schemas.microsoft.com/office/powerpoint/2010/main" val="34023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634" y="1417638"/>
            <a:ext cx="111192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/>
              <a:t>Сучасні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процеси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і </a:t>
            </a:r>
            <a:r>
              <a:rPr lang="ru-RU" sz="2800" dirty="0" err="1" smtClean="0"/>
              <a:t>економічна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рівновага</a:t>
            </a:r>
            <a:r>
              <a:rPr lang="ru-RU" sz="2800" dirty="0" smtClean="0"/>
              <a:t> </a:t>
            </a:r>
            <a:r>
              <a:rPr lang="ru-RU" sz="2800" dirty="0" err="1" smtClean="0"/>
              <a:t>дедалі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більшою</a:t>
            </a:r>
            <a:r>
              <a:rPr lang="ru-RU" sz="2800" dirty="0" smtClean="0"/>
              <a:t> </a:t>
            </a:r>
            <a:r>
              <a:rPr lang="ru-RU" sz="2800" dirty="0" err="1" smtClean="0"/>
              <a:t>мірою</a:t>
            </a:r>
            <a:r>
              <a:rPr lang="ru-RU" sz="2800" dirty="0" smtClean="0"/>
              <a:t> </a:t>
            </a:r>
            <a:r>
              <a:rPr lang="ru-RU" sz="2800" dirty="0" err="1" smtClean="0"/>
              <a:t>детермінуються</a:t>
            </a:r>
            <a:r>
              <a:rPr lang="ru-RU" sz="2800" dirty="0" smtClean="0"/>
              <a:t> природно-</a:t>
            </a:r>
            <a:r>
              <a:rPr lang="ru-RU" sz="2800" dirty="0" err="1" smtClean="0"/>
              <a:t>ресурсними</a:t>
            </a:r>
            <a:r>
              <a:rPr lang="ru-RU" sz="2800" dirty="0" smtClean="0"/>
              <a:t> і </a:t>
            </a:r>
            <a:r>
              <a:rPr lang="ru-RU" sz="2800" dirty="0" err="1" smtClean="0"/>
              <a:t>екологічними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обмеженнями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err="1" smtClean="0"/>
              <a:t>Провідна</a:t>
            </a:r>
            <a:r>
              <a:rPr lang="ru-RU" sz="2800" dirty="0" smtClean="0"/>
              <a:t> роль у </a:t>
            </a:r>
            <a:r>
              <a:rPr lang="ru-RU" sz="2800" dirty="0" err="1" smtClean="0"/>
              <a:t>забезпеченні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сталого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 таким факторам як </a:t>
            </a:r>
            <a:r>
              <a:rPr lang="ru-RU" sz="2800" dirty="0" err="1" smtClean="0"/>
              <a:t>еколого-економічний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інноваційно-технологічний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спільну</a:t>
            </a:r>
            <a:r>
              <a:rPr lang="ru-RU" sz="2800" dirty="0" smtClean="0"/>
              <a:t> рису – </a:t>
            </a:r>
            <a:r>
              <a:rPr lang="ru-RU" sz="2800" dirty="0" err="1" smtClean="0"/>
              <a:t>високу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інтелектомісткість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err="1" smtClean="0"/>
              <a:t>Активізація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</a:t>
            </a:r>
            <a:r>
              <a:rPr lang="ru-RU" sz="2800" dirty="0" err="1" smtClean="0"/>
              <a:t>факторів</a:t>
            </a:r>
            <a:r>
              <a:rPr lang="ru-RU" sz="2800" dirty="0" smtClean="0"/>
              <a:t>, </a:t>
            </a:r>
            <a:r>
              <a:rPr lang="ru-RU" sz="2800" dirty="0" err="1" smtClean="0"/>
              <a:t>заснованих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знаннях</a:t>
            </a:r>
            <a:r>
              <a:rPr lang="ru-RU" sz="2800" dirty="0" smtClean="0"/>
              <a:t>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здатна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забезпечити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/>
              <a:t>стан </a:t>
            </a:r>
            <a:r>
              <a:rPr lang="ru-RU" sz="2800" dirty="0" err="1" smtClean="0"/>
              <a:t>довгострокової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рівноваги</a:t>
            </a:r>
            <a:r>
              <a:rPr lang="ru-RU" sz="2800" dirty="0" smtClean="0"/>
              <a:t>,</a:t>
            </a:r>
          </a:p>
          <a:p>
            <a:pPr algn="just"/>
            <a:r>
              <a:rPr lang="ru-RU" sz="2800" dirty="0" err="1" smtClean="0"/>
              <a:t>прогресу</a:t>
            </a:r>
            <a:r>
              <a:rPr lang="ru-RU" sz="2800" dirty="0" smtClean="0"/>
              <a:t> та </a:t>
            </a:r>
            <a:r>
              <a:rPr lang="ru-RU" sz="2800" dirty="0" err="1" smtClean="0"/>
              <a:t>економічної</a:t>
            </a:r>
            <a:r>
              <a:rPr lang="ru-RU" sz="2800" dirty="0" smtClean="0"/>
              <a:t> і </a:t>
            </a:r>
          </a:p>
          <a:p>
            <a:pPr algn="just"/>
            <a:r>
              <a:rPr lang="ru-RU" sz="2800" dirty="0" err="1" smtClean="0"/>
              <a:t>екологічної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безпеки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95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САМОСТІЙНО ВИВЧИТИ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99" y="4716874"/>
            <a:ext cx="6271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Теорії</a:t>
            </a:r>
            <a:r>
              <a:rPr lang="ru-RU" sz="3200" dirty="0" smtClean="0"/>
              <a:t> і </a:t>
            </a:r>
            <a:r>
              <a:rPr lang="ru-RU" sz="3200" dirty="0" err="1" smtClean="0"/>
              <a:t>концепції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сталого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8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idx="1"/>
          </p:nvPr>
        </p:nvSpPr>
        <p:spPr>
          <a:xfrm>
            <a:off x="432729" y="2020084"/>
            <a:ext cx="8153131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85725" indent="0">
              <a:spcAft>
                <a:spcPct val="20000"/>
              </a:spcAft>
              <a:buNone/>
              <a:defRPr/>
            </a:pPr>
            <a:r>
              <a:rPr lang="uk-UA" sz="2200" dirty="0"/>
              <a:t>«Місцевий економічний розвиток - це </a:t>
            </a: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місцевий процес</a:t>
            </a: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sz="2200" dirty="0"/>
              <a:t> в якому </a:t>
            </a:r>
            <a:r>
              <a:rPr lang="uk-UA" sz="2200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органи влади та приватний сектор працюють 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разом</a:t>
            </a:r>
            <a:r>
              <a:rPr lang="uk-UA" sz="2200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 </a:t>
            </a:r>
            <a:r>
              <a:rPr lang="uk-UA" sz="2200" dirty="0"/>
              <a:t>(усі зацікавлені сторони) під </a:t>
            </a:r>
            <a:r>
              <a:rPr lang="uk-UA" sz="2200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загальним управлінням місцевих органів влади </a:t>
            </a:r>
            <a:r>
              <a:rPr lang="uk-UA" sz="2200" dirty="0"/>
              <a:t>задля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максимально ефективного використання місцевих та залучення зовнішніх ресурсів </a:t>
            </a:r>
            <a:r>
              <a:rPr lang="uk-UA" sz="2200" dirty="0"/>
              <a:t>(робочої сили, капіталу, активів для стимулювання інвестиції та розвитку місцевого бізнесу) в цілях підтримки </a:t>
            </a:r>
            <a:endParaRPr lang="uk-UA" sz="2200" dirty="0" smtClean="0"/>
          </a:p>
          <a:p>
            <a:pPr marL="85725" indent="0">
              <a:spcAft>
                <a:spcPct val="20000"/>
              </a:spcAft>
              <a:buNone/>
              <a:defRPr/>
            </a:pPr>
            <a:r>
              <a:rPr lang="uk-UA" sz="4000" dirty="0" smtClean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сталого </a:t>
            </a:r>
            <a:r>
              <a:rPr lang="uk-UA" sz="4000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економічного розвитку</a:t>
            </a:r>
            <a:r>
              <a:rPr lang="uk-UA" sz="4000" dirty="0">
                <a:solidFill>
                  <a:srgbClr val="46BC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dirty="0"/>
              <a:t>громади в </a:t>
            </a:r>
            <a:r>
              <a:rPr lang="uk-UA" sz="2200" dirty="0">
                <a:solidFill>
                  <a:srgbClr val="FF0000"/>
                </a:solidFill>
              </a:rPr>
              <a:t>довгостроковій перспективі»</a:t>
            </a:r>
            <a:endParaRPr lang="en-US" sz="2200" dirty="0">
              <a:solidFill>
                <a:srgbClr val="FF0000"/>
              </a:solidFill>
            </a:endParaRPr>
          </a:p>
          <a:p>
            <a:pPr marL="85725" indent="0" algn="r">
              <a:spcAft>
                <a:spcPct val="20000"/>
              </a:spcAft>
              <a:buNone/>
              <a:defRPr/>
            </a:pPr>
            <a:endParaRPr lang="uk-UA" sz="1800" dirty="0"/>
          </a:p>
          <a:p>
            <a:pPr marL="85725" indent="0">
              <a:spcAft>
                <a:spcPct val="20000"/>
              </a:spcAft>
              <a:buNone/>
              <a:defRPr/>
            </a:pPr>
            <a:endParaRPr lang="uk-UA" sz="2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33105" y="451262"/>
            <a:ext cx="10408474" cy="579438"/>
          </a:xfrm>
        </p:spPr>
        <p:txBody>
          <a:bodyPr/>
          <a:lstStyle/>
          <a:p>
            <a:r>
              <a:rPr lang="uk-UA" sz="3200" cap="all" dirty="0"/>
              <a:t>Що таке місцевий економічний розвиток</a:t>
            </a:r>
            <a:r>
              <a:rPr lang="en-US" sz="3200" cap="all" dirty="0"/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26930" y="52671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Форум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місцевого</a:t>
            </a:r>
            <a:r>
              <a:rPr lang="ru-RU" dirty="0" smtClean="0"/>
              <a:t> уряду у МЕР»</a:t>
            </a:r>
            <a:br>
              <a:rPr lang="ru-RU" dirty="0" smtClean="0"/>
            </a:br>
            <a:r>
              <a:rPr lang="ru-RU" dirty="0" smtClean="0"/>
              <a:t>Оттава, Канада, </a:t>
            </a:r>
          </a:p>
          <a:p>
            <a:r>
              <a:rPr lang="ru-RU" dirty="0" err="1" smtClean="0"/>
              <a:t>жовтень</a:t>
            </a:r>
            <a:r>
              <a:rPr lang="ru-RU" dirty="0" smtClean="0"/>
              <a:t> 2012 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0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body" idx="4294967295"/>
          </p:nvPr>
        </p:nvSpPr>
        <p:spPr>
          <a:xfrm>
            <a:off x="251362" y="1707079"/>
            <a:ext cx="11671463" cy="1757363"/>
          </a:xfrm>
        </p:spPr>
        <p:txBody>
          <a:bodyPr>
            <a:normAutofit/>
          </a:bodyPr>
          <a:lstStyle/>
          <a:p>
            <a:pPr marL="85725" indent="0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Під місцевим розвитком ми розуміємо </a:t>
            </a:r>
            <a:r>
              <a:rPr lang="uk-UA" sz="4800" b="1" dirty="0"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усвідомлену, </a:t>
            </a:r>
            <a:r>
              <a:rPr lang="uk-UA" sz="2400" b="1" dirty="0">
                <a:solidFill>
                  <a:srgbClr val="7030A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планомірну, соціально-спрямовану діяльність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органів влади щодо впливу на фактори розвитку територіальної громади з метою стабільного покращення умов та рівня життя мешканців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06584" y="424637"/>
            <a:ext cx="9147463" cy="457200"/>
          </a:xfrm>
        </p:spPr>
        <p:txBody>
          <a:bodyPr>
            <a:noAutofit/>
          </a:bodyPr>
          <a:lstStyle/>
          <a:p>
            <a:pPr algn="l"/>
            <a:r>
              <a:rPr lang="uk-UA" sz="2800" b="1" cap="all" dirty="0">
                <a:solidFill>
                  <a:srgbClr val="658C91"/>
                </a:solidFill>
                <a:latin typeface="Arial" pitchFamily="34" charset="0"/>
                <a:cs typeface="Arial" pitchFamily="34" charset="0"/>
              </a:rPr>
              <a:t>Що таке місцевий економічний розвиток</a:t>
            </a:r>
            <a:r>
              <a:rPr lang="en-US" sz="2800" b="1" cap="all" dirty="0">
                <a:solidFill>
                  <a:srgbClr val="658C9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1363" y="3723721"/>
            <a:ext cx="5495925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Економічний розвиток включає </a:t>
            </a:r>
            <a:r>
              <a:rPr lang="uk-UA" sz="32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стратегії та програми,</a:t>
            </a:r>
            <a:r>
              <a:rPr lang="uk-UA" sz="3200" b="1" dirty="0">
                <a:solidFill>
                  <a:srgbClr val="417F95"/>
                </a:solidFill>
                <a:latin typeface="Arial" pitchFamily="34" charset="0"/>
                <a:cs typeface="Arial" charset="0"/>
              </a:rPr>
              <a:t> 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здійснення яких дозволяє громаді пристосуватися до економічних змін шляхом </a:t>
            </a:r>
            <a:r>
              <a:rPr lang="uk-UA" sz="20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поліпшення свого конкурентного положення 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з огляду на вирішальні фактори: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658C91"/>
                </a:solidFill>
                <a:latin typeface="Arial" pitchFamily="34" charset="0"/>
                <a:cs typeface="Arial" charset="0"/>
              </a:rPr>
              <a:t> </a:t>
            </a:r>
            <a:r>
              <a:rPr lang="uk-UA" sz="2000" b="1" dirty="0">
                <a:solidFill>
                  <a:srgbClr val="658C91"/>
                </a:solidFill>
                <a:latin typeface="Arial" pitchFamily="34" charset="0"/>
                <a:cs typeface="Arial" charset="0"/>
              </a:rPr>
              <a:t> </a:t>
            </a:r>
            <a:r>
              <a:rPr lang="uk-UA" sz="20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людські ресурси,</a:t>
            </a:r>
            <a:endParaRPr lang="en-US" sz="2000" b="1" dirty="0">
              <a:solidFill>
                <a:srgbClr val="46BCC2"/>
              </a:solidFill>
              <a:effectLst>
                <a:outerShdw blurRad="38100" dist="38100" dir="2700000" algn="tl">
                  <a:schemeClr val="bg1">
                    <a:lumMod val="75000"/>
                  </a:schemeClr>
                </a:outerShdw>
              </a:effectLst>
              <a:latin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658C91"/>
                </a:solidFill>
                <a:latin typeface="Arial" pitchFamily="34" charset="0"/>
                <a:cs typeface="Arial" charset="0"/>
              </a:rPr>
              <a:t> </a:t>
            </a:r>
            <a:r>
              <a:rPr lang="uk-UA" sz="2000" b="1" dirty="0">
                <a:solidFill>
                  <a:srgbClr val="658C91"/>
                </a:solidFill>
                <a:latin typeface="Arial" pitchFamily="34" charset="0"/>
                <a:cs typeface="Arial" charset="0"/>
              </a:rPr>
              <a:t> </a:t>
            </a:r>
            <a:r>
              <a:rPr lang="uk-UA" sz="20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інформацію та технології,</a:t>
            </a:r>
            <a:endParaRPr lang="en-US" sz="2000" b="1" dirty="0">
              <a:solidFill>
                <a:srgbClr val="46BCC2"/>
              </a:solidFill>
              <a:effectLst>
                <a:outerShdw blurRad="38100" dist="38100" dir="2700000" algn="tl">
                  <a:schemeClr val="bg1">
                    <a:lumMod val="75000"/>
                  </a:schemeClr>
                </a:outerShdw>
              </a:effectLst>
              <a:latin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658C91"/>
                </a:solidFill>
                <a:latin typeface="Arial" pitchFamily="34" charset="0"/>
                <a:cs typeface="Arial" charset="0"/>
              </a:rPr>
              <a:t> </a:t>
            </a:r>
            <a:r>
              <a:rPr lang="uk-UA" sz="2000" b="1" dirty="0">
                <a:solidFill>
                  <a:srgbClr val="658C91"/>
                </a:solidFill>
                <a:latin typeface="Arial" pitchFamily="34" charset="0"/>
                <a:cs typeface="Arial" charset="0"/>
              </a:rPr>
              <a:t> </a:t>
            </a:r>
            <a:r>
              <a:rPr lang="uk-UA" sz="20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капітал та інфраструктуру</a:t>
            </a:r>
            <a:endParaRPr lang="en-IE" sz="2000" b="1" dirty="0">
              <a:solidFill>
                <a:srgbClr val="46BCC2"/>
              </a:solidFill>
              <a:effectLst>
                <a:outerShdw blurRad="38100" dist="38100" dir="2700000" algn="tl">
                  <a:schemeClr val="bg1">
                    <a:lumMod val="75000"/>
                  </a:schemeClr>
                </a:outerShdw>
              </a:effectLst>
              <a:latin typeface="Arial" pitchFamily="34" charset="0"/>
            </a:endParaRPr>
          </a:p>
        </p:txBody>
      </p:sp>
      <p:pic>
        <p:nvPicPr>
          <p:cNvPr id="16389" name="Picture 5" descr="0-260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4775" y="3357564"/>
            <a:ext cx="3197225" cy="350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0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776412" y="334160"/>
            <a:ext cx="101820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uk-UA" sz="3600" b="1" cap="all" dirty="0">
                <a:solidFill>
                  <a:srgbClr val="658C91"/>
                </a:solidFill>
                <a:latin typeface="Arial" charset="0"/>
                <a:ea typeface="+mj-ea"/>
                <a:cs typeface="Arial" charset="0"/>
              </a:rPr>
              <a:t>Важливі інструменти </a:t>
            </a:r>
            <a:endParaRPr lang="uk-UA" sz="3600" b="1" cap="all" dirty="0" smtClean="0">
              <a:solidFill>
                <a:srgbClr val="658C91"/>
              </a:solidFill>
              <a:latin typeface="Arial" charset="0"/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uk-UA" sz="3600" b="1" cap="all" dirty="0" smtClean="0">
                <a:solidFill>
                  <a:srgbClr val="658C91"/>
                </a:solidFill>
                <a:latin typeface="Arial" charset="0"/>
                <a:ea typeface="+mj-ea"/>
                <a:cs typeface="Arial" charset="0"/>
              </a:rPr>
              <a:t>економічного </a:t>
            </a:r>
            <a:r>
              <a:rPr lang="uk-UA" sz="3600" b="1" cap="all" dirty="0">
                <a:solidFill>
                  <a:srgbClr val="658C91"/>
                </a:solidFill>
                <a:latin typeface="Arial" charset="0"/>
                <a:ea typeface="+mj-ea"/>
                <a:cs typeface="Arial" charset="0"/>
              </a:rPr>
              <a:t>розвитку</a:t>
            </a:r>
            <a:endParaRPr lang="en-US" sz="3600" b="1" cap="all" dirty="0">
              <a:solidFill>
                <a:srgbClr val="658C91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73244" y="1571165"/>
            <a:ext cx="10550174" cy="2600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ru-RU" sz="200" dirty="0">
              <a:latin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  <a:defRPr/>
            </a:pPr>
            <a:r>
              <a:rPr lang="uk-UA" b="1" dirty="0">
                <a:latin typeface="Arial" pitchFamily="34" charset="0"/>
              </a:rPr>
              <a:t>Інноваційні підходи до формування бюджетів та муніципального управління</a:t>
            </a:r>
          </a:p>
          <a:p>
            <a:pPr marL="342900" indent="-34290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  <a:defRPr/>
            </a:pPr>
            <a:r>
              <a:rPr lang="uk-UA" b="1" dirty="0">
                <a:latin typeface="Arial" pitchFamily="34" charset="0"/>
              </a:rPr>
              <a:t>Раціональне використання комунальної власності та розвиток інфраструктури</a:t>
            </a:r>
          </a:p>
          <a:p>
            <a:pPr marL="342900" indent="-34290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  <a:defRPr/>
            </a:pPr>
            <a:r>
              <a:rPr lang="uk-UA" b="1" dirty="0">
                <a:latin typeface="Arial" pitchFamily="34" charset="0"/>
              </a:rPr>
              <a:t>Маркетинг території та залучення інвестицій</a:t>
            </a:r>
          </a:p>
          <a:p>
            <a:pPr marL="342900" indent="-34290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  <a:defRPr/>
            </a:pPr>
            <a:r>
              <a:rPr lang="uk-UA" b="1" dirty="0">
                <a:latin typeface="Arial" pitchFamily="34" charset="0"/>
              </a:rPr>
              <a:t>Використання міжмуніципального співробітництва</a:t>
            </a:r>
          </a:p>
          <a:p>
            <a:pPr marL="342900" indent="-34290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  <a:defRPr/>
            </a:pPr>
            <a:r>
              <a:rPr lang="uk-UA" b="1" dirty="0">
                <a:latin typeface="Arial" pitchFamily="34" charset="0"/>
              </a:rPr>
              <a:t>Підтримка і розвиток бізнесу та створення сприятливого бізнес-клімату</a:t>
            </a:r>
          </a:p>
          <a:p>
            <a:pPr marL="342900" indent="-34290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  <a:defRPr/>
            </a:pPr>
            <a:r>
              <a:rPr lang="uk-UA" b="1" dirty="0">
                <a:latin typeface="Arial" pitchFamily="34" charset="0"/>
              </a:rPr>
              <a:t>Підтримка інституцій економічного розвитку</a:t>
            </a:r>
            <a:endParaRPr lang="en-US" b="1" dirty="0">
              <a:latin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658C91"/>
              </a:buClr>
              <a:buFont typeface="Wingdings" pitchFamily="2" charset="2"/>
              <a:buChar char="Ø"/>
              <a:defRPr/>
            </a:pPr>
            <a:r>
              <a:rPr lang="uk-UA" b="1" dirty="0">
                <a:latin typeface="Arial" pitchFamily="34" charset="0"/>
              </a:rPr>
              <a:t>Стратегічне планування</a:t>
            </a: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173244" y="4353349"/>
            <a:ext cx="950932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uk-UA" sz="2400" b="1" dirty="0">
                <a:solidFill>
                  <a:srgbClr val="7030A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Стратегічний план дозволяє з безлічі </a:t>
            </a:r>
            <a:endParaRPr lang="uk-UA" sz="2400" b="1" dirty="0" smtClean="0">
              <a:solidFill>
                <a:srgbClr val="7030A0"/>
              </a:solidFill>
              <a:effectLst>
                <a:outerShdw blurRad="38100" dist="38100" dir="2700000" algn="tl">
                  <a:schemeClr val="bg1">
                    <a:lumMod val="75000"/>
                  </a:schemeClr>
                </a:outerShdw>
              </a:effectLst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uk-UA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інструментів </a:t>
            </a:r>
            <a:r>
              <a:rPr lang="uk-UA" sz="2400" b="1" dirty="0">
                <a:solidFill>
                  <a:srgbClr val="7030A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економічного розвитку обрати ті, які </a:t>
            </a:r>
            <a:r>
              <a:rPr lang="uk-UA" sz="4400" b="1" dirty="0">
                <a:solidFill>
                  <a:srgbClr val="7030A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найбільш необхідні </a:t>
            </a:r>
            <a:r>
              <a:rPr lang="uk-UA" sz="2400" b="1" dirty="0">
                <a:solidFill>
                  <a:srgbClr val="7030A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та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відповідають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поставленим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Arial" pitchFamily="34" charset="0"/>
              </a:rPr>
              <a:t>цілям</a:t>
            </a:r>
          </a:p>
        </p:txBody>
      </p:sp>
      <p:pic>
        <p:nvPicPr>
          <p:cNvPr id="1741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9320" y="2997200"/>
            <a:ext cx="2916237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75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037" y="1593336"/>
            <a:ext cx="8935111" cy="4968875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  <a:defRPr/>
            </a:pPr>
            <a:r>
              <a:rPr lang="uk-UA" sz="2000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Стратегічне планування </a:t>
            </a:r>
            <a:r>
              <a:rPr lang="uk-UA" sz="2000" dirty="0"/>
              <a:t>– це системний шлях до управління змінами й досягнення консенсусу в громаді, а також формування спільного бачення її майбутнього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uk-UA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uk-UA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Навіщо це територіальним громадам?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uk-UA" sz="1050" dirty="0">
              <a:solidFill>
                <a:srgbClr val="46BCC2"/>
              </a:solidFill>
              <a:effectLst>
                <a:outerShdw blurRad="38100" dist="38100" dir="2700000" algn="tl">
                  <a:schemeClr val="bg1">
                    <a:lumMod val="75000"/>
                  </a:schemeClr>
                </a:outerShdw>
              </a:effectLst>
            </a:endParaRPr>
          </a:p>
          <a:p>
            <a:pPr marL="342900" algn="l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/>
              <a:t>Тому що це посилює їхню позицію у залученні зовнішніх ресурсів (інвестиції, гранти, субсидії, позики)</a:t>
            </a:r>
          </a:p>
          <a:p>
            <a:pPr marL="342900" algn="l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/>
              <a:t>Тому що це допомагає їм гармонізувати внутрішні ресурси, ідеї та наміри свої ключових “гравців”</a:t>
            </a:r>
          </a:p>
          <a:p>
            <a:pPr marL="342900" algn="l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/>
              <a:t>Тому що це активний вплив на майбутнє громади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uk-UA" sz="2000" dirty="0"/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uk-UA" b="1" dirty="0">
                <a:solidFill>
                  <a:srgbClr val="46BCC2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Процес стратегічного планування </a:t>
            </a:r>
            <a:r>
              <a:rPr lang="uk-UA" sz="2000" dirty="0"/>
              <a:t>передбачає створення у територіальній громаді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системи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</a:rPr>
              <a:t>стратегічних документів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67130" y="399762"/>
            <a:ext cx="9892558" cy="579438"/>
          </a:xfrm>
        </p:spPr>
        <p:txBody>
          <a:bodyPr/>
          <a:lstStyle/>
          <a:p>
            <a:r>
              <a:rPr lang="uk-UA" sz="4800" cap="all" dirty="0"/>
              <a:t>Стратегічне планування</a:t>
            </a:r>
            <a:endParaRPr lang="ru-RU" sz="4800" cap="all" dirty="0"/>
          </a:p>
        </p:txBody>
      </p:sp>
      <p:pic>
        <p:nvPicPr>
          <p:cNvPr id="18436" name="Picture 6" descr="Title-KryvR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3962" y="1593336"/>
            <a:ext cx="1800225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7" name="Picture 7" descr="Financial_Methods_and_Mechanisms_Report__Kyiv_2012_p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7761" y="3312740"/>
            <a:ext cx="2644239" cy="354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54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3562" y="577892"/>
            <a:ext cx="10506075" cy="579438"/>
          </a:xfrm>
        </p:spPr>
        <p:txBody>
          <a:bodyPr/>
          <a:lstStyle/>
          <a:p>
            <a:r>
              <a:rPr lang="uk-UA" sz="3200" cap="all" dirty="0"/>
              <a:t>Матриця процесу стратегічного планування</a:t>
            </a:r>
          </a:p>
        </p:txBody>
      </p:sp>
      <p:sp>
        <p:nvSpPr>
          <p:cNvPr id="7" name="Text Box 12"/>
          <p:cNvSpPr txBox="1">
            <a:spLocks/>
          </p:cNvSpPr>
          <p:nvPr/>
        </p:nvSpPr>
        <p:spPr>
          <a:xfrm>
            <a:off x="617517" y="1579564"/>
            <a:ext cx="2897208" cy="12398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uk-UA" sz="1600" b="1" dirty="0">
                <a:solidFill>
                  <a:schemeClr val="bg1"/>
                </a:solidFill>
                <a:latin typeface="Arial" pitchFamily="34" charset="0"/>
              </a:rPr>
              <a:t>1. Організація процесу </a:t>
            </a:r>
            <a:endParaRPr lang="uk-UA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 Box 15"/>
          <p:cNvSpPr>
            <a:spLocks noChangeArrowheads="1"/>
          </p:cNvSpPr>
          <p:nvPr/>
        </p:nvSpPr>
        <p:spPr bwMode="auto">
          <a:xfrm>
            <a:off x="3657599" y="1579564"/>
            <a:ext cx="8324603" cy="12398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948A54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sz="1600">
                <a:latin typeface="Arial" pitchFamily="34" charset="0"/>
              </a:rPr>
              <a:t>формування групи зацікавлених осіб для розробки стратегічного плану; розгляд ініціатив з економічного розвитку; формування плану розробки стратегії.</a:t>
            </a:r>
          </a:p>
        </p:txBody>
      </p:sp>
      <p:sp>
        <p:nvSpPr>
          <p:cNvPr id="9" name="Text Box 12"/>
          <p:cNvSpPr txBox="1">
            <a:spLocks/>
          </p:cNvSpPr>
          <p:nvPr/>
        </p:nvSpPr>
        <p:spPr>
          <a:xfrm>
            <a:off x="617517" y="2906714"/>
            <a:ext cx="2887683" cy="12398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uk-UA" sz="1600" b="1" dirty="0">
                <a:solidFill>
                  <a:schemeClr val="bg1"/>
                </a:solidFill>
                <a:latin typeface="Arial" pitchFamily="34" charset="0"/>
              </a:rPr>
              <a:t>2. Проведення аналізу </a:t>
            </a:r>
            <a:endParaRPr lang="uk-UA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Text Box 15"/>
          <p:cNvSpPr>
            <a:spLocks noChangeArrowheads="1"/>
          </p:cNvSpPr>
          <p:nvPr/>
        </p:nvSpPr>
        <p:spPr bwMode="auto">
          <a:xfrm>
            <a:off x="3657600" y="2906714"/>
            <a:ext cx="8324602" cy="12398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948A54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sz="1600" dirty="0">
                <a:latin typeface="Arial" pitchFamily="34" charset="0"/>
              </a:rPr>
              <a:t>дослідження тенденцій розвитку економіки; визначення фінансових, операційних, кадрових та інфраструктурних ресурсів; підготовка Профілю громади; проведення опитування; розробка </a:t>
            </a:r>
            <a:r>
              <a:rPr lang="en-US" sz="1600" dirty="0">
                <a:latin typeface="Arial" pitchFamily="34" charset="0"/>
              </a:rPr>
              <a:t>SWOT – </a:t>
            </a:r>
            <a:r>
              <a:rPr lang="uk-UA" sz="1600" dirty="0">
                <a:latin typeface="Arial" pitchFamily="34" charset="0"/>
              </a:rPr>
              <a:t>аналізу; оцінка сценаріїв розвитку та систем управління</a:t>
            </a:r>
          </a:p>
        </p:txBody>
      </p:sp>
      <p:sp>
        <p:nvSpPr>
          <p:cNvPr id="11" name="Text Box 12"/>
          <p:cNvSpPr txBox="1">
            <a:spLocks/>
          </p:cNvSpPr>
          <p:nvPr/>
        </p:nvSpPr>
        <p:spPr>
          <a:xfrm>
            <a:off x="617517" y="4235450"/>
            <a:ext cx="2887683" cy="12398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Arial" pitchFamily="34" charset="0"/>
              </a:rPr>
              <a:t>3. Стратегічне планування, формування ієрархії цілей, формування СП</a:t>
            </a:r>
            <a:endParaRPr lang="uk-UA" sz="1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Text Box 15"/>
          <p:cNvSpPr>
            <a:spLocks noChangeArrowheads="1"/>
          </p:cNvSpPr>
          <p:nvPr/>
        </p:nvSpPr>
        <p:spPr bwMode="auto">
          <a:xfrm>
            <a:off x="3657600" y="4235450"/>
            <a:ext cx="8324602" cy="123983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948A54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sz="1600">
                <a:latin typeface="Arial" pitchFamily="34" charset="0"/>
              </a:rPr>
              <a:t>формулювання стратегічного бачення та місії; визначення пріоритетів та стратегічних цілей; розробка дерева цілей та планів дій; розробка критеріїв і процесів вимірювання результатів; громадське обговорення та ухвалення стратегічного плану</a:t>
            </a:r>
          </a:p>
        </p:txBody>
      </p:sp>
      <p:sp>
        <p:nvSpPr>
          <p:cNvPr id="13" name="Text Box 12"/>
          <p:cNvSpPr txBox="1">
            <a:spLocks/>
          </p:cNvSpPr>
          <p:nvPr/>
        </p:nvSpPr>
        <p:spPr>
          <a:xfrm>
            <a:off x="617517" y="5562600"/>
            <a:ext cx="2887683" cy="12398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Arial" pitchFamily="34" charset="0"/>
              </a:rPr>
              <a:t>4. Впровадження та створення системи моніторингу і коригування СП</a:t>
            </a:r>
            <a:endParaRPr lang="uk-UA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Text Box 15"/>
          <p:cNvSpPr>
            <a:spLocks noChangeArrowheads="1"/>
          </p:cNvSpPr>
          <p:nvPr/>
        </p:nvSpPr>
        <p:spPr bwMode="auto">
          <a:xfrm>
            <a:off x="3657600" y="5562600"/>
            <a:ext cx="8324602" cy="123983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948A54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sz="1600">
                <a:latin typeface="Arial" pitchFamily="34" charset="0"/>
              </a:rPr>
              <a:t>визначення органів, відповідальних за впровадження стратегії; формування оперативного Плану впровадження стратегії та розробка бюджету реалізації; розробка індикаторів успішності виконання стратегічного плану</a:t>
            </a:r>
          </a:p>
        </p:txBody>
      </p:sp>
    </p:spTree>
    <p:extLst>
      <p:ext uri="{BB962C8B-B14F-4D97-AF65-F5344CB8AC3E}">
        <p14:creationId xmlns:p14="http://schemas.microsoft.com/office/powerpoint/2010/main" val="4028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249</TotalTime>
  <Words>2854</Words>
  <Application>Microsoft Office PowerPoint</Application>
  <PresentationFormat>Широкоэкранный</PresentationFormat>
  <Paragraphs>335</Paragraphs>
  <Slides>41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La mente</vt:lpstr>
      <vt:lpstr>Економічне зростання  і сталий розвиток </vt:lpstr>
      <vt:lpstr>Презентация PowerPoint</vt:lpstr>
      <vt:lpstr>Презентация PowerPoint</vt:lpstr>
      <vt:lpstr>Презентация PowerPoint</vt:lpstr>
      <vt:lpstr>Що таке місцевий економічний розвиток?</vt:lpstr>
      <vt:lpstr>Що таке місцевий економічний розвиток?</vt:lpstr>
      <vt:lpstr>Презентация PowerPoint</vt:lpstr>
      <vt:lpstr>Стратегічне планування</vt:lpstr>
      <vt:lpstr>Матриця процесу стратегічного планування</vt:lpstr>
      <vt:lpstr>Презентация PowerPoint</vt:lpstr>
      <vt:lpstr>Контекст та мета Проекту МЕРМ</vt:lpstr>
      <vt:lpstr>Партнери</vt:lpstr>
      <vt:lpstr>Розробка навчальних програм</vt:lpstr>
      <vt:lpstr>Стратегічне планування</vt:lpstr>
      <vt:lpstr>Презентация PowerPoint</vt:lpstr>
      <vt:lpstr>Презентация PowerPoint</vt:lpstr>
      <vt:lpstr>Показниками економічного зростання виступають:</vt:lpstr>
      <vt:lpstr> ВВП країн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Виділяють два типи економічного зростання – екстенсивний та інтенсивний.  </vt:lpstr>
      <vt:lpstr>Найважливішими проблемами теорії  економічного зростання є: </vt:lpstr>
      <vt:lpstr>За сучасних умов економічний розвиток набув глобального характеру</vt:lpstr>
      <vt:lpstr>Для досягнення глобальної рівноваги необхідні певні передумови:  </vt:lpstr>
      <vt:lpstr>Показниками, які характеризують сталість розвитку і біосферосумісність, можуть бути:  </vt:lpstr>
      <vt:lpstr>Сталий економічний розвиток  (sustainable economic development)</vt:lpstr>
      <vt:lpstr>Стале економічне зростання  (sustainable economic growth)</vt:lpstr>
      <vt:lpstr>Презентация PowerPoint</vt:lpstr>
      <vt:lpstr>Презентация PowerPoint</vt:lpstr>
      <vt:lpstr>Фактори економічного зростання і сталий розвиток</vt:lpstr>
      <vt:lpstr> Трудові ресурси характеризуються: </vt:lpstr>
      <vt:lpstr> Найбільш активним і мобільним фактором виробництва є капітал у вигляді  виробничих фондів (або засобів виробництва). </vt:lpstr>
      <vt:lpstr>Природні ресурси</vt:lpstr>
      <vt:lpstr>Всі фактори можна розділити на дві групи:    </vt:lpstr>
      <vt:lpstr>Презентация PowerPoint</vt:lpstr>
      <vt:lpstr>Для збільшення людського капіталу необхідно формувати умови для зміцнення здоров’я,  отримання освіти, знань та навичок, що мають інтегральний соціальний ефект,від якого виграє не лише конкретна людина, а й суспільство в цілому. </vt:lpstr>
      <vt:lpstr>Презентация PowerPoint</vt:lpstr>
      <vt:lpstr>САМОСТІЙНО ВИВЧИТИ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Економічне зростання і сталий розвиток </dc:title>
  <dc:creator>RePack by Diakov</dc:creator>
  <cp:lastModifiedBy>RePack by Diakov</cp:lastModifiedBy>
  <cp:revision>32</cp:revision>
  <dcterms:created xsi:type="dcterms:W3CDTF">2021-03-23T07:28:55Z</dcterms:created>
  <dcterms:modified xsi:type="dcterms:W3CDTF">2021-03-23T12:48:48Z</dcterms:modified>
</cp:coreProperties>
</file>