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b23e0547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b23e0547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b23e0547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b23e0547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b23e0547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b23e0547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b23e0547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b23e0547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b23e0547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b23e0547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b23e0547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b23e0547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b23e0547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b23e0547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b23e0547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b23e0547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b23e0547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b23e0547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82950" y="588225"/>
            <a:ext cx="5978100" cy="16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latin typeface="Times New Roman"/>
                <a:ea typeface="Times New Roman"/>
                <a:cs typeface="Times New Roman"/>
                <a:sym typeface="Times New Roman"/>
              </a:rPr>
              <a:t>Я і ми. Соціокультурна багатоманітність</a:t>
            </a:r>
            <a:endParaRPr b="1" sz="5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565351" y="3310450"/>
            <a:ext cx="2013300" cy="7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775" y="2341053"/>
            <a:ext cx="2846450" cy="251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46850" y="3242075"/>
            <a:ext cx="2224800" cy="12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0" y="0"/>
            <a:ext cx="9144000" cy="28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50">
                <a:latin typeface="Times New Roman"/>
                <a:ea typeface="Times New Roman"/>
                <a:cs typeface="Times New Roman"/>
                <a:sym typeface="Times New Roman"/>
              </a:rPr>
              <a:t>Цінності сучасного західного суспільства передбачають його розвиток, спрямований на усунення цих відмінностей. У першу чергу йдеться про ліквідацію соціальної нерівності, спричиненої біологічними чинниками: розвинені країни створюють умови для вільного пересування, освіти, комунікації та всього необхідного для повноцінного життя людей з особливими фізичними потребами, зумовленими як віком, так і станом здоров’я. Також передбачається формування нового суспільства, де представники різних соціальних груп почуватимуть себе однаково комфортно. </a:t>
            </a:r>
            <a:endParaRPr sz="1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750">
                <a:latin typeface="Times New Roman"/>
                <a:ea typeface="Times New Roman"/>
                <a:cs typeface="Times New Roman"/>
                <a:sym typeface="Times New Roman"/>
              </a:rPr>
              <a:t>Таким чином, основною його цінністю є різноманіття, виражене в гаслі </a:t>
            </a:r>
            <a:r>
              <a:rPr b="1" i="1" lang="uk" sz="1850">
                <a:latin typeface="Times New Roman"/>
                <a:ea typeface="Times New Roman"/>
                <a:cs typeface="Times New Roman"/>
                <a:sym typeface="Times New Roman"/>
              </a:rPr>
              <a:t>«Усі різні, усі рівні»</a:t>
            </a:r>
            <a:endParaRPr b="1" i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00425" y="2400125"/>
            <a:ext cx="2294700" cy="29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50" y="2855938"/>
            <a:ext cx="3182475" cy="20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0" y="0"/>
            <a:ext cx="26265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50">
                <a:latin typeface="Times New Roman"/>
                <a:ea typeface="Times New Roman"/>
                <a:cs typeface="Times New Roman"/>
                <a:sym typeface="Times New Roman"/>
              </a:rPr>
              <a:t>Що таке соціум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50">
                <a:latin typeface="Times New Roman"/>
                <a:ea typeface="Times New Roman"/>
                <a:cs typeface="Times New Roman"/>
                <a:sym typeface="Times New Roman"/>
              </a:rPr>
              <a:t>Немає людини</a:t>
            </a:r>
            <a:r>
              <a:rPr lang="uk" sz="1550">
                <a:latin typeface="Times New Roman"/>
                <a:ea typeface="Times New Roman"/>
                <a:cs typeface="Times New Roman"/>
                <a:sym typeface="Times New Roman"/>
              </a:rPr>
              <a:t>                  не виникне соціуму.     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550">
                <a:latin typeface="Times New Roman"/>
                <a:ea typeface="Times New Roman"/>
                <a:cs typeface="Times New Roman"/>
                <a:sym typeface="Times New Roman"/>
              </a:rPr>
              <a:t>Відсутній соціум</a:t>
            </a:r>
            <a:r>
              <a:rPr lang="uk" sz="1550">
                <a:latin typeface="Times New Roman"/>
                <a:ea typeface="Times New Roman"/>
                <a:cs typeface="Times New Roman"/>
                <a:sym typeface="Times New Roman"/>
              </a:rPr>
              <a:t>              не сформується особистість людини.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1750975" y="1682575"/>
            <a:ext cx="738600" cy="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" name="Google Shape;73;p14"/>
          <p:cNvCxnSpPr/>
          <p:nvPr/>
        </p:nvCxnSpPr>
        <p:spPr>
          <a:xfrm>
            <a:off x="2051875" y="2147700"/>
            <a:ext cx="437700" cy="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150" y="1097400"/>
            <a:ext cx="26479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6720825" y="1097400"/>
            <a:ext cx="14226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Жан-Жак Руссо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47175" y="2927425"/>
            <a:ext cx="4801500" cy="20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Концепція суспільного договору</a:t>
            </a:r>
            <a:endParaRPr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суспільство виникло як результат договору всього людства задля задоволення своїх потреб у харчуванні й безпеці, спілкуванні та інтелектуальному розвитку.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128900" y="499050"/>
            <a:ext cx="30594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87900" y="2804325"/>
            <a:ext cx="83682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Соціологи пояснюють соціум, як сукупність усіх способів взаємодії і форм об’єднання людей, у яких проявляється їхня всебічна залежність одне від одного. </a:t>
            </a:r>
            <a:b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У більш поширеному розумінні соціум — це сукупність людей, об’єднаних конкретними інтересами, потребами, взаємними симпатіями або видами діяльності.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25" y="90900"/>
            <a:ext cx="36385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350" y="241313"/>
            <a:ext cx="2499525" cy="24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1359150" y="875475"/>
            <a:ext cx="1787100" cy="54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87900" y="2407600"/>
            <a:ext cx="83682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50">
                <a:latin typeface="Times New Roman"/>
                <a:ea typeface="Times New Roman"/>
                <a:cs typeface="Times New Roman"/>
                <a:sym typeface="Times New Roman"/>
              </a:rPr>
              <a:t>Сучасні науковці виділяють такі ознаки соціуму:</a:t>
            </a:r>
            <a:endParaRPr b="1"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• його представники проживають на певній території;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• його представники здійснюють спільну діяльність;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• у соціумі обов’язково має бути розподіл суспільних благ;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2150">
                <a:latin typeface="Times New Roman"/>
                <a:ea typeface="Times New Roman"/>
                <a:cs typeface="Times New Roman"/>
                <a:sym typeface="Times New Roman"/>
              </a:rPr>
              <a:t>• як наслідок, ознакою соціуму є соціальний і виробничий поділ праці.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600" y="209050"/>
            <a:ext cx="3318391" cy="21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0" y="0"/>
            <a:ext cx="2503500" cy="82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50">
                <a:latin typeface="Times New Roman"/>
                <a:ea typeface="Times New Roman"/>
                <a:cs typeface="Times New Roman"/>
                <a:sym typeface="Times New Roman"/>
              </a:rPr>
              <a:t>Соціальна структура </a:t>
            </a:r>
            <a:br>
              <a:rPr b="1" lang="uk" sz="185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" sz="1850">
                <a:latin typeface="Times New Roman"/>
                <a:ea typeface="Times New Roman"/>
                <a:cs typeface="Times New Roman"/>
                <a:sym typeface="Times New Roman"/>
              </a:rPr>
              <a:t>сучасного соціуму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150475" y="1244825"/>
            <a:ext cx="89052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Полікультурність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співіснування та розвиток різних за змістом культурних традицій у межах однієї локалізованої в просторі й часі спільноти людей.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Толерантність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терпимість до іншого світогляду, способу життя, поведінки і звичаїв.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Терпимість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здатність витримувати щось, миритися з яким-небудь становищем.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Плюралізм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визнання багатоманітності думок, поглядів, напрямків, партій, суб'єктів економічного, політичного й культурного життя демократичного суспільства як основи його розвитку.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Компроміс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згода, якої досягають шляхом взаємних поступок.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Різноманітність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наявність багатьох складових різного характеру в єдиному цілому.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5666">
                <a:latin typeface="Times New Roman"/>
                <a:ea typeface="Times New Roman"/>
                <a:cs typeface="Times New Roman"/>
                <a:sym typeface="Times New Roman"/>
              </a:rPr>
              <a:t>Рівність</a:t>
            </a:r>
            <a:r>
              <a:rPr lang="uk" sz="5666">
                <a:latin typeface="Times New Roman"/>
                <a:ea typeface="Times New Roman"/>
                <a:cs typeface="Times New Roman"/>
                <a:sym typeface="Times New Roman"/>
              </a:rPr>
              <a:t> — можливість забезпечення рівними правами та можливостями різних соціальних груп задля задоволення їхніх потреб.</a:t>
            </a:r>
            <a:endParaRPr sz="56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350" y="25625"/>
            <a:ext cx="59626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239950" y="0"/>
            <a:ext cx="1253700" cy="8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!!!</a:t>
            </a:r>
            <a:endParaRPr b="1" sz="5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7900" y="1489825"/>
            <a:ext cx="8368200" cy="18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Поняття 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«суспільство»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 тотожне терміну «с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оціум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», а різниця полягає лише у сферах їх застосування. Так, поняття «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суспільство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» частіше застосовується в правових дисциплінах, у суспільствознавстві та історії, а «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соціум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» — це поняття, ближче до соціологічних наук: демографи, соціологи, психології. Таким чином, поняття «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соціальне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» та «</a:t>
            </a:r>
            <a:r>
              <a:rPr b="1" i="1" lang="uk" sz="1750">
                <a:latin typeface="Times New Roman"/>
                <a:ea typeface="Times New Roman"/>
                <a:cs typeface="Times New Roman"/>
                <a:sym typeface="Times New Roman"/>
              </a:rPr>
              <a:t>суспільне</a:t>
            </a:r>
            <a:r>
              <a:rPr i="1" lang="uk" sz="1750">
                <a:latin typeface="Times New Roman"/>
                <a:ea typeface="Times New Roman"/>
                <a:cs typeface="Times New Roman"/>
                <a:sym typeface="Times New Roman"/>
              </a:rPr>
              <a:t>» теж є синонімічними.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14625" y="930200"/>
            <a:ext cx="87003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Соціальна структура складається з:</a:t>
            </a:r>
            <a:endParaRPr b="1"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uk" sz="19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соціальних спільнот</a:t>
            </a:r>
            <a:r>
              <a:rPr b="1"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відносно стійких сукупностей людей, яким притаманні більш або менш однакові умови та стиль життя, колективна свідомість, спільність соціальних норм, ціннісні орієнтири та інтереси;</a:t>
            </a:r>
            <a:endParaRPr b="1"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uk" sz="19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соціальних відносин </a:t>
            </a:r>
            <a:r>
              <a:rPr b="1" lang="uk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відносно стійкої системи зв’язків між окремими спільнотами, що сформувалася в процесі їхньої взаємодії в умовах певного суспільства. У межах різних соціальних спільнот люди мають певний соціальний статус — визначене місце в цій спільноті, і відповідно до нього виконують соціальні ролі — поводяться згідно зі своїм соціальним статусом і узгодженими з ним правами та обов’язками.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0" y="0"/>
            <a:ext cx="2293200" cy="5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61">
                <a:latin typeface="Times New Roman"/>
                <a:ea typeface="Times New Roman"/>
                <a:cs typeface="Times New Roman"/>
                <a:sym typeface="Times New Roman"/>
              </a:rPr>
              <a:t>Соціальна нерівність</a:t>
            </a:r>
            <a:endParaRPr sz="361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64100" y="2776950"/>
            <a:ext cx="83682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750">
                <a:latin typeface="Times New Roman"/>
                <a:ea typeface="Times New Roman"/>
                <a:cs typeface="Times New Roman"/>
                <a:sym typeface="Times New Roman"/>
              </a:rPr>
              <a:t>Правозахисники та активісти вважають ідеальним таке суспільство, де соціальної нерівності не існуватиме або ж вона не впливатиме на життя людей. Найпоширенішим сьогодні є розуміння соціальної нерівності як становища в суспільстві, за якого окремі соціальні групи мають відмінний соціальний статус, належать до різних суспільних верств або соціальних кіл.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450" y="366450"/>
            <a:ext cx="3944075" cy="21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 flipH="1" rot="10800000">
            <a:off x="3324125" y="1294625"/>
            <a:ext cx="3147600" cy="2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87900" y="3023175"/>
            <a:ext cx="8368200" cy="19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95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Основною причиною </a:t>
            </a:r>
            <a:r>
              <a:rPr lang="uk" sz="1850">
                <a:latin typeface="Times New Roman"/>
                <a:ea typeface="Times New Roman"/>
                <a:cs typeface="Times New Roman"/>
                <a:sym typeface="Times New Roman"/>
              </a:rPr>
              <a:t>існування соціальної нерівності вважають низький рівень морального розвитку суспільства, його жорстку стратифікацію, відсутність прагнення порозуміння і толерантності. Проявами соціальної нерівності є правова нерівність, обмеження свобод, майнова нерівність, відмінності в можливостях доступу до освіти й культури, медичного обслуговування тощо.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36" y="81900"/>
            <a:ext cx="4979525" cy="27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