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3" r:id="rId1"/>
  </p:sldMasterIdLst>
  <p:notesMasterIdLst>
    <p:notesMasterId r:id="rId14"/>
  </p:notesMasterIdLst>
  <p:handoutMasterIdLst>
    <p:handoutMasterId r:id="rId15"/>
  </p:handoutMasterIdLst>
  <p:sldIdLst>
    <p:sldId id="257" r:id="rId2"/>
    <p:sldId id="261" r:id="rId3"/>
    <p:sldId id="306" r:id="rId4"/>
    <p:sldId id="307" r:id="rId5"/>
    <p:sldId id="288" r:id="rId6"/>
    <p:sldId id="297" r:id="rId7"/>
    <p:sldId id="289" r:id="rId8"/>
    <p:sldId id="457" r:id="rId9"/>
    <p:sldId id="290" r:id="rId10"/>
    <p:sldId id="298" r:id="rId11"/>
    <p:sldId id="456" r:id="rId12"/>
    <p:sldId id="396" r:id="rId13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168" autoAdjust="0"/>
    <p:restoredTop sz="94660"/>
  </p:normalViewPr>
  <p:slideViewPr>
    <p:cSldViewPr snapToGrid="0">
      <p:cViewPr varScale="1">
        <p:scale>
          <a:sx n="75" d="100"/>
          <a:sy n="75" d="100"/>
        </p:scale>
        <p:origin x="176" y="9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9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 rtlCol="0"/>
        <a:lstStyle/>
        <a:p>
          <a:pPr rtl="0"/>
          <a:endParaRPr lang="en-US"/>
        </a:p>
      </dgm:t>
    </dgm:pt>
    <dgm:pt modelId="{40FC4FFE-8987-4A26-B7F4-8A516F18ADAE}">
      <dgm:prSet/>
      <dgm:spPr/>
      <dgm:t>
        <a:bodyPr rtlCol="0"/>
        <a:lstStyle/>
        <a:p>
          <a:pPr rtl="0">
            <a:lnSpc>
              <a:spcPct val="100000"/>
            </a:lnSpc>
            <a:defRPr cap="all"/>
          </a:pPr>
          <a:r>
            <a:rPr lang="ru" dirty="0"/>
            <a:t>проблема</a:t>
          </a:r>
        </a:p>
      </dgm:t>
    </dgm:pt>
    <dgm:pt modelId="{CAD7EF86-FB23-41F6-BF42-040B36DEFDB1}" type="parTrans" cxnId="{C7AD8469-3C68-4AF9-AB82-79B0043AA120}">
      <dgm:prSet/>
      <dgm:spPr/>
      <dgm:t>
        <a:bodyPr rtlCol="0"/>
        <a:lstStyle/>
        <a:p>
          <a:pPr rtl="0"/>
          <a:endParaRPr lang="en-US"/>
        </a:p>
      </dgm:t>
    </dgm:pt>
    <dgm:pt modelId="{5B62599A-5C9B-48E7-896E-EA782AC60C8B}" type="sibTrans" cxnId="{C7AD8469-3C68-4AF9-AB82-79B0043AA120}">
      <dgm:prSet/>
      <dgm:spPr/>
      <dgm:t>
        <a:bodyPr rtlCol="0"/>
        <a:lstStyle/>
        <a:p>
          <a:pPr rtl="0"/>
          <a:endParaRPr lang="en-US"/>
        </a:p>
      </dgm:t>
    </dgm:pt>
    <dgm:pt modelId="{49225C73-1633-42F1-AB3B-7CB183E5F8B8}">
      <dgm:prSet/>
      <dgm:spPr/>
      <dgm:t>
        <a:bodyPr rtlCol="0"/>
        <a:lstStyle/>
        <a:p>
          <a:pPr rtl="0">
            <a:lnSpc>
              <a:spcPct val="100000"/>
            </a:lnSpc>
            <a:defRPr cap="all"/>
          </a:pPr>
          <a:r>
            <a:rPr lang="uk-UA" dirty="0"/>
            <a:t>Безкоштовна послуга</a:t>
          </a:r>
          <a:endParaRPr lang="ru" dirty="0"/>
        </a:p>
      </dgm:t>
    </dgm:pt>
    <dgm:pt modelId="{1A0E2090-1D4F-438A-8766-B6030CE01ADD}" type="parTrans" cxnId="{A9154303-8225-4248-91DC-1B0156A35F07}">
      <dgm:prSet/>
      <dgm:spPr/>
      <dgm:t>
        <a:bodyPr rtlCol="0"/>
        <a:lstStyle/>
        <a:p>
          <a:pPr rtl="0"/>
          <a:endParaRPr lang="en-US"/>
        </a:p>
      </dgm:t>
    </dgm:pt>
    <dgm:pt modelId="{9646853A-8964-4519-A5B1-0B7D18B2983D}" type="sibTrans" cxnId="{A9154303-8225-4248-91DC-1B0156A35F07}">
      <dgm:prSet/>
      <dgm:spPr/>
      <dgm:t>
        <a:bodyPr rtlCol="0"/>
        <a:lstStyle/>
        <a:p>
          <a:pPr rtl="0"/>
          <a:endParaRPr lang="en-US"/>
        </a:p>
      </dgm:t>
    </dgm:pt>
    <dgm:pt modelId="{1C383F32-22E8-4F62-A3E0-BDC3D5F48992}">
      <dgm:prSet/>
      <dgm:spPr/>
      <dgm:t>
        <a:bodyPr rtlCol="0"/>
        <a:lstStyle/>
        <a:p>
          <a:pPr rtl="0">
            <a:lnSpc>
              <a:spcPct val="100000"/>
            </a:lnSpc>
            <a:defRPr cap="all"/>
          </a:pPr>
          <a:r>
            <a:rPr lang="ru" dirty="0"/>
            <a:t>Легенда</a:t>
          </a:r>
        </a:p>
      </dgm:t>
    </dgm:pt>
    <dgm:pt modelId="{A7920A2F-3244-4159-AF04-6A1D38B7B317}" type="parTrans" cxnId="{C4CCE57E-E871-46D6-BAD5-880252C95D22}">
      <dgm:prSet/>
      <dgm:spPr/>
      <dgm:t>
        <a:bodyPr rtlCol="0"/>
        <a:lstStyle/>
        <a:p>
          <a:pPr rtl="0"/>
          <a:endParaRPr lang="en-US"/>
        </a:p>
      </dgm:t>
    </dgm:pt>
    <dgm:pt modelId="{8500F72A-2C6D-4FDF-9C1D-CA691380EB0B}" type="sibTrans" cxnId="{C4CCE57E-E871-46D6-BAD5-880252C95D22}">
      <dgm:prSet/>
      <dgm:spPr/>
      <dgm:t>
        <a:bodyPr rtlCol="0"/>
        <a:lstStyle/>
        <a:p>
          <a:pPr rtl="0"/>
          <a:endParaRPr lang="en-US"/>
        </a:p>
      </dgm:t>
    </dgm:pt>
    <dgm:pt modelId="{50B3CE7C-E10B-4E23-BD93-03664997C932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</dgm:pt>
    <dgm:pt modelId="{DE9CE479-E4AE-4283-AEF1-10C1535B4324}" type="pres">
      <dgm:prSet presAssocID="{40FC4FFE-8987-4A26-B7F4-8A516F18ADAE}" presName="compNode" presStyleCnt="0"/>
      <dgm:spPr/>
    </dgm:pt>
    <dgm:pt modelId="{B59FCF02-CAD2-4D6F-9542-AD86711168CA}" type="pres">
      <dgm:prSet presAssocID="{40FC4FFE-8987-4A26-B7F4-8A516F18ADAE}" presName="iconBgRect" presStyleLbl="bgShp" presStyleIdx="0" presStyleCnt="3"/>
      <dgm:spPr/>
    </dgm:pt>
    <dgm:pt modelId="{7C175B98-93F4-4D7C-BB95-1514AB879CD5}" type="pres">
      <dgm:prSet presAssocID="{40FC4FFE-8987-4A26-B7F4-8A516F18ADAE}" presName="iconRect" presStyleLbl="node1" presStyleIdx="0" presStyleCnt="3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graph with downward trend"/>
        </a:ext>
      </dgm:extLst>
    </dgm:pt>
    <dgm:pt modelId="{677A3090-5F01-43FD-9FA6-C0420AD80FD6}" type="pres">
      <dgm:prSet presAssocID="{40FC4FFE-8987-4A26-B7F4-8A516F18ADAE}" presName="spaceRect" presStyleCnt="0"/>
      <dgm:spPr/>
    </dgm:pt>
    <dgm:pt modelId="{127117FB-F8A7-4A20-A8A7-EC686DDC76D0}" type="pres">
      <dgm:prSet presAssocID="{40FC4FFE-8987-4A26-B7F4-8A516F18ADAE}" presName="textRect" presStyleLbl="revTx" presStyleIdx="0" presStyleCnt="3">
        <dgm:presLayoutVars>
          <dgm:chMax val="1"/>
          <dgm:chPref val="1"/>
        </dgm:presLayoutVars>
      </dgm:prSet>
      <dgm:spPr/>
    </dgm:pt>
    <dgm:pt modelId="{FD1EED9C-83D3-41AD-A09B-D3B36354168F}" type="pres">
      <dgm:prSet presAssocID="{5B62599A-5C9B-48E7-896E-EA782AC60C8B}" presName="sibTrans" presStyleCnt="0"/>
      <dgm:spPr/>
    </dgm:pt>
    <dgm:pt modelId="{C998AB0A-577D-44AA-A068-F634DDE7BD47}" type="pres">
      <dgm:prSet presAssocID="{49225C73-1633-42F1-AB3B-7CB183E5F8B8}" presName="compNode" presStyleCnt="0"/>
      <dgm:spPr/>
    </dgm:pt>
    <dgm:pt modelId="{BCD8CDD9-0C56-4401-ADB1-8B48DAB2C96F}" type="pres">
      <dgm:prSet presAssocID="{49225C73-1633-42F1-AB3B-7CB183E5F8B8}" presName="iconBgRect" presStyleLbl="bgShp" presStyleIdx="1" presStyleCnt="3"/>
      <dgm:spPr/>
    </dgm:pt>
    <dgm:pt modelId="{DB4CA7C4-FCA1-4127-B20A-2A5C031A3CF4}" type="pres">
      <dgm:prSet presAssocID="{49225C73-1633-42F1-AB3B-7CB183E5F8B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bar chart"/>
        </a:ext>
      </dgm:extLst>
    </dgm:pt>
    <dgm:pt modelId="{9B0C8FBF-0BDD-48A5-967E-F3FE71659F6A}" type="pres">
      <dgm:prSet presAssocID="{49225C73-1633-42F1-AB3B-7CB183E5F8B8}" presName="spaceRect" presStyleCnt="0"/>
      <dgm:spPr/>
    </dgm:pt>
    <dgm:pt modelId="{7E6FE37A-5DB0-4899-9FCB-0CE39BC185F8}" type="pres">
      <dgm:prSet presAssocID="{49225C73-1633-42F1-AB3B-7CB183E5F8B8}" presName="textRect" presStyleLbl="revTx" presStyleIdx="1" presStyleCnt="3">
        <dgm:presLayoutVars>
          <dgm:chMax val="1"/>
          <dgm:chPref val="1"/>
        </dgm:presLayoutVars>
      </dgm:prSet>
      <dgm:spPr/>
    </dgm:pt>
    <dgm:pt modelId="{5A266296-0042-402F-92EF-D59AB148E92E}" type="pres">
      <dgm:prSet presAssocID="{9646853A-8964-4519-A5B1-0B7D18B2983D}" presName="sibTrans" presStyleCnt="0"/>
      <dgm:spPr/>
    </dgm:pt>
    <dgm:pt modelId="{ECFA770B-DE2C-4683-A038-58D0FE44BC27}" type="pres">
      <dgm:prSet presAssocID="{1C383F32-22E8-4F62-A3E0-BDC3D5F48992}" presName="compNode" presStyleCnt="0"/>
      <dgm:spPr/>
    </dgm:pt>
    <dgm:pt modelId="{FF93E135-77D6-48A0-8871-9BC93D705D06}" type="pres">
      <dgm:prSet presAssocID="{1C383F32-22E8-4F62-A3E0-BDC3D5F48992}" presName="iconBgRect" presStyleLbl="bgShp" presStyleIdx="2" presStyleCnt="3"/>
      <dgm:spPr/>
    </dgm:pt>
    <dgm:pt modelId="{39509775-983E-4110-B989-EE2CD6514BE0}" type="pres">
      <dgm:prSet presAssocID="{1C383F32-22E8-4F62-A3E0-BDC3D5F4899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493B43B2-705C-4AE5-8A77-D8DEEDA1B5CF}" type="pres">
      <dgm:prSet presAssocID="{1C383F32-22E8-4F62-A3E0-BDC3D5F48992}" presName="spaceRect" presStyleCnt="0"/>
      <dgm:spPr/>
    </dgm:pt>
    <dgm:pt modelId="{1AEDC777-00B3-41D7-9AE1-23D741E941C3}" type="pres">
      <dgm:prSet presAssocID="{1C383F32-22E8-4F62-A3E0-BDC3D5F4899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7A710F69-5154-4855-ACF5-BC7C1BF85A80}" type="presOf" srcId="{49225C73-1633-42F1-AB3B-7CB183E5F8B8}" destId="{7E6FE37A-5DB0-4899-9FCB-0CE39BC185F8}" srcOrd="0" destOrd="0" presId="urn:microsoft.com/office/officeart/2018/5/layout/IconCircleLabelList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676D3A6A-6EA7-4483-BB12-0BD4A7D7AF9D}" type="presOf" srcId="{01A66772-F185-4D58-B8BB-E9370D7A7A2B}" destId="{50B3CE7C-E10B-4E23-BD93-03664997C932}" srcOrd="0" destOrd="0" presId="urn:microsoft.com/office/officeart/2018/5/layout/IconCircleLabelList"/>
    <dgm:cxn modelId="{1496FC70-DB8B-48D4-98DE-DD2856E389EE}" type="presOf" srcId="{1C383F32-22E8-4F62-A3E0-BDC3D5F48992}" destId="{1AEDC777-00B3-41D7-9AE1-23D741E941C3}" srcOrd="0" destOrd="0" presId="urn:microsoft.com/office/officeart/2018/5/layout/IconCircleLabelList"/>
    <dgm:cxn modelId="{C4CCE57E-E871-46D6-BAD5-880252C95D22}" srcId="{01A66772-F185-4D58-B8BB-E9370D7A7A2B}" destId="{1C383F32-22E8-4F62-A3E0-BDC3D5F48992}" srcOrd="2" destOrd="0" parTransId="{A7920A2F-3244-4159-AF04-6A1D38B7B317}" sibTransId="{8500F72A-2C6D-4FDF-9C1D-CA691380EB0B}"/>
    <dgm:cxn modelId="{355227E3-55E0-4343-BC8D-FC0EB1694F48}" type="presOf" srcId="{40FC4FFE-8987-4A26-B7F4-8A516F18ADAE}" destId="{127117FB-F8A7-4A20-A8A7-EC686DDC76D0}" srcOrd="0" destOrd="0" presId="urn:microsoft.com/office/officeart/2018/5/layout/IconCircleLabelList"/>
    <dgm:cxn modelId="{555498CB-3ED1-404E-A25F-EB243EFC5FB1}" type="presParOf" srcId="{50B3CE7C-E10B-4E23-BD93-03664997C932}" destId="{DE9CE479-E4AE-4283-AEF1-10C1535B4324}" srcOrd="0" destOrd="0" presId="urn:microsoft.com/office/officeart/2018/5/layout/IconCircleLabelList"/>
    <dgm:cxn modelId="{11F12D49-CD08-4D50-BD13-3ECBC3A476A4}" type="presParOf" srcId="{DE9CE479-E4AE-4283-AEF1-10C1535B4324}" destId="{B59FCF02-CAD2-4D6F-9542-AD86711168CA}" srcOrd="0" destOrd="0" presId="urn:microsoft.com/office/officeart/2018/5/layout/IconCircleLabelList"/>
    <dgm:cxn modelId="{F443A659-540B-487B-97F9-49219CF60D6B}" type="presParOf" srcId="{DE9CE479-E4AE-4283-AEF1-10C1535B4324}" destId="{7C175B98-93F4-4D7C-BB95-1514AB879CD5}" srcOrd="1" destOrd="0" presId="urn:microsoft.com/office/officeart/2018/5/layout/IconCircleLabelList"/>
    <dgm:cxn modelId="{A503D7AB-7D64-4163-93B5-1CEEDAE81823}" type="presParOf" srcId="{DE9CE479-E4AE-4283-AEF1-10C1535B4324}" destId="{677A3090-5F01-43FD-9FA6-C0420AD80FD6}" srcOrd="2" destOrd="0" presId="urn:microsoft.com/office/officeart/2018/5/layout/IconCircleLabelList"/>
    <dgm:cxn modelId="{780188ED-7DCE-45BB-B6AF-91BE48969612}" type="presParOf" srcId="{DE9CE479-E4AE-4283-AEF1-10C1535B4324}" destId="{127117FB-F8A7-4A20-A8A7-EC686DDC76D0}" srcOrd="3" destOrd="0" presId="urn:microsoft.com/office/officeart/2018/5/layout/IconCircleLabelList"/>
    <dgm:cxn modelId="{155719F8-A89B-4E96-BC49-C48BC717F480}" type="presParOf" srcId="{50B3CE7C-E10B-4E23-BD93-03664997C932}" destId="{FD1EED9C-83D3-41AD-A09B-D3B36354168F}" srcOrd="1" destOrd="0" presId="urn:microsoft.com/office/officeart/2018/5/layout/IconCircleLabelList"/>
    <dgm:cxn modelId="{2772E199-56B0-4310-A55E-67D00CA3E59E}" type="presParOf" srcId="{50B3CE7C-E10B-4E23-BD93-03664997C932}" destId="{C998AB0A-577D-44AA-A068-F634DDE7BD47}" srcOrd="2" destOrd="0" presId="urn:microsoft.com/office/officeart/2018/5/layout/IconCircleLabelList"/>
    <dgm:cxn modelId="{4E351D18-D97F-4B92-A608-2E9600B91C28}" type="presParOf" srcId="{C998AB0A-577D-44AA-A068-F634DDE7BD47}" destId="{BCD8CDD9-0C56-4401-ADB1-8B48DAB2C96F}" srcOrd="0" destOrd="0" presId="urn:microsoft.com/office/officeart/2018/5/layout/IconCircleLabelList"/>
    <dgm:cxn modelId="{B3DC724C-4569-4E9D-BD5A-49E4CD991FD0}" type="presParOf" srcId="{C998AB0A-577D-44AA-A068-F634DDE7BD47}" destId="{DB4CA7C4-FCA1-4127-B20A-2A5C031A3CF4}" srcOrd="1" destOrd="0" presId="urn:microsoft.com/office/officeart/2018/5/layout/IconCircleLabelList"/>
    <dgm:cxn modelId="{AD1AB552-CCE0-4911-BB9E-5D4A60B21F4F}" type="presParOf" srcId="{C998AB0A-577D-44AA-A068-F634DDE7BD47}" destId="{9B0C8FBF-0BDD-48A5-967E-F3FE71659F6A}" srcOrd="2" destOrd="0" presId="urn:microsoft.com/office/officeart/2018/5/layout/IconCircleLabelList"/>
    <dgm:cxn modelId="{8558F796-2D01-40FE-A21A-7530EEBC3BC3}" type="presParOf" srcId="{C998AB0A-577D-44AA-A068-F634DDE7BD47}" destId="{7E6FE37A-5DB0-4899-9FCB-0CE39BC185F8}" srcOrd="3" destOrd="0" presId="urn:microsoft.com/office/officeart/2018/5/layout/IconCircleLabelList"/>
    <dgm:cxn modelId="{1532E2BE-82E9-40A4-A6F7-40B60FC879AE}" type="presParOf" srcId="{50B3CE7C-E10B-4E23-BD93-03664997C932}" destId="{5A266296-0042-402F-92EF-D59AB148E92E}" srcOrd="3" destOrd="0" presId="urn:microsoft.com/office/officeart/2018/5/layout/IconCircleLabelList"/>
    <dgm:cxn modelId="{3A7F4DB9-1469-4F58-B633-24B7EEE084D1}" type="presParOf" srcId="{50B3CE7C-E10B-4E23-BD93-03664997C932}" destId="{ECFA770B-DE2C-4683-A038-58D0FE44BC27}" srcOrd="4" destOrd="0" presId="urn:microsoft.com/office/officeart/2018/5/layout/IconCircleLabelList"/>
    <dgm:cxn modelId="{91311827-CDAC-4BA8-B4A3-117AFD1CEE2D}" type="presParOf" srcId="{ECFA770B-DE2C-4683-A038-58D0FE44BC27}" destId="{FF93E135-77D6-48A0-8871-9BC93D705D06}" srcOrd="0" destOrd="0" presId="urn:microsoft.com/office/officeart/2018/5/layout/IconCircleLabelList"/>
    <dgm:cxn modelId="{83B7CA40-11B7-4507-8422-A40F02D469B2}" type="presParOf" srcId="{ECFA770B-DE2C-4683-A038-58D0FE44BC27}" destId="{39509775-983E-4110-B989-EE2CD6514BE0}" srcOrd="1" destOrd="0" presId="urn:microsoft.com/office/officeart/2018/5/layout/IconCircleLabelList"/>
    <dgm:cxn modelId="{A44BB251-01EB-4DEF-A28C-6D495183E4DC}" type="presParOf" srcId="{ECFA770B-DE2C-4683-A038-58D0FE44BC27}" destId="{493B43B2-705C-4AE5-8A77-D8DEEDA1B5CF}" srcOrd="2" destOrd="0" presId="urn:microsoft.com/office/officeart/2018/5/layout/IconCircleLabelList"/>
    <dgm:cxn modelId="{1EFA52DF-3C80-4DAA-BED6-AFE2F81796B2}" type="presParOf" srcId="{ECFA770B-DE2C-4683-A038-58D0FE44BC27}" destId="{1AEDC777-00B3-41D7-9AE1-23D741E941C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9FCF02-CAD2-4D6F-9542-AD86711168CA}">
      <dsp:nvSpPr>
        <dsp:cNvPr id="0" name=""/>
        <dsp:cNvSpPr/>
      </dsp:nvSpPr>
      <dsp:spPr>
        <a:xfrm>
          <a:off x="616949" y="310306"/>
          <a:ext cx="1818562" cy="18185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175B98-93F4-4D7C-BB95-1514AB879CD5}">
      <dsp:nvSpPr>
        <dsp:cNvPr id="0" name=""/>
        <dsp:cNvSpPr/>
      </dsp:nvSpPr>
      <dsp:spPr>
        <a:xfrm>
          <a:off x="1004512" y="697868"/>
          <a:ext cx="1043437" cy="1043437"/>
        </a:xfrm>
        <a:prstGeom prst="rect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7117FB-F8A7-4A20-A8A7-EC686DDC76D0}">
      <dsp:nvSpPr>
        <dsp:cNvPr id="0" name=""/>
        <dsp:cNvSpPr/>
      </dsp:nvSpPr>
      <dsp:spPr>
        <a:xfrm>
          <a:off x="35606" y="2695306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10223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" sz="2300" kern="1200" dirty="0"/>
            <a:t>проблема</a:t>
          </a:r>
        </a:p>
      </dsp:txBody>
      <dsp:txXfrm>
        <a:off x="35606" y="2695306"/>
        <a:ext cx="2981250" cy="720000"/>
      </dsp:txXfrm>
    </dsp:sp>
    <dsp:sp modelId="{BCD8CDD9-0C56-4401-ADB1-8B48DAB2C96F}">
      <dsp:nvSpPr>
        <dsp:cNvPr id="0" name=""/>
        <dsp:cNvSpPr/>
      </dsp:nvSpPr>
      <dsp:spPr>
        <a:xfrm>
          <a:off x="4119918" y="310306"/>
          <a:ext cx="1818562" cy="18185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4CA7C4-FCA1-4127-B20A-2A5C031A3CF4}">
      <dsp:nvSpPr>
        <dsp:cNvPr id="0" name=""/>
        <dsp:cNvSpPr/>
      </dsp:nvSpPr>
      <dsp:spPr>
        <a:xfrm>
          <a:off x="4507481" y="697868"/>
          <a:ext cx="1043437" cy="1043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6FE37A-5DB0-4899-9FCB-0CE39BC185F8}">
      <dsp:nvSpPr>
        <dsp:cNvPr id="0" name=""/>
        <dsp:cNvSpPr/>
      </dsp:nvSpPr>
      <dsp:spPr>
        <a:xfrm>
          <a:off x="3538574" y="2695306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10223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uk-UA" sz="2300" kern="1200" dirty="0"/>
            <a:t>Безкоштовна послуга</a:t>
          </a:r>
          <a:endParaRPr lang="ru" sz="2300" kern="1200" dirty="0"/>
        </a:p>
      </dsp:txBody>
      <dsp:txXfrm>
        <a:off x="3538574" y="2695306"/>
        <a:ext cx="2981250" cy="720000"/>
      </dsp:txXfrm>
    </dsp:sp>
    <dsp:sp modelId="{FF93E135-77D6-48A0-8871-9BC93D705D06}">
      <dsp:nvSpPr>
        <dsp:cNvPr id="0" name=""/>
        <dsp:cNvSpPr/>
      </dsp:nvSpPr>
      <dsp:spPr>
        <a:xfrm>
          <a:off x="7622887" y="310306"/>
          <a:ext cx="1818562" cy="181856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509775-983E-4110-B989-EE2CD6514BE0}">
      <dsp:nvSpPr>
        <dsp:cNvPr id="0" name=""/>
        <dsp:cNvSpPr/>
      </dsp:nvSpPr>
      <dsp:spPr>
        <a:xfrm>
          <a:off x="8010450" y="697868"/>
          <a:ext cx="1043437" cy="10434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EDC777-00B3-41D7-9AE1-23D741E941C3}">
      <dsp:nvSpPr>
        <dsp:cNvPr id="0" name=""/>
        <dsp:cNvSpPr/>
      </dsp:nvSpPr>
      <dsp:spPr>
        <a:xfrm>
          <a:off x="7041543" y="2695306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10223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" sz="2300" kern="1200" dirty="0"/>
            <a:t>Легенда</a:t>
          </a:r>
        </a:p>
      </dsp:txBody>
      <dsp:txXfrm>
        <a:off x="7041543" y="2695306"/>
        <a:ext cx="29812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B5C320A-F5C8-4FD6-86FF-35D2EBF085B6}" type="datetime1">
              <a:rPr lang="ru-RU" smtClean="0"/>
              <a:t>09.10.2025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7ACF5E7-ACB0-497B-A8C6-F2E617B46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3396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5C702C7-E599-40D9-B30E-0392896973B5}" type="datetime1">
              <a:rPr lang="ru-RU" smtClean="0"/>
              <a:t>09.10.2025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  <a:endParaRPr lang="en-US"/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A705E3-E620-489D-9973-6221209A4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818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10" name="Прямоугольник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Прямоугольник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Прямоугольник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 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Дата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6506E9A3-1561-45B7-908B-DACC52528ABB}" type="datetime1">
              <a:rPr lang="ru-RU" smtClean="0"/>
              <a:t>09.10.2025</a:t>
            </a:fld>
            <a:endParaRPr lang="en-US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92B999-6CB2-48D4-8AF6-3D1A5D13436B}" type="datetime1">
              <a:rPr lang="ru-RU" smtClean="0"/>
              <a:t>09.10.2025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52C98DB-1092-48C4-AD4E-BD3E9D2E2345}" type="datetime1">
              <a:rPr lang="ru-RU" smtClean="0"/>
              <a:t>09.10.2025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29C2F20-7994-4D1E-A01C-96ECBA4612EB}" type="datetime1">
              <a:rPr lang="ru-RU" smtClean="0"/>
              <a:t>09.10.2025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23" name="Прямоугольник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Прямоугольник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Прямоугольник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7B2CE4EA-3B49-4A00-ADF3-7C7272A626C1}" type="datetime1">
              <a:rPr lang="ru-RU" smtClean="0"/>
              <a:t>09.10.2025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A16848F-27AD-43B9-904C-1CF05D24EB3C}" type="datetime1">
              <a:rPr lang="ru-RU" smtClean="0"/>
              <a:t>09.10.2025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3090412-2DE5-405A-816E-F08FB54EB168}" type="datetime1">
              <a:rPr lang="ru-RU" smtClean="0"/>
              <a:t>09.10.2025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4C2D7CB-4DC1-4BB7-BF00-4C36160857E0}" type="datetime1">
              <a:rPr lang="ru-RU" smtClean="0"/>
              <a:t>09.10.2025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060D38F-E364-4ED4-9BF4-D7F00FFBE76A}" type="datetime1">
              <a:rPr lang="ru-RU" smtClean="0"/>
              <a:t>09.10.2025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F183FEFD-AB08-4CB5-AE4D-2F6B12D8E3B0}" type="datetime1">
              <a:rPr lang="ru-RU" smtClean="0"/>
              <a:t>09.10.2025</a:t>
            </a:fld>
            <a:endParaRPr lang="en-US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Рисунок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EBEA1583-5CEF-4E36-A7FC-D34B7E954D76}" type="datetime1">
              <a:rPr lang="ru-RU" smtClean="0"/>
              <a:t>09.10.2025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Прямоугольник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Прямоугольник 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" dirty="0"/>
              <a:t>Стиль образца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068A786-B8BF-4988-ACBA-DD9B5BC8D522}" type="datetime1">
              <a:rPr lang="ru-RU" smtClean="0"/>
              <a:t>09.10.2025</a:t>
            </a:fld>
            <a:endParaRPr lang="en-US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Крупный план логотипа&#10;&#10;Автоматически созданное описание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 rtlCol="0">
            <a:normAutofit fontScale="90000"/>
          </a:bodyPr>
          <a:lstStyle/>
          <a:p>
            <a:r>
              <a:rPr lang="ru-RU" sz="4400" dirty="0" err="1">
                <a:solidFill>
                  <a:schemeClr val="tx1"/>
                </a:solidFill>
              </a:rPr>
              <a:t>Інстументи</a:t>
            </a:r>
            <a:r>
              <a:rPr lang="ru-RU" sz="4400" dirty="0">
                <a:solidFill>
                  <a:schemeClr val="tx1"/>
                </a:solidFill>
              </a:rPr>
              <a:t> для </a:t>
            </a:r>
            <a:r>
              <a:rPr lang="ru-RU" sz="4400" dirty="0" err="1">
                <a:solidFill>
                  <a:schemeClr val="tx1"/>
                </a:solidFill>
              </a:rPr>
              <a:t>формування</a:t>
            </a:r>
            <a:r>
              <a:rPr lang="ru-RU" sz="4400" dirty="0">
                <a:solidFill>
                  <a:schemeClr val="tx1"/>
                </a:solidFill>
              </a:rPr>
              <a:t> </a:t>
            </a:r>
            <a:r>
              <a:rPr lang="ru-RU" sz="4400" dirty="0" err="1">
                <a:solidFill>
                  <a:schemeClr val="tx1"/>
                </a:solidFill>
              </a:rPr>
              <a:t>ефективного</a:t>
            </a:r>
            <a:r>
              <a:rPr lang="ru-RU" sz="4400" dirty="0">
                <a:solidFill>
                  <a:schemeClr val="tx1"/>
                </a:solidFill>
              </a:rPr>
              <a:t> контенту</a:t>
            </a:r>
            <a:endParaRPr lang="ru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304F135-569B-4739-971C-E74DDD91EC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485" y="415880"/>
            <a:ext cx="3432132" cy="6026240"/>
          </a:xfrm>
          <a:prstGeom prst="rect">
            <a:avLst/>
          </a:prstGeom>
        </p:spPr>
      </p:pic>
      <p:sp>
        <p:nvSpPr>
          <p:cNvPr id="9" name="Овал 8">
            <a:extLst>
              <a:ext uri="{FF2B5EF4-FFF2-40B4-BE49-F238E27FC236}">
                <a16:creationId xmlns:a16="http://schemas.microsoft.com/office/drawing/2014/main" id="{832B4F38-ADB8-4E79-A816-326A150B1A7E}"/>
              </a:ext>
            </a:extLst>
          </p:cNvPr>
          <p:cNvSpPr/>
          <p:nvPr/>
        </p:nvSpPr>
        <p:spPr>
          <a:xfrm>
            <a:off x="8088332" y="730189"/>
            <a:ext cx="3186309" cy="1347186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E70D26D-8407-458B-AE52-07FD989582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52" y="485190"/>
            <a:ext cx="3463990" cy="6158205"/>
          </a:xfrm>
          <a:prstGeom prst="rect">
            <a:avLst/>
          </a:prstGeom>
        </p:spPr>
      </p:pic>
      <p:sp>
        <p:nvSpPr>
          <p:cNvPr id="10" name="Овал 9">
            <a:extLst>
              <a:ext uri="{FF2B5EF4-FFF2-40B4-BE49-F238E27FC236}">
                <a16:creationId xmlns:a16="http://schemas.microsoft.com/office/drawing/2014/main" id="{0B54760F-FB4E-4550-B4F9-F3DBB5E4D717}"/>
              </a:ext>
            </a:extLst>
          </p:cNvPr>
          <p:cNvSpPr/>
          <p:nvPr/>
        </p:nvSpPr>
        <p:spPr>
          <a:xfrm>
            <a:off x="649842" y="1109709"/>
            <a:ext cx="2970435" cy="967666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813745C-18EA-F08C-1E36-5C16C0668C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060" y="333833"/>
            <a:ext cx="3115136" cy="6190334"/>
          </a:xfrm>
          <a:prstGeom prst="rect">
            <a:avLst/>
          </a:prstGeom>
        </p:spPr>
      </p:pic>
      <p:sp>
        <p:nvSpPr>
          <p:cNvPr id="3" name="Овал 2">
            <a:extLst>
              <a:ext uri="{FF2B5EF4-FFF2-40B4-BE49-F238E27FC236}">
                <a16:creationId xmlns:a16="http://schemas.microsoft.com/office/drawing/2014/main" id="{25DB6FB5-A275-2788-0ABE-B49B734910AB}"/>
              </a:ext>
            </a:extLst>
          </p:cNvPr>
          <p:cNvSpPr/>
          <p:nvPr/>
        </p:nvSpPr>
        <p:spPr>
          <a:xfrm>
            <a:off x="4159516" y="1838977"/>
            <a:ext cx="3485655" cy="1296140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911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F0BF17E-6C1E-67B0-9155-B5BC408578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849" y="231592"/>
            <a:ext cx="3487172" cy="63948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7498D1C-39CD-029A-BF5E-95EA7EBE19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344" y="4162874"/>
            <a:ext cx="2114625" cy="2442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5A1BE801-6BC6-EE8A-5852-E2658F89BFCF}"/>
              </a:ext>
            </a:extLst>
          </p:cNvPr>
          <p:cNvCxnSpPr/>
          <p:nvPr/>
        </p:nvCxnSpPr>
        <p:spPr>
          <a:xfrm>
            <a:off x="6580907" y="6373636"/>
            <a:ext cx="336232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E2CDDD2-025F-46F1-0555-FC7BA75416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831" y="210946"/>
            <a:ext cx="2501688" cy="3825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EBCF3E26-0EA6-EB47-2D87-893CB3EA32F7}"/>
              </a:ext>
            </a:extLst>
          </p:cNvPr>
          <p:cNvCxnSpPr/>
          <p:nvPr/>
        </p:nvCxnSpPr>
        <p:spPr>
          <a:xfrm>
            <a:off x="6153506" y="1531761"/>
            <a:ext cx="336232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5FA6A44-C775-9DA0-9F30-6B40EF58A8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332" y="231592"/>
            <a:ext cx="3540608" cy="6428339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8105604-498D-BA20-EB57-9BEBBA8C149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72" t="11060" r="33136" b="70046"/>
          <a:stretch/>
        </p:blipFill>
        <p:spPr>
          <a:xfrm>
            <a:off x="174480" y="398646"/>
            <a:ext cx="1860081" cy="188272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D56FCFC-249F-66AF-B0F4-A9C8A822DC8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24" r="67068" b="52457"/>
          <a:stretch/>
        </p:blipFill>
        <p:spPr>
          <a:xfrm>
            <a:off x="165814" y="2539180"/>
            <a:ext cx="1868747" cy="1835844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5E9B5A7-D662-F8FC-F7CF-6C1FAC05941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99" t="66604" b="15131"/>
          <a:stretch/>
        </p:blipFill>
        <p:spPr>
          <a:xfrm>
            <a:off x="174481" y="4632833"/>
            <a:ext cx="1860082" cy="1835843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8BE0F2CD-856C-8024-14BE-8345A9502D2C}"/>
              </a:ext>
            </a:extLst>
          </p:cNvPr>
          <p:cNvCxnSpPr/>
          <p:nvPr/>
        </p:nvCxnSpPr>
        <p:spPr>
          <a:xfrm flipH="1">
            <a:off x="1907822" y="1670756"/>
            <a:ext cx="1761067" cy="0"/>
          </a:xfrm>
          <a:prstGeom prst="straightConnector1">
            <a:avLst/>
          </a:prstGeom>
          <a:ln w="38100">
            <a:solidFill>
              <a:srgbClr val="F08827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1507A851-1746-035C-1E5D-C14697202279}"/>
              </a:ext>
            </a:extLst>
          </p:cNvPr>
          <p:cNvCxnSpPr>
            <a:cxnSpLocks/>
          </p:cNvCxnSpPr>
          <p:nvPr/>
        </p:nvCxnSpPr>
        <p:spPr>
          <a:xfrm flipH="1">
            <a:off x="1670756" y="2760134"/>
            <a:ext cx="1306427" cy="0"/>
          </a:xfrm>
          <a:prstGeom prst="straightConnector1">
            <a:avLst/>
          </a:prstGeom>
          <a:ln w="38100">
            <a:solidFill>
              <a:srgbClr val="F08827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23D54994-CBF9-FA8F-D908-EB1039D8F94F}"/>
              </a:ext>
            </a:extLst>
          </p:cNvPr>
          <p:cNvCxnSpPr>
            <a:cxnSpLocks/>
          </p:cNvCxnSpPr>
          <p:nvPr/>
        </p:nvCxnSpPr>
        <p:spPr>
          <a:xfrm flipH="1">
            <a:off x="1766710" y="5266267"/>
            <a:ext cx="2918179" cy="0"/>
          </a:xfrm>
          <a:prstGeom prst="straightConnector1">
            <a:avLst/>
          </a:prstGeom>
          <a:ln w="38100">
            <a:solidFill>
              <a:srgbClr val="F08827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667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7135B2A-4FA3-4B96-B344-3E5DC337AB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488" y="193561"/>
            <a:ext cx="3440028" cy="647626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AB42529-A906-4BD1-9A9C-DF1AE9073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36" y="133165"/>
            <a:ext cx="3440028" cy="659167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850C1F3-72E1-468A-B03F-23C2D27275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218" y="802162"/>
            <a:ext cx="3796698" cy="4362454"/>
          </a:xfrm>
          <a:prstGeom prst="rect">
            <a:avLst/>
          </a:prstGeom>
        </p:spPr>
      </p:pic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A98962E8-83C7-407A-86D2-9ECE1E6F10EA}"/>
              </a:ext>
            </a:extLst>
          </p:cNvPr>
          <p:cNvCxnSpPr>
            <a:cxnSpLocks/>
          </p:cNvCxnSpPr>
          <p:nvPr/>
        </p:nvCxnSpPr>
        <p:spPr>
          <a:xfrm flipV="1">
            <a:off x="1178440" y="4527612"/>
            <a:ext cx="2875778" cy="127400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63D9FB24-B134-4F55-89C6-31CD347CABC7}"/>
              </a:ext>
            </a:extLst>
          </p:cNvPr>
          <p:cNvCxnSpPr>
            <a:cxnSpLocks/>
          </p:cNvCxnSpPr>
          <p:nvPr/>
        </p:nvCxnSpPr>
        <p:spPr>
          <a:xfrm flipV="1">
            <a:off x="7776839" y="1843385"/>
            <a:ext cx="741649" cy="50919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>
            <a:extLst>
              <a:ext uri="{FF2B5EF4-FFF2-40B4-BE49-F238E27FC236}">
                <a16:creationId xmlns:a16="http://schemas.microsoft.com/office/drawing/2014/main" id="{415E9AEF-CA84-4D5F-8B7E-61C61958096E}"/>
              </a:ext>
            </a:extLst>
          </p:cNvPr>
          <p:cNvSpPr/>
          <p:nvPr/>
        </p:nvSpPr>
        <p:spPr>
          <a:xfrm>
            <a:off x="8414738" y="3032668"/>
            <a:ext cx="1395087" cy="589422"/>
          </a:xfrm>
          <a:prstGeom prst="ellipse">
            <a:avLst/>
          </a:prstGeom>
          <a:noFill/>
          <a:ln w="57150">
            <a:solidFill>
              <a:srgbClr val="F709DB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2922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rtlCol="0">
            <a:normAutofit/>
          </a:bodyPr>
          <a:lstStyle/>
          <a:p>
            <a:pPr algn="ctr"/>
            <a:r>
              <a:rPr lang="ru-RU" dirty="0" err="1"/>
              <a:t>Інструменти</a:t>
            </a:r>
            <a:endParaRPr lang="ru" dirty="0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91DB1382-7276-49FA-9632-38D558F457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7755351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243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73B20B-E842-45E3-9E49-BCF60C863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8640"/>
            <a:ext cx="10515600" cy="1325563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br>
              <a:rPr lang="uk-UA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chemeClr val="accent5">
                    <a:lumMod val="7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Інтернет-маркетинг</a:t>
            </a:r>
            <a:br>
              <a:rPr lang="uk-UA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привабливого контенту ефективним інструментом є </a:t>
            </a:r>
            <a:r>
              <a:rPr lang="uk-UA" dirty="0">
                <a:solidFill>
                  <a:schemeClr val="accent5">
                    <a:lumMod val="7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«проблема» </a:t>
            </a:r>
            <a:r>
              <a:rPr lang="uk-UA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(проблемне питання) шляхи її вирішення зазвичай за допомогою вашого товару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487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58FB7-1739-4B39-BC9A-222770178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5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 для потенційних клієнтів є важливим аналізувати (ціни, якість), купувати не спонтанно, отримувати супровідні бонуси, детальну інформацію, мати вигоду</a:t>
            </a:r>
            <a:endParaRPr lang="ru-RU" sz="25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7314EF-1AC2-491A-8F6D-8D85708BB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568" y="1631950"/>
            <a:ext cx="10515600" cy="4860925"/>
          </a:xfrm>
        </p:spPr>
        <p:txBody>
          <a:bodyPr>
            <a:normAutofit fontScale="85000" lnSpcReduction="10000"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Варто наголошувати та зазначити, що ви кваліфікований працівник і знаєте, що одна й та сама реклама може не діяти на один і той самий бізнес </a:t>
            </a: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вказуєте обов'язково на </a:t>
            </a:r>
            <a:r>
              <a:rPr lang="uk-UA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проблему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яку ви можете вирішити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«зливаєш бюджет на рекламу?», «не знаєш з чого розпочати бізнес під час війни?», «не можеш визначити цільову аудиторію?», «не виходить збільшити продажі?», «маркетингові стратегії не працюють?», «клієнти задають питання, але не купують?», «мало підписників?»).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Вказуєте, що ви як Спеціаліст вмієте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підібрати вид реклами і цільову аудиторію для ефективного просування товару (пабліку)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Вказуєте, що ви вже налаштували рекламу </a:t>
            </a: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20-ти…100…1000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(зазначаєте показники в цифрах)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компаніям, які сьогодні успішно просувають свої пабліки і товари в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мережах 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Пропонуєте провести безкоштовний аудит пабліку, або розбір сторінки у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мережах і розказати про перспективи розкрутки, якщо цікаво -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поставте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плюс (проголосуйте в опитуванні…) – вказуєте, що </a:t>
            </a:r>
            <a:r>
              <a:rPr lang="uk-UA" sz="2400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треба відразу платити </a:t>
            </a:r>
            <a:r>
              <a:rPr lang="uk-UA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….безкоштовна консультація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таким чином справляєте позитивне враження до себе та надаєте вигоду потенційним клієнта.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8265F618-CA4A-4DE4-BB85-3A1C5D522F00}"/>
              </a:ext>
            </a:extLst>
          </p:cNvPr>
          <p:cNvCxnSpPr>
            <a:cxnSpLocks/>
          </p:cNvCxnSpPr>
          <p:nvPr/>
        </p:nvCxnSpPr>
        <p:spPr>
          <a:xfrm>
            <a:off x="4009938" y="5293453"/>
            <a:ext cx="218952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797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65B969-9590-4AF6-9AFC-9EF3C845E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2758" y="35673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k-UA" sz="2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Вказати на проблему та методи її вирішення</a:t>
            </a:r>
            <a:br>
              <a:rPr lang="uk-UA" sz="2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uk-UA" sz="16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 інтернет маркетолог</a:t>
            </a:r>
            <a:endParaRPr lang="ru-RU" sz="1600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C92A50-F964-4544-B3C3-68CC922E30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2299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Привести приклад про те, що в соціальних мережах є багато псевдо-спеціалістів , які обіцяють привести клієнтів, збільшити продажі, розкрутити бізнес, але в результаті замовник цього не отримує, я пропоную дійсно результативні послуги, я працював з відомими …… я навчався у бізнес школах вихідцями яких є …….. результати моїх робіт та відгуки ви можете побачити перейшовши за посиланням… </a:t>
            </a:r>
            <a:r>
              <a:rPr lang="uk-UA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(сторінка)</a:t>
            </a:r>
          </a:p>
          <a:p>
            <a:pPr>
              <a:lnSpc>
                <a:spcPct val="150000"/>
              </a:lnSpc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2B6F8616-6E02-4D45-AAF9-B66633A1C6AF}"/>
              </a:ext>
            </a:extLst>
          </p:cNvPr>
          <p:cNvCxnSpPr/>
          <p:nvPr/>
        </p:nvCxnSpPr>
        <p:spPr>
          <a:xfrm>
            <a:off x="6280558" y="3514987"/>
            <a:ext cx="507324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005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7F72B5-461F-40BC-B134-8EC504CD6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Вказати на проблему та методи її вирішення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0B93E7-759C-46C9-B6CF-0ED1D595CA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Постійно не вистачає грошей?! Ти студент, який не має часу на офіційне працевлаштування, працюєш офіційно, але шукаєш додатковий заробіток – </a:t>
            </a:r>
            <a:r>
              <a:rPr lang="uk-UA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тоді тобі до нас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Витрачай всього 2 години щодня і отримуй…. грн на власні потреби і ні в чому собі не відмовляй. Прямо зараз переходь на сторінку і став + під цим постом, щоб дізнатися більше </a:t>
            </a:r>
            <a:r>
              <a:rPr lang="uk-UA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(сторінка)</a:t>
            </a:r>
            <a:endParaRPr lang="ru-RU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C8FB8C92-6491-412D-9F69-A63236945C3E}"/>
              </a:ext>
            </a:extLst>
          </p:cNvPr>
          <p:cNvCxnSpPr/>
          <p:nvPr/>
        </p:nvCxnSpPr>
        <p:spPr>
          <a:xfrm>
            <a:off x="1098958" y="2550253"/>
            <a:ext cx="493272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295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5875AA-DEE7-42B0-B7C0-65E0B1D5D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Вказати на проблему та методи її вирішення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7BF19D-04FA-4ACD-8664-58F9ED854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0183"/>
            <a:ext cx="10515600" cy="4351338"/>
          </a:xfrm>
        </p:spPr>
        <p:txBody>
          <a:bodyPr>
            <a:norm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 весь час хочеш відкладати кошти на «мрію», але відкладати не виходить або ти постійно витрачаєш відкладені кошти і «мрія» віддаляється від тебе…((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 пропонуємо вигідні вклади на депозитні рахунки з мінімальним ризиком та приємними бонусами.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 можеш відслідковувати всі операції у власному кабінеті.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Вже через рік ти зможеш отримати свої відкладені кошти та відсотки і здійснити свою мрію.</a:t>
            </a:r>
          </a:p>
          <a:p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Владай більше – отримай більше!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Інформація на сторінці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F///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(сторінка)</a:t>
            </a:r>
            <a:endParaRPr lang="ru-RU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3E203CE2-DDD9-4F96-86D0-33A4C570E218}"/>
              </a:ext>
            </a:extLst>
          </p:cNvPr>
          <p:cNvSpPr/>
          <p:nvPr/>
        </p:nvSpPr>
        <p:spPr>
          <a:xfrm>
            <a:off x="838200" y="1862356"/>
            <a:ext cx="10663106" cy="124996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67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5F83EAE-06D0-3B10-6D58-6BF3C0350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060D38F-E364-4ED4-9BF4-D7F00FFBE76A}" type="datetime1">
              <a:rPr lang="ru-RU" smtClean="0"/>
              <a:t>09.10.2025</a:t>
            </a:fld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A2DCFD3-DBB3-F76B-86C5-121E5D7D3B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199" y="1026584"/>
            <a:ext cx="8879839" cy="454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785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4A0762-52F7-4A48-A1A8-359B27431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 СПЕЦІАЛІСТА (ФАХІВЦЯ), який просуває свій професійний акаунт у соціальних мережах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35F59AF-FBD0-4CC5-8191-A60827AFF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018" y="2288097"/>
            <a:ext cx="2218546" cy="3832306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861564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989_TF78438558" id="{9E57F44F-DA93-4254-91DF-B1426C3EFFA1}" vid="{65451059-DDF1-4B5B-9523-2E5E61368425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{DBC893EB-2762-4213-9FBB-6BCB09E34103}tf78438558_win32</Template>
  <TotalTime>0</TotalTime>
  <Words>506</Words>
  <Application>Microsoft Macintosh PowerPoint</Application>
  <PresentationFormat>Широкоэкранный</PresentationFormat>
  <Paragraphs>24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Calibri</vt:lpstr>
      <vt:lpstr>Century Gothic</vt:lpstr>
      <vt:lpstr>Garamond</vt:lpstr>
      <vt:lpstr>Times New Roman</vt:lpstr>
      <vt:lpstr>СавонVTI</vt:lpstr>
      <vt:lpstr>Інстументи для формування ефективного контенту</vt:lpstr>
      <vt:lpstr>Інструменти</vt:lpstr>
      <vt:lpstr> Інтернет-маркетинг  Для привабливого контенту ефективним інструментом є «проблема» (проблемне питання) шляхи її вирішення зазвичай за допомогою вашого товару</vt:lpstr>
      <vt:lpstr>Сьогодні для потенційних клієнтів є важливим аналізувати (ціни, якість), купувати не спонтанно, отримувати супровідні бонуси, детальну інформацію, мати вигоду</vt:lpstr>
      <vt:lpstr>Вказати на проблему та методи її вирішення *Приклад інтернет маркетолог</vt:lpstr>
      <vt:lpstr>Вказати на проблему та методи її вирішення</vt:lpstr>
      <vt:lpstr>Вказати на проблему та методи її вирішення</vt:lpstr>
      <vt:lpstr>Презентация PowerPoint</vt:lpstr>
      <vt:lpstr>ПРИКЛАД СПЕЦІАЛІСТА (ФАХІВЦЯ), який просуває свій професійний акаунт у соціальних мережах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2022-08-23T12:11:32Z</dcterms:created>
  <dcterms:modified xsi:type="dcterms:W3CDTF">2025-10-09T10:23:08Z</dcterms:modified>
</cp:coreProperties>
</file>