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5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502020204030203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  <p:embeddedFont>
      <p:font typeface="Poppins Italics" charset="1" panose="00000500000000000000"/>
      <p:regular r:id="rId16"/>
    </p:embeddedFont>
    <p:embeddedFont>
      <p:font typeface="Poppins Bold Italics" charset="1" panose="00000800000000000000"/>
      <p:regular r:id="rId17"/>
    </p:embeddedFont>
    <p:embeddedFont>
      <p:font typeface="Poppins Thin" charset="1" panose="00000300000000000000"/>
      <p:regular r:id="rId18"/>
    </p:embeddedFont>
    <p:embeddedFont>
      <p:font typeface="Poppins Thin Italics" charset="1" panose="00000300000000000000"/>
      <p:regular r:id="rId19"/>
    </p:embeddedFont>
    <p:embeddedFont>
      <p:font typeface="Poppins Extra-Light" charset="1" panose="00000300000000000000"/>
      <p:regular r:id="rId20"/>
    </p:embeddedFont>
    <p:embeddedFont>
      <p:font typeface="Poppins Extra-Light Italics" charset="1" panose="00000300000000000000"/>
      <p:regular r:id="rId21"/>
    </p:embeddedFont>
    <p:embeddedFont>
      <p:font typeface="Poppins Light" charset="1" panose="00000400000000000000"/>
      <p:regular r:id="rId22"/>
    </p:embeddedFont>
    <p:embeddedFont>
      <p:font typeface="Poppins Light Italics" charset="1" panose="00000400000000000000"/>
      <p:regular r:id="rId23"/>
    </p:embeddedFont>
    <p:embeddedFont>
      <p:font typeface="Poppins Medium" charset="1" panose="00000600000000000000"/>
      <p:regular r:id="rId24"/>
    </p:embeddedFont>
    <p:embeddedFont>
      <p:font typeface="Poppins Medium Italics" charset="1" panose="00000600000000000000"/>
      <p:regular r:id="rId25"/>
    </p:embeddedFont>
    <p:embeddedFont>
      <p:font typeface="Poppins Semi-Bold" charset="1" panose="00000700000000000000"/>
      <p:regular r:id="rId26"/>
    </p:embeddedFont>
    <p:embeddedFont>
      <p:font typeface="Poppins Semi-Bold Italics" charset="1" panose="00000700000000000000"/>
      <p:regular r:id="rId27"/>
    </p:embeddedFont>
    <p:embeddedFont>
      <p:font typeface="Poppins Ultra-Bold" charset="1" panose="00000900000000000000"/>
      <p:regular r:id="rId28"/>
    </p:embeddedFont>
    <p:embeddedFont>
      <p:font typeface="Poppins Ultra-Bold Italics" charset="1" panose="00000900000000000000"/>
      <p:regular r:id="rId29"/>
    </p:embeddedFont>
    <p:embeddedFont>
      <p:font typeface="Poppins Heavy" charset="1" panose="00000A00000000000000"/>
      <p:regular r:id="rId30"/>
    </p:embeddedFont>
    <p:embeddedFont>
      <p:font typeface="Poppins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499815" y="1028700"/>
            <a:ext cx="766692" cy="639839"/>
          </a:xfrm>
          <a:custGeom>
            <a:avLst/>
            <a:gdLst/>
            <a:ahLst/>
            <a:cxnLst/>
            <a:rect r="r" b="b" t="t" l="l"/>
            <a:pathLst>
              <a:path h="639839" w="766692">
                <a:moveTo>
                  <a:pt x="0" y="0"/>
                </a:moveTo>
                <a:lnTo>
                  <a:pt x="766692" y="0"/>
                </a:lnTo>
                <a:lnTo>
                  <a:pt x="766692" y="639839"/>
                </a:lnTo>
                <a:lnTo>
                  <a:pt x="0" y="63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56809" y="3602494"/>
            <a:ext cx="13468779" cy="2836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63"/>
              </a:lnSpc>
            </a:pPr>
            <a:r>
              <a:rPr lang="en-US" sz="6917" spc="691">
                <a:solidFill>
                  <a:srgbClr val="5271FF"/>
                </a:solidFill>
                <a:latin typeface="Poppins Heavy"/>
              </a:rPr>
              <a:t>ОГЛЯД ПАЦІЄНТА У ПІСЛЯОПЕРАЦІЙНИЙ ПЕРІОД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4134433" y="1004889"/>
            <a:ext cx="12993464" cy="2102579"/>
          </a:xfrm>
          <a:custGeom>
            <a:avLst/>
            <a:gdLst/>
            <a:ahLst/>
            <a:cxnLst/>
            <a:rect r="r" b="b" t="t" l="l"/>
            <a:pathLst>
              <a:path h="2102579" w="12993464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144000" y="564843"/>
            <a:ext cx="9359489" cy="4999857"/>
          </a:xfrm>
          <a:custGeom>
            <a:avLst/>
            <a:gdLst/>
            <a:ahLst/>
            <a:cxnLst/>
            <a:rect r="r" b="b" t="t" l="l"/>
            <a:pathLst>
              <a:path h="4999857" w="9359489">
                <a:moveTo>
                  <a:pt x="0" y="0"/>
                </a:moveTo>
                <a:lnTo>
                  <a:pt x="9359489" y="0"/>
                </a:lnTo>
                <a:lnTo>
                  <a:pt x="9359489" y="4999857"/>
                </a:lnTo>
                <a:lnTo>
                  <a:pt x="0" y="4999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3788" y="560139"/>
            <a:ext cx="8730212" cy="4583361"/>
          </a:xfrm>
          <a:custGeom>
            <a:avLst/>
            <a:gdLst/>
            <a:ahLst/>
            <a:cxnLst/>
            <a:rect r="r" b="b" t="t" l="l"/>
            <a:pathLst>
              <a:path h="4583361" w="8730212">
                <a:moveTo>
                  <a:pt x="0" y="0"/>
                </a:moveTo>
                <a:lnTo>
                  <a:pt x="8730212" y="0"/>
                </a:lnTo>
                <a:lnTo>
                  <a:pt x="8730212" y="4583361"/>
                </a:lnTo>
                <a:lnTo>
                  <a:pt x="0" y="458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65542" y="5143500"/>
            <a:ext cx="10493646" cy="4908649"/>
          </a:xfrm>
          <a:custGeom>
            <a:avLst/>
            <a:gdLst/>
            <a:ahLst/>
            <a:cxnLst/>
            <a:rect r="r" b="b" t="t" l="l"/>
            <a:pathLst>
              <a:path h="4908649" w="10493646">
                <a:moveTo>
                  <a:pt x="0" y="0"/>
                </a:moveTo>
                <a:lnTo>
                  <a:pt x="10493646" y="0"/>
                </a:lnTo>
                <a:lnTo>
                  <a:pt x="10493646" y="4908649"/>
                </a:lnTo>
                <a:lnTo>
                  <a:pt x="0" y="49086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3199928" y="256106"/>
            <a:ext cx="10176144" cy="10176144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3590387" y="445887"/>
            <a:ext cx="9395227" cy="9395227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959481" y="8039607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922299" y="-4385211"/>
            <a:ext cx="1629197" cy="9815348"/>
            <a:chOff x="0" y="0"/>
            <a:chExt cx="2354580" cy="141855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14185534"/>
            </a:xfrm>
            <a:custGeom>
              <a:avLst/>
              <a:gdLst/>
              <a:ahLst/>
              <a:cxnLst/>
              <a:rect r="r" b="b" t="t" l="l"/>
              <a:pathLst>
                <a:path h="14185534" w="2353310">
                  <a:moveTo>
                    <a:pt x="784860" y="14118224"/>
                  </a:moveTo>
                  <a:cubicBezTo>
                    <a:pt x="905510" y="14158863"/>
                    <a:pt x="1042670" y="14185534"/>
                    <a:pt x="1177290" y="14185534"/>
                  </a:cubicBezTo>
                  <a:cubicBezTo>
                    <a:pt x="1311910" y="14185534"/>
                    <a:pt x="1441450" y="14162674"/>
                    <a:pt x="1560830" y="14122034"/>
                  </a:cubicBezTo>
                  <a:cubicBezTo>
                    <a:pt x="1563370" y="14120763"/>
                    <a:pt x="1565910" y="14120763"/>
                    <a:pt x="1568450" y="14119493"/>
                  </a:cubicBezTo>
                  <a:cubicBezTo>
                    <a:pt x="2016760" y="13956934"/>
                    <a:pt x="2346960" y="13527674"/>
                    <a:pt x="2353310" y="1299120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981228"/>
                  </a:lnTo>
                  <a:cubicBezTo>
                    <a:pt x="6350" y="13530213"/>
                    <a:pt x="331470" y="13959474"/>
                    <a:pt x="784860" y="14118224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603020" y="289446"/>
            <a:ext cx="9079785" cy="82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600" spc="280">
                <a:solidFill>
                  <a:srgbClr val="FFFFFF"/>
                </a:solidFill>
                <a:latin typeface="Poppins Ultra-Bold"/>
              </a:rPr>
              <a:t>ОГЛЯД/ДІАГНОСТИКА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264736" y="4019370"/>
            <a:ext cx="2693994" cy="2248260"/>
          </a:xfrm>
          <a:custGeom>
            <a:avLst/>
            <a:gdLst/>
            <a:ahLst/>
            <a:cxnLst/>
            <a:rect r="r" b="b" t="t" l="l"/>
            <a:pathLst>
              <a:path h="2248260" w="2693994">
                <a:moveTo>
                  <a:pt x="0" y="0"/>
                </a:moveTo>
                <a:lnTo>
                  <a:pt x="2693994" y="0"/>
                </a:lnTo>
                <a:lnTo>
                  <a:pt x="2693994" y="2248260"/>
                </a:lnTo>
                <a:lnTo>
                  <a:pt x="0" y="2248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-5400000">
            <a:off x="613946" y="1006839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437543" y="1725380"/>
            <a:ext cx="734333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399">
                <a:solidFill>
                  <a:srgbClr val="2B4A9D"/>
                </a:solidFill>
                <a:latin typeface="Lato Bold"/>
              </a:rPr>
              <a:t>СКАРГИ</a:t>
            </a:r>
          </a:p>
        </p:txBody>
      </p:sp>
      <p:grpSp>
        <p:nvGrpSpPr>
          <p:cNvPr name="Group 19" id="19"/>
          <p:cNvGrpSpPr/>
          <p:nvPr/>
        </p:nvGrpSpPr>
        <p:grpSpPr>
          <a:xfrm rot="-5400000">
            <a:off x="613946" y="2122655"/>
            <a:ext cx="829509" cy="1966473"/>
            <a:chOff x="0" y="0"/>
            <a:chExt cx="2354580" cy="5581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133383" y="2624463"/>
            <a:ext cx="7343333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330">
                <a:solidFill>
                  <a:srgbClr val="2B4A9D"/>
                </a:solidFill>
                <a:latin typeface="Lato Bold"/>
              </a:rPr>
              <a:t>АНАМНЕЗ ЗАХВОРЮВАННЯ ТА ЖИТТЯ</a:t>
            </a:r>
          </a:p>
        </p:txBody>
      </p:sp>
      <p:grpSp>
        <p:nvGrpSpPr>
          <p:cNvPr name="Group 22" id="22"/>
          <p:cNvGrpSpPr/>
          <p:nvPr/>
        </p:nvGrpSpPr>
        <p:grpSpPr>
          <a:xfrm rot="-5400000">
            <a:off x="613946" y="3450887"/>
            <a:ext cx="829509" cy="1966473"/>
            <a:chOff x="0" y="0"/>
            <a:chExt cx="2354580" cy="558188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2133383" y="4159893"/>
            <a:ext cx="7343333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spc="369">
                <a:solidFill>
                  <a:srgbClr val="2B4A9D"/>
                </a:solidFill>
                <a:latin typeface="Lato Bold"/>
              </a:rPr>
              <a:t>ОГЛЯД КУКСИ</a:t>
            </a:r>
          </a:p>
        </p:txBody>
      </p:sp>
      <p:grpSp>
        <p:nvGrpSpPr>
          <p:cNvPr name="Group 25" id="25"/>
          <p:cNvGrpSpPr/>
          <p:nvPr/>
        </p:nvGrpSpPr>
        <p:grpSpPr>
          <a:xfrm rot="-5400000">
            <a:off x="613946" y="4775696"/>
            <a:ext cx="829509" cy="1966473"/>
            <a:chOff x="0" y="0"/>
            <a:chExt cx="2354580" cy="558188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2011937" y="5459313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ДОДАТКОВІ ЗАСОДИ ДІАГНОСТИКИ</a:t>
            </a:r>
          </a:p>
        </p:txBody>
      </p:sp>
      <p:grpSp>
        <p:nvGrpSpPr>
          <p:cNvPr name="Group 28" id="28"/>
          <p:cNvGrpSpPr/>
          <p:nvPr/>
        </p:nvGrpSpPr>
        <p:grpSpPr>
          <a:xfrm rot="-5400000">
            <a:off x="568482" y="5843329"/>
            <a:ext cx="829509" cy="1966473"/>
            <a:chOff x="0" y="0"/>
            <a:chExt cx="2354580" cy="558188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2133383" y="6503034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ГОНІОМЕТРІЯ</a:t>
            </a:r>
          </a:p>
        </p:txBody>
      </p:sp>
      <p:grpSp>
        <p:nvGrpSpPr>
          <p:cNvPr name="Group 31" id="31"/>
          <p:cNvGrpSpPr/>
          <p:nvPr/>
        </p:nvGrpSpPr>
        <p:grpSpPr>
          <a:xfrm rot="-5400000">
            <a:off x="613946" y="6910963"/>
            <a:ext cx="829509" cy="1966473"/>
            <a:chOff x="0" y="0"/>
            <a:chExt cx="2354580" cy="558188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2011937" y="7550148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ММТ</a:t>
            </a:r>
          </a:p>
        </p:txBody>
      </p:sp>
      <p:grpSp>
        <p:nvGrpSpPr>
          <p:cNvPr name="Group 34" id="34"/>
          <p:cNvGrpSpPr/>
          <p:nvPr/>
        </p:nvGrpSpPr>
        <p:grpSpPr>
          <a:xfrm rot="-5400000">
            <a:off x="568482" y="8084624"/>
            <a:ext cx="829509" cy="1966473"/>
            <a:chOff x="0" y="0"/>
            <a:chExt cx="2354580" cy="558188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2133383" y="8677910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ВИМІРЮВАННЯ</a:t>
            </a:r>
          </a:p>
        </p:txBody>
      </p:sp>
      <p:grpSp>
        <p:nvGrpSpPr>
          <p:cNvPr name="Group 37" id="37"/>
          <p:cNvGrpSpPr/>
          <p:nvPr/>
        </p:nvGrpSpPr>
        <p:grpSpPr>
          <a:xfrm rot="-5400000">
            <a:off x="568482" y="9152258"/>
            <a:ext cx="829509" cy="1966473"/>
            <a:chOff x="0" y="0"/>
            <a:chExt cx="2354580" cy="558188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2133383" y="9706610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ШКАЛИ, ТЕСТИ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6714137" y="55428"/>
            <a:ext cx="10176144" cy="10176144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7557548" y="445887"/>
            <a:ext cx="9395227" cy="9395227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959481" y="8039607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5922299" y="-4385211"/>
            <a:ext cx="1629197" cy="9815348"/>
            <a:chOff x="0" y="0"/>
            <a:chExt cx="2354580" cy="141855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14185534"/>
            </a:xfrm>
            <a:custGeom>
              <a:avLst/>
              <a:gdLst/>
              <a:ahLst/>
              <a:cxnLst/>
              <a:rect r="r" b="b" t="t" l="l"/>
              <a:pathLst>
                <a:path h="14185534" w="2353310">
                  <a:moveTo>
                    <a:pt x="784860" y="14118224"/>
                  </a:moveTo>
                  <a:cubicBezTo>
                    <a:pt x="905510" y="14158863"/>
                    <a:pt x="1042670" y="14185534"/>
                    <a:pt x="1177290" y="14185534"/>
                  </a:cubicBezTo>
                  <a:cubicBezTo>
                    <a:pt x="1311910" y="14185534"/>
                    <a:pt x="1441450" y="14162674"/>
                    <a:pt x="1560830" y="14122034"/>
                  </a:cubicBezTo>
                  <a:cubicBezTo>
                    <a:pt x="1563370" y="14120763"/>
                    <a:pt x="1565910" y="14120763"/>
                    <a:pt x="1568450" y="14119493"/>
                  </a:cubicBezTo>
                  <a:cubicBezTo>
                    <a:pt x="2016760" y="13956934"/>
                    <a:pt x="2346960" y="13527674"/>
                    <a:pt x="2353310" y="1299120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981228"/>
                  </a:lnTo>
                  <a:cubicBezTo>
                    <a:pt x="6350" y="13530213"/>
                    <a:pt x="331470" y="13959474"/>
                    <a:pt x="784860" y="14118224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603020" y="289446"/>
            <a:ext cx="9079785" cy="82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600" spc="280">
                <a:solidFill>
                  <a:srgbClr val="FFFFFF"/>
                </a:solidFill>
                <a:latin typeface="Poppins Ultra-Bold"/>
              </a:rPr>
              <a:t>ШКАЛИ/ТЕСТИ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611733" y="3925426"/>
            <a:ext cx="2693994" cy="2248260"/>
          </a:xfrm>
          <a:custGeom>
            <a:avLst/>
            <a:gdLst/>
            <a:ahLst/>
            <a:cxnLst/>
            <a:rect r="r" b="b" t="t" l="l"/>
            <a:pathLst>
              <a:path h="2248260" w="2693994">
                <a:moveTo>
                  <a:pt x="0" y="0"/>
                </a:moveTo>
                <a:lnTo>
                  <a:pt x="2693994" y="0"/>
                </a:lnTo>
                <a:lnTo>
                  <a:pt x="2693994" y="2248261"/>
                </a:lnTo>
                <a:lnTo>
                  <a:pt x="0" y="2248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-5400000">
            <a:off x="613946" y="1006839"/>
            <a:ext cx="829509" cy="1966473"/>
            <a:chOff x="0" y="0"/>
            <a:chExt cx="2354580" cy="55818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613946" y="2122655"/>
            <a:ext cx="829509" cy="1966473"/>
            <a:chOff x="0" y="0"/>
            <a:chExt cx="2354580" cy="55818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133383" y="1260862"/>
            <a:ext cx="8549421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spc="369">
                <a:solidFill>
                  <a:srgbClr val="2B4A9D"/>
                </a:solidFill>
                <a:latin typeface="Lato Bold"/>
              </a:rPr>
              <a:t>Activities-specific Balance confidence scale (ABC-UK); </a:t>
            </a:r>
          </a:p>
        </p:txBody>
      </p:sp>
      <p:grpSp>
        <p:nvGrpSpPr>
          <p:cNvPr name="Group 21" id="21"/>
          <p:cNvGrpSpPr/>
          <p:nvPr/>
        </p:nvGrpSpPr>
        <p:grpSpPr>
          <a:xfrm rot="-5400000">
            <a:off x="613946" y="3119724"/>
            <a:ext cx="829509" cy="1966473"/>
            <a:chOff x="0" y="0"/>
            <a:chExt cx="2354580" cy="558188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133383" y="4159893"/>
            <a:ext cx="7343333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-5400000">
            <a:off x="568482" y="4234983"/>
            <a:ext cx="829509" cy="1966473"/>
            <a:chOff x="0" y="0"/>
            <a:chExt cx="2354580" cy="558188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-5400000">
            <a:off x="568482" y="5364939"/>
            <a:ext cx="829509" cy="1966473"/>
            <a:chOff x="0" y="0"/>
            <a:chExt cx="2354580" cy="558188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2133383" y="4586524"/>
            <a:ext cx="10902513" cy="1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379">
                <a:solidFill>
                  <a:srgbClr val="2B4A9D"/>
                </a:solidFill>
                <a:latin typeface="Lato Bold"/>
              </a:rPr>
              <a:t>Locomotor capability index questionnaire)</a:t>
            </a:r>
          </a:p>
        </p:txBody>
      </p:sp>
      <p:grpSp>
        <p:nvGrpSpPr>
          <p:cNvPr name="Group 29" id="29"/>
          <p:cNvGrpSpPr/>
          <p:nvPr/>
        </p:nvGrpSpPr>
        <p:grpSpPr>
          <a:xfrm rot="-5400000">
            <a:off x="568482" y="6724782"/>
            <a:ext cx="829509" cy="1966473"/>
            <a:chOff x="0" y="0"/>
            <a:chExt cx="2354580" cy="558188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2133383" y="6061629"/>
            <a:ext cx="1110616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Trinity Amputation and Prothesis Experience Scale</a:t>
            </a:r>
          </a:p>
        </p:txBody>
      </p:sp>
      <p:grpSp>
        <p:nvGrpSpPr>
          <p:cNvPr name="Group 32" id="32"/>
          <p:cNvGrpSpPr/>
          <p:nvPr/>
        </p:nvGrpSpPr>
        <p:grpSpPr>
          <a:xfrm rot="-5400000">
            <a:off x="568482" y="7767578"/>
            <a:ext cx="829509" cy="1966473"/>
            <a:chOff x="0" y="0"/>
            <a:chExt cx="2354580" cy="558188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-5400000">
            <a:off x="568482" y="8734147"/>
            <a:ext cx="829509" cy="1966473"/>
            <a:chOff x="0" y="0"/>
            <a:chExt cx="2354580" cy="558188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2176339" y="8532348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ШКАЛА БЕРГА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76339" y="2748069"/>
            <a:ext cx="9661732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spc="369">
                <a:solidFill>
                  <a:srgbClr val="2B4A9D"/>
                </a:solidFill>
                <a:latin typeface="Lato Bold"/>
              </a:rPr>
              <a:t>The Amputee Mobility Predictor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15584" y="3787694"/>
            <a:ext cx="9826134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spc="379">
                <a:solidFill>
                  <a:srgbClr val="2B4A9D"/>
                </a:solidFill>
                <a:latin typeface="Lato Bold"/>
              </a:rPr>
              <a:t>Prosthesis evaluation questionnaire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78162" y="7542383"/>
            <a:ext cx="1110616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The Barthel scale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41630" y="9575144"/>
            <a:ext cx="999053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spc="340">
                <a:solidFill>
                  <a:srgbClr val="2B4A9D"/>
                </a:solidFill>
                <a:latin typeface="Lato Bold"/>
              </a:rPr>
              <a:t>ВСТАНЬ ТА ЙДИ/ 2/6 хв. тест ходьби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726930" y="680894"/>
            <a:ext cx="5823804" cy="9338093"/>
          </a:xfrm>
          <a:custGeom>
            <a:avLst/>
            <a:gdLst/>
            <a:ahLst/>
            <a:cxnLst/>
            <a:rect r="r" b="b" t="t" l="l"/>
            <a:pathLst>
              <a:path h="9338093" w="5823804">
                <a:moveTo>
                  <a:pt x="0" y="0"/>
                </a:moveTo>
                <a:lnTo>
                  <a:pt x="5823805" y="0"/>
                </a:lnTo>
                <a:lnTo>
                  <a:pt x="5823805" y="9338093"/>
                </a:lnTo>
                <a:lnTo>
                  <a:pt x="0" y="9338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6" t="-17716" r="0" b="-335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431750"/>
            <a:ext cx="6701879" cy="9174357"/>
          </a:xfrm>
          <a:custGeom>
            <a:avLst/>
            <a:gdLst/>
            <a:ahLst/>
            <a:cxnLst/>
            <a:rect r="r" b="b" t="t" l="l"/>
            <a:pathLst>
              <a:path h="9174357" w="6701879">
                <a:moveTo>
                  <a:pt x="0" y="0"/>
                </a:moveTo>
                <a:lnTo>
                  <a:pt x="6701879" y="0"/>
                </a:lnTo>
                <a:lnTo>
                  <a:pt x="6701879" y="9174356"/>
                </a:lnTo>
                <a:lnTo>
                  <a:pt x="0" y="9174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0606" r="0" b="-1479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089787" y="809586"/>
            <a:ext cx="5730635" cy="9477414"/>
          </a:xfrm>
          <a:custGeom>
            <a:avLst/>
            <a:gdLst/>
            <a:ahLst/>
            <a:cxnLst/>
            <a:rect r="r" b="b" t="t" l="l"/>
            <a:pathLst>
              <a:path h="9477414" w="5730635">
                <a:moveTo>
                  <a:pt x="0" y="0"/>
                </a:moveTo>
                <a:lnTo>
                  <a:pt x="5730635" y="0"/>
                </a:lnTo>
                <a:lnTo>
                  <a:pt x="5730635" y="9477414"/>
                </a:lnTo>
                <a:lnTo>
                  <a:pt x="0" y="947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318" r="0" b="-29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18758" y="922359"/>
            <a:ext cx="6047439" cy="9251868"/>
          </a:xfrm>
          <a:custGeom>
            <a:avLst/>
            <a:gdLst/>
            <a:ahLst/>
            <a:cxnLst/>
            <a:rect r="r" b="b" t="t" l="l"/>
            <a:pathLst>
              <a:path h="9251868" w="6047439">
                <a:moveTo>
                  <a:pt x="0" y="0"/>
                </a:moveTo>
                <a:lnTo>
                  <a:pt x="6047439" y="0"/>
                </a:lnTo>
                <a:lnTo>
                  <a:pt x="6047439" y="9251868"/>
                </a:lnTo>
                <a:lnTo>
                  <a:pt x="0" y="925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2196" r="0" b="-334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252883" y="922359"/>
            <a:ext cx="5775048" cy="9364641"/>
          </a:xfrm>
          <a:custGeom>
            <a:avLst/>
            <a:gdLst/>
            <a:ahLst/>
            <a:cxnLst/>
            <a:rect r="r" b="b" t="t" l="l"/>
            <a:pathLst>
              <a:path h="9364641" w="5775048">
                <a:moveTo>
                  <a:pt x="0" y="0"/>
                </a:moveTo>
                <a:lnTo>
                  <a:pt x="5775048" y="0"/>
                </a:lnTo>
                <a:lnTo>
                  <a:pt x="5775048" y="9364641"/>
                </a:lnTo>
                <a:lnTo>
                  <a:pt x="0" y="9364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546" r="0" b="-379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68438" y="1112643"/>
            <a:ext cx="6161404" cy="8693457"/>
          </a:xfrm>
          <a:custGeom>
            <a:avLst/>
            <a:gdLst/>
            <a:ahLst/>
            <a:cxnLst/>
            <a:rect r="r" b="b" t="t" l="l"/>
            <a:pathLst>
              <a:path h="8693457" w="6161404">
                <a:moveTo>
                  <a:pt x="0" y="0"/>
                </a:moveTo>
                <a:lnTo>
                  <a:pt x="6161404" y="0"/>
                </a:lnTo>
                <a:lnTo>
                  <a:pt x="6161404" y="8693458"/>
                </a:lnTo>
                <a:lnTo>
                  <a:pt x="0" y="8693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94" r="0" b="-2585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8700" y="373421"/>
            <a:ext cx="5090905" cy="5023327"/>
          </a:xfrm>
          <a:custGeom>
            <a:avLst/>
            <a:gdLst/>
            <a:ahLst/>
            <a:cxnLst/>
            <a:rect r="r" b="b" t="t" l="l"/>
            <a:pathLst>
              <a:path h="5023327" w="5090905">
                <a:moveTo>
                  <a:pt x="0" y="0"/>
                </a:moveTo>
                <a:lnTo>
                  <a:pt x="5090905" y="0"/>
                </a:lnTo>
                <a:lnTo>
                  <a:pt x="5090905" y="5023326"/>
                </a:lnTo>
                <a:lnTo>
                  <a:pt x="0" y="5023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722820" y="373421"/>
            <a:ext cx="5090905" cy="5023327"/>
          </a:xfrm>
          <a:custGeom>
            <a:avLst/>
            <a:gdLst/>
            <a:ahLst/>
            <a:cxnLst/>
            <a:rect r="r" b="b" t="t" l="l"/>
            <a:pathLst>
              <a:path h="5023327" w="5090905">
                <a:moveTo>
                  <a:pt x="0" y="0"/>
                </a:moveTo>
                <a:lnTo>
                  <a:pt x="5090905" y="0"/>
                </a:lnTo>
                <a:lnTo>
                  <a:pt x="5090905" y="5023326"/>
                </a:lnTo>
                <a:lnTo>
                  <a:pt x="0" y="5023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75760" y="373421"/>
            <a:ext cx="5090905" cy="5023327"/>
          </a:xfrm>
          <a:custGeom>
            <a:avLst/>
            <a:gdLst/>
            <a:ahLst/>
            <a:cxnLst/>
            <a:rect r="r" b="b" t="t" l="l"/>
            <a:pathLst>
              <a:path h="5023327" w="5090905">
                <a:moveTo>
                  <a:pt x="0" y="0"/>
                </a:moveTo>
                <a:lnTo>
                  <a:pt x="5090905" y="0"/>
                </a:lnTo>
                <a:lnTo>
                  <a:pt x="5090905" y="5023326"/>
                </a:lnTo>
                <a:lnTo>
                  <a:pt x="0" y="5023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75760" y="5143500"/>
            <a:ext cx="5090905" cy="5023327"/>
          </a:xfrm>
          <a:custGeom>
            <a:avLst/>
            <a:gdLst/>
            <a:ahLst/>
            <a:cxnLst/>
            <a:rect r="r" b="b" t="t" l="l"/>
            <a:pathLst>
              <a:path h="5023327" w="5090905">
                <a:moveTo>
                  <a:pt x="0" y="0"/>
                </a:moveTo>
                <a:lnTo>
                  <a:pt x="5090905" y="0"/>
                </a:lnTo>
                <a:lnTo>
                  <a:pt x="5090905" y="5023327"/>
                </a:lnTo>
                <a:lnTo>
                  <a:pt x="0" y="50233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543482" y="564843"/>
            <a:ext cx="12548487" cy="4684313"/>
          </a:xfrm>
          <a:custGeom>
            <a:avLst/>
            <a:gdLst/>
            <a:ahLst/>
            <a:cxnLst/>
            <a:rect r="r" b="b" t="t" l="l"/>
            <a:pathLst>
              <a:path h="4684313" w="12548487">
                <a:moveTo>
                  <a:pt x="0" y="0"/>
                </a:moveTo>
                <a:lnTo>
                  <a:pt x="12548487" y="0"/>
                </a:lnTo>
                <a:lnTo>
                  <a:pt x="12548487" y="4684312"/>
                </a:lnTo>
                <a:lnTo>
                  <a:pt x="0" y="4684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93263" y="5143500"/>
            <a:ext cx="5648925" cy="4987126"/>
          </a:xfrm>
          <a:custGeom>
            <a:avLst/>
            <a:gdLst/>
            <a:ahLst/>
            <a:cxnLst/>
            <a:rect r="r" b="b" t="t" l="l"/>
            <a:pathLst>
              <a:path h="4987126" w="5648925">
                <a:moveTo>
                  <a:pt x="0" y="0"/>
                </a:moveTo>
                <a:lnTo>
                  <a:pt x="5648925" y="0"/>
                </a:lnTo>
                <a:lnTo>
                  <a:pt x="5648925" y="4987126"/>
                </a:lnTo>
                <a:lnTo>
                  <a:pt x="0" y="4987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13725" y="-2885084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252883" y="1382824"/>
            <a:ext cx="7134264" cy="4489150"/>
          </a:xfrm>
          <a:custGeom>
            <a:avLst/>
            <a:gdLst/>
            <a:ahLst/>
            <a:cxnLst/>
            <a:rect r="r" b="b" t="t" l="l"/>
            <a:pathLst>
              <a:path h="4489150" w="7134264">
                <a:moveTo>
                  <a:pt x="0" y="0"/>
                </a:moveTo>
                <a:lnTo>
                  <a:pt x="7134264" y="0"/>
                </a:lnTo>
                <a:lnTo>
                  <a:pt x="7134264" y="4489151"/>
                </a:lnTo>
                <a:lnTo>
                  <a:pt x="0" y="4489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1190" b="-1137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494761" y="4072973"/>
            <a:ext cx="6537838" cy="4916454"/>
          </a:xfrm>
          <a:custGeom>
            <a:avLst/>
            <a:gdLst/>
            <a:ahLst/>
            <a:cxnLst/>
            <a:rect r="r" b="b" t="t" l="l"/>
            <a:pathLst>
              <a:path h="4916454" w="6537838">
                <a:moveTo>
                  <a:pt x="0" y="0"/>
                </a:moveTo>
                <a:lnTo>
                  <a:pt x="6537838" y="0"/>
                </a:lnTo>
                <a:lnTo>
                  <a:pt x="6537838" y="4916455"/>
                </a:lnTo>
                <a:lnTo>
                  <a:pt x="0" y="4916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DAFvwg2jX9M</dc:identifier>
  <dcterms:modified xsi:type="dcterms:W3CDTF">2011-08-01T06:04:30Z</dcterms:modified>
  <cp:revision>1</cp:revision>
  <dc:title>ОГЛЯД ПАЦІЄНТА У</dc:title>
</cp:coreProperties>
</file>