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62" r:id="rId5"/>
    <p:sldId id="266" r:id="rId6"/>
    <p:sldId id="261" r:id="rId7"/>
    <p:sldId id="263" r:id="rId8"/>
    <p:sldId id="259" r:id="rId9"/>
    <p:sldId id="257" r:id="rId10"/>
    <p:sldId id="260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340769"/>
            <a:ext cx="9144000" cy="3456384"/>
          </a:xfrm>
        </p:spPr>
        <p:txBody>
          <a:bodyPr>
            <a:noAutofit/>
          </a:bodyPr>
          <a:lstStyle/>
          <a:p>
            <a:r>
              <a:rPr lang="uk-UA" sz="7200" dirty="0" smtClean="0">
                <a:solidFill>
                  <a:srgbClr val="FF0000"/>
                </a:solidFill>
              </a:rPr>
              <a:t>ЕЛЕКТРОННЕ ВРЯДУВАННЯ</a:t>
            </a:r>
            <a:endParaRPr lang="uk-UA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336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sus\Desktop\завантаження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908720"/>
            <a:ext cx="5739112" cy="4298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7108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4274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8562" y="404664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/>
              <a:t>Тема 1. </a:t>
            </a:r>
            <a:r>
              <a:rPr lang="uk-UA" sz="3200" b="1" dirty="0" smtClean="0"/>
              <a:t>Сутність </a:t>
            </a:r>
            <a:r>
              <a:rPr lang="uk-UA" sz="3200" b="1" dirty="0"/>
              <a:t>та особливості системи електронного урядування</a:t>
            </a:r>
            <a:r>
              <a:rPr lang="uk-UA" sz="3200" dirty="0"/>
              <a:t>.</a:t>
            </a:r>
            <a:endParaRPr lang="ru-RU" sz="3200" dirty="0"/>
          </a:p>
          <a:p>
            <a:pPr marL="514350" indent="-514350">
              <a:buFont typeface="+mj-lt"/>
              <a:buAutoNum type="arabicPeriod"/>
            </a:pPr>
            <a:r>
              <a:rPr lang="uk-UA" sz="3200" dirty="0" smtClean="0"/>
              <a:t>Визначення </a:t>
            </a:r>
            <a:r>
              <a:rPr lang="uk-UA" sz="3200" dirty="0"/>
              <a:t>та сутність системи електронного урядування.	 </a:t>
            </a:r>
            <a:endParaRPr lang="ru-RU" sz="3200" dirty="0"/>
          </a:p>
          <a:p>
            <a:pPr marL="514350" indent="-514350">
              <a:buFont typeface="+mj-lt"/>
              <a:buAutoNum type="arabicPeriod"/>
            </a:pPr>
            <a:r>
              <a:rPr lang="uk-UA" sz="3200" dirty="0"/>
              <a:t>Концептуальні засади системи електронного урядування. </a:t>
            </a:r>
            <a:endParaRPr lang="uk-UA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uk-UA" sz="3200" dirty="0" smtClean="0"/>
              <a:t>Специфіка </a:t>
            </a:r>
            <a:r>
              <a:rPr lang="uk-UA" sz="3200" dirty="0"/>
              <a:t>визначення системи електронного урядування</a:t>
            </a:r>
            <a:r>
              <a:rPr lang="uk-UA" sz="3200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200" dirty="0" smtClean="0"/>
              <a:t>Передумови </a:t>
            </a:r>
            <a:r>
              <a:rPr lang="uk-UA" sz="3200" dirty="0"/>
              <a:t>становлення державної політики. </a:t>
            </a:r>
            <a:endParaRPr lang="uk-UA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uk-UA" sz="3200" dirty="0" smtClean="0"/>
              <a:t>Політико </a:t>
            </a:r>
            <a:r>
              <a:rPr lang="uk-UA" sz="3200" dirty="0"/>
              <a:t>- управлінські основи системи електронного урядування</a:t>
            </a:r>
            <a:r>
              <a:rPr lang="uk-UA" sz="3200" dirty="0" smtClean="0"/>
              <a:t>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682633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07544"/>
            <a:ext cx="81888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поняття курсу :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Електронна демократія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Електронний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уряд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Електронне урядування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Індекс </a:t>
            </a:r>
            <a:r>
              <a:rPr lang="uk-UA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готовності електронного уряду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Електронні </a:t>
            </a:r>
            <a:r>
              <a:rPr lang="uk-UA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 послуги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Інформаційне суспільство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Інформаційне середовище електронного 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урядування</a:t>
            </a:r>
          </a:p>
        </p:txBody>
      </p:sp>
    </p:spTree>
    <p:extLst>
      <p:ext uri="{BB962C8B-B14F-4D97-AF65-F5344CB8AC3E}">
        <p14:creationId xmlns:p14="http://schemas.microsoft.com/office/powerpoint/2010/main" val="1784152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60648"/>
            <a:ext cx="74426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err="1">
                <a:solidFill>
                  <a:srgbClr val="FF0000"/>
                </a:solidFill>
              </a:rPr>
              <a:t>Історія</a:t>
            </a:r>
            <a:r>
              <a:rPr lang="ru-RU" sz="4000" dirty="0">
                <a:solidFill>
                  <a:srgbClr val="FF0000"/>
                </a:solidFill>
              </a:rPr>
              <a:t> </a:t>
            </a:r>
            <a:r>
              <a:rPr lang="ru-RU" sz="4000" dirty="0" err="1">
                <a:solidFill>
                  <a:srgbClr val="FF0000"/>
                </a:solidFill>
              </a:rPr>
              <a:t>виникнення</a:t>
            </a:r>
            <a:r>
              <a:rPr lang="ru-RU" sz="4000" dirty="0">
                <a:solidFill>
                  <a:srgbClr val="FF0000"/>
                </a:solidFill>
              </a:rPr>
              <a:t> е-</a:t>
            </a:r>
            <a:r>
              <a:rPr lang="ru-RU" sz="4000" dirty="0" err="1">
                <a:solidFill>
                  <a:srgbClr val="FF0000"/>
                </a:solidFill>
              </a:rPr>
              <a:t>урядування</a:t>
            </a:r>
            <a:endParaRPr lang="uk-UA" sz="4000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2830" y="1124744"/>
            <a:ext cx="90364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електронне управління (е- управління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е –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Governance , „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онлайновий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уряд― („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Government-on-line― (GOL)).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844" y="2427551"/>
            <a:ext cx="91458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електронний уряд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„Electronic Government―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„e-Government―. 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4221088"/>
            <a:ext cx="58835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електронне урядування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governing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―. С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571078" y="1832630"/>
            <a:ext cx="288954" cy="7322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Стрелка вниз 6"/>
          <p:cNvSpPr/>
          <p:nvPr/>
        </p:nvSpPr>
        <p:spPr>
          <a:xfrm>
            <a:off x="4571078" y="2889216"/>
            <a:ext cx="288954" cy="13318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Стрелка вниз 7"/>
          <p:cNvSpPr/>
          <p:nvPr/>
        </p:nvSpPr>
        <p:spPr>
          <a:xfrm>
            <a:off x="4571078" y="4682753"/>
            <a:ext cx="288954" cy="11945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Прямоугольник 8"/>
          <p:cNvSpPr/>
          <p:nvPr/>
        </p:nvSpPr>
        <p:spPr>
          <a:xfrm>
            <a:off x="213795" y="5877271"/>
            <a:ext cx="87145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демократія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(альтернатива: 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формі державності, громадянського суспільства) 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752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987824" y="374367"/>
            <a:ext cx="3312368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Умови творення системи електронного врядування</a:t>
            </a:r>
            <a:endParaRPr lang="uk-UA" dirty="0"/>
          </a:p>
        </p:txBody>
      </p:sp>
      <p:sp>
        <p:nvSpPr>
          <p:cNvPr id="3" name="Овал 2"/>
          <p:cNvSpPr/>
          <p:nvPr/>
        </p:nvSpPr>
        <p:spPr>
          <a:xfrm>
            <a:off x="755576" y="1484784"/>
            <a:ext cx="2808312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Інтернет</a:t>
            </a:r>
            <a:endParaRPr lang="uk-UA" dirty="0"/>
          </a:p>
        </p:txBody>
      </p:sp>
      <p:sp>
        <p:nvSpPr>
          <p:cNvPr id="4" name="Овал 3"/>
          <p:cNvSpPr/>
          <p:nvPr/>
        </p:nvSpPr>
        <p:spPr>
          <a:xfrm>
            <a:off x="5940152" y="1340768"/>
            <a:ext cx="288032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Законодавче регулювання</a:t>
            </a:r>
            <a:endParaRPr lang="uk-UA" dirty="0"/>
          </a:p>
        </p:txBody>
      </p:sp>
      <p:sp>
        <p:nvSpPr>
          <p:cNvPr id="5" name="Овал 4"/>
          <p:cNvSpPr/>
          <p:nvPr/>
        </p:nvSpPr>
        <p:spPr>
          <a:xfrm>
            <a:off x="5940152" y="3258019"/>
            <a:ext cx="3024336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Технічні засоби та можливості</a:t>
            </a:r>
            <a:endParaRPr lang="uk-UA" dirty="0"/>
          </a:p>
        </p:txBody>
      </p:sp>
      <p:sp>
        <p:nvSpPr>
          <p:cNvPr id="6" name="Овал 5"/>
          <p:cNvSpPr/>
          <p:nvPr/>
        </p:nvSpPr>
        <p:spPr>
          <a:xfrm>
            <a:off x="659307" y="3246365"/>
            <a:ext cx="3024336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Інформаційно -програмне середовище (ІПС)</a:t>
            </a:r>
            <a:endParaRPr lang="uk-UA" dirty="0"/>
          </a:p>
        </p:txBody>
      </p:sp>
      <p:sp>
        <p:nvSpPr>
          <p:cNvPr id="7" name="Овал 6"/>
          <p:cNvSpPr/>
          <p:nvPr/>
        </p:nvSpPr>
        <p:spPr>
          <a:xfrm>
            <a:off x="659307" y="4941168"/>
            <a:ext cx="3024336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Можливість роботи у  ІПС</a:t>
            </a:r>
            <a:endParaRPr lang="uk-UA" dirty="0"/>
          </a:p>
        </p:txBody>
      </p:sp>
      <p:sp>
        <p:nvSpPr>
          <p:cNvPr id="8" name="Овал 7"/>
          <p:cNvSpPr/>
          <p:nvPr/>
        </p:nvSpPr>
        <p:spPr>
          <a:xfrm>
            <a:off x="5940152" y="4971078"/>
            <a:ext cx="3024336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Володіння навичками роботи у ІПС</a:t>
            </a:r>
            <a:endParaRPr lang="uk-UA" dirty="0"/>
          </a:p>
        </p:txBody>
      </p:sp>
      <p:sp>
        <p:nvSpPr>
          <p:cNvPr id="9" name="Стрелка вниз 8"/>
          <p:cNvSpPr/>
          <p:nvPr/>
        </p:nvSpPr>
        <p:spPr>
          <a:xfrm rot="3698902">
            <a:off x="2317032" y="861693"/>
            <a:ext cx="54006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трелка вниз 9"/>
          <p:cNvSpPr/>
          <p:nvPr/>
        </p:nvSpPr>
        <p:spPr>
          <a:xfrm rot="18998729">
            <a:off x="6404917" y="767029"/>
            <a:ext cx="54006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8801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sus\Desktop\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3170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247521"/>
              </p:ext>
            </p:extLst>
          </p:nvPr>
        </p:nvGraphicFramePr>
        <p:xfrm>
          <a:off x="323528" y="332656"/>
          <a:ext cx="8352928" cy="35792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2088232"/>
                <a:gridCol w="2088232"/>
                <a:gridCol w="2088232"/>
              </a:tblGrid>
              <a:tr h="738082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Рівні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Політичний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Державно-управлінський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Адміністративний</a:t>
                      </a:r>
                      <a:endParaRPr lang="uk-UA" dirty="0"/>
                    </a:p>
                  </a:txBody>
                  <a:tcPr/>
                </a:tc>
              </a:tr>
              <a:tr h="738082">
                <a:tc>
                  <a:txBody>
                    <a:bodyPr/>
                    <a:lstStyle/>
                    <a:p>
                      <a:r>
                        <a:rPr lang="uk-UA" dirty="0" smtClean="0"/>
                        <a:t>Національний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Вищі органи влади</a:t>
                      </a:r>
                    </a:p>
                    <a:p>
                      <a:pPr algn="ctr"/>
                      <a:r>
                        <a:rPr lang="uk-UA" dirty="0" smtClean="0"/>
                        <a:t>держави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Державні органи та інституції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Виконавчі структури</a:t>
                      </a:r>
                      <a:endParaRPr lang="uk-UA" dirty="0"/>
                    </a:p>
                  </a:txBody>
                  <a:tcPr/>
                </a:tc>
              </a:tr>
              <a:tr h="738082">
                <a:tc>
                  <a:txBody>
                    <a:bodyPr/>
                    <a:lstStyle/>
                    <a:p>
                      <a:r>
                        <a:rPr lang="uk-UA" dirty="0" smtClean="0"/>
                        <a:t>Регіональний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Регіональні органи врядування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Регіональні представництва центральних органів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Регіональні структури</a:t>
                      </a:r>
                      <a:endParaRPr lang="uk-UA" dirty="0"/>
                    </a:p>
                  </a:txBody>
                  <a:tcPr/>
                </a:tc>
              </a:tr>
              <a:tr h="738082">
                <a:tc>
                  <a:txBody>
                    <a:bodyPr/>
                    <a:lstStyle/>
                    <a:p>
                      <a:r>
                        <a:rPr lang="uk-UA" dirty="0" smtClean="0"/>
                        <a:t>Місцевий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Самоврядні інституції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Самоврядні представницькі органи влади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Громадськість, особистість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Овал 2"/>
          <p:cNvSpPr/>
          <p:nvPr/>
        </p:nvSpPr>
        <p:spPr>
          <a:xfrm>
            <a:off x="323528" y="4077072"/>
            <a:ext cx="1440160" cy="1224136"/>
          </a:xfrm>
          <a:prstGeom prst="ellipse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dirty="0" smtClean="0">
              <a:solidFill>
                <a:srgbClr val="FF0000"/>
              </a:solidFill>
            </a:endParaRPr>
          </a:p>
          <a:p>
            <a:pPr algn="ctr"/>
            <a:r>
              <a:rPr lang="uk-UA" sz="1600" dirty="0" smtClean="0">
                <a:solidFill>
                  <a:srgbClr val="FF0000"/>
                </a:solidFill>
              </a:rPr>
              <a:t>Держава</a:t>
            </a:r>
          </a:p>
          <a:p>
            <a:pPr algn="ctr"/>
            <a:endParaRPr lang="uk-UA" sz="1600" dirty="0">
              <a:solidFill>
                <a:srgbClr val="FF0000"/>
              </a:solidFill>
            </a:endParaRPr>
          </a:p>
          <a:p>
            <a:pPr algn="ctr"/>
            <a:endParaRPr lang="uk-UA" sz="1600" dirty="0" smtClean="0">
              <a:solidFill>
                <a:srgbClr val="FF0000"/>
              </a:solidFill>
            </a:endParaRPr>
          </a:p>
          <a:p>
            <a:pPr algn="ctr"/>
            <a:endParaRPr lang="uk-UA" sz="1600" dirty="0">
              <a:solidFill>
                <a:srgbClr val="FF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83568" y="4689140"/>
            <a:ext cx="1440160" cy="1224136"/>
          </a:xfrm>
          <a:prstGeom prst="ellipse">
            <a:avLst/>
          </a:prstGeom>
          <a:solidFill>
            <a:schemeClr val="accent6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rgbClr val="FF0000"/>
              </a:solidFill>
            </a:endParaRPr>
          </a:p>
          <a:p>
            <a:pPr algn="ctr"/>
            <a:r>
              <a:rPr lang="uk-UA" sz="1300" dirty="0" smtClean="0">
                <a:solidFill>
                  <a:srgbClr val="FF0000"/>
                </a:solidFill>
              </a:rPr>
              <a:t>Особистість</a:t>
            </a:r>
            <a:endParaRPr lang="uk-UA" sz="1300" dirty="0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187624" y="4077072"/>
            <a:ext cx="1440160" cy="1224136"/>
          </a:xfrm>
          <a:prstGeom prst="ellipse">
            <a:avLst/>
          </a:prstGeom>
          <a:solidFill>
            <a:srgbClr val="FFFF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solidFill>
                  <a:srgbClr val="FF0000"/>
                </a:solidFill>
              </a:rPr>
              <a:t>Суспільство</a:t>
            </a:r>
            <a:endParaRPr lang="uk-UA" sz="1300" dirty="0">
              <a:solidFill>
                <a:srgbClr val="FF0000"/>
              </a:solidFill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3275856" y="4005064"/>
            <a:ext cx="5400600" cy="936104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Державоцентриська</a:t>
            </a:r>
            <a:r>
              <a:rPr lang="uk-UA" dirty="0" smtClean="0"/>
              <a:t> модель ДУ+ДП</a:t>
            </a:r>
            <a:endParaRPr lang="uk-UA" dirty="0"/>
          </a:p>
        </p:txBody>
      </p:sp>
      <p:sp>
        <p:nvSpPr>
          <p:cNvPr id="8" name="Волна 7"/>
          <p:cNvSpPr/>
          <p:nvPr/>
        </p:nvSpPr>
        <p:spPr>
          <a:xfrm>
            <a:off x="4450935" y="4977172"/>
            <a:ext cx="4225521" cy="936104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Менеджеріальна</a:t>
            </a:r>
            <a:r>
              <a:rPr lang="uk-UA" dirty="0" smtClean="0"/>
              <a:t> модель ДУ+ДП</a:t>
            </a:r>
            <a:endParaRPr lang="uk-UA" dirty="0"/>
          </a:p>
        </p:txBody>
      </p:sp>
      <p:sp>
        <p:nvSpPr>
          <p:cNvPr id="9" name="Волна 8"/>
          <p:cNvSpPr/>
          <p:nvPr/>
        </p:nvSpPr>
        <p:spPr>
          <a:xfrm>
            <a:off x="5531055" y="5913276"/>
            <a:ext cx="3145401" cy="936104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Соціально-орієнтована модель ДУ+ДП</a:t>
            </a:r>
            <a:endParaRPr lang="uk-UA" dirty="0"/>
          </a:p>
        </p:txBody>
      </p:sp>
      <p:sp>
        <p:nvSpPr>
          <p:cNvPr id="7" name="Овал 6"/>
          <p:cNvSpPr/>
          <p:nvPr/>
        </p:nvSpPr>
        <p:spPr>
          <a:xfrm>
            <a:off x="5148064" y="-8950"/>
            <a:ext cx="3809750" cy="3448778"/>
          </a:xfrm>
          <a:prstGeom prst="ellipse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трелка вправо 9"/>
          <p:cNvSpPr/>
          <p:nvPr/>
        </p:nvSpPr>
        <p:spPr>
          <a:xfrm rot="8829889">
            <a:off x="3442403" y="2602144"/>
            <a:ext cx="2017064" cy="6916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Стрелка вправо 10"/>
          <p:cNvSpPr/>
          <p:nvPr/>
        </p:nvSpPr>
        <p:spPr>
          <a:xfrm rot="10606708">
            <a:off x="3020082" y="1130145"/>
            <a:ext cx="213810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Стрелка вправо 11"/>
          <p:cNvSpPr/>
          <p:nvPr/>
        </p:nvSpPr>
        <p:spPr>
          <a:xfrm rot="5400000">
            <a:off x="7001607" y="3315124"/>
            <a:ext cx="708351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1040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asus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8171424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499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sus\Desktop\завантаженн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284984"/>
            <a:ext cx="5205203" cy="3463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asus\Desktop\завантаження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5279688" cy="3703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06683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176</Words>
  <Application>Microsoft Office PowerPoint</Application>
  <PresentationFormat>Экран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ЕЛЕКТРОННЕ ВРЯДУВАННЯ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ЕЛЕКТРОННЕ ВРЯДУВАННЯ</dc:title>
  <dc:creator>asus</dc:creator>
  <cp:lastModifiedBy>asus</cp:lastModifiedBy>
  <cp:revision>32</cp:revision>
  <dcterms:created xsi:type="dcterms:W3CDTF">2023-03-01T07:29:54Z</dcterms:created>
  <dcterms:modified xsi:type="dcterms:W3CDTF">2023-03-08T08:56:11Z</dcterms:modified>
</cp:coreProperties>
</file>