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6" r:id="rId3"/>
    <p:sldId id="311" r:id="rId4"/>
    <p:sldId id="258" r:id="rId5"/>
    <p:sldId id="261" r:id="rId6"/>
    <p:sldId id="30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307" r:id="rId18"/>
    <p:sldId id="272" r:id="rId19"/>
    <p:sldId id="285" r:id="rId20"/>
    <p:sldId id="287" r:id="rId21"/>
    <p:sldId id="288" r:id="rId22"/>
    <p:sldId id="294" r:id="rId23"/>
    <p:sldId id="295" r:id="rId24"/>
    <p:sldId id="296" r:id="rId25"/>
    <p:sldId id="297" r:id="rId26"/>
    <p:sldId id="298" r:id="rId27"/>
    <p:sldId id="273" r:id="rId28"/>
    <p:sldId id="274" r:id="rId29"/>
    <p:sldId id="308" r:id="rId30"/>
    <p:sldId id="309" r:id="rId31"/>
    <p:sldId id="279" r:id="rId32"/>
    <p:sldId id="304" r:id="rId33"/>
    <p:sldId id="303" r:id="rId34"/>
  </p:sldIdLst>
  <p:sldSz cx="9144000" cy="6858000" type="screen4x3"/>
  <p:notesSz cx="6735763" cy="9799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229600" cy="1828800"/>
          </a:xfrm>
        </p:spPr>
        <p:txBody>
          <a:bodyPr>
            <a:normAutofit/>
          </a:bodyPr>
          <a:lstStyle/>
          <a:p>
            <a:r>
              <a:rPr lang="ru-RU" dirty="0"/>
              <a:t>Тема 3. Роль </a:t>
            </a:r>
            <a:r>
              <a:rPr lang="ru-RU" dirty="0" err="1"/>
              <a:t>культури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бізнесі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СПОСОБИ КОМУНІКАЦІЇ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ВЕРБАЛЬНИЙ СПОСІБ КОМУНІКАЦІЇ – передача повідомлення за рахунок голосу ( відправник повідомлення кодує його використовуючи свій культурний фільтр, а отримувач дешифрує це повідомлення через свій культурний фільтр)</a:t>
            </a:r>
            <a:endParaRPr lang="ru-RU" dirty="0"/>
          </a:p>
          <a:p>
            <a:pPr>
              <a:buNone/>
            </a:pPr>
            <a:r>
              <a:rPr lang="uk-UA" b="1" dirty="0"/>
              <a:t> </a:t>
            </a:r>
            <a:endParaRPr lang="ru-RU" dirty="0"/>
          </a:p>
          <a:p>
            <a:r>
              <a:rPr lang="uk-UA" b="1" dirty="0"/>
              <a:t>НЕВЕРБАЛЬНИЙ (ПАРАВЕРБАЛЬНИЙ) СПОСІБ КОМУНІКАЦІЇ – передача інформації за рахунок використання немовних засобів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ФОРМИ НЕВЕРБАЛЬНОЇ (ПАРАВЕРБАЛЬНОЇ)  КОМУНІКАЦІЇ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b="1" dirty="0"/>
              <a:t>Жести рук ( навмисні і невимушені )</a:t>
            </a:r>
            <a:endParaRPr lang="ru-RU" dirty="0"/>
          </a:p>
          <a:p>
            <a:pPr lvl="0"/>
            <a:r>
              <a:rPr lang="uk-UA" b="1" dirty="0"/>
              <a:t>Вираз обличчя </a:t>
            </a:r>
            <a:endParaRPr lang="ru-RU" dirty="0"/>
          </a:p>
          <a:p>
            <a:pPr lvl="0"/>
            <a:r>
              <a:rPr lang="uk-UA" b="1" dirty="0"/>
              <a:t>Постава та поза</a:t>
            </a:r>
            <a:endParaRPr lang="ru-RU" dirty="0"/>
          </a:p>
          <a:p>
            <a:pPr lvl="0"/>
            <a:r>
              <a:rPr lang="uk-UA" b="1" dirty="0"/>
              <a:t>Стиль одягу та зачіска</a:t>
            </a:r>
            <a:endParaRPr lang="ru-RU" dirty="0"/>
          </a:p>
          <a:p>
            <a:pPr lvl="0"/>
            <a:r>
              <a:rPr lang="uk-UA" b="1" dirty="0"/>
              <a:t>Хода</a:t>
            </a:r>
            <a:endParaRPr lang="ru-RU" dirty="0"/>
          </a:p>
          <a:p>
            <a:pPr lvl="0"/>
            <a:r>
              <a:rPr lang="uk-UA" b="1" dirty="0"/>
              <a:t>Фізична відстань між комутантами</a:t>
            </a:r>
            <a:endParaRPr lang="ru-RU" dirty="0"/>
          </a:p>
          <a:p>
            <a:pPr lvl="0"/>
            <a:r>
              <a:rPr lang="uk-UA" b="1" dirty="0"/>
              <a:t>Дотики</a:t>
            </a:r>
            <a:endParaRPr lang="ru-RU" dirty="0"/>
          </a:p>
          <a:p>
            <a:pPr lvl="0"/>
            <a:r>
              <a:rPr lang="uk-UA" b="1" dirty="0"/>
              <a:t>Зоровий контакт і напрямок погляду</a:t>
            </a:r>
            <a:endParaRPr lang="ru-RU" dirty="0"/>
          </a:p>
          <a:p>
            <a:pPr lvl="0"/>
            <a:r>
              <a:rPr lang="uk-UA" b="1" dirty="0"/>
              <a:t>Архітектура приміщення і дизайн інтер’єру  </a:t>
            </a:r>
            <a:endParaRPr lang="ru-RU" dirty="0"/>
          </a:p>
          <a:p>
            <a:pPr lvl="0"/>
            <a:r>
              <a:rPr lang="uk-UA" b="1" dirty="0"/>
              <a:t>«Артефакти» і невербальні символи</a:t>
            </a:r>
            <a:endParaRPr lang="ru-RU" dirty="0"/>
          </a:p>
          <a:p>
            <a:pPr lvl="0"/>
            <a:r>
              <a:rPr lang="uk-UA" b="1" dirty="0"/>
              <a:t> Графічні символи</a:t>
            </a:r>
            <a:endParaRPr lang="ru-RU" dirty="0"/>
          </a:p>
          <a:p>
            <a:pPr lvl="0"/>
            <a:r>
              <a:rPr lang="uk-UA" b="1" dirty="0"/>
              <a:t>Художні і риторичні символи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ФОРМИ НЕВЕРБАЛЬНОЇ (ПАРАВЕРБАЛЬНОЇ)  КОМУНІКАЦІЇ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b="1" dirty="0"/>
              <a:t>Запахи</a:t>
            </a:r>
            <a:endParaRPr lang="ru-RU" dirty="0"/>
          </a:p>
          <a:p>
            <a:pPr lvl="0"/>
            <a:r>
              <a:rPr lang="uk-UA" b="1" dirty="0"/>
              <a:t>Темп розмови, тон, гучність</a:t>
            </a:r>
            <a:endParaRPr lang="ru-RU" dirty="0"/>
          </a:p>
          <a:p>
            <a:pPr lvl="0"/>
            <a:r>
              <a:rPr lang="uk-UA" b="1" dirty="0"/>
              <a:t>Кольорова символіка</a:t>
            </a:r>
            <a:endParaRPr lang="ru-RU" dirty="0"/>
          </a:p>
          <a:p>
            <a:pPr lvl="0"/>
            <a:r>
              <a:rPr lang="uk-UA" b="1" dirty="0"/>
              <a:t>Синхронізація промови та рухів</a:t>
            </a:r>
            <a:endParaRPr lang="ru-RU" dirty="0"/>
          </a:p>
          <a:p>
            <a:pPr lvl="0"/>
            <a:r>
              <a:rPr lang="uk-UA" b="1" dirty="0"/>
              <a:t>Смак, символіка процесу харчування</a:t>
            </a:r>
            <a:endParaRPr lang="ru-RU" dirty="0"/>
          </a:p>
          <a:p>
            <a:pPr lvl="0"/>
            <a:r>
              <a:rPr lang="uk-UA" b="1" dirty="0"/>
              <a:t>Косметика</a:t>
            </a:r>
            <a:endParaRPr lang="ru-RU" dirty="0"/>
          </a:p>
          <a:p>
            <a:pPr lvl="0"/>
            <a:r>
              <a:rPr lang="uk-UA" b="1" dirty="0"/>
              <a:t>Специфіка сигналізації</a:t>
            </a:r>
            <a:endParaRPr lang="ru-RU" dirty="0"/>
          </a:p>
          <a:p>
            <a:pPr lvl="0"/>
            <a:r>
              <a:rPr lang="uk-UA" b="1" dirty="0"/>
              <a:t>Часова символіка</a:t>
            </a:r>
            <a:endParaRPr lang="ru-RU" dirty="0"/>
          </a:p>
          <a:p>
            <a:pPr lvl="0"/>
            <a:r>
              <a:rPr lang="uk-UA" b="1" dirty="0"/>
              <a:t>Вербальна поведінка</a:t>
            </a:r>
            <a:endParaRPr lang="ru-RU" dirty="0"/>
          </a:p>
          <a:p>
            <a:pPr lvl="0"/>
            <a:r>
              <a:rPr lang="uk-UA" b="1" dirty="0"/>
              <a:t>Мовчання</a:t>
            </a:r>
            <a:endParaRPr lang="ru-RU" dirty="0"/>
          </a:p>
          <a:p>
            <a:pPr lvl="0"/>
            <a:r>
              <a:rPr lang="uk-UA" b="1" dirty="0"/>
              <a:t>Подарунки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РЕЛІГІЯ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sz="4400" b="1" dirty="0">
                <a:solidFill>
                  <a:srgbClr val="FF0000"/>
                </a:solidFill>
              </a:rPr>
              <a:t>РЕЛІГІЯ </a:t>
            </a:r>
            <a:r>
              <a:rPr lang="uk-UA" sz="4400" b="1" dirty="0"/>
              <a:t>впливає на формулювання законів суспільства та визначає відношення віруючих до роботи, заощаджень, споживання, особистої відповідальності за власну поведінку.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uk-UA" sz="3800" b="1" dirty="0"/>
              <a:t>РЕЛІГІЙНА СТРУКТУРА  НАСЕЛЕННЯ СВІТУ</a:t>
            </a:r>
            <a:endParaRPr lang="ru-RU" sz="3800" dirty="0"/>
          </a:p>
          <a:p>
            <a:pPr>
              <a:buNone/>
            </a:pPr>
            <a:r>
              <a:rPr lang="uk-UA" sz="3800" b="1" dirty="0"/>
              <a:t> </a:t>
            </a:r>
            <a:endParaRPr lang="ru-RU" sz="3800" dirty="0"/>
          </a:p>
          <a:p>
            <a:pPr lvl="0"/>
            <a:r>
              <a:rPr lang="uk-UA" sz="3800" b="1" dirty="0"/>
              <a:t>Невіруючі                 15 %</a:t>
            </a:r>
            <a:endParaRPr lang="ru-RU" sz="3800" dirty="0"/>
          </a:p>
          <a:p>
            <a:pPr lvl="0"/>
            <a:r>
              <a:rPr lang="uk-UA" sz="3800" b="1" dirty="0"/>
              <a:t>Віруючі                      85 %</a:t>
            </a:r>
            <a:endParaRPr lang="ru-RU" sz="3800" dirty="0"/>
          </a:p>
          <a:p>
            <a:pPr lvl="1"/>
            <a:r>
              <a:rPr lang="uk-UA" sz="3800" b="1" dirty="0"/>
              <a:t>Християнство –   33,7 %</a:t>
            </a:r>
            <a:endParaRPr lang="ru-RU" sz="3800" dirty="0"/>
          </a:p>
          <a:p>
            <a:pPr lvl="2"/>
            <a:r>
              <a:rPr lang="uk-UA" sz="3800" b="1" dirty="0"/>
              <a:t>Римо – католицизм – 16,9 %</a:t>
            </a:r>
            <a:endParaRPr lang="ru-RU" sz="3800" dirty="0"/>
          </a:p>
          <a:p>
            <a:pPr lvl="2"/>
            <a:r>
              <a:rPr lang="uk-UA" sz="3800" b="1" dirty="0"/>
              <a:t>Протестанти -              13,0%</a:t>
            </a:r>
            <a:endParaRPr lang="ru-RU" sz="3800" dirty="0"/>
          </a:p>
          <a:p>
            <a:pPr lvl="2"/>
            <a:r>
              <a:rPr lang="uk-UA" sz="3800" b="1" dirty="0"/>
              <a:t>Православне              - 3,8%</a:t>
            </a:r>
            <a:endParaRPr lang="ru-RU" sz="3800" dirty="0"/>
          </a:p>
          <a:p>
            <a:pPr>
              <a:buNone/>
            </a:pPr>
            <a:r>
              <a:rPr lang="uk-UA" sz="3800" b="1" dirty="0"/>
              <a:t> </a:t>
            </a:r>
            <a:endParaRPr lang="ru-RU" sz="3800" dirty="0"/>
          </a:p>
          <a:p>
            <a:pPr lvl="1"/>
            <a:r>
              <a:rPr lang="uk-UA" sz="3800" b="1" dirty="0"/>
              <a:t>Іслам     -               19,1%</a:t>
            </a:r>
            <a:endParaRPr lang="ru-RU" sz="3800" dirty="0"/>
          </a:p>
          <a:p>
            <a:pPr lvl="1"/>
            <a:r>
              <a:rPr lang="uk-UA" sz="3800" b="1" dirty="0"/>
              <a:t>Індуїзм   -              13,6%</a:t>
            </a:r>
            <a:endParaRPr lang="ru-RU" sz="3800" dirty="0"/>
          </a:p>
          <a:p>
            <a:pPr lvl="1"/>
            <a:r>
              <a:rPr lang="uk-UA" sz="3800" b="1" dirty="0"/>
              <a:t>Буддизм  -             5,6%</a:t>
            </a:r>
            <a:endParaRPr lang="ru-RU" sz="3800" dirty="0"/>
          </a:p>
          <a:p>
            <a:pPr lvl="1"/>
            <a:r>
              <a:rPr lang="uk-UA" sz="3800" b="1" dirty="0"/>
              <a:t>Інші                       13 %</a:t>
            </a:r>
            <a:endParaRPr lang="ru-RU" sz="3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uk-UA" sz="5400" dirty="0"/>
              <a:t>2. Класифікація культур.</a:t>
            </a:r>
            <a:endParaRPr lang="ru-RU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4419600"/>
            <a:ext cx="7467600" cy="1889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Дослідники: Едвард і </a:t>
            </a:r>
            <a:r>
              <a:rPr lang="uk-UA" dirty="0" err="1"/>
              <a:t>Мілдред</a:t>
            </a:r>
            <a:r>
              <a:rPr lang="uk-UA" dirty="0"/>
              <a:t> </a:t>
            </a:r>
            <a:r>
              <a:rPr lang="uk-UA" dirty="0" err="1"/>
              <a:t>Холл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u="sng" dirty="0">
                <a:solidFill>
                  <a:srgbClr val="FFC000"/>
                </a:solidFill>
              </a:rPr>
              <a:t>ОСНОВНІ ПОНЯТТЯ : </a:t>
            </a:r>
            <a:endParaRPr lang="ru-RU" u="sng" dirty="0">
              <a:solidFill>
                <a:srgbClr val="FFC000"/>
              </a:solidFill>
            </a:endParaRPr>
          </a:p>
          <a:p>
            <a:r>
              <a:rPr lang="uk-UA" b="1" i="1" u="sng" dirty="0">
                <a:solidFill>
                  <a:srgbClr val="FFC000"/>
                </a:solidFill>
              </a:rPr>
              <a:t>Низько контекстуальна  культура</a:t>
            </a:r>
            <a:r>
              <a:rPr lang="uk-UA" b="1" u="sng" dirty="0">
                <a:solidFill>
                  <a:srgbClr val="FFC000"/>
                </a:solidFill>
              </a:rPr>
              <a:t> </a:t>
            </a:r>
            <a:r>
              <a:rPr lang="uk-UA" b="1" dirty="0"/>
              <a:t>– </a:t>
            </a:r>
            <a:r>
              <a:rPr lang="uk-UA" b="1" dirty="0" err="1"/>
              <a:t>культура</a:t>
            </a:r>
            <a:r>
              <a:rPr lang="uk-UA" b="1" dirty="0"/>
              <a:t> в якій повідомлення передаються за допомогою усної чи письмової мови</a:t>
            </a:r>
            <a:endParaRPr lang="ru-RU" dirty="0"/>
          </a:p>
          <a:p>
            <a:r>
              <a:rPr lang="uk-UA" b="1" i="1" u="sng" dirty="0">
                <a:solidFill>
                  <a:srgbClr val="FFC000"/>
                </a:solidFill>
              </a:rPr>
              <a:t>Високо контекстуальна  культура </a:t>
            </a:r>
            <a:r>
              <a:rPr lang="uk-UA" b="1" dirty="0"/>
              <a:t>– </a:t>
            </a:r>
            <a:r>
              <a:rPr lang="uk-UA" b="1" dirty="0" err="1"/>
              <a:t>культура</a:t>
            </a:r>
            <a:r>
              <a:rPr lang="uk-UA" b="1" dirty="0"/>
              <a:t> в якій повідомлення передаються не лише за допомогою усної чи письмової мови, а й з використанням додаткових контекстуальних ключів</a:t>
            </a:r>
            <a:endParaRPr lang="ru-RU" dirty="0"/>
          </a:p>
          <a:p>
            <a:r>
              <a:rPr lang="uk-UA" b="1" i="1" u="sng" dirty="0" err="1">
                <a:solidFill>
                  <a:srgbClr val="FFC000"/>
                </a:solidFill>
              </a:rPr>
              <a:t>Поліхронна</a:t>
            </a:r>
            <a:r>
              <a:rPr lang="uk-UA" b="1" i="1" u="sng" dirty="0">
                <a:solidFill>
                  <a:srgbClr val="FFC000"/>
                </a:solidFill>
              </a:rPr>
              <a:t> культура </a:t>
            </a:r>
            <a:r>
              <a:rPr lang="uk-UA" b="1" dirty="0"/>
              <a:t>– культура, в якій люди відносяться до часу як до руху по колу</a:t>
            </a:r>
            <a:endParaRPr lang="ru-RU" dirty="0"/>
          </a:p>
          <a:p>
            <a:r>
              <a:rPr lang="uk-UA" b="1" i="1" u="sng" dirty="0" err="1">
                <a:solidFill>
                  <a:srgbClr val="FFC000"/>
                </a:solidFill>
              </a:rPr>
              <a:t>Монохронна</a:t>
            </a:r>
            <a:r>
              <a:rPr lang="uk-UA" b="1" i="1" u="sng" dirty="0">
                <a:solidFill>
                  <a:srgbClr val="FFC000"/>
                </a:solidFill>
              </a:rPr>
              <a:t> культура </a:t>
            </a:r>
            <a:r>
              <a:rPr lang="uk-UA" b="1" dirty="0"/>
              <a:t>– культура, в якій люди відносяться до часу як до руху по прямій </a:t>
            </a:r>
            <a:endParaRPr lang="ru-RU" dirty="0"/>
          </a:p>
          <a:p>
            <a:r>
              <a:rPr lang="uk-UA" b="1" i="1" u="sng" dirty="0" err="1">
                <a:solidFill>
                  <a:srgbClr val="FFC000"/>
                </a:solidFill>
              </a:rPr>
              <a:t>Проксемика</a:t>
            </a:r>
            <a:r>
              <a:rPr lang="uk-UA" b="1" dirty="0"/>
              <a:t> – наука про використання простору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Дослідники: Едвард і </a:t>
            </a:r>
            <a:r>
              <a:rPr lang="uk-UA" dirty="0" err="1"/>
              <a:t>Мілдред</a:t>
            </a:r>
            <a:r>
              <a:rPr lang="uk-UA" dirty="0"/>
              <a:t> </a:t>
            </a:r>
            <a:r>
              <a:rPr lang="uk-UA" dirty="0" err="1"/>
              <a:t>Холл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335" y="1219200"/>
            <a:ext cx="8153400" cy="4495800"/>
          </a:xfrm>
        </p:spPr>
        <p:txBody>
          <a:bodyPr>
            <a:noAutofit/>
          </a:bodyPr>
          <a:lstStyle/>
          <a:p>
            <a:r>
              <a:rPr lang="uk-UA" sz="1800" dirty="0"/>
              <a:t>Е. </a:t>
            </a:r>
            <a:r>
              <a:rPr lang="uk-UA" sz="1800" dirty="0" err="1"/>
              <a:t>Холл</a:t>
            </a:r>
            <a:r>
              <a:rPr lang="uk-UA" sz="1800" dirty="0"/>
              <a:t> вважає, що поведінка представників тієї чи іншої культури визначають наступні аспекти, і їх знання може виявитися дуже корисним для розуміння культури тієї чи іншої групи:</a:t>
            </a:r>
            <a:endParaRPr lang="ru-RU" sz="1800" dirty="0"/>
          </a:p>
          <a:p>
            <a:r>
              <a:rPr lang="uk-UA" sz="1800" dirty="0"/>
              <a:t>• </a:t>
            </a:r>
            <a:r>
              <a:rPr lang="uk-UA" sz="1800" b="1" dirty="0"/>
              <a:t>Відносини. </a:t>
            </a:r>
            <a:r>
              <a:rPr lang="uk-UA" sz="1800" dirty="0">
                <a:solidFill>
                  <a:srgbClr val="FF0000"/>
                </a:solidFill>
              </a:rPr>
              <a:t>На чому зосереджена дана культура: на угодах або на відносинах?</a:t>
            </a:r>
            <a:r>
              <a:rPr lang="uk-UA" sz="1800" dirty="0"/>
              <a:t> У культурах, зосереджених на угодах, відносини – це наслідок угод; в культурах, зосереджених на відносинах, угоди є результатом вже існуючих відносин.</a:t>
            </a:r>
            <a:endParaRPr lang="ru-RU" sz="1800" dirty="0"/>
          </a:p>
          <a:p>
            <a:r>
              <a:rPr lang="uk-UA" sz="1800" b="1" dirty="0"/>
              <a:t>• Комунікації. </a:t>
            </a:r>
            <a:r>
              <a:rPr lang="uk-UA" sz="1800" dirty="0">
                <a:solidFill>
                  <a:srgbClr val="FF0000"/>
                </a:solidFill>
              </a:rPr>
              <a:t>Чи є вони непрямими, з «високим контекстом», або прямими, з «низьким контекстом»? Наскільки важлива в процесі переговорів роль контекстуальних, невербальних ключів? Якої інформації вимагають комунікації: детальної або лаконічною?</a:t>
            </a:r>
            <a:endParaRPr lang="ru-RU" sz="1800" dirty="0">
              <a:solidFill>
                <a:srgbClr val="FF0000"/>
              </a:solidFill>
            </a:endParaRPr>
          </a:p>
          <a:p>
            <a:r>
              <a:rPr lang="uk-UA" sz="1800" dirty="0"/>
              <a:t>• </a:t>
            </a:r>
            <a:r>
              <a:rPr lang="uk-UA" sz="1800" b="1" dirty="0"/>
              <a:t>Час. </a:t>
            </a:r>
            <a:r>
              <a:rPr lang="uk-UA" sz="1800" dirty="0">
                <a:solidFill>
                  <a:srgbClr val="FF0000"/>
                </a:solidFill>
              </a:rPr>
              <a:t>Якою в цілому є дана культура: «</a:t>
            </a:r>
            <a:r>
              <a:rPr lang="uk-UA" sz="1800" dirty="0" err="1">
                <a:solidFill>
                  <a:srgbClr val="FF0000"/>
                </a:solidFill>
              </a:rPr>
              <a:t>монохронною</a:t>
            </a:r>
            <a:r>
              <a:rPr lang="uk-UA" sz="1800" dirty="0">
                <a:solidFill>
                  <a:srgbClr val="FF0000"/>
                </a:solidFill>
              </a:rPr>
              <a:t>» або «</a:t>
            </a:r>
            <a:r>
              <a:rPr lang="uk-UA" sz="1800" dirty="0" err="1">
                <a:solidFill>
                  <a:srgbClr val="FF0000"/>
                </a:solidFill>
              </a:rPr>
              <a:t>поліхронною</a:t>
            </a:r>
            <a:r>
              <a:rPr lang="uk-UA" sz="1800" dirty="0">
                <a:solidFill>
                  <a:srgbClr val="FF0000"/>
                </a:solidFill>
              </a:rPr>
              <a:t>»? </a:t>
            </a:r>
            <a:r>
              <a:rPr lang="uk-UA" sz="1800" dirty="0" err="1"/>
              <a:t>Монохронна</a:t>
            </a:r>
            <a:r>
              <a:rPr lang="uk-UA" sz="1800" dirty="0"/>
              <a:t> (тобто </a:t>
            </a:r>
            <a:r>
              <a:rPr lang="uk-UA" sz="1800" dirty="0" err="1"/>
              <a:t>одновимірно</a:t>
            </a:r>
            <a:r>
              <a:rPr lang="uk-UA" sz="1800" dirty="0"/>
              <a:t>-лінійна) орієнтація протилежна </a:t>
            </a:r>
            <a:r>
              <a:rPr lang="uk-UA" sz="1800" dirty="0" err="1"/>
              <a:t>поліхронній</a:t>
            </a:r>
            <a:r>
              <a:rPr lang="uk-UA" sz="1800" dirty="0"/>
              <a:t>, коли час вважається поточним, граничні терміни є досить гнучкими, відволікаючі моменти - звичайна справа, а відносини між людьми важливіше будь-яких графіків.</a:t>
            </a:r>
            <a:endParaRPr lang="ru-RU" sz="1800" dirty="0"/>
          </a:p>
          <a:p>
            <a:r>
              <a:rPr lang="uk-UA" sz="1800" dirty="0"/>
              <a:t>• </a:t>
            </a:r>
            <a:r>
              <a:rPr lang="uk-UA" sz="1800" b="1" dirty="0"/>
              <a:t>Простір. </a:t>
            </a:r>
            <a:r>
              <a:rPr lang="uk-UA" sz="1800" dirty="0">
                <a:solidFill>
                  <a:srgbClr val="FF0000"/>
                </a:solidFill>
              </a:rPr>
              <a:t>Як багато особистого простору потрібно представникам даної культури? </a:t>
            </a:r>
            <a:r>
              <a:rPr lang="uk-UA" sz="1800" dirty="0"/>
              <a:t>У багатьох формальних культурах спроби підійти до людини занадто близько викликають у неї сильний дискомфорт.</a:t>
            </a:r>
            <a:endParaRPr lang="ru-RU" sz="1800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556145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A77AA-6DC1-41D4-8675-AAC149E5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Країни з </a:t>
            </a:r>
            <a:r>
              <a:rPr lang="uk-UA" b="1" dirty="0" err="1"/>
              <a:t>висококонтекстуальною</a:t>
            </a:r>
            <a:r>
              <a:rPr lang="uk-UA" b="1" dirty="0"/>
              <a:t> і </a:t>
            </a:r>
            <a:r>
              <a:rPr lang="uk-UA" b="1" dirty="0" err="1"/>
              <a:t>низькоконтекстуальною</a:t>
            </a:r>
            <a:r>
              <a:rPr lang="uk-UA" b="1" dirty="0"/>
              <a:t> культурою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38D496-BEB8-4613-A39B-E71021323C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5257800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Відповідно до цього методу, виділяють </a:t>
            </a:r>
            <a:r>
              <a:rPr lang="uk-UA" b="1" dirty="0"/>
              <a:t>країни з </a:t>
            </a:r>
            <a:r>
              <a:rPr lang="uk-UA" b="1" dirty="0" err="1"/>
              <a:t>висококонтекстуальною</a:t>
            </a:r>
            <a:r>
              <a:rPr lang="uk-UA" b="1" dirty="0"/>
              <a:t> і </a:t>
            </a:r>
            <a:r>
              <a:rPr lang="uk-UA" b="1" dirty="0" err="1"/>
              <a:t>низькоконтекстуальною</a:t>
            </a:r>
            <a:r>
              <a:rPr lang="uk-UA" b="1" dirty="0"/>
              <a:t> культурою</a:t>
            </a:r>
            <a:r>
              <a:rPr lang="uk-UA" dirty="0"/>
              <a:t>. </a:t>
            </a:r>
            <a:r>
              <a:rPr lang="uk-UA" u="sng" dirty="0"/>
              <a:t>Комунікації в </a:t>
            </a:r>
            <a:r>
              <a:rPr lang="uk-UA" u="sng" dirty="0" err="1"/>
              <a:t>висококонтекстуальних</a:t>
            </a:r>
            <a:r>
              <a:rPr lang="uk-UA" u="sng" dirty="0"/>
              <a:t> культурах залежать значною мірою від контексту невербальної частини повідомлення, в той час як в </a:t>
            </a:r>
            <a:r>
              <a:rPr lang="uk-UA" u="sng" dirty="0" err="1"/>
              <a:t>низкоконтекстуальних</a:t>
            </a:r>
            <a:r>
              <a:rPr lang="uk-UA" u="sng" dirty="0"/>
              <a:t> культурах комунікації побудовані на основі повідомлення, вираженого вербально. </a:t>
            </a:r>
            <a:r>
              <a:rPr lang="uk-UA" dirty="0"/>
              <a:t>Наявність виділених за культурними ознаками груп країн певною мірою полегшує труднощі ведення бізнесу в міжнародних масштабах.</a:t>
            </a:r>
            <a:endParaRPr lang="ru-RU" dirty="0"/>
          </a:p>
          <a:p>
            <a:r>
              <a:rPr lang="uk-UA" dirty="0"/>
              <a:t>У </a:t>
            </a:r>
            <a:r>
              <a:rPr lang="uk-UA" b="1" i="1" dirty="0" err="1"/>
              <a:t>низькоконтекстуальній</a:t>
            </a:r>
            <a:r>
              <a:rPr lang="uk-UA" b="1" i="1" dirty="0"/>
              <a:t> культурі</a:t>
            </a:r>
            <a:r>
              <a:rPr lang="uk-UA" dirty="0"/>
              <a:t> інформація передається між співрозмовниками в експліцитно, </a:t>
            </a:r>
            <a:r>
              <a:rPr lang="uk-UA" u="sng" dirty="0"/>
              <a:t>відкритій формі. </a:t>
            </a:r>
            <a:r>
              <a:rPr lang="uk-UA" dirty="0"/>
              <a:t>Яскравим прикладом </a:t>
            </a:r>
            <a:r>
              <a:rPr lang="uk-UA" dirty="0" err="1"/>
              <a:t>низькоконтекстуальної</a:t>
            </a:r>
            <a:r>
              <a:rPr lang="uk-UA" dirty="0"/>
              <a:t> культури є </a:t>
            </a:r>
            <a:r>
              <a:rPr lang="uk-UA" u="sng" dirty="0"/>
              <a:t>англомовні країни, такі як Канада, Великобританія і Сполучені Штати Америки</a:t>
            </a:r>
            <a:r>
              <a:rPr lang="uk-UA" dirty="0"/>
              <a:t>, а також німецькомовні країни. У </a:t>
            </a:r>
            <a:r>
              <a:rPr lang="uk-UA" b="1" i="1" dirty="0" err="1"/>
              <a:t>висококонтекстуальній</a:t>
            </a:r>
            <a:r>
              <a:rPr lang="uk-UA" b="1" i="1" dirty="0"/>
              <a:t> культурі</a:t>
            </a:r>
            <a:r>
              <a:rPr lang="uk-UA" dirty="0"/>
              <a:t> (</a:t>
            </a:r>
            <a:r>
              <a:rPr lang="uk-UA" dirty="0" err="1"/>
              <a:t>high-context</a:t>
            </a:r>
            <a:r>
              <a:rPr lang="uk-UA" dirty="0"/>
              <a:t> </a:t>
            </a:r>
            <a:r>
              <a:rPr lang="uk-UA" dirty="0" err="1"/>
              <a:t>culture</a:t>
            </a:r>
            <a:r>
              <a:rPr lang="uk-UA" dirty="0"/>
              <a:t>) </a:t>
            </a:r>
            <a:r>
              <a:rPr lang="uk-UA" u="sng" dirty="0"/>
              <a:t>контекст, в якому відбувається комунікативний акт, грає не менш важливу роль</a:t>
            </a:r>
            <a:r>
              <a:rPr lang="uk-UA" dirty="0"/>
              <a:t>, ніж вимовлені слова, а </a:t>
            </a:r>
            <a:r>
              <a:rPr lang="uk-UA" u="sng" dirty="0"/>
              <a:t>знання культурного контексту має велике значення для розуміння предмета комунікативного акту</a:t>
            </a:r>
            <a:r>
              <a:rPr lang="uk-UA" dirty="0"/>
              <a:t>. </a:t>
            </a:r>
            <a:r>
              <a:rPr lang="uk-UA" dirty="0" err="1"/>
              <a:t>Висококонтекстуальна</a:t>
            </a:r>
            <a:r>
              <a:rPr lang="uk-UA" dirty="0"/>
              <a:t> культура характерна для арабських країн і Японії.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682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Контекстуальний підхід до культурного виміру</a:t>
            </a: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13274"/>
              </p:ext>
            </p:extLst>
          </p:nvPr>
        </p:nvGraphicFramePr>
        <p:xfrm>
          <a:off x="152400" y="2133599"/>
          <a:ext cx="8841946" cy="4114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Document" r:id="rId3" imgW="5333151" imgH="2114587" progId="Word.Document.8">
                  <p:embed/>
                </p:oleObj>
              </mc:Choice>
              <mc:Fallback>
                <p:oleObj name="Document" r:id="rId3" imgW="5333151" imgH="2114587" progId="Word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33599"/>
                        <a:ext cx="8841946" cy="41147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4206"/>
          <a:ext cx="7772400" cy="6733794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05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КУЛЬТУРИ, ЯКІ ОРІЄНТОВАНІ НА УГОДУ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Німеччина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Великобританія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Австралія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Нова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Зеландія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ПОМІРНО ОРІЄНТОВАНІ НА УГОДУ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Африка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Центральна та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Східна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Чилі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Бразилія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Мексика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Гонконг,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Сінгапур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КУЛЬТУРИ, ЯКІ ОРІЄНТОВАНІ НА ВЗАЄМОВІДНОСИНИ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Країни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арабського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світу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Африка,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Латинська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 та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Азія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455" marR="45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693254-2713-417E-A0F4-E5FB464A7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План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E4293-DFE3-4AB3-8524-A30BCE3FA4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uk-UA" sz="4000" dirty="0"/>
              <a:t>1. </a:t>
            </a:r>
            <a:r>
              <a:rPr lang="uk-UA" sz="3600" dirty="0"/>
              <a:t>Сутність, структура та основні характеристики культури в контексті міжнародного бізнесу.</a:t>
            </a:r>
            <a:endParaRPr lang="ru-RU" sz="3600" dirty="0"/>
          </a:p>
          <a:p>
            <a:pPr marL="365760" lvl="1" indent="0">
              <a:buNone/>
            </a:pPr>
            <a:r>
              <a:rPr lang="uk-UA" sz="3600" dirty="0"/>
              <a:t>2. Класифікація культур.</a:t>
            </a:r>
          </a:p>
          <a:p>
            <a:pPr marL="365760" lvl="1" indent="0">
              <a:buNone/>
            </a:pPr>
            <a:r>
              <a:rPr lang="uk-UA" sz="3600" dirty="0"/>
              <a:t>3. Вплив культури на міжнародний бізнес </a:t>
            </a:r>
            <a:r>
              <a:rPr lang="uk-UA" sz="3600"/>
              <a:t>(самостійно).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159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поняття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b="1" i="1" dirty="0"/>
          </a:p>
          <a:p>
            <a:r>
              <a:rPr lang="uk-UA" b="1" i="1" dirty="0"/>
              <a:t>Формальна культура</a:t>
            </a:r>
            <a:r>
              <a:rPr lang="uk-UA" b="1" dirty="0"/>
              <a:t> – виключно ієрархічна організація, що відображає відмінності у статусі і владі</a:t>
            </a:r>
            <a:endParaRPr lang="ru-RU" dirty="0"/>
          </a:p>
          <a:p>
            <a:r>
              <a:rPr lang="uk-UA" b="1" i="1" dirty="0"/>
              <a:t>Неформальна культура</a:t>
            </a:r>
            <a:r>
              <a:rPr lang="uk-UA" b="1" dirty="0"/>
              <a:t> – егалітарна організація, в якій усі рівні з незначною різницею у статусі і владі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945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28600"/>
          <a:ext cx="7239000" cy="6629400"/>
        </p:xfrm>
        <a:graphic>
          <a:graphicData uri="http://schemas.openxmlformats.org/drawingml/2006/table">
            <a:tbl>
              <a:tblPr/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НЕФОРМАЛЬНІ КУЛЬТУРИ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Австралія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Данія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США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Канада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Норвегія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Ісландія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Зеландія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ФОРМАЛЬНІ КУЛЬТУРИ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Більшість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країн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Європи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Азії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Регіон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Середземного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моря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Арабський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світ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Латинська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180" marR="5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77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ПОНЯТТЯ </a:t>
            </a:r>
            <a:r>
              <a:rPr lang="ru-RU" dirty="0"/>
              <a:t> НЕВЕРБАЛЬНОЇ ПЕРЕГОВОРНОЇ ПОВЕДІНКИ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i="1" u="sng" dirty="0"/>
          </a:p>
          <a:p>
            <a:r>
              <a:rPr lang="ru-RU" b="1" i="1" u="sng" dirty="0"/>
              <a:t>ПРОКСЕМИКА</a:t>
            </a:r>
            <a:r>
              <a:rPr lang="ru-RU" dirty="0"/>
              <a:t>: </a:t>
            </a:r>
            <a:r>
              <a:rPr lang="ru-RU" dirty="0" err="1"/>
              <a:t>поведінка</a:t>
            </a:r>
            <a:r>
              <a:rPr lang="ru-RU" dirty="0"/>
              <a:t> в </a:t>
            </a:r>
            <a:r>
              <a:rPr lang="ru-RU" dirty="0" err="1"/>
              <a:t>просторі</a:t>
            </a:r>
            <a:r>
              <a:rPr lang="ru-RU" dirty="0"/>
              <a:t>, </a:t>
            </a:r>
            <a:r>
              <a:rPr lang="ru-RU" dirty="0" err="1"/>
              <a:t>фізична</a:t>
            </a:r>
            <a:r>
              <a:rPr lang="ru-RU" dirty="0"/>
              <a:t> </a:t>
            </a:r>
            <a:r>
              <a:rPr lang="ru-RU" dirty="0" err="1"/>
              <a:t>дистанція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співрозмовниками</a:t>
            </a:r>
            <a:endParaRPr lang="ru-RU" dirty="0"/>
          </a:p>
          <a:p>
            <a:r>
              <a:rPr lang="ru-RU" b="1" i="1" u="sng" dirty="0"/>
              <a:t>ХАПТИКА:</a:t>
            </a:r>
            <a:r>
              <a:rPr lang="ru-RU" dirty="0"/>
              <a:t> </a:t>
            </a:r>
            <a:r>
              <a:rPr lang="ru-RU" dirty="0" err="1"/>
              <a:t>поведінка</a:t>
            </a:r>
            <a:r>
              <a:rPr lang="ru-RU" dirty="0"/>
              <a:t> при </a:t>
            </a:r>
            <a:r>
              <a:rPr lang="ru-RU" dirty="0" err="1"/>
              <a:t>дотику</a:t>
            </a:r>
            <a:endParaRPr lang="ru-RU" dirty="0"/>
          </a:p>
          <a:p>
            <a:r>
              <a:rPr lang="ru-RU" b="1" i="1" u="sng" dirty="0"/>
              <a:t>ОКУЛІСТИКА</a:t>
            </a:r>
            <a:r>
              <a:rPr lang="ru-RU" u="sng" dirty="0"/>
              <a:t>:</a:t>
            </a:r>
            <a:r>
              <a:rPr lang="ru-RU" dirty="0"/>
              <a:t> </a:t>
            </a:r>
            <a:r>
              <a:rPr lang="ru-RU" dirty="0" err="1"/>
              <a:t>зоровий</a:t>
            </a:r>
            <a:r>
              <a:rPr lang="ru-RU" dirty="0"/>
              <a:t> контакт,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поглядом</a:t>
            </a:r>
            <a:endParaRPr lang="ru-RU" dirty="0"/>
          </a:p>
          <a:p>
            <a:r>
              <a:rPr lang="ru-RU" b="1" i="1" u="sng" dirty="0"/>
              <a:t>КІНЕСТЕТИКА</a:t>
            </a:r>
            <a:r>
              <a:rPr lang="ru-RU" u="sng" dirty="0"/>
              <a:t>: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жести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39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Використання простору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295400"/>
          <a:ext cx="6477000" cy="5562600"/>
        </p:xfrm>
        <a:graphic>
          <a:graphicData uri="http://schemas.openxmlformats.org/drawingml/2006/table">
            <a:tbl>
              <a:tblPr/>
              <a:tblGrid>
                <a:gridCol w="647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62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БЛИЗЬКЕ: 20- (8-)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Арабський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світ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Регіон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Средиземномор’я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Латинська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ВІДДАЛЕНЕ: 40- (16-)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Більшість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країн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Азії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Центральна та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Східна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077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uk-UA" dirty="0"/>
              <a:t>Ступінь контакту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1066800"/>
          <a:ext cx="6400800" cy="5667756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62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КУЛЬТУРИ ВИСОКОГО СТУПЕНЯ КОНТАКТУ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Арабський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світ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регіон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Средиземного моря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Латинська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ВАРІАТИВНИЙ КОНТАКТ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Центральна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Східна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Австралія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Нова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Зеландія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КУЛЬТУРИ НИЗЬКОГО СТУПЕНЯ КОНТАКТУ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Більшість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азіатських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країн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Об’єднане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Королівство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68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КУЛЬТУРНЕ РІЗНОМАЇТТЯ РУКОСТИСКАНЬ 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447800"/>
          <a:ext cx="8001001" cy="515893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745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5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Країна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Характеристика рукостискань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/>
                        <a:t>Німці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міцно, швидко, часто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Французи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легко, швидко та часто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Британці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помірно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Латиноамериканці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/>
                        <a:t>міцно</a:t>
                      </a:r>
                      <a:r>
                        <a:rPr lang="ru-RU" sz="2000" dirty="0"/>
                        <a:t> та часто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Північні американці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міцно та рідко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Араби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ніжно, часто та тривало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Мешканці Південної Азії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ніжно, часто та тривало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Корейці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помірно, міцно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54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/>
                        <a:t>Більшість мешканців Азії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/>
                        <a:t>дуже</a:t>
                      </a:r>
                      <a:r>
                        <a:rPr lang="ru-RU" sz="2000" dirty="0"/>
                        <a:t> </a:t>
                      </a:r>
                      <a:r>
                        <a:rPr lang="ru-RU" sz="2000" dirty="0" err="1"/>
                        <a:t>ніжно</a:t>
                      </a:r>
                      <a:r>
                        <a:rPr lang="ru-RU" sz="2000" dirty="0"/>
                        <a:t> та </a:t>
                      </a:r>
                      <a:r>
                        <a:rPr lang="ru-RU" sz="2000" dirty="0" err="1"/>
                        <a:t>рідко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871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Зоровий контакт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524000"/>
          <a:ext cx="6324600" cy="5334000"/>
        </p:xfrm>
        <a:graphic>
          <a:graphicData uri="http://schemas.openxmlformats.org/drawingml/2006/table">
            <a:tbl>
              <a:tblPr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34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ІНТЕНСИВНИЙ ЗОРОВИЙ КОНТАКТ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Арабський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світ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регіон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Средиземномор’я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Південна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Латинська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ПИЛЬНИЙ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Європа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Північна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Америка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ПОМІРНИЙ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Корея та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Таїланд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Більшість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африканських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країн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НЕПРЯМИЙ ЗОРОВИЙ КОНТАКТ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Майже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вся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Азія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467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Кластерний підхід до культурного виміру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/>
              <a:t>Критерієм класифікації є виділення культурних груп країн </a:t>
            </a:r>
            <a:endParaRPr lang="ru-RU" dirty="0"/>
          </a:p>
          <a:p>
            <a:pPr>
              <a:buNone/>
            </a:pPr>
            <a:r>
              <a:rPr lang="uk-UA" b="1" u="sng" dirty="0">
                <a:solidFill>
                  <a:srgbClr val="FFC000"/>
                </a:solidFill>
              </a:rPr>
              <a:t>ОСНОВНІ ПОНЯТТЯ </a:t>
            </a:r>
            <a:r>
              <a:rPr lang="uk-UA" b="1" dirty="0"/>
              <a:t>:</a:t>
            </a:r>
            <a:endParaRPr lang="ru-RU" dirty="0"/>
          </a:p>
          <a:p>
            <a:r>
              <a:rPr lang="uk-UA" b="1" dirty="0"/>
              <a:t> </a:t>
            </a:r>
            <a:r>
              <a:rPr lang="uk-UA" b="1" i="1" u="sng" dirty="0">
                <a:solidFill>
                  <a:srgbClr val="FFC000"/>
                </a:solidFill>
              </a:rPr>
              <a:t>Культурний  кластер </a:t>
            </a:r>
            <a:r>
              <a:rPr lang="uk-UA" b="1" dirty="0"/>
              <a:t>– група країн, які об’єднані за схожістю багатьох культурних цінностей зі збереженням певних розбіжностей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Кластери країн</a:t>
            </a:r>
            <a:endParaRPr lang="ru-RU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0" y="1295401"/>
            <a:ext cx="6172200" cy="562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586DB-7BFF-4496-A62D-2C531859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Класифікація культур Р. Льюїса.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91FF72-7B21-43F4-81A2-068CF347A3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Р. Льюїс вводить новий критерій: спосіб організації такого об'єктивного вимірювання реальності, як час. По ньому культури діляться на три </a:t>
            </a:r>
            <a:r>
              <a:rPr lang="uk-UA" b="1" i="1" dirty="0"/>
              <a:t>типи:</a:t>
            </a:r>
          </a:p>
          <a:p>
            <a:r>
              <a:rPr lang="uk-UA" b="1" i="1" dirty="0"/>
              <a:t> </a:t>
            </a:r>
            <a:r>
              <a:rPr lang="uk-UA" b="1" i="1" dirty="0" err="1"/>
              <a:t>моноактивні</a:t>
            </a:r>
            <a:r>
              <a:rPr lang="uk-UA" b="1" i="1" dirty="0"/>
              <a:t> (або лінійно організовані), </a:t>
            </a:r>
          </a:p>
          <a:p>
            <a:r>
              <a:rPr lang="uk-UA" b="1" i="1" dirty="0" err="1"/>
              <a:t>поліактивні</a:t>
            </a:r>
            <a:r>
              <a:rPr lang="uk-UA" b="1" i="1" dirty="0"/>
              <a:t> </a:t>
            </a:r>
          </a:p>
          <a:p>
            <a:r>
              <a:rPr lang="uk-UA" b="1" i="1" dirty="0"/>
              <a:t>реактивні.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3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4BBC0-19B2-4F26-B349-C127AB02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264" y="2438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uk-UA" sz="4800" dirty="0"/>
              <a:t>1. </a:t>
            </a:r>
            <a:r>
              <a:rPr lang="uk-UA" dirty="0"/>
              <a:t>Сутність, структура та основні характеристики культури в контексті міжнародного бізнесу.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63725-D8F3-41F3-B4DF-0AD415BE3E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70264" y="4267200"/>
            <a:ext cx="8080248" cy="2057400"/>
          </a:xfrm>
        </p:spPr>
        <p:txBody>
          <a:bodyPr/>
          <a:lstStyle/>
          <a:p>
            <a:r>
              <a:rPr lang="ru-RU" b="1" i="1" dirty="0">
                <a:sym typeface="Wingdings" panose="05000000000000000000" pitchFamily="2" charset="2"/>
              </a:rPr>
              <a:t></a:t>
            </a:r>
            <a:r>
              <a:rPr lang="ru-RU" b="1" i="1" dirty="0"/>
              <a:t> </a:t>
            </a:r>
            <a:r>
              <a:rPr lang="uk-UA" b="1" i="1" dirty="0"/>
              <a:t>Цікаві факти. </a:t>
            </a:r>
            <a:r>
              <a:rPr lang="ru-RU" b="1" i="1" dirty="0"/>
              <a:t>К</a:t>
            </a:r>
            <a:r>
              <a:rPr lang="uk-UA" b="1" i="1" dirty="0"/>
              <a:t>і</a:t>
            </a:r>
            <a:r>
              <a:rPr lang="ru-RU" b="1" i="1" dirty="0" err="1"/>
              <a:t>нематограф</a:t>
            </a:r>
            <a:r>
              <a:rPr lang="uk-UA" b="1" i="1" dirty="0"/>
              <a:t> за кордоном.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777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FC25C-C3DF-4397-BA73-0DE9911B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Класифікація культур Р. Льюїса.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2ABDA-A482-47CE-B2FE-47B409D83FC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У </a:t>
            </a:r>
            <a:r>
              <a:rPr lang="uk-UA" b="1" dirty="0" err="1"/>
              <a:t>моноактивній</a:t>
            </a:r>
            <a:r>
              <a:rPr lang="uk-UA" b="1" dirty="0"/>
              <a:t> культурі </a:t>
            </a:r>
            <a:r>
              <a:rPr lang="uk-UA" dirty="0"/>
              <a:t>людина виконує будь-яку справу, </a:t>
            </a:r>
            <a:r>
              <a:rPr lang="uk-UA" dirty="0">
                <a:solidFill>
                  <a:srgbClr val="FF0000"/>
                </a:solidFill>
              </a:rPr>
              <a:t>розбиваючи діяльність на етапи один за одним, не відволікаючись на інші завдання</a:t>
            </a:r>
            <a:r>
              <a:rPr lang="uk-UA" dirty="0"/>
              <a:t>, тобто </a:t>
            </a:r>
            <a:r>
              <a:rPr lang="uk-UA" dirty="0" err="1"/>
              <a:t>методично</a:t>
            </a:r>
            <a:r>
              <a:rPr lang="uk-UA" dirty="0"/>
              <a:t>, послідовно і пунктуально організовує свій час і життєдіяльність.</a:t>
            </a:r>
            <a:endParaRPr lang="ru-RU" dirty="0"/>
          </a:p>
          <a:p>
            <a:r>
              <a:rPr lang="uk-UA" dirty="0"/>
              <a:t>Типовими представниками такої культури є англосакси: американці, англійці; німці, північні європейці.</a:t>
            </a:r>
          </a:p>
          <a:p>
            <a:r>
              <a:rPr lang="uk-UA" dirty="0"/>
              <a:t> У </a:t>
            </a:r>
            <a:r>
              <a:rPr lang="uk-UA" b="1" dirty="0" err="1"/>
              <a:t>поліактивній</a:t>
            </a:r>
            <a:r>
              <a:rPr lang="uk-UA" b="1" dirty="0"/>
              <a:t> культурі</a:t>
            </a:r>
            <a:r>
              <a:rPr lang="uk-UA" dirty="0"/>
              <a:t>, типовими представниками якої виступають латиноамериканці, південні європейці, прийнято </a:t>
            </a:r>
            <a:r>
              <a:rPr lang="uk-UA" dirty="0">
                <a:solidFill>
                  <a:srgbClr val="FF0000"/>
                </a:solidFill>
              </a:rPr>
              <a:t>робити одночасно кілька справ (зауважимо попутно, нерідко не доводячи їх до кінця).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/>
              <a:t>У </a:t>
            </a:r>
            <a:r>
              <a:rPr lang="uk-UA" b="1" dirty="0"/>
              <a:t>реактивній культурі</a:t>
            </a:r>
            <a:r>
              <a:rPr lang="uk-UA" dirty="0"/>
              <a:t>, яка є характерною для азіатських країн, </a:t>
            </a:r>
            <a:r>
              <a:rPr lang="uk-UA" dirty="0">
                <a:solidFill>
                  <a:srgbClr val="FF0000"/>
                </a:solidFill>
              </a:rPr>
              <a:t>діяльність організовується також не по суворому і постійному плану, а залежно від мінливого контексту, як реакція на ці зміни.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129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26504"/>
            <a:ext cx="7500465" cy="735496"/>
          </a:xfrm>
        </p:spPr>
        <p:txBody>
          <a:bodyPr>
            <a:normAutofit fontScale="90000"/>
          </a:bodyPr>
          <a:lstStyle/>
          <a:p>
            <a:r>
              <a:rPr lang="uk-UA" dirty="0"/>
              <a:t>Дослідження Г. </a:t>
            </a:r>
            <a:r>
              <a:rPr lang="uk-UA" dirty="0" err="1"/>
              <a:t>Хофстеде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F5F5EBD-9976-4B22-A191-687AA538C3D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DF280ADA-8FEE-4D18-B742-307AF4CD9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762000"/>
            <a:ext cx="5637126" cy="6069496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Діагностика української культури</a:t>
            </a:r>
            <a:br>
              <a:rPr lang="uk-UA" dirty="0"/>
            </a:br>
            <a:r>
              <a:rPr lang="uk-UA" dirty="0"/>
              <a:t>(методика </a:t>
            </a:r>
            <a:r>
              <a:rPr lang="uk-UA" dirty="0" err="1"/>
              <a:t>Хофстеде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2DC28CB-C1F1-49BA-A1F0-4F0DA31EADF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BB317B7-2DAC-4DFC-B60A-3AE0EA9A2BBC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7162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17087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Цінності та установки української культури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r>
              <a:rPr lang="uk-UA" dirty="0">
                <a:solidFill>
                  <a:srgbClr val="FF0000"/>
                </a:solidFill>
              </a:rPr>
              <a:t>Час </a:t>
            </a:r>
            <a:r>
              <a:rPr lang="uk-UA" dirty="0"/>
              <a:t>– помірно-монохронна культура</a:t>
            </a:r>
          </a:p>
          <a:p>
            <a:endParaRPr lang="uk-UA" dirty="0"/>
          </a:p>
          <a:p>
            <a:r>
              <a:rPr lang="uk-UA" dirty="0">
                <a:solidFill>
                  <a:srgbClr val="FF0000"/>
                </a:solidFill>
              </a:rPr>
              <a:t>Освіта </a:t>
            </a:r>
            <a:r>
              <a:rPr lang="uk-UA" dirty="0"/>
              <a:t>- пріоритет отримання вищої освіти</a:t>
            </a:r>
          </a:p>
          <a:p>
            <a:endParaRPr lang="uk-UA" dirty="0"/>
          </a:p>
          <a:p>
            <a:r>
              <a:rPr lang="uk-UA" dirty="0">
                <a:solidFill>
                  <a:srgbClr val="FF0000"/>
                </a:solidFill>
              </a:rPr>
              <a:t>Соціальний статус </a:t>
            </a:r>
            <a:r>
              <a:rPr lang="uk-UA" dirty="0"/>
              <a:t>– формальна культура</a:t>
            </a:r>
          </a:p>
          <a:p>
            <a:endParaRPr lang="uk-UA" dirty="0"/>
          </a:p>
          <a:p>
            <a:r>
              <a:rPr lang="uk-UA" dirty="0">
                <a:solidFill>
                  <a:srgbClr val="FF0000"/>
                </a:solidFill>
              </a:rPr>
              <a:t>Вік</a:t>
            </a:r>
            <a:r>
              <a:rPr lang="uk-UA" dirty="0"/>
              <a:t> – повага до старших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44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МІЖНАРОДНИЙ (МІЖКУЛЬТУРНИЙ) ПРОЕКТ В ГЛОБАЛЬНОМУ СЕРЕДОВИЩІ</a:t>
            </a:r>
            <a:endParaRPr lang="ru-RU" sz="3600" dirty="0"/>
          </a:p>
        </p:txBody>
      </p:sp>
      <p:pic>
        <p:nvPicPr>
          <p:cNvPr id="4" name="Рисунок 21" descr="3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" y="1219200"/>
            <a:ext cx="8839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Культурна різноманітність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err="1"/>
              <a:t>Гірт</a:t>
            </a:r>
            <a:r>
              <a:rPr lang="ru-RU" i="1" dirty="0"/>
              <a:t> </a:t>
            </a:r>
            <a:r>
              <a:rPr lang="ru-RU" i="1" dirty="0" err="1"/>
              <a:t>Хофстед</a:t>
            </a:r>
            <a:r>
              <a:rPr lang="ru-RU" i="1" dirty="0"/>
              <a:t> </a:t>
            </a:r>
            <a:r>
              <a:rPr lang="ru-RU" i="1" dirty="0" err="1"/>
              <a:t>визначає</a:t>
            </a:r>
            <a:r>
              <a:rPr lang="ru-RU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культуру</a:t>
            </a:r>
            <a:r>
              <a:rPr lang="ru-RU" i="1" dirty="0"/>
              <a:t> як "</a:t>
            </a:r>
            <a:r>
              <a:rPr lang="ru-RU" i="1" dirty="0" err="1"/>
              <a:t>колективну</a:t>
            </a:r>
            <a:r>
              <a:rPr lang="ru-RU" i="1" dirty="0"/>
              <a:t> </a:t>
            </a:r>
            <a:r>
              <a:rPr lang="ru-RU" i="1" dirty="0" err="1"/>
              <a:t>ментальну</a:t>
            </a:r>
            <a:r>
              <a:rPr lang="ru-RU" i="1" dirty="0"/>
              <a:t> </a:t>
            </a:r>
            <a:r>
              <a:rPr lang="ru-RU" i="1" dirty="0" err="1"/>
              <a:t>запрограмованість</a:t>
            </a:r>
            <a:r>
              <a:rPr lang="ru-RU" i="1" dirty="0"/>
              <a:t>, </a:t>
            </a:r>
            <a:r>
              <a:rPr lang="ru-RU" i="1" dirty="0" err="1"/>
              <a:t>частину</a:t>
            </a:r>
            <a:r>
              <a:rPr lang="ru-RU" i="1" dirty="0"/>
              <a:t> </a:t>
            </a:r>
            <a:r>
              <a:rPr lang="ru-RU" i="1" dirty="0" err="1"/>
              <a:t>передбачуваності</a:t>
            </a:r>
            <a:r>
              <a:rPr lang="ru-RU" i="1" dirty="0"/>
              <a:t> </a:t>
            </a:r>
            <a:r>
              <a:rPr lang="ru-RU" i="1" dirty="0" err="1"/>
              <a:t>нашого</a:t>
            </a:r>
            <a:r>
              <a:rPr lang="ru-RU" i="1" dirty="0"/>
              <a:t> </a:t>
            </a:r>
            <a:r>
              <a:rPr lang="ru-RU" i="1" dirty="0" err="1"/>
              <a:t>сприйняття</a:t>
            </a:r>
            <a:r>
              <a:rPr lang="ru-RU" i="1" dirty="0"/>
              <a:t> </a:t>
            </a:r>
            <a:r>
              <a:rPr lang="ru-RU" i="1" dirty="0" err="1"/>
              <a:t>світу</a:t>
            </a:r>
            <a:r>
              <a:rPr lang="ru-RU" i="1" dirty="0"/>
              <a:t>, </a:t>
            </a:r>
            <a:r>
              <a:rPr lang="ru-RU" i="1" dirty="0" err="1"/>
              <a:t>спільну</a:t>
            </a:r>
            <a:r>
              <a:rPr lang="ru-RU" i="1" dirty="0"/>
              <a:t> з </a:t>
            </a:r>
            <a:r>
              <a:rPr lang="ru-RU" i="1" dirty="0" err="1"/>
              <a:t>іншими</a:t>
            </a:r>
            <a:r>
              <a:rPr lang="ru-RU" i="1" dirty="0"/>
              <a:t> </a:t>
            </a:r>
            <a:r>
              <a:rPr lang="ru-RU" i="1" dirty="0" err="1"/>
              <a:t>представниками</a:t>
            </a:r>
            <a:r>
              <a:rPr lang="ru-RU" i="1" dirty="0"/>
              <a:t> </a:t>
            </a:r>
            <a:r>
              <a:rPr lang="ru-RU" i="1" dirty="0" err="1"/>
              <a:t>нашої</a:t>
            </a:r>
            <a:r>
              <a:rPr lang="ru-RU" i="1" dirty="0"/>
              <a:t> </a:t>
            </a:r>
            <a:r>
              <a:rPr lang="ru-RU" i="1" dirty="0" err="1"/>
              <a:t>нації</a:t>
            </a:r>
            <a:r>
              <a:rPr lang="ru-RU" i="1" dirty="0"/>
              <a:t>, </a:t>
            </a:r>
            <a:r>
              <a:rPr lang="ru-RU" i="1" dirty="0" err="1"/>
              <a:t>регіону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відрізняє</a:t>
            </a:r>
            <a:r>
              <a:rPr lang="ru-RU" i="1" dirty="0"/>
              <a:t> нас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представників</a:t>
            </a:r>
            <a:r>
              <a:rPr lang="ru-RU" i="1" dirty="0"/>
              <a:t> </a:t>
            </a:r>
            <a:r>
              <a:rPr lang="ru-RU" i="1" dirty="0" err="1"/>
              <a:t>інших</a:t>
            </a:r>
            <a:r>
              <a:rPr lang="ru-RU" i="1" dirty="0"/>
              <a:t> </a:t>
            </a:r>
            <a:r>
              <a:rPr lang="ru-RU" i="1" dirty="0" err="1"/>
              <a:t>націй</a:t>
            </a:r>
            <a:r>
              <a:rPr lang="ru-RU" i="1" dirty="0"/>
              <a:t>, </a:t>
            </a:r>
            <a:r>
              <a:rPr lang="ru-RU" i="1" dirty="0" err="1"/>
              <a:t>регіонів</a:t>
            </a:r>
            <a:r>
              <a:rPr lang="ru-RU" i="1" dirty="0"/>
              <a:t> </a:t>
            </a:r>
            <a:r>
              <a:rPr lang="ru-RU" i="1" dirty="0" err="1"/>
              <a:t>чи</a:t>
            </a:r>
            <a:r>
              <a:rPr lang="ru-RU" i="1" dirty="0"/>
              <a:t> </a:t>
            </a:r>
            <a:r>
              <a:rPr lang="ru-RU" i="1" dirty="0" err="1"/>
              <a:t>груп</a:t>
            </a:r>
            <a:r>
              <a:rPr lang="ru-RU" i="1" dirty="0"/>
              <a:t>".</a:t>
            </a:r>
          </a:p>
          <a:p>
            <a:r>
              <a:rPr lang="uk-UA" dirty="0"/>
              <a:t>У. Гріффін описує </a:t>
            </a:r>
            <a:r>
              <a:rPr lang="uk-UA" dirty="0">
                <a:solidFill>
                  <a:srgbClr val="FF0000"/>
                </a:solidFill>
              </a:rPr>
              <a:t>культуру</a:t>
            </a:r>
            <a:r>
              <a:rPr lang="uk-UA" dirty="0"/>
              <a:t> як сукупність цінностей, вірувань, моделей поведінки, звичаїв і установок, які відрізняють одне суспільство від іншого.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Характерні риси феномену культури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/>
          </a:p>
          <a:p>
            <a:r>
              <a:rPr lang="uk-UA" dirty="0"/>
              <a:t>Передається від покоління до покоління</a:t>
            </a:r>
          </a:p>
          <a:p>
            <a:endParaRPr lang="uk-UA" dirty="0"/>
          </a:p>
          <a:p>
            <a:r>
              <a:rPr lang="uk-UA" dirty="0"/>
              <a:t>Постійно розвивається та змінюється</a:t>
            </a:r>
          </a:p>
          <a:p>
            <a:endParaRPr lang="uk-UA" dirty="0"/>
          </a:p>
          <a:p>
            <a:r>
              <a:rPr lang="uk-UA" dirty="0"/>
              <a:t>Формує феномени субкультур</a:t>
            </a:r>
          </a:p>
          <a:p>
            <a:endParaRPr lang="uk-UA" dirty="0"/>
          </a:p>
          <a:p>
            <a:r>
              <a:rPr lang="uk-UA" dirty="0"/>
              <a:t>Члени суспільства поділяють культурні цінності всього суспільства (є виключення)</a:t>
            </a:r>
          </a:p>
          <a:p>
            <a:endParaRPr lang="uk-UA" dirty="0"/>
          </a:p>
          <a:p>
            <a:r>
              <a:rPr lang="uk-UA" dirty="0"/>
              <a:t>Усі елементи культури взаємопов'язані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92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культури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2133600"/>
            <a:ext cx="5791200" cy="3657600"/>
          </a:xfrm>
        </p:spPr>
        <p:txBody>
          <a:bodyPr/>
          <a:lstStyle/>
          <a:p>
            <a:pPr lvl="0"/>
            <a:r>
              <a:rPr lang="uk-UA" b="1" dirty="0"/>
              <a:t>Цінності та установки</a:t>
            </a:r>
            <a:endParaRPr lang="ru-RU" dirty="0"/>
          </a:p>
          <a:p>
            <a:pPr lvl="0"/>
            <a:r>
              <a:rPr lang="uk-UA" b="1" dirty="0"/>
              <a:t>Соціальна структура суспільства</a:t>
            </a:r>
            <a:endParaRPr lang="ru-RU" dirty="0"/>
          </a:p>
          <a:p>
            <a:pPr lvl="0"/>
            <a:r>
              <a:rPr lang="uk-UA" b="1" dirty="0"/>
              <a:t>Мова</a:t>
            </a:r>
            <a:endParaRPr lang="ru-RU" dirty="0"/>
          </a:p>
          <a:p>
            <a:pPr lvl="0"/>
            <a:r>
              <a:rPr lang="uk-UA" b="1" dirty="0"/>
              <a:t>Способи комунікації</a:t>
            </a:r>
            <a:endParaRPr lang="ru-RU" dirty="0"/>
          </a:p>
          <a:p>
            <a:pPr lvl="0"/>
            <a:r>
              <a:rPr lang="uk-UA" b="1" dirty="0"/>
              <a:t>Релігія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культури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/>
              <a:t>ЦІННОСТІ – це принципи та стандарти поведінки, прийняті членами суспільства.</a:t>
            </a:r>
            <a:endParaRPr lang="ru-RU" dirty="0"/>
          </a:p>
          <a:p>
            <a:endParaRPr lang="ru-RU" dirty="0"/>
          </a:p>
          <a:p>
            <a:r>
              <a:rPr lang="uk-UA" b="1" dirty="0"/>
              <a:t>УСТАНОВКИ – це дії, почуття, думки, обумовлені цінностями суспільства ( час, вік, освіта, соціальний статус)</a:t>
            </a:r>
            <a:endParaRPr lang="ru-RU" dirty="0"/>
          </a:p>
          <a:p>
            <a:pPr>
              <a:buNone/>
            </a:pPr>
            <a:r>
              <a:rPr lang="uk-UA" b="1" dirty="0"/>
              <a:t> </a:t>
            </a:r>
            <a:endParaRPr lang="ru-RU" dirty="0"/>
          </a:p>
          <a:p>
            <a:r>
              <a:rPr lang="uk-UA" b="1" dirty="0"/>
              <a:t>СОЦІАЛЬНА СТРУКТУРА – позиціонування індивідуума в суспільстві.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uk-UA" b="1" dirty="0"/>
              <a:t>СОЦІАЛЬНА СТРАТИФІКАЦІЯ  - розподіл людей на категорії в залежності від їх походження, роду занять, рівня освіти чи інших показників, що визначає всі аспекти між людської взаємодії.</a:t>
            </a:r>
            <a:endParaRPr lang="ru-RU" dirty="0"/>
          </a:p>
          <a:p>
            <a:endParaRPr lang="ru-RU" dirty="0"/>
          </a:p>
          <a:p>
            <a:r>
              <a:rPr lang="uk-UA" b="1" dirty="0"/>
              <a:t>СОЦІАЛЬНА МОБІЛЬНІСТЬ – властивість окремих індивідуумів переходити з одного соціального прошарку суспільства в інший.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МОВА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b="1" dirty="0"/>
              <a:t>засіб спілкування між членами суспільства</a:t>
            </a:r>
            <a:endParaRPr lang="ru-RU" dirty="0"/>
          </a:p>
          <a:p>
            <a:pPr lvl="0"/>
            <a:r>
              <a:rPr lang="uk-UA" b="1" dirty="0"/>
              <a:t>засіб висловлення думок людини про явища та події оточуючого світу</a:t>
            </a:r>
            <a:endParaRPr lang="ru-RU" dirty="0"/>
          </a:p>
          <a:p>
            <a:pPr lvl="0"/>
            <a:r>
              <a:rPr lang="uk-UA" b="1" dirty="0"/>
              <a:t>засіб ідентифікації культурних розбіжностей, які притаманні членам суспільства</a:t>
            </a:r>
            <a:endParaRPr lang="ru-RU" dirty="0"/>
          </a:p>
          <a:p>
            <a:pPr lvl="0"/>
            <a:r>
              <a:rPr lang="uk-UA" b="1" dirty="0"/>
              <a:t>засіб конкурентної боротьби</a:t>
            </a:r>
            <a:endParaRPr lang="ru-RU" dirty="0"/>
          </a:p>
          <a:p>
            <a:pPr lvl="0"/>
            <a:r>
              <a:rPr lang="uk-UA" b="1" dirty="0"/>
              <a:t>мова міжнародного спілкування</a:t>
            </a:r>
            <a:endParaRPr lang="ru-RU" dirty="0"/>
          </a:p>
          <a:p>
            <a:pPr lvl="0"/>
            <a:r>
              <a:rPr lang="uk-UA" b="1" dirty="0"/>
              <a:t>складнощі перекладу</a:t>
            </a:r>
            <a:endParaRPr lang="ru-RU" dirty="0"/>
          </a:p>
          <a:p>
            <a:pPr lvl="0"/>
            <a:r>
              <a:rPr lang="uk-UA" b="1" dirty="0"/>
              <a:t>мовні труднощі, пов’язані з культурним різноманіттям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299</TotalTime>
  <Words>1379</Words>
  <Application>Microsoft Office PowerPoint</Application>
  <PresentationFormat>Экран (4:3)</PresentationFormat>
  <Paragraphs>224</Paragraphs>
  <Slides>33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Calibri</vt:lpstr>
      <vt:lpstr>Times New Roman</vt:lpstr>
      <vt:lpstr>Tw Cen MT</vt:lpstr>
      <vt:lpstr>Wingdings</vt:lpstr>
      <vt:lpstr>Wingdings 2</vt:lpstr>
      <vt:lpstr>Median</vt:lpstr>
      <vt:lpstr>Document</vt:lpstr>
      <vt:lpstr>Тема 3. Роль культури в міжнародному бізнесі</vt:lpstr>
      <vt:lpstr>План</vt:lpstr>
      <vt:lpstr>1. Сутність, структура та основні характеристики культури в контексті міжнародного бізнесу. </vt:lpstr>
      <vt:lpstr>МІЖНАРОДНИЙ (МІЖКУЛЬТУРНИЙ) ПРОЕКТ В ГЛОБАЛЬНОМУ СЕРЕДОВИЩІ</vt:lpstr>
      <vt:lpstr>Культурна різноманітність</vt:lpstr>
      <vt:lpstr>Характерні риси феномену культури</vt:lpstr>
      <vt:lpstr>Елементи культури</vt:lpstr>
      <vt:lpstr>Елементи культури</vt:lpstr>
      <vt:lpstr>МОВА </vt:lpstr>
      <vt:lpstr>СПОСОБИ КОМУНІКАЦІЇ</vt:lpstr>
      <vt:lpstr>ФОРМИ НЕВЕРБАЛЬНОЇ (ПАРАВЕРБАЛЬНОЇ)  КОМУНІКАЦІЇ</vt:lpstr>
      <vt:lpstr>ФОРМИ НЕВЕРБАЛЬНОЇ (ПАРАВЕРБАЛЬНОЇ)  КОМУНІКАЦІЇ</vt:lpstr>
      <vt:lpstr>РЕЛІГІЯ</vt:lpstr>
      <vt:lpstr>2. Класифікація культур.</vt:lpstr>
      <vt:lpstr>Дослідники: Едвард і Мілдред Холл</vt:lpstr>
      <vt:lpstr>Дослідники: Едвард і Мілдред Холл</vt:lpstr>
      <vt:lpstr>Країни з висококонтекстуальною і низькоконтекстуальною культурою</vt:lpstr>
      <vt:lpstr>Контекстуальний підхід до культурного виміру</vt:lpstr>
      <vt:lpstr>Презентация PowerPoint</vt:lpstr>
      <vt:lpstr>Основні поняття</vt:lpstr>
      <vt:lpstr>Презентация PowerPoint</vt:lpstr>
      <vt:lpstr>ПОНЯТТЯ  НЕВЕРБАЛЬНОЇ ПЕРЕГОВОРНОЇ ПОВЕДІНКИ</vt:lpstr>
      <vt:lpstr>Використання простору</vt:lpstr>
      <vt:lpstr>Ступінь контакту</vt:lpstr>
      <vt:lpstr>КУЛЬТУРНЕ РІЗНОМАЇТТЯ РУКОСТИСКАНЬ </vt:lpstr>
      <vt:lpstr>Зоровий контакт</vt:lpstr>
      <vt:lpstr>Кластерний підхід до культурного виміру</vt:lpstr>
      <vt:lpstr>Кластери країн</vt:lpstr>
      <vt:lpstr>Класифікація культур Р. Льюїса.</vt:lpstr>
      <vt:lpstr>Класифікація культур Р. Льюїса.</vt:lpstr>
      <vt:lpstr>Дослідження Г. Хофстеде</vt:lpstr>
      <vt:lpstr>Діагностика української культури (методика Хофстеде)</vt:lpstr>
      <vt:lpstr>Цінності та установки української культури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менеджмент проектів. Міжкультурний менеджмент проектів.</dc:title>
  <dc:creator/>
  <cp:lastModifiedBy>Пользователь</cp:lastModifiedBy>
  <cp:revision>29</cp:revision>
  <dcterms:created xsi:type="dcterms:W3CDTF">2006-08-16T00:00:00Z</dcterms:created>
  <dcterms:modified xsi:type="dcterms:W3CDTF">2020-08-31T04:27:01Z</dcterms:modified>
</cp:coreProperties>
</file>