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7"/>
  </p:notesMasterIdLst>
  <p:sldIdLst>
    <p:sldId id="256" r:id="rId2"/>
    <p:sldId id="257" r:id="rId3"/>
    <p:sldId id="259" r:id="rId4"/>
    <p:sldId id="327" r:id="rId5"/>
    <p:sldId id="326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00" r:id="rId15"/>
    <p:sldId id="351" r:id="rId16"/>
    <p:sldId id="352" r:id="rId17"/>
    <p:sldId id="320" r:id="rId18"/>
    <p:sldId id="354" r:id="rId19"/>
    <p:sldId id="353" r:id="rId20"/>
    <p:sldId id="355" r:id="rId21"/>
    <p:sldId id="356" r:id="rId22"/>
    <p:sldId id="357" r:id="rId23"/>
    <p:sldId id="358" r:id="rId24"/>
    <p:sldId id="359" r:id="rId25"/>
    <p:sldId id="317" r:id="rId26"/>
  </p:sldIdLst>
  <p:sldSz cx="9144000" cy="5143500" type="screen16x9"/>
  <p:notesSz cx="6858000" cy="9144000"/>
  <p:embeddedFontLst>
    <p:embeddedFont>
      <p:font typeface="Raleway" panose="020B0604020202020204" charset="-52"/>
      <p:regular r:id="rId28"/>
      <p:bold r:id="rId29"/>
      <p:italic r:id="rId30"/>
      <p:boldItalic r:id="rId31"/>
    </p:embeddedFont>
    <p:embeddedFont>
      <p:font typeface="Lato" panose="020B060402020202020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15"/>
    <a:srgbClr val="218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676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098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6397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0503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1407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7415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72335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2569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3781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4416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654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0651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3118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60666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1472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24906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31497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49387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9514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50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2659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7504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848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235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6994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221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00619" y="591954"/>
            <a:ext cx="7799965" cy="16382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sz="3600" dirty="0" smtClean="0"/>
              <a:t>Лекція 1. </a:t>
            </a:r>
            <a:r>
              <a:rPr lang="uk-UA" sz="3600" dirty="0" smtClean="0"/>
              <a:t>Опитувальні соціологічні методи у маркетингових дослідженнях</a:t>
            </a:r>
            <a:endParaRPr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20"/>
            <a:ext cx="8251903" cy="33594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600" dirty="0">
                <a:solidFill>
                  <a:schemeClr val="bg2"/>
                </a:solidFill>
                <a:latin typeface="Söhne"/>
              </a:rPr>
              <a:t>Основні характеристики панельних маркетингових досліджень:</a:t>
            </a:r>
          </a:p>
          <a:p>
            <a:pPr lvl="0" algn="just"/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lvl="0" algn="just"/>
            <a:r>
              <a:rPr lang="uk-UA" sz="1600" b="1" dirty="0">
                <a:solidFill>
                  <a:schemeClr val="bg2"/>
                </a:solidFill>
                <a:latin typeface="Söhne"/>
              </a:rPr>
              <a:t>Аналіз </a:t>
            </a:r>
            <a:r>
              <a:rPr lang="uk-UA" sz="1600" b="1" dirty="0" smtClean="0">
                <a:solidFill>
                  <a:schemeClr val="bg2"/>
                </a:solidFill>
                <a:latin typeface="Söhne"/>
              </a:rPr>
              <a:t>тенденцій: 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Дослідження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тенденцій і змін дозволяє виявляти і аналізувати динаміку в уподобаннях та споживацькому підході респондентів, що може бути корисним для прогнозування майбутніх трендів.</a:t>
            </a:r>
          </a:p>
          <a:p>
            <a:pPr lvl="0" algn="just"/>
            <a:endParaRPr lang="uk-UA" sz="1600" dirty="0" smtClean="0">
              <a:solidFill>
                <a:schemeClr val="bg2"/>
              </a:solidFill>
              <a:latin typeface="Söhne"/>
            </a:endParaRPr>
          </a:p>
          <a:p>
            <a:pPr lvl="0"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Панельні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маркетингові дослідження є потужним інструментом для детального вивчення поведінки споживачів та динаміки ринку протягом тривалого періоду, що дозволяє бізнесу більш ефективно реагувати на зміни та вдосконалювати стратегії маркетингу.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0460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19"/>
            <a:ext cx="8251903" cy="4248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600" b="1" dirty="0">
                <a:solidFill>
                  <a:schemeClr val="bg2"/>
                </a:solidFill>
                <a:latin typeface="Söhne"/>
              </a:rPr>
              <a:t>Основні особливості маркетингового онлайн анкетування:</a:t>
            </a:r>
          </a:p>
          <a:p>
            <a:pPr marL="114300" lvl="0" indent="0" algn="just">
              <a:buNone/>
            </a:pPr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>
                <a:solidFill>
                  <a:schemeClr val="bg2"/>
                </a:solidFill>
                <a:latin typeface="Söhne"/>
              </a:rPr>
              <a:t>Анкети розміщуються в інтернеті, і респонденти можуть взяти участь в опитуванні через комп'ютер, планшет чи смартфон. Це забезпечує зручність і доступність для широкого кола учасників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.</a:t>
            </a: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Респонденти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можуть взяти участь у дослідженні у зручний для них час, що дозволяє отримати більше даних від різних груп аудиторії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.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Інтерактивність. Використання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різних типів питань, анімацій та мультимедійних елементів може покращити взаємодію респондентів з опитуванням, роблячи його більш привабливим і цікавим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.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>
                <a:solidFill>
                  <a:schemeClr val="bg2"/>
                </a:solidFill>
                <a:latin typeface="Söhne"/>
              </a:rPr>
              <a:t>Онлайн-анкети дозволяють дослідникам здійснювати дослідження на глобальному рівні, залучаючи респондентів з різних частин світу.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519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19"/>
            <a:ext cx="8251903" cy="4248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600" b="1" dirty="0">
                <a:solidFill>
                  <a:schemeClr val="bg2"/>
                </a:solidFill>
                <a:latin typeface="Söhne"/>
              </a:rPr>
              <a:t>Основні особливості маркетингового онлайн анкетування:</a:t>
            </a:r>
          </a:p>
          <a:p>
            <a:pPr marL="114300" indent="0" algn="just">
              <a:buNone/>
            </a:pPr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Автоматична обробка даних у онлайн анкетуванні дозволяє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легко зібрати та аналізувати дані, прискорюючи процес збору та обробки інформації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.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Онлайн анкетування у маркетингу дозволяє проводити дослідження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серед різних груп аудиторії, включаючи зацікавлені 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групи постійних клієнтів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, або нових потенційних споживачів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.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>
                <a:solidFill>
                  <a:schemeClr val="bg2"/>
                </a:solidFill>
                <a:latin typeface="Söhne"/>
              </a:rPr>
              <a:t>Респонденти можуть відчувати більшу анонімність при відповіді на питання, що може сприяти більш відвертому висловленню їхніх поглядів і думок.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8644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19"/>
            <a:ext cx="7652237" cy="4248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dirty="0">
                <a:solidFill>
                  <a:schemeClr val="bg2"/>
                </a:solidFill>
                <a:latin typeface="Söhne"/>
              </a:rPr>
              <a:t>Омнібусне анкетування (англ. </a:t>
            </a:r>
            <a:r>
              <a:rPr lang="en-GB" sz="1800" b="1" dirty="0">
                <a:solidFill>
                  <a:schemeClr val="bg2"/>
                </a:solidFill>
                <a:latin typeface="Söhne"/>
              </a:rPr>
              <a:t>Omnibus survey) - </a:t>
            </a:r>
            <a:r>
              <a:rPr lang="uk-UA" sz="1800" dirty="0">
                <a:solidFill>
                  <a:schemeClr val="bg2"/>
                </a:solidFill>
                <a:latin typeface="Söhne"/>
              </a:rPr>
              <a:t>це метод дослідження у маркетингу, при якому одна анкета використовується для збору даних від різних клієнтів чи замовників, які можуть представляти різні сфери бізнесу чи маркетингові цілі. </a:t>
            </a:r>
            <a:endParaRPr lang="uk-UA" sz="1800" dirty="0" smtClean="0">
              <a:solidFill>
                <a:schemeClr val="bg2"/>
              </a:solidFill>
              <a:latin typeface="Söhne"/>
            </a:endParaRPr>
          </a:p>
          <a:p>
            <a:pPr marL="114300" lvl="0" indent="0" algn="just">
              <a:buNone/>
            </a:pPr>
            <a:r>
              <a:rPr lang="uk-UA" sz="1800" dirty="0" smtClean="0">
                <a:solidFill>
                  <a:schemeClr val="bg2"/>
                </a:solidFill>
                <a:latin typeface="Söhne"/>
              </a:rPr>
              <a:t>Цей </a:t>
            </a:r>
            <a:r>
              <a:rPr lang="uk-UA" sz="1800" dirty="0">
                <a:solidFill>
                  <a:schemeClr val="bg2"/>
                </a:solidFill>
                <a:latin typeface="Söhne"/>
              </a:rPr>
              <a:t>метод ефективно дозволяє різним організаціям вставляти свої питання в загальну анкету, знижуючи витрати та ефективно використовуючи ресурси для збору даних</a:t>
            </a:r>
            <a:r>
              <a:rPr lang="uk-UA" sz="1800" dirty="0" smtClean="0">
                <a:solidFill>
                  <a:schemeClr val="bg2"/>
                </a:solidFill>
                <a:latin typeface="Söhne"/>
              </a:rPr>
              <a:t>.</a:t>
            </a:r>
            <a:endParaRPr lang="uk-UA" sz="1600" b="1" dirty="0">
              <a:solidFill>
                <a:schemeClr val="bg2"/>
              </a:solidFill>
              <a:latin typeface="Söhne"/>
            </a:endParaRPr>
          </a:p>
          <a:p>
            <a:pPr marL="114300" lvl="0" indent="0" algn="just">
              <a:buNone/>
            </a:pPr>
            <a:r>
              <a:rPr lang="uk-UA" sz="1600" b="1" u="sng" dirty="0">
                <a:solidFill>
                  <a:schemeClr val="bg2"/>
                </a:solidFill>
                <a:latin typeface="Söhne"/>
              </a:rPr>
              <a:t>Основні риси омнібусного </a:t>
            </a:r>
            <a:r>
              <a:rPr lang="uk-UA" sz="1600" b="1" u="sng" dirty="0" smtClean="0">
                <a:solidFill>
                  <a:schemeClr val="bg2"/>
                </a:solidFill>
                <a:latin typeface="Söhne"/>
              </a:rPr>
              <a:t>анкетування:</a:t>
            </a:r>
          </a:p>
          <a:p>
            <a:pPr algn="just"/>
            <a:r>
              <a:rPr lang="uk-UA" sz="1600" dirty="0">
                <a:solidFill>
                  <a:schemeClr val="bg2"/>
                </a:solidFill>
                <a:latin typeface="Söhne"/>
              </a:rPr>
              <a:t>Загальний інструмент для багатьох 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клієнтів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Зниження витрат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Сегментовані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результати:</a:t>
            </a:r>
          </a:p>
          <a:p>
            <a:pPr marL="114300" lvl="0" indent="0" algn="just">
              <a:buNone/>
            </a:pPr>
            <a:endParaRPr lang="uk-UA" sz="1600" u="sng" dirty="0">
              <a:solidFill>
                <a:schemeClr val="bg2"/>
              </a:solidFill>
              <a:latin typeface="Söhne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4037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smtClean="0">
                <a:solidFill>
                  <a:srgbClr val="FFC000"/>
                </a:solidFill>
              </a:rPr>
              <a:t>2.</a:t>
            </a:r>
          </a:p>
          <a:p>
            <a:pPr lvl="0"/>
            <a:r>
              <a:rPr lang="uk-UA" sz="3200" dirty="0" smtClean="0"/>
              <a:t>Особливості проведення інтерв'ю у маркетингу. Телефонні інтерв'ю.</a:t>
            </a:r>
            <a:endParaRPr lang="uk-UA" sz="3200" dirty="0"/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7613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19"/>
            <a:ext cx="7652237" cy="45684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Інтерв'ю - це один із основних методів збору даних у маркетингових дослідженнях, який дозволяє отримати глибокі та детальні відповіді від респондентів. </a:t>
            </a:r>
          </a:p>
          <a:p>
            <a:pPr marL="114300" lvl="0" indent="0" algn="just">
              <a:buNone/>
            </a:pPr>
            <a:r>
              <a:rPr lang="uk-UA" sz="1800" dirty="0" smtClean="0">
                <a:solidFill>
                  <a:schemeClr val="bg2"/>
                </a:solidFill>
                <a:latin typeface="Söhne"/>
              </a:rPr>
              <a:t>Інтерв'ю може бути структурованим (зі строго визначеними питаннями) або неструктурованим (з відкритими питаннями для обговорення).</a:t>
            </a:r>
            <a:endParaRPr lang="uk-UA" sz="1600" u="sng" dirty="0">
              <a:solidFill>
                <a:schemeClr val="bg2"/>
              </a:solidFill>
              <a:latin typeface="Söhn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Інтерв'ю може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розкривати складні мотивації, уподобання та </a:t>
            </a: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уявлення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споживачів </a:t>
            </a: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щодо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продуктів чи послуг.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Інтерв'ю є більш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гнучким </a:t>
            </a: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форматом ніж анкетування,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де дослідник може адаптувати питання відповідно до відповідей та реакцій </a:t>
            </a: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респондента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2"/>
                </a:solidFill>
                <a:latin typeface="Söhne"/>
              </a:rPr>
              <a:t>Дослідники можуть надавати пояснення питань або </a:t>
            </a: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робити їх проєктивними, що не зручно у анкетуванні.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2"/>
                </a:solidFill>
                <a:latin typeface="Söhne"/>
              </a:rPr>
              <a:t>Під час інтерв'ю можна вивчати невербальні сигнали, такі як міміка, жести та тон голосу, що доповнює аналіз відповідей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.</a:t>
            </a:r>
            <a:endParaRPr lang="uk-UA" sz="1400" dirty="0">
              <a:solidFill>
                <a:schemeClr val="bg2"/>
              </a:solidFill>
              <a:latin typeface="Söhn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2"/>
                </a:solidFill>
                <a:latin typeface="Söhne"/>
              </a:rPr>
              <a:t>Інтерв'ю може включати в себе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тестування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продуктів або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послуг,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щоб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дізнатись реакції та реальний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досвід респондентів.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6161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55061" y="128520"/>
            <a:ext cx="7925514" cy="45684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Одним з найбільш популярних методів інтерв'ю у маркетингу </a:t>
            </a:r>
            <a:r>
              <a:rPr lang="uk-UA" sz="1800" b="1" dirty="0">
                <a:solidFill>
                  <a:schemeClr val="bg2"/>
                </a:solidFill>
                <a:latin typeface="Söhne"/>
              </a:rPr>
              <a:t>є </a:t>
            </a: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телефонні </a:t>
            </a:r>
            <a:r>
              <a:rPr lang="uk-UA" sz="1800" b="1" dirty="0">
                <a:solidFill>
                  <a:schemeClr val="bg2"/>
                </a:solidFill>
                <a:latin typeface="Söhne"/>
              </a:rPr>
              <a:t>опитування (</a:t>
            </a:r>
            <a:r>
              <a:rPr lang="en-GB" sz="1800" b="1" dirty="0">
                <a:solidFill>
                  <a:schemeClr val="bg2"/>
                </a:solidFill>
                <a:latin typeface="Söhne"/>
              </a:rPr>
              <a:t>CATI</a:t>
            </a:r>
            <a:r>
              <a:rPr lang="en-GB" sz="1800" b="1" dirty="0" smtClean="0">
                <a:solidFill>
                  <a:schemeClr val="bg2"/>
                </a:solidFill>
                <a:latin typeface="Söhne"/>
              </a:rPr>
              <a:t>)</a:t>
            </a: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.</a:t>
            </a:r>
          </a:p>
          <a:p>
            <a:pPr marL="114300" lvl="0" indent="0" algn="just">
              <a:buNone/>
            </a:pPr>
            <a:r>
              <a:rPr lang="uk-UA" sz="1400" dirty="0">
                <a:solidFill>
                  <a:schemeClr val="bg2"/>
                </a:solidFill>
                <a:latin typeface="Söhne"/>
              </a:rPr>
              <a:t>Телефонне опитування або </a:t>
            </a:r>
            <a:r>
              <a:rPr lang="en-GB" sz="1400" dirty="0">
                <a:solidFill>
                  <a:schemeClr val="bg2"/>
                </a:solidFill>
                <a:latin typeface="Söhne"/>
              </a:rPr>
              <a:t>Computer-Assisted Telephone Interviewing (CATI) -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це метод збору даних у маркетингових дослідженнях, де опитування проводяться за допомогою телефону, а спеціалізоване програмне забезпечення використовується для автоматизації процесу</a:t>
            </a: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.</a:t>
            </a:r>
          </a:p>
          <a:p>
            <a:pPr marL="114300" lvl="0" indent="0" algn="just">
              <a:buNone/>
            </a:pPr>
            <a:r>
              <a:rPr lang="uk-UA" sz="1400" dirty="0">
                <a:solidFill>
                  <a:schemeClr val="bg2"/>
                </a:solidFill>
                <a:latin typeface="Söhne"/>
              </a:rPr>
              <a:t>Однією з ключових особливостей </a:t>
            </a:r>
            <a:r>
              <a:rPr lang="en-GB" sz="1400" dirty="0">
                <a:solidFill>
                  <a:schemeClr val="bg2"/>
                </a:solidFill>
                <a:latin typeface="Söhne"/>
              </a:rPr>
              <a:t>CATI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є використання комп'ютерних програм для створення та адміністрування опитувань. Це дозволяє автоматизувати багато аспектів опитування, включаючи запис відповідей.</a:t>
            </a:r>
          </a:p>
          <a:p>
            <a:pPr marL="114300" lvl="0" indent="0" algn="just">
              <a:buNone/>
            </a:pP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Тут використовуються структуровані 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опитувальники, де всі питання та варіанти відповідей заздалегідь визначені. Це допомагає забезпечити стандартизацію </a:t>
            </a: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відповідей</a:t>
            </a:r>
            <a:r>
              <a:rPr lang="uk-UA" sz="1400" dirty="0">
                <a:solidFill>
                  <a:schemeClr val="bg2"/>
                </a:solidFill>
                <a:latin typeface="Söhne"/>
              </a:rPr>
              <a:t>.</a:t>
            </a:r>
          </a:p>
          <a:p>
            <a:pPr marL="114300" lvl="0" indent="0" algn="just">
              <a:buNone/>
            </a:pP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Для проведення CATI використовують спеціалізовані системи, які можуть забезпечити виклик номерів, запис відповідей та автоматичне створення статистичних звітів, а також надають можливість для відслідковування та контролю якості опитувань в реальному часі. </a:t>
            </a:r>
          </a:p>
          <a:p>
            <a:pPr marL="114300" lvl="0" indent="0" algn="just">
              <a:buNone/>
            </a:pP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Однак, така автоматизація та стандартизація – це вже </a:t>
            </a:r>
            <a:r>
              <a:rPr lang="uk-UA" sz="1400" dirty="0" err="1" smtClean="0">
                <a:solidFill>
                  <a:schemeClr val="bg2"/>
                </a:solidFill>
                <a:latin typeface="Söhne"/>
              </a:rPr>
              <a:t>відхі</a:t>
            </a:r>
            <a:r>
              <a:rPr lang="uk-UA" sz="1400" dirty="0" smtClean="0">
                <a:solidFill>
                  <a:schemeClr val="bg2"/>
                </a:solidFill>
                <a:latin typeface="Söhne"/>
              </a:rPr>
              <a:t> від якісної стратегії, тож результатом будуть кількісні дані.</a:t>
            </a:r>
            <a:endParaRPr lang="uk-UA" sz="1400" dirty="0">
              <a:solidFill>
                <a:schemeClr val="bg2"/>
              </a:solidFill>
              <a:latin typeface="Söhne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0411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>
                <a:solidFill>
                  <a:srgbClr val="FFC000"/>
                </a:solidFill>
              </a:rPr>
              <a:t>3</a:t>
            </a:r>
            <a:r>
              <a:rPr lang="uk-UA" sz="3200" b="1" dirty="0" smtClean="0">
                <a:solidFill>
                  <a:srgbClr val="FFC000"/>
                </a:solidFill>
              </a:rPr>
              <a:t>.</a:t>
            </a:r>
          </a:p>
          <a:p>
            <a:pPr lvl="0"/>
            <a:r>
              <a:rPr lang="uk-UA" sz="3200" dirty="0"/>
              <a:t>Використання фокус-груп у маркетингу</a:t>
            </a:r>
            <a:endParaRPr lang="uk-UA" sz="3200" dirty="0"/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4942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19"/>
            <a:ext cx="7652237" cy="4248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dirty="0">
                <a:solidFill>
                  <a:schemeClr val="bg2"/>
                </a:solidFill>
                <a:latin typeface="Söhne"/>
              </a:rPr>
              <a:t>Фокус-групи - </a:t>
            </a:r>
            <a:r>
              <a:rPr lang="uk-UA" sz="1800" dirty="0">
                <a:solidFill>
                  <a:schemeClr val="bg2"/>
                </a:solidFill>
                <a:latin typeface="Söhne"/>
              </a:rPr>
              <a:t>це метод дослідження, при якому невелика група учасників обговорює певну тему або продукт під керівництвом модератора. </a:t>
            </a:r>
            <a:endParaRPr lang="uk-UA" sz="1800" dirty="0" smtClean="0">
              <a:solidFill>
                <a:schemeClr val="bg2"/>
              </a:solidFill>
              <a:latin typeface="Söhne"/>
            </a:endParaRPr>
          </a:p>
          <a:p>
            <a:pPr marL="114300" lvl="0" indent="0" algn="just">
              <a:buNone/>
            </a:pPr>
            <a:r>
              <a:rPr lang="uk-UA" sz="1800" dirty="0" smtClean="0">
                <a:solidFill>
                  <a:schemeClr val="bg2"/>
                </a:solidFill>
                <a:latin typeface="Söhne"/>
              </a:rPr>
              <a:t>Цей </a:t>
            </a:r>
            <a:r>
              <a:rPr lang="uk-UA" sz="1800" dirty="0">
                <a:solidFill>
                  <a:schemeClr val="bg2"/>
                </a:solidFill>
                <a:latin typeface="Söhne"/>
              </a:rPr>
              <a:t>метод часто використовується в маркетингу для збору якісної інформації, розуміння думок та вражень споживачів, вивчення їхніх уподобань та сприйняття</a:t>
            </a:r>
            <a:r>
              <a:rPr lang="uk-UA" sz="1800" dirty="0" smtClean="0">
                <a:solidFill>
                  <a:schemeClr val="bg2"/>
                </a:solidFill>
                <a:latin typeface="Söhne"/>
              </a:rPr>
              <a:t>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8975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19"/>
            <a:ext cx="7652237" cy="4248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Основні </a:t>
            </a:r>
            <a:r>
              <a:rPr lang="uk-UA" sz="1800" b="1" dirty="0">
                <a:solidFill>
                  <a:schemeClr val="bg2"/>
                </a:solidFill>
                <a:latin typeface="Söhne"/>
              </a:rPr>
              <a:t>переваги використання фокус-груп у маркетингу</a:t>
            </a: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:</a:t>
            </a:r>
            <a:endParaRPr lang="uk-UA" sz="1800" b="1" dirty="0">
              <a:solidFill>
                <a:schemeClr val="bg2"/>
              </a:solidFill>
              <a:latin typeface="Söhne"/>
            </a:endParaRPr>
          </a:p>
          <a:p>
            <a:pPr marL="114300" lvl="0" indent="0" algn="just">
              <a:buNone/>
            </a:pPr>
            <a:endParaRPr lang="uk-UA" sz="1600" dirty="0" smtClean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Фокус-групи дозволяють отримати глибше розуміння відповідей та реакцій учасників, що надає більше контексту для прийняття рішень.</a:t>
            </a: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Учасники можуть взаємодіяти один з одним, обмінюючись ідеями та думками, що може привести до нових інсайтів.</a:t>
            </a: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Групове середовище може стимулювати креативність та сприяти виникненню нових ідей.</a:t>
            </a: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Поєднання декількох учасників в одну сесію дозволяє збирати великий обсяг даних за короткий час.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99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7628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2185C5"/>
                </a:solidFill>
              </a:rPr>
              <a:t>План:</a:t>
            </a:r>
            <a:endParaRPr b="1" dirty="0">
              <a:solidFill>
                <a:srgbClr val="2185C5"/>
              </a:solidFill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893700" y="1716689"/>
            <a:ext cx="6956760" cy="2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1. </a:t>
            </a: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Особливості анкетування у маркетингу. </a:t>
            </a:r>
            <a:endParaRPr lang="uk-UA" sz="1800" b="1" dirty="0" smtClean="0">
              <a:solidFill>
                <a:srgbClr val="2185C5"/>
              </a:solidFill>
              <a:latin typeface="Raleway"/>
              <a:ea typeface="Raleway"/>
              <a:cs typeface="Raleway"/>
              <a:sym typeface="Lato"/>
            </a:endParaRPr>
          </a:p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2</a:t>
            </a:r>
            <a:r>
              <a:rPr lang="uk-UA" sz="1800" b="1" dirty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. </a:t>
            </a: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Особливості проведення інтерв'ю у маркетингу. Телефонні інтерв'ю.</a:t>
            </a:r>
            <a:endParaRPr lang="uk-UA" sz="1800" b="1" dirty="0">
              <a:solidFill>
                <a:srgbClr val="2185C5"/>
              </a:solidFill>
              <a:latin typeface="Raleway"/>
              <a:ea typeface="Raleway"/>
              <a:cs typeface="Raleway"/>
              <a:sym typeface="Lato"/>
            </a:endParaRPr>
          </a:p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3</a:t>
            </a: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. </a:t>
            </a: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Використання фокус-груп у маркетингу.</a:t>
            </a:r>
            <a:endParaRPr lang="uk-UA" sz="1800" b="1" dirty="0">
              <a:solidFill>
                <a:srgbClr val="2185C5"/>
              </a:solidFill>
              <a:latin typeface="Raleway"/>
              <a:ea typeface="Raleway"/>
              <a:cs typeface="Raleway"/>
              <a:sym typeface="Lato"/>
            </a:endParaRPr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19"/>
            <a:ext cx="7652237" cy="4248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Основні </a:t>
            </a:r>
            <a:r>
              <a:rPr lang="uk-UA" sz="1800" b="1" dirty="0">
                <a:solidFill>
                  <a:schemeClr val="bg2"/>
                </a:solidFill>
                <a:latin typeface="Söhne"/>
              </a:rPr>
              <a:t>переваги використання фокус-груп у маркетингу</a:t>
            </a: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:</a:t>
            </a:r>
            <a:endParaRPr lang="uk-UA" sz="1800" b="1" dirty="0">
              <a:solidFill>
                <a:schemeClr val="bg2"/>
              </a:solidFill>
              <a:latin typeface="Söhne"/>
            </a:endParaRPr>
          </a:p>
          <a:p>
            <a:pPr marL="114300" lvl="0" indent="0" algn="just">
              <a:buNone/>
            </a:pPr>
            <a:endParaRPr lang="uk-UA" sz="1600" dirty="0" smtClean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Фокус-групи дозволяють отримати глибше розуміння відповідей та реакцій учасників, що надає більше контексту для прийняття рішень.</a:t>
            </a: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Учасники можуть взаємодіяти один з одним, обмінюючись ідеями та думками, що може привести до нових інсайтів.</a:t>
            </a: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Групове середовище може стимулювати креативність та сприяти виникненню нових ідей.</a:t>
            </a: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Поєднання декількох учасників в одну сесію дозволяє збирати великий обсяг даних за короткий час.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4980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19"/>
            <a:ext cx="7652237" cy="4248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Основні </a:t>
            </a:r>
            <a:r>
              <a:rPr lang="uk-UA" sz="1800" b="1" dirty="0">
                <a:solidFill>
                  <a:schemeClr val="bg2"/>
                </a:solidFill>
                <a:latin typeface="Söhne"/>
              </a:rPr>
              <a:t>переваги використання фокус-груп у маркетингу</a:t>
            </a: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:</a:t>
            </a:r>
            <a:endParaRPr lang="uk-UA" sz="1800" b="1" dirty="0">
              <a:solidFill>
                <a:schemeClr val="bg2"/>
              </a:solidFill>
              <a:latin typeface="Söhne"/>
            </a:endParaRPr>
          </a:p>
          <a:p>
            <a:pPr marL="114300" lvl="0" indent="0" algn="just">
              <a:buNone/>
            </a:pPr>
            <a:endParaRPr lang="uk-UA" sz="1600" dirty="0" smtClean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Проєктивні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та зондувальні техніки - це стратегії в рамках фокус-груп, які використовуються для отримання більш глибокого розуміння психологічних, емоційних та підсвідомих аспектів учасників. </a:t>
            </a:r>
            <a:endParaRPr lang="uk-UA" sz="1600" dirty="0" smtClean="0">
              <a:solidFill>
                <a:schemeClr val="bg2"/>
              </a:solidFill>
              <a:latin typeface="Söhne"/>
            </a:endParaRPr>
          </a:p>
          <a:p>
            <a:pPr algn="just"/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Ці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методи дозволяють отримати не тільки 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поверхові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відповіді, а й розкрити 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приховані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аспекти думок та відчуттів учасників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.</a:t>
            </a:r>
          </a:p>
          <a:p>
            <a:pPr algn="just"/>
            <a:endParaRPr lang="uk-UA" sz="1600" dirty="0">
              <a:solidFill>
                <a:schemeClr val="bg2"/>
              </a:solidFill>
              <a:latin typeface="Söhne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0217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19"/>
            <a:ext cx="7652237" cy="4248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Проєктивні техніки:</a:t>
            </a:r>
            <a:r>
              <a:rPr lang="uk-UA" sz="1800" dirty="0" smtClean="0">
                <a:solidFill>
                  <a:schemeClr val="bg2"/>
                </a:solidFill>
                <a:latin typeface="Söhne"/>
              </a:rPr>
              <a:t> базуються </a:t>
            </a:r>
            <a:r>
              <a:rPr lang="uk-UA" sz="1800" dirty="0">
                <a:solidFill>
                  <a:schemeClr val="bg2"/>
                </a:solidFill>
                <a:latin typeface="Söhne"/>
              </a:rPr>
              <a:t>на ідеї, що учасники можуть </a:t>
            </a:r>
            <a:r>
              <a:rPr lang="uk-UA" sz="1800" dirty="0" smtClean="0">
                <a:solidFill>
                  <a:schemeClr val="bg2"/>
                </a:solidFill>
                <a:latin typeface="Söhne"/>
              </a:rPr>
              <a:t>проєкціювати </a:t>
            </a:r>
            <a:r>
              <a:rPr lang="uk-UA" sz="1800" dirty="0">
                <a:solidFill>
                  <a:schemeClr val="bg2"/>
                </a:solidFill>
                <a:latin typeface="Söhne"/>
              </a:rPr>
              <a:t>свої власні думки, почуття та переконання на зовнішні об'єкти чи ситуації. </a:t>
            </a:r>
            <a:endParaRPr lang="uk-UA" sz="1800" dirty="0" smtClean="0">
              <a:solidFill>
                <a:schemeClr val="bg2"/>
              </a:solidFill>
              <a:latin typeface="Söhn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bg2"/>
                </a:solidFill>
                <a:latin typeface="Söhne"/>
              </a:rPr>
              <a:t>Асоціації</a:t>
            </a:r>
            <a:r>
              <a:rPr lang="uk-UA" sz="1600" b="1" dirty="0">
                <a:solidFill>
                  <a:schemeClr val="bg2"/>
                </a:solidFill>
                <a:latin typeface="Söhne"/>
              </a:rPr>
              <a:t>: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 Учасникам пропонуються ключові слова, і їхні асоціації з цими словами записуються. 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Це може допомогти виявити психологічні зв'язки та співвідношення.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600" b="1" dirty="0">
                <a:solidFill>
                  <a:schemeClr val="bg2"/>
                </a:solidFill>
                <a:latin typeface="Söhne"/>
              </a:rPr>
              <a:t>Завершення речення: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 Учасникам пропонується неповне речення, і їм потрібно завершити його. Це може висвітлити невідомі аспекти їхніх думок та почуттів.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bg2"/>
                </a:solidFill>
                <a:latin typeface="Söhne"/>
              </a:rPr>
              <a:t>Проєктування </a:t>
            </a:r>
            <a:r>
              <a:rPr lang="uk-UA" sz="1600" b="1" dirty="0">
                <a:solidFill>
                  <a:schemeClr val="bg2"/>
                </a:solidFill>
                <a:latin typeface="Söhne"/>
              </a:rPr>
              <a:t>на предмети: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 Учасникам можуть показати зображення предмета або персонажа, і їхнє завдання - описати, 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яким для них є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цей 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об'єкт, які має риси чи характер. 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8103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19"/>
            <a:ext cx="7652237" cy="4248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1800" b="1" dirty="0">
                <a:solidFill>
                  <a:schemeClr val="bg2"/>
                </a:solidFill>
                <a:latin typeface="Söhne"/>
              </a:rPr>
              <a:t>Зондувальні </a:t>
            </a: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техніки:</a:t>
            </a:r>
            <a:r>
              <a:rPr lang="uk-UA" sz="1800" dirty="0" smtClean="0">
                <a:solidFill>
                  <a:schemeClr val="bg2"/>
                </a:solidFill>
                <a:latin typeface="Söhne"/>
              </a:rPr>
              <a:t> Зондувальні </a:t>
            </a:r>
            <a:r>
              <a:rPr lang="uk-UA" sz="1800" dirty="0">
                <a:solidFill>
                  <a:schemeClr val="bg2"/>
                </a:solidFill>
                <a:latin typeface="Söhne"/>
              </a:rPr>
              <a:t>техніки спрямовані на вивчення більш конкретних думок, уподобань та переживань учасників групи</a:t>
            </a:r>
            <a:r>
              <a:rPr lang="uk-UA" sz="1800" dirty="0" smtClean="0">
                <a:solidFill>
                  <a:schemeClr val="bg2"/>
                </a:solidFill>
                <a:latin typeface="Söhne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bg2"/>
                </a:solidFill>
                <a:latin typeface="Söhne"/>
              </a:rPr>
              <a:t>Глибоке вивчення думок: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 Модератор може глибше досліджувати відповіді учасників, ставлячи більше конкретних питань та стимулюючи детальніше висловлення думок.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bg2"/>
                </a:solidFill>
                <a:latin typeface="Söhne"/>
              </a:rPr>
              <a:t>Ранжування </a:t>
            </a:r>
            <a:r>
              <a:rPr lang="uk-UA" sz="1600" b="1" dirty="0">
                <a:solidFill>
                  <a:schemeClr val="bg2"/>
                </a:solidFill>
                <a:latin typeface="Söhne"/>
              </a:rPr>
              <a:t>пріоритетів: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 Учасникам може бути запропоновано ранжувати важливість різних аспектів продукту чи ідеї, що допомагає визначити їхні пріоритети.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600" b="1" dirty="0">
                <a:solidFill>
                  <a:schemeClr val="bg2"/>
                </a:solidFill>
                <a:latin typeface="Söhne"/>
              </a:rPr>
              <a:t>Емоційні реакції: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 Модератор може питати про емоційні реакції на конкретні аспекти продукту або 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ситуації.</a:t>
            </a:r>
            <a:endParaRPr lang="uk-UA" sz="1600" dirty="0">
              <a:solidFill>
                <a:schemeClr val="bg2"/>
              </a:solidFill>
              <a:latin typeface="Söhne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5830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19"/>
            <a:ext cx="7652237" cy="4248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1800" b="1" dirty="0">
                <a:solidFill>
                  <a:schemeClr val="bg2"/>
                </a:solidFill>
                <a:latin typeface="Söhne"/>
              </a:rPr>
              <a:t>Зондувальні </a:t>
            </a:r>
            <a:r>
              <a:rPr lang="uk-UA" sz="1800" b="1" dirty="0" smtClean="0">
                <a:solidFill>
                  <a:schemeClr val="bg2"/>
                </a:solidFill>
                <a:latin typeface="Söhne"/>
              </a:rPr>
              <a:t>техніки:</a:t>
            </a:r>
            <a:r>
              <a:rPr lang="uk-UA" sz="1800" dirty="0" smtClean="0">
                <a:solidFill>
                  <a:schemeClr val="bg2"/>
                </a:solidFill>
                <a:latin typeface="Söhne"/>
              </a:rPr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bg2"/>
                </a:solidFill>
                <a:latin typeface="Söhne"/>
              </a:rPr>
              <a:t>Аналіз конкретних сценаріїв: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 Зондування думок учасників щодо конкретних сценаріїв або ситуацій, наприклад, їхніх очікувань щодо використання продукту в різних умовах.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bg2"/>
                </a:solidFill>
                <a:latin typeface="Söhne"/>
              </a:rPr>
              <a:t>Додаткові стимули: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 Використання додаткових стимулів, таких як фотографії, відеоролики або зразки продукції, для виклику більш конкретних вражень та реакцій.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marL="114300" indent="0" algn="just">
              <a:buNone/>
            </a:pPr>
            <a:r>
              <a:rPr lang="uk-UA" sz="1600" dirty="0">
                <a:solidFill>
                  <a:schemeClr val="bg2"/>
                </a:solidFill>
                <a:latin typeface="Söhne"/>
              </a:rPr>
              <a:t>Використання цих технік дозволяє 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отримати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глибше розуміння емоційних, психологічних та поведінкових аспектів учасників фокус-груп. Однак важливо бути обережним і враховувати етичні питання, такі як конфіденційність даних та комфорт учасників, під час використання таких технік.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3464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smtClean="0">
                <a:solidFill>
                  <a:srgbClr val="FFC000"/>
                </a:solidFill>
              </a:rPr>
              <a:t>Дякую за увагу!</a:t>
            </a: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221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FFC000"/>
                </a:solidFill>
              </a:rPr>
              <a:t>1.</a:t>
            </a:r>
            <a:endParaRPr sz="3200" b="1" dirty="0">
              <a:solidFill>
                <a:srgbClr val="FFC000"/>
              </a:solidFill>
            </a:endParaRPr>
          </a:p>
          <a:p>
            <a:pPr lvl="0"/>
            <a:r>
              <a:rPr lang="uk-UA" sz="3200" dirty="0"/>
              <a:t>Особливості анкетування у маркетингу. </a:t>
            </a: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1367883"/>
            <a:ext cx="8251903" cy="34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Анкетні опитування є невід'ємною частиною маркетингових досліджень і грають ключову роль у зборі важливої інформації від цільової аудиторії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.</a:t>
            </a: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Маркетингове анкетування та соціологічне анкетування спільно використовують анкети як інструмент для збору даних, але є деякі ключові відмінності між ними: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276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37253" y="642925"/>
            <a:ext cx="8251903" cy="33594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Предмет дослідження:</a:t>
            </a:r>
            <a:endParaRPr lang="uk-UA" sz="2000" b="1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endParaRPr lang="uk-UA" sz="2000" b="1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i="1" dirty="0">
                <a:solidFill>
                  <a:srgbClr val="2185C5"/>
                </a:solidFill>
                <a:latin typeface="Arial" panose="020B0604020202020204" pitchFamily="34" charset="0"/>
              </a:rPr>
              <a:t>Маркетинг: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 Основна мета маркетингового анкетування - це збір інформації щодо товарів, послуг, брендів або ринкової діяльності з метою підвищення ефективності маркетингових стратегій.</a:t>
            </a:r>
          </a:p>
          <a:p>
            <a:pPr lvl="0" algn="just"/>
            <a:r>
              <a:rPr lang="uk-UA" sz="2000" i="1" dirty="0">
                <a:solidFill>
                  <a:srgbClr val="2185C5"/>
                </a:solidFill>
                <a:latin typeface="Arial" panose="020B0604020202020204" pitchFamily="34" charset="0"/>
              </a:rPr>
              <a:t>Соціологія: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 Соціологічне анкетування фокусується на розумінні соціальних явищ, вивченні суспільства та його складових частин.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384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37253" y="642925"/>
            <a:ext cx="8251903" cy="33594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Завдання дослідження:</a:t>
            </a:r>
            <a:endParaRPr lang="uk-UA" sz="2000" b="1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endParaRPr lang="uk-UA" sz="2000" i="1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i="1" dirty="0">
                <a:solidFill>
                  <a:srgbClr val="2185C5"/>
                </a:solidFill>
                <a:latin typeface="Arial" panose="020B0604020202020204" pitchFamily="34" charset="0"/>
              </a:rPr>
              <a:t>Маркетинг: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Зазвичай орієнтоване на ринкові дослідження, визначення попиту, усвідомлення споживачів та розробку маркетингових стратегій.</a:t>
            </a:r>
          </a:p>
          <a:p>
            <a:pPr lvl="0" algn="just"/>
            <a:r>
              <a:rPr lang="uk-UA" sz="2000" i="1" dirty="0">
                <a:solidFill>
                  <a:srgbClr val="2185C5"/>
                </a:solidFill>
                <a:latin typeface="Arial" panose="020B0604020202020204" pitchFamily="34" charset="0"/>
              </a:rPr>
              <a:t>Соціологія: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Спрямоване на вивчення соціальних відносин, структур та явищ у суспільстві, таких як угруповання, нерівність та соціокультурні тенденції.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6311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37253" y="642925"/>
            <a:ext cx="8251903" cy="33594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Мета дослідження:</a:t>
            </a:r>
            <a:endParaRPr lang="uk-UA" sz="2000" b="1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endParaRPr lang="uk-UA" sz="2000" b="1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uk-UA" sz="2000" i="1" dirty="0" smtClean="0">
                <a:solidFill>
                  <a:schemeClr val="bg2"/>
                </a:solidFill>
                <a:latin typeface="Söhne"/>
              </a:rPr>
              <a:t>Маркетинг</a:t>
            </a:r>
            <a:r>
              <a:rPr lang="uk-UA" sz="2000" i="1" dirty="0">
                <a:solidFill>
                  <a:schemeClr val="bg2"/>
                </a:solidFill>
                <a:latin typeface="Söhne"/>
              </a:rPr>
              <a:t>:</a:t>
            </a:r>
            <a:r>
              <a:rPr lang="uk-UA" sz="2000" dirty="0">
                <a:solidFill>
                  <a:schemeClr val="bg2"/>
                </a:solidFill>
                <a:latin typeface="Söhne"/>
              </a:rPr>
              <a:t> Основною метою є здобуття даних для прийняття рішень, спрямованих на збільшення продажів, розробку рекламних кампаній та вдосконалення товарів чи послуг.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i="1" dirty="0">
                <a:solidFill>
                  <a:schemeClr val="bg2"/>
                </a:solidFill>
                <a:latin typeface="Söhne"/>
              </a:rPr>
              <a:t>Соціологія:</a:t>
            </a:r>
            <a:r>
              <a:rPr lang="uk-UA" sz="2000" dirty="0">
                <a:solidFill>
                  <a:schemeClr val="bg2"/>
                </a:solidFill>
                <a:latin typeface="Söhne"/>
              </a:rPr>
              <a:t> Має на меті розкриття інсайтів у суспільні процеси, структури та взаємодії, щоб розуміти і пояснювати соціальні явища.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4366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37253" y="642925"/>
            <a:ext cx="8251903" cy="33594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chemeClr val="bg2"/>
                </a:solidFill>
                <a:latin typeface="Söhne"/>
              </a:rPr>
              <a:t>Панельні маркетингові </a:t>
            </a:r>
            <a:r>
              <a:rPr lang="uk-UA" sz="2000" dirty="0" smtClean="0">
                <a:solidFill>
                  <a:schemeClr val="bg2"/>
                </a:solidFill>
                <a:latin typeface="Söhne"/>
              </a:rPr>
              <a:t>опитування </a:t>
            </a:r>
          </a:p>
          <a:p>
            <a:pPr lvl="0" algn="just"/>
            <a:r>
              <a:rPr lang="uk-UA" sz="2000" dirty="0">
                <a:solidFill>
                  <a:schemeClr val="bg2"/>
                </a:solidFill>
                <a:latin typeface="Söhne"/>
              </a:rPr>
              <a:t>Ц</a:t>
            </a:r>
            <a:r>
              <a:rPr lang="uk-UA" sz="2000" dirty="0" smtClean="0">
                <a:solidFill>
                  <a:schemeClr val="bg2"/>
                </a:solidFill>
                <a:latin typeface="Söhne"/>
              </a:rPr>
              <a:t>е </a:t>
            </a:r>
            <a:r>
              <a:rPr lang="uk-UA" sz="2000" dirty="0">
                <a:solidFill>
                  <a:schemeClr val="bg2"/>
                </a:solidFill>
                <a:latin typeface="Söhne"/>
              </a:rPr>
              <a:t>метод дослідження, в якому велика група респондентів, які представляють певну цільову аудиторію, взаємодіє із дослідниками протягом тривалого періоду часу. </a:t>
            </a:r>
            <a:endParaRPr lang="uk-UA" sz="2000" dirty="0" smtClean="0">
              <a:solidFill>
                <a:schemeClr val="bg2"/>
              </a:solidFill>
              <a:latin typeface="Söhne"/>
            </a:endParaRPr>
          </a:p>
          <a:p>
            <a:pPr lvl="0" algn="just"/>
            <a:r>
              <a:rPr lang="uk-UA" sz="2000" dirty="0" smtClean="0">
                <a:solidFill>
                  <a:schemeClr val="bg2"/>
                </a:solidFill>
                <a:latin typeface="Söhne"/>
              </a:rPr>
              <a:t>У </a:t>
            </a:r>
            <a:r>
              <a:rPr lang="uk-UA" sz="2000" dirty="0">
                <a:solidFill>
                  <a:schemeClr val="bg2"/>
                </a:solidFill>
                <a:latin typeface="Söhne"/>
              </a:rPr>
              <a:t>цьому методі респонденти, відомі як панель, повторно беруть участь у дослідженні, надаючи інформацію та відповіді на певні запитання впродовж певного часу.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6010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293520"/>
            <a:ext cx="8251903" cy="33594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1600" dirty="0">
                <a:solidFill>
                  <a:schemeClr val="bg2"/>
                </a:solidFill>
                <a:latin typeface="Söhne"/>
              </a:rPr>
              <a:t>Основні характеристики панельних маркетингових досліджень:</a:t>
            </a:r>
          </a:p>
          <a:p>
            <a:pPr lvl="0" algn="just"/>
            <a:endParaRPr lang="uk-UA" sz="1600" dirty="0">
              <a:solidFill>
                <a:schemeClr val="bg2"/>
              </a:solidFill>
              <a:latin typeface="Söhne"/>
            </a:endParaRPr>
          </a:p>
          <a:p>
            <a:pPr lvl="0" algn="just"/>
            <a:r>
              <a:rPr lang="uk-UA" sz="1600" b="1" dirty="0" smtClean="0">
                <a:solidFill>
                  <a:schemeClr val="bg2"/>
                </a:solidFill>
                <a:latin typeface="Söhne"/>
              </a:rPr>
              <a:t>Довготривалість: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 Панельні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дослідження тривають протягом довшого часу, іноді від кількох місяців до декількох років. Це дозволяє вивчати динаміку змін у поведінці та уподобаннях респондентів.</a:t>
            </a:r>
          </a:p>
          <a:p>
            <a:pPr lvl="0" algn="just"/>
            <a:r>
              <a:rPr lang="uk-UA" sz="1600" b="1" dirty="0">
                <a:solidFill>
                  <a:schemeClr val="bg2"/>
                </a:solidFill>
                <a:latin typeface="Söhne"/>
              </a:rPr>
              <a:t>Стабільність складу </a:t>
            </a:r>
            <a:r>
              <a:rPr lang="uk-UA" sz="1600" b="1" dirty="0" smtClean="0">
                <a:solidFill>
                  <a:schemeClr val="bg2"/>
                </a:solidFill>
                <a:latin typeface="Söhne"/>
              </a:rPr>
              <a:t>панелі: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 Учасники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панелі залишаються тими самими протягом дослідження. Це дозволяє дослідникам вивчати і враховувати особисті чинники та тенденції, що змінюються з часом.</a:t>
            </a:r>
          </a:p>
          <a:p>
            <a:pPr lvl="0" algn="just"/>
            <a:r>
              <a:rPr lang="uk-UA" sz="1600" b="1" dirty="0">
                <a:solidFill>
                  <a:schemeClr val="bg2"/>
                </a:solidFill>
                <a:latin typeface="Söhne"/>
              </a:rPr>
              <a:t>Збирання повторюваних </a:t>
            </a:r>
            <a:r>
              <a:rPr lang="uk-UA" sz="1600" b="1" dirty="0" smtClean="0">
                <a:solidFill>
                  <a:schemeClr val="bg2"/>
                </a:solidFill>
                <a:latin typeface="Söhne"/>
              </a:rPr>
              <a:t>даних: </a:t>
            </a:r>
            <a:r>
              <a:rPr lang="uk-UA" sz="1600" dirty="0" smtClean="0">
                <a:solidFill>
                  <a:schemeClr val="bg2"/>
                </a:solidFill>
                <a:latin typeface="Söhne"/>
              </a:rPr>
              <a:t>Респонденти </a:t>
            </a:r>
            <a:r>
              <a:rPr lang="uk-UA" sz="1600" dirty="0">
                <a:solidFill>
                  <a:schemeClr val="bg2"/>
                </a:solidFill>
                <a:latin typeface="Söhne"/>
              </a:rPr>
              <a:t>забезпечують повторювані дані, включаючи відповіді на питання, спрямовані на вивчення змін в їхніх уподобаннях, ставленні до товарів та послуг, а також споживацькому поведінці.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2434562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1514</Words>
  <Application>Microsoft Office PowerPoint</Application>
  <PresentationFormat>Екран (16:9)</PresentationFormat>
  <Paragraphs>124</Paragraphs>
  <Slides>25</Slides>
  <Notes>25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30" baseType="lpstr">
      <vt:lpstr>Söhne</vt:lpstr>
      <vt:lpstr>Raleway</vt:lpstr>
      <vt:lpstr>Lato</vt:lpstr>
      <vt:lpstr>Arial</vt:lpstr>
      <vt:lpstr>Antonio template</vt:lpstr>
      <vt:lpstr>Лекція 1. Опитувальні соціологічні методи у маркетингових дослідженнях</vt:lpstr>
      <vt:lpstr>План:</vt:lpstr>
      <vt:lpstr>1. Особливості анкетування у маркетингу.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Особливості проведення інтерв'ю у маркетингу. Телефонні інтерв'ю.</vt:lpstr>
      <vt:lpstr>Презентація PowerPoint</vt:lpstr>
      <vt:lpstr>Презентація PowerPoint</vt:lpstr>
      <vt:lpstr>3. Використання фокус-груп у маркетингу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Якісна та кількісна стратегії збору соціологічної інформації </dc:title>
  <cp:lastModifiedBy>Taisiia</cp:lastModifiedBy>
  <cp:revision>42</cp:revision>
  <dcterms:modified xsi:type="dcterms:W3CDTF">2024-02-01T11:45:53Z</dcterms:modified>
</cp:coreProperties>
</file>