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sldIdLst>
    <p:sldId id="256" r:id="rId2"/>
    <p:sldId id="258" r:id="rId3"/>
    <p:sldId id="338" r:id="rId4"/>
    <p:sldId id="278" r:id="rId5"/>
    <p:sldId id="325" r:id="rId6"/>
    <p:sldId id="330" r:id="rId7"/>
    <p:sldId id="337" r:id="rId8"/>
    <p:sldId id="324" r:id="rId9"/>
    <p:sldId id="305" r:id="rId10"/>
    <p:sldId id="301" r:id="rId11"/>
    <p:sldId id="340" r:id="rId12"/>
    <p:sldId id="335" r:id="rId13"/>
    <p:sldId id="306" r:id="rId14"/>
    <p:sldId id="302" r:id="rId15"/>
    <p:sldId id="307" r:id="rId16"/>
    <p:sldId id="336" r:id="rId17"/>
    <p:sldId id="341" r:id="rId18"/>
    <p:sldId id="342" r:id="rId19"/>
    <p:sldId id="343" r:id="rId20"/>
    <p:sldId id="308" r:id="rId21"/>
    <p:sldId id="303" r:id="rId22"/>
    <p:sldId id="304" r:id="rId23"/>
    <p:sldId id="339" r:id="rId24"/>
    <p:sldId id="326" r:id="rId25"/>
    <p:sldId id="277"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9" autoAdjust="0"/>
    <p:restoredTop sz="94660"/>
  </p:normalViewPr>
  <p:slideViewPr>
    <p:cSldViewPr snapToGrid="0">
      <p:cViewPr varScale="1">
        <p:scale>
          <a:sx n="81" d="100"/>
          <a:sy n="81" d="100"/>
        </p:scale>
        <p:origin x="80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ru-RU"/>
              <a:t>Образец заголовка</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73EC52FC-B91E-4CCD-9305-29FAB6F7EF3B}" type="datetimeFigureOut">
              <a:rPr lang="ru-UA" smtClean="0"/>
              <a:t>13.10.2023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3691289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73EC52FC-B91E-4CCD-9305-29FAB6F7EF3B}" type="datetimeFigureOut">
              <a:rPr lang="ru-UA" smtClean="0"/>
              <a:t>13.10.2023</a:t>
            </a:fld>
            <a:endParaRPr lang="ru-UA"/>
          </a:p>
        </p:txBody>
      </p:sp>
      <p:sp>
        <p:nvSpPr>
          <p:cNvPr id="6" name="Footer Placeholder 5"/>
          <p:cNvSpPr>
            <a:spLocks noGrp="1"/>
          </p:cNvSpPr>
          <p:nvPr>
            <p:ph type="ftr" sz="quarter" idx="11"/>
          </p:nvPr>
        </p:nvSpPr>
        <p:spPr/>
        <p:txBody>
          <a:bodyPr/>
          <a:lstStyle/>
          <a:p>
            <a:endParaRPr lang="ru-UA"/>
          </a:p>
        </p:txBody>
      </p:sp>
      <p:sp>
        <p:nvSpPr>
          <p:cNvPr id="7" name="Slide Number Placeholder 6"/>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633168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ru-RU"/>
              <a:t>Образец заголовка</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73EC52FC-B91E-4CCD-9305-29FAB6F7EF3B}" type="datetimeFigureOut">
              <a:rPr lang="ru-UA" smtClean="0"/>
              <a:t>13.10.2023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604581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ru-RU"/>
              <a:t>Образец заголовка</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ru-RU"/>
              <a:t>Образец текста</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73EC52FC-B91E-4CCD-9305-29FAB6F7EF3B}" type="datetimeFigureOut">
              <a:rPr lang="ru-UA" smtClean="0"/>
              <a:t>13.10.2023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501861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3EC52FC-B91E-4CCD-9305-29FAB6F7EF3B}" type="datetimeFigureOut">
              <a:rPr lang="ru-UA" smtClean="0"/>
              <a:t>13.10.2023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3784163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a:t>Образец заголовка</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3EC52FC-B91E-4CCD-9305-29FAB6F7EF3B}" type="datetimeFigureOut">
              <a:rPr lang="ru-UA" smtClean="0"/>
              <a:t>13.10.2023</a:t>
            </a:fld>
            <a:endParaRPr lang="ru-UA"/>
          </a:p>
        </p:txBody>
      </p:sp>
      <p:sp>
        <p:nvSpPr>
          <p:cNvPr id="4"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2598201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a:t>Образец заголовка</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3EC52FC-B91E-4CCD-9305-29FAB6F7EF3B}" type="datetimeFigureOut">
              <a:rPr lang="ru-UA" smtClean="0"/>
              <a:t>13.10.2023</a:t>
            </a:fld>
            <a:endParaRPr lang="ru-UA"/>
          </a:p>
        </p:txBody>
      </p:sp>
      <p:sp>
        <p:nvSpPr>
          <p:cNvPr id="4"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072557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3EC52FC-B91E-4CCD-9305-29FAB6F7EF3B}" type="datetimeFigureOut">
              <a:rPr lang="ru-UA" smtClean="0"/>
              <a:t>13.10.2023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3167288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ru-RU"/>
              <a:t>Образец заголовка</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3EC52FC-B91E-4CCD-9305-29FAB6F7EF3B}" type="datetimeFigureOut">
              <a:rPr lang="ru-UA" smtClean="0"/>
              <a:t>13.10.2023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236477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3"/>
          <p:cNvSpPr>
            <a:spLocks noGrp="1"/>
          </p:cNvSpPr>
          <p:nvPr>
            <p:ph type="dt" sz="half" idx="10"/>
          </p:nvPr>
        </p:nvSpPr>
        <p:spPr/>
        <p:txBody>
          <a:bodyPr/>
          <a:lstStyle/>
          <a:p>
            <a:fld id="{73EC52FC-B91E-4CCD-9305-29FAB6F7EF3B}" type="datetimeFigureOut">
              <a:rPr lang="ru-UA" smtClean="0"/>
              <a:t>13.10.2023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3799597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73EC52FC-B91E-4CCD-9305-29FAB6F7EF3B}" type="datetimeFigureOut">
              <a:rPr lang="ru-UA" smtClean="0"/>
              <a:t>13.10.2023</a:t>
            </a:fld>
            <a:endParaRPr lang="ru-UA"/>
          </a:p>
        </p:txBody>
      </p:sp>
      <p:sp>
        <p:nvSpPr>
          <p:cNvPr id="5" name="Footer Placeholder 4"/>
          <p:cNvSpPr>
            <a:spLocks noGrp="1"/>
          </p:cNvSpPr>
          <p:nvPr>
            <p:ph type="ftr" sz="quarter" idx="11"/>
          </p:nvPr>
        </p:nvSpPr>
        <p:spPr/>
        <p:txBody>
          <a:bodyPr/>
          <a:lstStyle/>
          <a:p>
            <a:endParaRPr lang="ru-UA"/>
          </a:p>
        </p:txBody>
      </p:sp>
      <p:sp>
        <p:nvSpPr>
          <p:cNvPr id="6" name="Slide Number Placeholder 5"/>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4142565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73EC52FC-B91E-4CCD-9305-29FAB6F7EF3B}" type="datetimeFigureOut">
              <a:rPr lang="ru-UA" smtClean="0"/>
              <a:t>13.10.2023</a:t>
            </a:fld>
            <a:endParaRPr lang="ru-UA"/>
          </a:p>
        </p:txBody>
      </p:sp>
      <p:sp>
        <p:nvSpPr>
          <p:cNvPr id="6" name="Footer Placeholder 5"/>
          <p:cNvSpPr>
            <a:spLocks noGrp="1"/>
          </p:cNvSpPr>
          <p:nvPr>
            <p:ph type="ftr" sz="quarter" idx="11"/>
          </p:nvPr>
        </p:nvSpPr>
        <p:spPr/>
        <p:txBody>
          <a:bodyPr/>
          <a:lstStyle/>
          <a:p>
            <a:endParaRPr lang="ru-UA"/>
          </a:p>
        </p:txBody>
      </p:sp>
      <p:sp>
        <p:nvSpPr>
          <p:cNvPr id="7" name="Slide Number Placeholder 6"/>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404834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73EC52FC-B91E-4CCD-9305-29FAB6F7EF3B}" type="datetimeFigureOut">
              <a:rPr lang="ru-UA" smtClean="0"/>
              <a:t>13.10.2023</a:t>
            </a:fld>
            <a:endParaRPr lang="ru-UA"/>
          </a:p>
        </p:txBody>
      </p:sp>
      <p:sp>
        <p:nvSpPr>
          <p:cNvPr id="8" name="Footer Placeholder 7"/>
          <p:cNvSpPr>
            <a:spLocks noGrp="1"/>
          </p:cNvSpPr>
          <p:nvPr>
            <p:ph type="ftr" sz="quarter" idx="11"/>
          </p:nvPr>
        </p:nvSpPr>
        <p:spPr/>
        <p:txBody>
          <a:bodyPr/>
          <a:lstStyle/>
          <a:p>
            <a:endParaRPr lang="ru-UA"/>
          </a:p>
        </p:txBody>
      </p:sp>
      <p:sp>
        <p:nvSpPr>
          <p:cNvPr id="9" name="Slide Number Placeholder 8"/>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61042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7" name="Date Placeholder 2"/>
          <p:cNvSpPr>
            <a:spLocks noGrp="1"/>
          </p:cNvSpPr>
          <p:nvPr>
            <p:ph type="dt" sz="half" idx="10"/>
          </p:nvPr>
        </p:nvSpPr>
        <p:spPr/>
        <p:txBody>
          <a:bodyPr/>
          <a:lstStyle/>
          <a:p>
            <a:fld id="{73EC52FC-B91E-4CCD-9305-29FAB6F7EF3B}" type="datetimeFigureOut">
              <a:rPr lang="ru-UA" smtClean="0"/>
              <a:t>13.10.2023</a:t>
            </a:fld>
            <a:endParaRPr lang="ru-UA"/>
          </a:p>
        </p:txBody>
      </p:sp>
      <p:sp>
        <p:nvSpPr>
          <p:cNvPr id="5" name="Footer Placeholder 3"/>
          <p:cNvSpPr>
            <a:spLocks noGrp="1"/>
          </p:cNvSpPr>
          <p:nvPr>
            <p:ph type="ftr" sz="quarter" idx="11"/>
          </p:nvPr>
        </p:nvSpPr>
        <p:spPr/>
        <p:txBody>
          <a:bodyPr/>
          <a:lstStyle/>
          <a:p>
            <a:endParaRPr lang="ru-UA"/>
          </a:p>
        </p:txBody>
      </p:sp>
      <p:sp>
        <p:nvSpPr>
          <p:cNvPr id="6" name="Slide Number Placeholder 4"/>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312367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3EC52FC-B91E-4CCD-9305-29FAB6F7EF3B}" type="datetimeFigureOut">
              <a:rPr lang="ru-UA" smtClean="0"/>
              <a:t>13.10.2023</a:t>
            </a:fld>
            <a:endParaRPr lang="ru-UA"/>
          </a:p>
        </p:txBody>
      </p:sp>
      <p:sp>
        <p:nvSpPr>
          <p:cNvPr id="5" name="Footer Placeholder 2"/>
          <p:cNvSpPr>
            <a:spLocks noGrp="1"/>
          </p:cNvSpPr>
          <p:nvPr>
            <p:ph type="ftr" sz="quarter" idx="11"/>
          </p:nvPr>
        </p:nvSpPr>
        <p:spPr/>
        <p:txBody>
          <a:bodyPr/>
          <a:lstStyle/>
          <a:p>
            <a:endParaRPr lang="ru-UA"/>
          </a:p>
        </p:txBody>
      </p:sp>
      <p:sp>
        <p:nvSpPr>
          <p:cNvPr id="6" name="Slide Number Placeholder 3"/>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268119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7" name="Date Placeholder 4"/>
          <p:cNvSpPr>
            <a:spLocks noGrp="1"/>
          </p:cNvSpPr>
          <p:nvPr>
            <p:ph type="dt" sz="half" idx="10"/>
          </p:nvPr>
        </p:nvSpPr>
        <p:spPr/>
        <p:txBody>
          <a:bodyPr/>
          <a:lstStyle/>
          <a:p>
            <a:fld id="{73EC52FC-B91E-4CCD-9305-29FAB6F7EF3B}" type="datetimeFigureOut">
              <a:rPr lang="ru-UA" smtClean="0"/>
              <a:t>13.10.2023</a:t>
            </a:fld>
            <a:endParaRPr lang="ru-UA"/>
          </a:p>
        </p:txBody>
      </p:sp>
      <p:sp>
        <p:nvSpPr>
          <p:cNvPr id="5" name="Footer Placeholder 5"/>
          <p:cNvSpPr>
            <a:spLocks noGrp="1"/>
          </p:cNvSpPr>
          <p:nvPr>
            <p:ph type="ftr" sz="quarter" idx="11"/>
          </p:nvPr>
        </p:nvSpPr>
        <p:spPr/>
        <p:txBody>
          <a:bodyPr/>
          <a:lstStyle/>
          <a:p>
            <a:endParaRPr lang="ru-UA"/>
          </a:p>
        </p:txBody>
      </p:sp>
      <p:sp>
        <p:nvSpPr>
          <p:cNvPr id="6" name="Slide Number Placeholder 6"/>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1585878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73EC52FC-B91E-4CCD-9305-29FAB6F7EF3B}" type="datetimeFigureOut">
              <a:rPr lang="ru-UA" smtClean="0"/>
              <a:t>13.10.2023</a:t>
            </a:fld>
            <a:endParaRPr lang="ru-UA"/>
          </a:p>
        </p:txBody>
      </p:sp>
      <p:sp>
        <p:nvSpPr>
          <p:cNvPr id="6" name="Footer Placeholder 5"/>
          <p:cNvSpPr>
            <a:spLocks noGrp="1"/>
          </p:cNvSpPr>
          <p:nvPr>
            <p:ph type="ftr" sz="quarter" idx="11"/>
          </p:nvPr>
        </p:nvSpPr>
        <p:spPr/>
        <p:txBody>
          <a:bodyPr/>
          <a:lstStyle/>
          <a:p>
            <a:endParaRPr lang="ru-UA"/>
          </a:p>
        </p:txBody>
      </p:sp>
      <p:sp>
        <p:nvSpPr>
          <p:cNvPr id="7" name="Slide Number Placeholder 6"/>
          <p:cNvSpPr>
            <a:spLocks noGrp="1"/>
          </p:cNvSpPr>
          <p:nvPr>
            <p:ph type="sldNum" sz="quarter" idx="12"/>
          </p:nvPr>
        </p:nvSpPr>
        <p:spPr/>
        <p:txBody>
          <a:bodyPr/>
          <a:lstStyle/>
          <a:p>
            <a:fld id="{3E107FAF-AD2B-4D1C-9AE2-67A00E3836BA}" type="slidenum">
              <a:rPr lang="ru-UA" smtClean="0"/>
              <a:t>‹#›</a:t>
            </a:fld>
            <a:endParaRPr lang="ru-UA"/>
          </a:p>
        </p:txBody>
      </p:sp>
    </p:spTree>
    <p:extLst>
      <p:ext uri="{BB962C8B-B14F-4D97-AF65-F5344CB8AC3E}">
        <p14:creationId xmlns:p14="http://schemas.microsoft.com/office/powerpoint/2010/main" val="2675335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ru-RU"/>
              <a:t>Образец заголовка</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73EC52FC-B91E-4CCD-9305-29FAB6F7EF3B}" type="datetimeFigureOut">
              <a:rPr lang="ru-UA" smtClean="0"/>
              <a:t>13.10.2023</a:t>
            </a:fld>
            <a:endParaRPr lang="ru-UA"/>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ru-UA"/>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E107FAF-AD2B-4D1C-9AE2-67A00E3836BA}" type="slidenum">
              <a:rPr lang="ru-UA" smtClean="0"/>
              <a:t>‹#›</a:t>
            </a:fld>
            <a:endParaRPr lang="ru-UA"/>
          </a:p>
        </p:txBody>
      </p:sp>
    </p:spTree>
    <p:extLst>
      <p:ext uri="{BB962C8B-B14F-4D97-AF65-F5344CB8AC3E}">
        <p14:creationId xmlns:p14="http://schemas.microsoft.com/office/powerpoint/2010/main" val="3674787384"/>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5F61EBE-24C8-A781-3624-A22302280751}"/>
              </a:ext>
            </a:extLst>
          </p:cNvPr>
          <p:cNvSpPr>
            <a:spLocks noGrp="1"/>
          </p:cNvSpPr>
          <p:nvPr>
            <p:ph type="ctrTitle"/>
          </p:nvPr>
        </p:nvSpPr>
        <p:spPr/>
        <p:txBody>
          <a:bodyPr/>
          <a:lstStyle/>
          <a:p>
            <a:r>
              <a:rPr lang="uk-UA" dirty="0"/>
              <a:t>ФІТОДИЗАЙН</a:t>
            </a:r>
            <a:endParaRPr lang="ru-UA" dirty="0"/>
          </a:p>
        </p:txBody>
      </p:sp>
      <p:sp>
        <p:nvSpPr>
          <p:cNvPr id="3" name="Подзаголовок 2">
            <a:extLst>
              <a:ext uri="{FF2B5EF4-FFF2-40B4-BE49-F238E27FC236}">
                <a16:creationId xmlns:a16="http://schemas.microsoft.com/office/drawing/2014/main" id="{ACFD04AA-4774-06B6-BB62-8020799388F5}"/>
              </a:ext>
            </a:extLst>
          </p:cNvPr>
          <p:cNvSpPr>
            <a:spLocks noGrp="1"/>
          </p:cNvSpPr>
          <p:nvPr>
            <p:ph type="subTitle" idx="1"/>
          </p:nvPr>
        </p:nvSpPr>
        <p:spPr/>
        <p:txBody>
          <a:bodyPr/>
          <a:lstStyle/>
          <a:p>
            <a:r>
              <a:rPr lang="uk-UA" sz="1800" dirty="0">
                <a:effectLst/>
                <a:latin typeface="Bookman Old Style" panose="02050604050505020204" pitchFamily="18" charset="0"/>
                <a:ea typeface="Calibri" panose="020F0502020204030204" pitchFamily="34" charset="0"/>
                <a:cs typeface="Times New Roman" panose="02020603050405020304" pitchFamily="18" charset="0"/>
              </a:rPr>
              <a:t>Оформлення різних типів приміщень</a:t>
            </a:r>
            <a:r>
              <a:rPr lang="ru-UA" sz="1600" dirty="0">
                <a:effectLst/>
              </a:rPr>
              <a:t> </a:t>
            </a:r>
            <a:r>
              <a:rPr lang="uk-UA" sz="1800" dirty="0">
                <a:effectLst/>
                <a:latin typeface="Bookman Old Style" panose="02050604050505020204" pitchFamily="18" charset="0"/>
                <a:cs typeface="Times New Roman" panose="02020603050405020304" pitchFamily="18" charset="0"/>
              </a:rPr>
              <a:t> </a:t>
            </a:r>
            <a:r>
              <a:rPr lang="uk-UA" sz="1800" dirty="0">
                <a:effectLst/>
                <a:latin typeface="Bookman Old Style" panose="02050604050505020204" pitchFamily="18" charset="0"/>
                <a:ea typeface="Calibri" panose="020F0502020204030204" pitchFamily="34" charset="0"/>
                <a:cs typeface="Times New Roman" panose="02020603050405020304" pitchFamily="18" charset="0"/>
              </a:rPr>
              <a:t>(лекція 8)</a:t>
            </a:r>
            <a:endParaRPr lang="ru-UA" dirty="0"/>
          </a:p>
        </p:txBody>
      </p:sp>
      <p:pic>
        <p:nvPicPr>
          <p:cNvPr id="5" name="Рисунок 4"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69177B2B-31EB-7CC6-B7AF-1551848558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Tree>
    <p:extLst>
      <p:ext uri="{BB962C8B-B14F-4D97-AF65-F5344CB8AC3E}">
        <p14:creationId xmlns:p14="http://schemas.microsoft.com/office/powerpoint/2010/main" val="1789140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6" name="TextBox 5">
            <a:extLst>
              <a:ext uri="{FF2B5EF4-FFF2-40B4-BE49-F238E27FC236}">
                <a16:creationId xmlns:a16="http://schemas.microsoft.com/office/drawing/2014/main" id="{B1F9BB7E-8AD5-0641-BB79-5EDDA8EDCC49}"/>
              </a:ext>
            </a:extLst>
          </p:cNvPr>
          <p:cNvSpPr txBox="1"/>
          <p:nvPr/>
        </p:nvSpPr>
        <p:spPr>
          <a:xfrm>
            <a:off x="441434" y="1609937"/>
            <a:ext cx="10862441" cy="5016566"/>
          </a:xfrm>
          <a:prstGeom prst="rect">
            <a:avLst/>
          </a:prstGeom>
          <a:noFill/>
        </p:spPr>
        <p:txBody>
          <a:bodyPr wrap="square">
            <a:spAutoFit/>
          </a:bodyPr>
          <a:lstStyle/>
          <a:p>
            <a:pPr indent="457200" algn="just">
              <a:lnSpc>
                <a:spcPct val="107000"/>
              </a:lnSpc>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Шумозахисні зелені насадження по периметру шкільної садиби рекомендують створювати у межах 10-15 метрів завширшки.</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Асортимент деревних рослин для територій навчальних закладів:</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Береза – очищує повітря</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В’яз – має розлогу крону</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Верба козяча</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pP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Гіркокаштан</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звичайний</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Клен гостролистий – швидко росте</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Липа дрібнолиста – має приємний аромат</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Горобина звичайна – декоративна протягом тривалого часу в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т.ч</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взимку</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Дуб звичайний – має густу крону та довговічний</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Діти краще сприймають низькорослі, щільно розміщені рослини. Доцільно поєднувати різні декоративні форми та сорти чагарників. Перелік видів чагарників, придатних до застосування у навчальних закладах: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спірея</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чубушник</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бузок,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вейгела</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24816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6" name="TextBox 5">
            <a:extLst>
              <a:ext uri="{FF2B5EF4-FFF2-40B4-BE49-F238E27FC236}">
                <a16:creationId xmlns:a16="http://schemas.microsoft.com/office/drawing/2014/main" id="{152414EF-E116-3E47-A780-7F8C2BEA40C2}"/>
              </a:ext>
            </a:extLst>
          </p:cNvPr>
          <p:cNvSpPr txBox="1"/>
          <p:nvPr/>
        </p:nvSpPr>
        <p:spPr>
          <a:xfrm>
            <a:off x="472964" y="1643783"/>
            <a:ext cx="10941269" cy="5016566"/>
          </a:xfrm>
          <a:prstGeom prst="rect">
            <a:avLst/>
          </a:prstGeom>
          <a:noFill/>
        </p:spPr>
        <p:txBody>
          <a:bodyPr wrap="square">
            <a:spAutoFit/>
          </a:bodyPr>
          <a:lstStyle/>
          <a:p>
            <a:pPr indent="457200" algn="just">
              <a:lnSpc>
                <a:spcPct val="107000"/>
              </a:lnSpc>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Можна використати в’юнкі рослини, як деревні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клематіси</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жимолость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вюнка</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віно град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п</a:t>
            </a:r>
            <a:r>
              <a:rPr lang="ru-UA" sz="2000" kern="100" dirty="0">
                <a:effectLst/>
                <a:latin typeface="Bookman Old Style" panose="02050604050505020204" pitchFamily="18" charset="0"/>
                <a:ea typeface="Calibri" panose="020F0502020204030204" pitchFamily="34" charset="0"/>
                <a:cs typeface="Times New Roman" panose="02020603050405020304" pitchFamily="18" charset="0"/>
              </a:rPr>
              <a:t>’</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ятилисточковий</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кампсис</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так і однорічні.</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З хвойних рослин рекомендується використовувати різні види ялиця, туя, ялівець, сосна, ялина. </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З однорічників використовують настурції, календули, айстри,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тагетіси</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резеду, ромашку, сальвію, портулак, іпомею. З дворічників – маргаритка, віола, незабудка, мальва. Багаторічники: астильба, айстра,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геленіум</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рудбекія,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піони</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дзвіночки, флокси.</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pP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Декоративнолистяні</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рослини: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хоста</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резуха</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бадан,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гіпсофіла</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Не можна використовувати: ялівець козацький (отруйний), тис, бузина, вовче ягідник, барбарис, глід, рози, аконіт, наперстянку,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безвременник</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конвалію,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лютики</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молочаї,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борщевики</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та ін.</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Можливо створювати тематичні ділянки – ранньоквітучі рослини, рослини занесені до Червоної книги, екзотичні рослини, інтродуковані , аборигенні рослини. </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6502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6" name="TextBox 5">
            <a:extLst>
              <a:ext uri="{FF2B5EF4-FFF2-40B4-BE49-F238E27FC236}">
                <a16:creationId xmlns:a16="http://schemas.microsoft.com/office/drawing/2014/main" id="{EA62FB06-2C6C-2445-89BB-AABF1BC5EAF9}"/>
              </a:ext>
            </a:extLst>
          </p:cNvPr>
          <p:cNvSpPr txBox="1"/>
          <p:nvPr/>
        </p:nvSpPr>
        <p:spPr>
          <a:xfrm>
            <a:off x="1880694" y="2417857"/>
            <a:ext cx="8430611" cy="2022285"/>
          </a:xfrm>
          <a:prstGeom prst="rect">
            <a:avLst/>
          </a:prstGeom>
          <a:noFill/>
        </p:spPr>
        <p:txBody>
          <a:bodyPr wrap="square">
            <a:spAutoFit/>
          </a:bodyPr>
          <a:lstStyle/>
          <a:p>
            <a:pPr lvl="0" algn="ctr">
              <a:lnSpc>
                <a:spcPct val="107000"/>
              </a:lnSpc>
              <a:spcAft>
                <a:spcPts val="800"/>
              </a:spcAft>
            </a:pPr>
            <a:r>
              <a:rPr lang="uk-UA" sz="6000" i="1" kern="100" dirty="0">
                <a:effectLst/>
                <a:latin typeface="Bookman Old Style" panose="02050604050505020204" pitchFamily="18" charset="0"/>
                <a:ea typeface="Calibri" panose="020F0502020204030204" pitchFamily="34" charset="0"/>
                <a:cs typeface="Times New Roman" panose="02020603050405020304" pitchFamily="18" charset="0"/>
              </a:rPr>
              <a:t>3. Дизайн медичних установ</a:t>
            </a:r>
            <a:endParaRPr lang="ru-UA" sz="6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70262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5E344518-F706-684C-B4CA-68D72EA65628}"/>
              </a:ext>
            </a:extLst>
          </p:cNvPr>
          <p:cNvSpPr txBox="1"/>
          <p:nvPr/>
        </p:nvSpPr>
        <p:spPr>
          <a:xfrm>
            <a:off x="457200" y="1565152"/>
            <a:ext cx="11004331" cy="4918334"/>
          </a:xfrm>
          <a:prstGeom prst="rect">
            <a:avLst/>
          </a:prstGeom>
          <a:noFill/>
        </p:spPr>
        <p:txBody>
          <a:bodyPr wrap="square">
            <a:spAutoFit/>
          </a:bodyPr>
          <a:lstStyle/>
          <a:p>
            <a:pPr indent="457200"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Лікарні повинні розташовуватися на відокремлених огороджених ділянок. Поблизу них не повинні розташовуватися промислові підприємства, залізничні шляхи, аеродроми, швидкісні автомагістралі та інші джерела забруднення оточуючого середовища та шуму.</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Лікарні класифікують на багатопрофільні та спеціалізовані. Багатопрофільні розміщують у межах житлових територій, спеціалізовані з довгим терміном перебування – у приміській зоні у сприятливих природно-ландшафтних умовах, що є додатковим лікувальним фактором. До спеціалізованих лікарень відносять психіатричні, туберкульозні, інфекційні, онкологічні, лікарні відновлювальної терапії та інші.</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41234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6" name="TextBox 5">
            <a:extLst>
              <a:ext uri="{FF2B5EF4-FFF2-40B4-BE49-F238E27FC236}">
                <a16:creationId xmlns:a16="http://schemas.microsoft.com/office/drawing/2014/main" id="{FBCD9A83-CC1B-4B4C-B373-233641D7DDF4}"/>
              </a:ext>
            </a:extLst>
          </p:cNvPr>
          <p:cNvSpPr txBox="1"/>
          <p:nvPr/>
        </p:nvSpPr>
        <p:spPr>
          <a:xfrm>
            <a:off x="362606" y="1657234"/>
            <a:ext cx="10767849" cy="5016566"/>
          </a:xfrm>
          <a:prstGeom prst="rect">
            <a:avLst/>
          </a:prstGeom>
          <a:noFill/>
        </p:spPr>
        <p:txBody>
          <a:bodyPr wrap="square">
            <a:spAutoFit/>
          </a:bodyPr>
          <a:lstStyle/>
          <a:p>
            <a:pPr indent="457200" algn="just">
              <a:lnSpc>
                <a:spcPct val="107000"/>
              </a:lnSpc>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Загальні вимоги до організації простору лікарень:</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Times New Roman" panose="02020603050405020304" pitchFamily="18" charset="0"/>
              <a:buChar char="-"/>
            </a:pPr>
            <a:r>
              <a:rPr lang="uk-UA" sz="2000" kern="100" dirty="0">
                <a:effectLst/>
                <a:latin typeface="Bookman Old Style" panose="02050604050505020204" pitchFamily="18" charset="0"/>
                <a:ea typeface="Times New Roman" panose="02020603050405020304" pitchFamily="18" charset="0"/>
                <a:cs typeface="Times New Roman" panose="02020603050405020304" pitchFamily="18" charset="0"/>
              </a:rPr>
              <a:t>забезпечення чистоти повітря;</a:t>
            </a:r>
            <a:endParaRPr lang="ru-UA" sz="20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buFont typeface="Times New Roman" panose="02020603050405020304" pitchFamily="18" charset="0"/>
              <a:buChar char="-"/>
            </a:pPr>
            <a:r>
              <a:rPr lang="uk-UA" sz="2000" kern="100" dirty="0">
                <a:effectLst/>
                <a:latin typeface="Bookman Old Style" panose="02050604050505020204" pitchFamily="18" charset="0"/>
                <a:ea typeface="Times New Roman" panose="02020603050405020304" pitchFamily="18" charset="0"/>
                <a:cs typeface="Times New Roman" panose="02020603050405020304" pitchFamily="18" charset="0"/>
              </a:rPr>
              <a:t>створення звукового повітря;</a:t>
            </a:r>
            <a:endParaRPr lang="ru-UA" sz="20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buFont typeface="Times New Roman" panose="02020603050405020304" pitchFamily="18" charset="0"/>
              <a:buChar char="-"/>
            </a:pPr>
            <a:r>
              <a:rPr lang="uk-UA" sz="2000" kern="100" dirty="0">
                <a:effectLst/>
                <a:latin typeface="Bookman Old Style" panose="02050604050505020204" pitchFamily="18" charset="0"/>
                <a:ea typeface="Times New Roman" panose="02020603050405020304" pitchFamily="18" charset="0"/>
                <a:cs typeface="Times New Roman" panose="02020603050405020304" pitchFamily="18" charset="0"/>
              </a:rPr>
              <a:t>озеленення та благоустрій майданчиків для сонячних та повітряних ван, лікувальної фізкультури;</a:t>
            </a:r>
            <a:endParaRPr lang="ru-UA" sz="20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buFont typeface="Times New Roman" panose="02020603050405020304" pitchFamily="18" charset="0"/>
              <a:buChar char="-"/>
            </a:pPr>
            <a:r>
              <a:rPr lang="uk-UA" sz="2000" kern="100" dirty="0">
                <a:effectLst/>
                <a:latin typeface="Bookman Old Style" panose="02050604050505020204" pitchFamily="18" charset="0"/>
                <a:ea typeface="Times New Roman" panose="02020603050405020304" pitchFamily="18" charset="0"/>
                <a:cs typeface="Times New Roman" panose="02020603050405020304" pitchFamily="18" charset="0"/>
              </a:rPr>
              <a:t>організація </a:t>
            </a:r>
            <a:r>
              <a:rPr lang="uk-UA" sz="2000" kern="100" dirty="0" err="1">
                <a:effectLst/>
                <a:latin typeface="Bookman Old Style" panose="02050604050505020204" pitchFamily="18" charset="0"/>
                <a:ea typeface="Times New Roman" panose="02020603050405020304" pitchFamily="18" charset="0"/>
                <a:cs typeface="Times New Roman" panose="02020603050405020304" pitchFamily="18" charset="0"/>
              </a:rPr>
              <a:t>теренкурів</a:t>
            </a:r>
            <a:r>
              <a:rPr lang="uk-UA" sz="2000" kern="100" dirty="0">
                <a:effectLst/>
                <a:latin typeface="Bookman Old Style" panose="02050604050505020204" pitchFamily="18" charset="0"/>
                <a:ea typeface="Times New Roman" panose="02020603050405020304" pitchFamily="18" charset="0"/>
                <a:cs typeface="Times New Roman" panose="02020603050405020304" pitchFamily="18" charset="0"/>
              </a:rPr>
              <a:t> для дозованих прогулянок пішки на території парку лікарні;</a:t>
            </a:r>
            <a:endParaRPr lang="ru-UA" sz="20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buFont typeface="Times New Roman" panose="02020603050405020304" pitchFamily="18" charset="0"/>
              <a:buChar char="-"/>
            </a:pPr>
            <a:r>
              <a:rPr lang="uk-UA" sz="2000" kern="100" dirty="0">
                <a:effectLst/>
                <a:latin typeface="Bookman Old Style" panose="02050604050505020204" pitchFamily="18" charset="0"/>
                <a:ea typeface="Times New Roman" panose="02020603050405020304" pitchFamily="18" charset="0"/>
                <a:cs typeface="Times New Roman" panose="02020603050405020304" pitchFamily="18" charset="0"/>
              </a:rPr>
              <a:t>створення оптимального мікроклімату;</a:t>
            </a:r>
            <a:endParaRPr lang="ru-UA" sz="20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buFont typeface="Times New Roman" panose="02020603050405020304" pitchFamily="18" charset="0"/>
              <a:buChar char="-"/>
            </a:pPr>
            <a:r>
              <a:rPr lang="uk-UA" sz="2000" kern="100" dirty="0">
                <a:effectLst/>
                <a:latin typeface="Bookman Old Style" panose="02050604050505020204" pitchFamily="18" charset="0"/>
                <a:ea typeface="Times New Roman" panose="02020603050405020304" pitchFamily="18" charset="0"/>
                <a:cs typeface="Times New Roman" panose="02020603050405020304" pitchFamily="18" charset="0"/>
              </a:rPr>
              <a:t>іонізація повітря за рахунок насаджень або штучних водних споруд;</a:t>
            </a:r>
            <a:endParaRPr lang="ru-UA" sz="20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buFont typeface="Times New Roman" panose="02020603050405020304" pitchFamily="18" charset="0"/>
              <a:buChar char="-"/>
            </a:pPr>
            <a:r>
              <a:rPr lang="uk-UA" sz="2000" kern="100" dirty="0">
                <a:effectLst/>
                <a:latin typeface="Bookman Old Style" panose="02050604050505020204" pitchFamily="18" charset="0"/>
                <a:ea typeface="Times New Roman" panose="02020603050405020304" pitchFamily="18" charset="0"/>
                <a:cs typeface="Times New Roman" panose="02020603050405020304" pitchFamily="18" charset="0"/>
              </a:rPr>
              <a:t>використання фітонцидних властивостей рослин;</a:t>
            </a:r>
            <a:endParaRPr lang="ru-UA" sz="20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buFont typeface="Times New Roman" panose="02020603050405020304" pitchFamily="18" charset="0"/>
              <a:buChar char="-"/>
            </a:pPr>
            <a:r>
              <a:rPr lang="uk-UA" sz="2000" kern="100" dirty="0">
                <a:effectLst/>
                <a:latin typeface="Bookman Old Style" panose="02050604050505020204" pitchFamily="18" charset="0"/>
                <a:ea typeface="Times New Roman" panose="02020603050405020304" pitchFamily="18" charset="0"/>
                <a:cs typeface="Times New Roman" panose="02020603050405020304" pitchFamily="18" charset="0"/>
              </a:rPr>
              <a:t>ароматизація повітря;</a:t>
            </a:r>
            <a:endParaRPr lang="ru-UA" sz="20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buFont typeface="Times New Roman" panose="02020603050405020304" pitchFamily="18" charset="0"/>
              <a:buChar char="-"/>
            </a:pPr>
            <a:r>
              <a:rPr lang="uk-UA" sz="2000" kern="100" dirty="0">
                <a:effectLst/>
                <a:latin typeface="Bookman Old Style" panose="02050604050505020204" pitchFamily="18" charset="0"/>
                <a:ea typeface="Times New Roman" panose="02020603050405020304" pitchFamily="18" charset="0"/>
                <a:cs typeface="Times New Roman" panose="02020603050405020304" pitchFamily="18" charset="0"/>
              </a:rPr>
              <a:t>збагачення архітектурного вигляду за рахунок декоративних рослин та вертикального озеленення;</a:t>
            </a:r>
            <a:endParaRPr lang="ru-UA" sz="20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buFont typeface="Times New Roman" panose="02020603050405020304" pitchFamily="18" charset="0"/>
              <a:buChar char="-"/>
            </a:pPr>
            <a:r>
              <a:rPr lang="uk-UA" sz="2000" kern="100" dirty="0">
                <a:effectLst/>
                <a:latin typeface="Bookman Old Style" panose="02050604050505020204" pitchFamily="18" charset="0"/>
                <a:ea typeface="Times New Roman" panose="02020603050405020304" pitchFamily="18" charset="0"/>
                <a:cs typeface="Times New Roman" panose="02020603050405020304" pitchFamily="18" charset="0"/>
              </a:rPr>
              <a:t>розділення за допомогою насаджень територій на ділянки та маскування господарської частини.</a:t>
            </a:r>
            <a:endParaRPr lang="ru-UA" sz="20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1836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F7424E31-797C-6E41-9C25-41E7D6924608}"/>
              </a:ext>
            </a:extLst>
          </p:cNvPr>
          <p:cNvSpPr txBox="1"/>
          <p:nvPr/>
        </p:nvSpPr>
        <p:spPr>
          <a:xfrm>
            <a:off x="472965" y="1807926"/>
            <a:ext cx="10878207" cy="4127990"/>
          </a:xfrm>
          <a:prstGeom prst="rect">
            <a:avLst/>
          </a:prstGeom>
          <a:noFill/>
        </p:spPr>
        <p:txBody>
          <a:bodyPr wrap="square">
            <a:spAutoFit/>
          </a:bodyPr>
          <a:lstStyle/>
          <a:p>
            <a:pPr indent="457200"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Від вулиці лікарні повинна відмежовувати смуга завширшки 20-30 м. В’їзди до лікувальних та господарських корпусів повинні бути окремими. Кожен лікувальний корпус повинен мати на своїй ділянці майданчики спокійного відпочинку, аерарії, солярії, доріжки для прогулянок, лікувальні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теренкури</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Лікарняний парк рекомендують розміщувати з південного боку від корпусів, таким чином, щоб усі виходи, окрім виходів до парку були розташовані на північ. Парк повинен займати 60% території. Він призначений для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ландшафтотерапії</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терапії рухом, естетотерапії, терапії різними видами праці.</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2772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E8005653-877A-254E-B7A4-794C8FA45416}"/>
              </a:ext>
            </a:extLst>
          </p:cNvPr>
          <p:cNvSpPr txBox="1"/>
          <p:nvPr/>
        </p:nvSpPr>
        <p:spPr>
          <a:xfrm>
            <a:off x="394139" y="1784747"/>
            <a:ext cx="10893972" cy="4640950"/>
          </a:xfrm>
          <a:prstGeom prst="rect">
            <a:avLst/>
          </a:prstGeom>
          <a:noFill/>
        </p:spPr>
        <p:txBody>
          <a:bodyPr wrap="square">
            <a:spAutoFit/>
          </a:bodyPr>
          <a:lstStyle/>
          <a:p>
            <a:pPr indent="457200"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У парку рекомендують виділити наступні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підзони</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за їх функціональним призначенням:</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arenR"/>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маршрути для дозованих прогулянок пішки та теренкуру – 20%;</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arenR"/>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майданчики для аерогеліотерапії – 12%;</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arenR"/>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майданчики для відпочинку – 8%;</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arenR"/>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майданчики для фітотерапії – 14%;</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arenR"/>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майданчики для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сна</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та відпочинку на відкритому просторі та відкриті тераси для лежачих хворих – 6%;</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arenR"/>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спортивні майданчики для лікувальної гімнастики та вправ – 40%.</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9639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852ED0F0-B9D3-254E-8D6E-E52710189CCE}"/>
              </a:ext>
            </a:extLst>
          </p:cNvPr>
          <p:cNvSpPr txBox="1"/>
          <p:nvPr/>
        </p:nvSpPr>
        <p:spPr>
          <a:xfrm>
            <a:off x="504496" y="1608358"/>
            <a:ext cx="10846676" cy="5249642"/>
          </a:xfrm>
          <a:prstGeom prst="rect">
            <a:avLst/>
          </a:prstGeom>
          <a:noFill/>
        </p:spPr>
        <p:txBody>
          <a:bodyPr wrap="square">
            <a:spAutoFit/>
          </a:bodyPr>
          <a:lstStyle/>
          <a:p>
            <a:pPr indent="457200"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В інфекційних лікарнях створюється декілька озеленених ділянок за кількістю відділень. У дитячих лікарнях майданчики для ігор , відпочинку та лікувальної фізкультури диференціюють за віковою ознакою. У туберкульозних лікарнях збільшується відсоток площі для перебування та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сна</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на відкритому просторі, для соляріїв та аераріїв. У лікарнях кардіологічного профілю та лікарнях відновлювальної терапії прокладають додаткові доріжки для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дозовоних</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прогулянок пішки.</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Психоневрологічні лікарні принципово відрізняються від лікарень усіх інших типів. Раніше вони планувалися за принципом ізольованості, зараз – за принципом залучення хворих до соціокультурного життя суспільства. На їх території розміщують ділянки для лікувальної фізкультури, терапії працею,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культуртерапії</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Паркова зона складає 55-60% території та включає ділянки для праці та культурно-масових заходів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соціотерапевтичного</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спрямування.</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0925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83940D3B-8A2A-4E48-9AFF-48C33B894019}"/>
              </a:ext>
            </a:extLst>
          </p:cNvPr>
          <p:cNvSpPr txBox="1"/>
          <p:nvPr/>
        </p:nvSpPr>
        <p:spPr>
          <a:xfrm>
            <a:off x="520262" y="1339310"/>
            <a:ext cx="10610193" cy="5518690"/>
          </a:xfrm>
          <a:prstGeom prst="rect">
            <a:avLst/>
          </a:prstGeom>
          <a:noFill/>
        </p:spPr>
        <p:txBody>
          <a:bodyPr wrap="square">
            <a:spAutoFit/>
          </a:bodyPr>
          <a:lstStyle/>
          <a:p>
            <a:pPr indent="457200"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При проектуванні обладнання та елементів благоустрою слід враховувати:</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Times New Roman" panose="02020603050405020304" pitchFamily="18" charset="0"/>
              <a:buChar char="-"/>
            </a:pPr>
            <a:r>
              <a:rPr lang="uk-UA" sz="2400" kern="100" dirty="0" err="1">
                <a:effectLst/>
                <a:latin typeface="Bookman Old Style" panose="02050604050505020204" pitchFamily="18" charset="0"/>
                <a:ea typeface="Times New Roman" panose="02020603050405020304" pitchFamily="18" charset="0"/>
                <a:cs typeface="Times New Roman" panose="02020603050405020304" pitchFamily="18" charset="0"/>
              </a:rPr>
              <a:t>травмобезпеку</a:t>
            </a:r>
            <a:r>
              <a:rPr lang="uk-UA" sz="2400" kern="100" dirty="0">
                <a:effectLst/>
                <a:latin typeface="Bookman Old Style" panose="02050604050505020204" pitchFamily="18" charset="0"/>
                <a:ea typeface="Times New Roman" panose="02020603050405020304" pitchFamily="18" charset="0"/>
                <a:cs typeface="Times New Roman" panose="02020603050405020304" pitchFamily="18" charset="0"/>
              </a:rPr>
              <a:t> – відсутність гострих кутів, виступів, надійність, доступність та простоту використання, не повинні використовуватися </a:t>
            </a:r>
            <a:r>
              <a:rPr lang="uk-UA" sz="2400" kern="100" dirty="0" err="1">
                <a:effectLst/>
                <a:latin typeface="Bookman Old Style" panose="02050604050505020204" pitchFamily="18" charset="0"/>
                <a:ea typeface="Times New Roman" panose="02020603050405020304" pitchFamily="18" charset="0"/>
                <a:cs typeface="Times New Roman" panose="02020603050405020304" pitchFamily="18" charset="0"/>
              </a:rPr>
              <a:t>легкоруйнуючися</a:t>
            </a:r>
            <a:r>
              <a:rPr lang="uk-UA" sz="2400" kern="100" dirty="0">
                <a:effectLst/>
                <a:latin typeface="Bookman Old Style" panose="02050604050505020204" pitchFamily="18" charset="0"/>
                <a:ea typeface="Times New Roman" panose="02020603050405020304" pitchFamily="18" charset="0"/>
                <a:cs typeface="Times New Roman" panose="02020603050405020304" pitchFamily="18" charset="0"/>
              </a:rPr>
              <a:t> матеріали;</a:t>
            </a:r>
            <a:endParaRPr lang="ru-UA" sz="24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Font typeface="Times New Roman" panose="02020603050405020304" pitchFamily="18" charset="0"/>
              <a:buChar char="-"/>
            </a:pPr>
            <a:r>
              <a:rPr lang="uk-UA" sz="2400" kern="100" dirty="0" err="1">
                <a:effectLst/>
                <a:latin typeface="Bookman Old Style" panose="02050604050505020204" pitchFamily="18" charset="0"/>
                <a:ea typeface="Times New Roman" panose="02020603050405020304" pitchFamily="18" charset="0"/>
                <a:cs typeface="Times New Roman" panose="02020603050405020304" pitchFamily="18" charset="0"/>
              </a:rPr>
              <a:t>кольоровоекологічний</a:t>
            </a:r>
            <a:r>
              <a:rPr lang="uk-UA" sz="2400" kern="100" dirty="0">
                <a:effectLst/>
                <a:latin typeface="Bookman Old Style" panose="02050604050505020204" pitchFamily="18" charset="0"/>
                <a:ea typeface="Times New Roman" panose="02020603050405020304" pitchFamily="18" charset="0"/>
                <a:cs typeface="Times New Roman" panose="02020603050405020304" pitchFamily="18" charset="0"/>
              </a:rPr>
              <a:t> комфорт – не повинні використовуватися негативні сполучення кольорів – контрасти – синій – жовтий, червоний – зелений. Перевага віддається світлим теплим кольорам;</a:t>
            </a:r>
            <a:endParaRPr lang="ru-UA" sz="24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Font typeface="Times New Roman" panose="02020603050405020304" pitchFamily="18" charset="0"/>
              <a:buChar char="-"/>
            </a:pPr>
            <a:r>
              <a:rPr lang="uk-UA" sz="2400" kern="100" dirty="0">
                <a:effectLst/>
                <a:latin typeface="Bookman Old Style" panose="02050604050505020204" pitchFamily="18" charset="0"/>
                <a:ea typeface="Times New Roman" panose="02020603050405020304" pitchFamily="18" charset="0"/>
                <a:cs typeface="Times New Roman" panose="02020603050405020304" pitchFamily="18" charset="0"/>
              </a:rPr>
              <a:t>відповідність розмірів та форм, масштабність – виключається використання хаотичних нагромаджень, монотонні монотипові повторювані елементи, відсутність системи планування у розміщенні обладнання.</a:t>
            </a:r>
            <a:endParaRPr lang="ru-UA" sz="24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6556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4" name="TextBox 3">
            <a:extLst>
              <a:ext uri="{FF2B5EF4-FFF2-40B4-BE49-F238E27FC236}">
                <a16:creationId xmlns:a16="http://schemas.microsoft.com/office/drawing/2014/main" id="{5A2797FA-FB5E-4C4D-9149-FE803197E422}"/>
              </a:ext>
            </a:extLst>
          </p:cNvPr>
          <p:cNvSpPr txBox="1"/>
          <p:nvPr/>
        </p:nvSpPr>
        <p:spPr>
          <a:xfrm>
            <a:off x="409904" y="1452282"/>
            <a:ext cx="10988565" cy="5297732"/>
          </a:xfrm>
          <a:prstGeom prst="rect">
            <a:avLst/>
          </a:prstGeom>
          <a:noFill/>
        </p:spPr>
        <p:txBody>
          <a:bodyPr wrap="square">
            <a:spAutoFit/>
          </a:bodyPr>
          <a:lstStyle/>
          <a:p>
            <a:pPr indent="457200"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Захисні озеленені смуги на території лікарень:</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Times New Roman" panose="02020603050405020304" pitchFamily="18" charset="0"/>
              <a:buChar char="-"/>
            </a:pPr>
            <a:r>
              <a:rPr lang="uk-UA" sz="2200" kern="100" dirty="0">
                <a:effectLst/>
                <a:latin typeface="Bookman Old Style" panose="02050604050505020204" pitchFamily="18" charset="0"/>
                <a:ea typeface="Times New Roman" panose="02020603050405020304" pitchFamily="18" charset="0"/>
                <a:cs typeface="Times New Roman" panose="02020603050405020304" pitchFamily="18" charset="0"/>
              </a:rPr>
              <a:t>навколо території лікарні не менш ніж 10 м шириною, з </a:t>
            </a:r>
            <a:r>
              <a:rPr lang="uk-UA" sz="2200" kern="100" dirty="0" err="1">
                <a:effectLst/>
                <a:latin typeface="Bookman Old Style" panose="02050604050505020204" pitchFamily="18" charset="0"/>
                <a:ea typeface="Times New Roman" panose="02020603050405020304" pitchFamily="18" charset="0"/>
                <a:cs typeface="Times New Roman" panose="02020603050405020304" pitchFamily="18" charset="0"/>
              </a:rPr>
              <a:t>низких</a:t>
            </a:r>
            <a:r>
              <a:rPr lang="uk-UA" sz="2200" kern="100" dirty="0">
                <a:effectLst/>
                <a:latin typeface="Bookman Old Style" panose="02050604050505020204" pitchFamily="18" charset="0"/>
                <a:ea typeface="Times New Roman" panose="02020603050405020304" pitchFamily="18" charset="0"/>
                <a:cs typeface="Times New Roman" panose="02020603050405020304" pitchFamily="18" charset="0"/>
              </a:rPr>
              <a:t> чагарників у поєднанні з окремими високими деревами або двоярусні дерево-чагарникові смуги з розривами кожні 15-20 м для поліпшення аерації;</a:t>
            </a:r>
            <a:endParaRPr lang="ru-UA" sz="2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Font typeface="Times New Roman" panose="02020603050405020304" pitchFamily="18" charset="0"/>
              <a:buChar char="-"/>
            </a:pPr>
            <a:r>
              <a:rPr lang="uk-UA" sz="2200" kern="100" dirty="0">
                <a:effectLst/>
                <a:latin typeface="Bookman Old Style" panose="02050604050505020204" pitchFamily="18" charset="0"/>
                <a:ea typeface="Times New Roman" panose="02020603050405020304" pitchFamily="18" charset="0"/>
                <a:cs typeface="Times New Roman" panose="02020603050405020304" pitchFamily="18" charset="0"/>
              </a:rPr>
              <a:t>з боку постійного вітру – шириною не менш ніж  15 м з посадок з щільною кроною;</a:t>
            </a:r>
            <a:endParaRPr lang="ru-UA" sz="2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Font typeface="Times New Roman" panose="02020603050405020304" pitchFamily="18" charset="0"/>
              <a:buChar char="-"/>
            </a:pPr>
            <a:r>
              <a:rPr lang="uk-UA" sz="2200" kern="100" dirty="0">
                <a:effectLst/>
                <a:latin typeface="Bookman Old Style" panose="02050604050505020204" pitchFamily="18" charset="0"/>
                <a:ea typeface="Times New Roman" panose="02020603050405020304" pitchFamily="18" charset="0"/>
                <a:cs typeface="Times New Roman" panose="02020603050405020304" pitchFamily="18" charset="0"/>
              </a:rPr>
              <a:t>для ізоляції моргу та </a:t>
            </a:r>
            <a:r>
              <a:rPr lang="uk-UA" sz="2200" kern="100" dirty="0" err="1">
                <a:effectLst/>
                <a:latin typeface="Bookman Old Style" panose="02050604050505020204" pitchFamily="18" charset="0"/>
                <a:ea typeface="Times New Roman" panose="02020603050405020304" pitchFamily="18" charset="0"/>
                <a:cs typeface="Times New Roman" panose="02020603050405020304" pitchFamily="18" charset="0"/>
              </a:rPr>
              <a:t>підїздні</a:t>
            </a:r>
            <a:r>
              <a:rPr lang="uk-UA" sz="2200" kern="100" dirty="0">
                <a:effectLst/>
                <a:latin typeface="Bookman Old Style" panose="02050604050505020204" pitchFamily="18" charset="0"/>
                <a:ea typeface="Times New Roman" panose="02020603050405020304" pitchFamily="18" charset="0"/>
                <a:cs typeface="Times New Roman" panose="02020603050405020304" pitchFamily="18" charset="0"/>
              </a:rPr>
              <a:t> шляхи до нього від воріт – двоярусна посадка невисоких дерев з щільної кроною та високого живоплоту;</a:t>
            </a:r>
            <a:endParaRPr lang="ru-UA" sz="2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Font typeface="Times New Roman" panose="02020603050405020304" pitchFamily="18" charset="0"/>
              <a:buChar char="-"/>
            </a:pPr>
            <a:r>
              <a:rPr lang="uk-UA" sz="2200" kern="100" dirty="0">
                <a:effectLst/>
                <a:latin typeface="Bookman Old Style" panose="02050604050505020204" pitchFamily="18" charset="0"/>
                <a:ea typeface="Times New Roman" panose="02020603050405020304" pitchFamily="18" charset="0"/>
                <a:cs typeface="Times New Roman" panose="02020603050405020304" pitchFamily="18" charset="0"/>
              </a:rPr>
              <a:t>для відокремлення дитячих майданчиків – рядові посадки чагарників або </a:t>
            </a:r>
            <a:r>
              <a:rPr lang="uk-UA" sz="2200" kern="100" dirty="0" err="1">
                <a:effectLst/>
                <a:latin typeface="Bookman Old Style" panose="02050604050505020204" pitchFamily="18" charset="0"/>
                <a:ea typeface="Times New Roman" panose="02020603050405020304" pitchFamily="18" charset="0"/>
                <a:cs typeface="Times New Roman" panose="02020603050405020304" pitchFamily="18" charset="0"/>
              </a:rPr>
              <a:t>міксбордери</a:t>
            </a:r>
            <a:r>
              <a:rPr lang="uk-UA" sz="2200" kern="100" dirty="0">
                <a:effectLst/>
                <a:latin typeface="Bookman Old Style" panose="02050604050505020204" pitchFamily="18" charset="0"/>
                <a:ea typeface="Times New Roman" panose="02020603050405020304" pitchFamily="18" charset="0"/>
                <a:cs typeface="Times New Roman" panose="02020603050405020304" pitchFamily="18" charset="0"/>
              </a:rPr>
              <a:t> з багаторічників;</a:t>
            </a:r>
            <a:endParaRPr lang="ru-UA" sz="22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Font typeface="Times New Roman" panose="02020603050405020304" pitchFamily="18" charset="0"/>
              <a:buChar char="-"/>
            </a:pPr>
            <a:r>
              <a:rPr lang="uk-UA" sz="2200" kern="100" dirty="0">
                <a:effectLst/>
                <a:latin typeface="Bookman Old Style" panose="02050604050505020204" pitchFamily="18" charset="0"/>
                <a:ea typeface="Times New Roman" panose="02020603050405020304" pitchFamily="18" charset="0"/>
                <a:cs typeface="Times New Roman" panose="02020603050405020304" pitchFamily="18" charset="0"/>
              </a:rPr>
              <a:t>для ізоляції ділянок інфекційних лікарень – щільні, у вигляді шпалер, живоплотів, з рослин що добре формуються.</a:t>
            </a:r>
            <a:endParaRPr lang="ru-UA" sz="22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2187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23B924FE-6099-224F-B896-4E4D382EAB6B}"/>
              </a:ext>
            </a:extLst>
          </p:cNvPr>
          <p:cNvSpPr txBox="1"/>
          <p:nvPr/>
        </p:nvSpPr>
        <p:spPr>
          <a:xfrm>
            <a:off x="551793" y="2328703"/>
            <a:ext cx="11398469" cy="2014782"/>
          </a:xfrm>
          <a:prstGeom prst="rect">
            <a:avLst/>
          </a:prstGeom>
          <a:noFill/>
        </p:spPr>
        <p:txBody>
          <a:bodyPr wrap="square">
            <a:spAutoFit/>
          </a:bodyPr>
          <a:lstStyle/>
          <a:p>
            <a:pPr marL="342900" lvl="0" indent="-342900" algn="ctr">
              <a:lnSpc>
                <a:spcPct val="107000"/>
              </a:lnSpc>
              <a:buAutoNum type="arabicPeriod"/>
            </a:pPr>
            <a:r>
              <a:rPr lang="uk-UA" sz="6000" i="1" kern="100" dirty="0">
                <a:effectLst/>
                <a:latin typeface="Bookman Old Style" panose="02050604050505020204" pitchFamily="18" charset="0"/>
                <a:ea typeface="Calibri" panose="020F0502020204030204" pitchFamily="34" charset="0"/>
                <a:cs typeface="Times New Roman" panose="02020603050405020304" pitchFamily="18" charset="0"/>
              </a:rPr>
              <a:t> Дизайн офісних приміщень</a:t>
            </a:r>
          </a:p>
        </p:txBody>
      </p:sp>
    </p:spTree>
    <p:extLst>
      <p:ext uri="{BB962C8B-B14F-4D97-AF65-F5344CB8AC3E}">
        <p14:creationId xmlns:p14="http://schemas.microsoft.com/office/powerpoint/2010/main" val="39815363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0DAEF2C5-39DE-AF44-BE32-E464C99A0E03}"/>
              </a:ext>
            </a:extLst>
          </p:cNvPr>
          <p:cNvSpPr txBox="1"/>
          <p:nvPr/>
        </p:nvSpPr>
        <p:spPr>
          <a:xfrm>
            <a:off x="488730" y="2318643"/>
            <a:ext cx="10767849" cy="2942472"/>
          </a:xfrm>
          <a:prstGeom prst="rect">
            <a:avLst/>
          </a:prstGeom>
          <a:noFill/>
        </p:spPr>
        <p:txBody>
          <a:bodyPr wrap="square">
            <a:spAutoFit/>
          </a:bodyPr>
          <a:lstStyle/>
          <a:p>
            <a:pPr indent="457200"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Кліматотерапія – комплексне застосування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аеро</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геліо</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фізіо</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та іонотерапії.</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Сільвотерапія</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 лікування за активним використанням лікарських властивостей рослин. Вплив створюється формою крони, структурою та забарвленням листя, квітів, плодів, ароматом та шелестом листя. Виділяють два типи лікування – стимулююче та заспокійливе. </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2818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0DB84924-A0EB-7845-BDE5-051D9DECD5C7}"/>
              </a:ext>
            </a:extLst>
          </p:cNvPr>
          <p:cNvSpPr txBox="1"/>
          <p:nvPr/>
        </p:nvSpPr>
        <p:spPr>
          <a:xfrm>
            <a:off x="204952" y="1452282"/>
            <a:ext cx="11177751" cy="5333063"/>
          </a:xfrm>
          <a:prstGeom prst="rect">
            <a:avLst/>
          </a:prstGeom>
          <a:noFill/>
        </p:spPr>
        <p:txBody>
          <a:bodyPr wrap="square">
            <a:spAutoFit/>
          </a:bodyPr>
          <a:lstStyle/>
          <a:p>
            <a:pPr indent="457200" algn="just">
              <a:lnSpc>
                <a:spcPct val="107000"/>
              </a:lnSpc>
              <a:spcAft>
                <a:spcPts val="800"/>
              </a:spcAft>
            </a:pPr>
            <a:r>
              <a:rPr lang="uk-UA" sz="1800" kern="100" dirty="0">
                <a:effectLst/>
                <a:latin typeface="Bookman Old Style" panose="02050604050505020204" pitchFamily="18" charset="0"/>
                <a:ea typeface="Calibri" panose="020F0502020204030204" pitchFamily="34" charset="0"/>
                <a:cs typeface="Times New Roman" panose="02020603050405020304" pitchFamily="18" charset="0"/>
              </a:rPr>
              <a:t>Окрім використання окремих порід лікувальний ефект досягається композиційними рішеннями:</a:t>
            </a:r>
            <a:endParaRPr lang="ru-UA"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Times New Roman" panose="02020603050405020304" pitchFamily="18" charset="0"/>
              <a:buChar char="-"/>
            </a:pPr>
            <a:r>
              <a:rPr lang="uk-UA" sz="1800" kern="100" dirty="0">
                <a:effectLst/>
                <a:latin typeface="Bookman Old Style" panose="02050604050505020204" pitchFamily="18" charset="0"/>
                <a:ea typeface="Times New Roman" panose="02020603050405020304" pitchFamily="18" charset="0"/>
                <a:cs typeface="Times New Roman" panose="02020603050405020304" pitchFamily="18" charset="0"/>
              </a:rPr>
              <a:t>посилення циркуляції крові та поліпшення обміну речовин – створення боскетів з різних видів сосни (звичайної, </a:t>
            </a:r>
            <a:r>
              <a:rPr lang="uk-UA" sz="1800" kern="100" dirty="0" err="1">
                <a:effectLst/>
                <a:latin typeface="Bookman Old Style" panose="02050604050505020204" pitchFamily="18" charset="0"/>
                <a:ea typeface="Times New Roman" panose="02020603050405020304" pitchFamily="18" charset="0"/>
                <a:cs typeface="Times New Roman" panose="02020603050405020304" pitchFamily="18" charset="0"/>
              </a:rPr>
              <a:t>веймутової</a:t>
            </a:r>
            <a:r>
              <a:rPr lang="uk-UA" sz="1800" kern="100" dirty="0">
                <a:effectLst/>
                <a:latin typeface="Bookman Old Style" panose="02050604050505020204" pitchFamily="18" charset="0"/>
                <a:ea typeface="Times New Roman" panose="02020603050405020304" pitchFamily="18" charset="0"/>
                <a:cs typeface="Times New Roman" panose="02020603050405020304" pitchFamily="18" charset="0"/>
              </a:rPr>
              <a:t>, чорної).</a:t>
            </a:r>
            <a:endParaRPr lang="ru-UA" sz="14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Font typeface="Times New Roman" panose="02020603050405020304" pitchFamily="18" charset="0"/>
              <a:buChar char="-"/>
            </a:pPr>
            <a:r>
              <a:rPr lang="uk-UA" sz="1800" kern="100" dirty="0">
                <a:effectLst/>
                <a:latin typeface="Bookman Old Style" panose="02050604050505020204" pitchFamily="18" charset="0"/>
                <a:ea typeface="Times New Roman" panose="02020603050405020304" pitchFamily="18" charset="0"/>
                <a:cs typeface="Times New Roman" panose="02020603050405020304" pitchFamily="18" charset="0"/>
              </a:rPr>
              <a:t>Тренування серцевої діяльності – алея з одного боку від доріжки, що створює затінок та затишок з дерев або чагарників (липа дрібнолиста або клен гостролистий у поєднанні з бересклетом та калиною) та відкритого простору галявин з іншого боку алеї;</a:t>
            </a:r>
            <a:endParaRPr lang="ru-UA" sz="14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Font typeface="Times New Roman" panose="02020603050405020304" pitchFamily="18" charset="0"/>
              <a:buChar char="-"/>
            </a:pPr>
            <a:r>
              <a:rPr lang="uk-UA" sz="1800" kern="100" dirty="0">
                <a:effectLst/>
                <a:latin typeface="Bookman Old Style" panose="02050604050505020204" pitchFamily="18" charset="0"/>
                <a:ea typeface="Times New Roman" panose="02020603050405020304" pitchFamily="18" charset="0"/>
                <a:cs typeface="Times New Roman" panose="02020603050405020304" pitchFamily="18" charset="0"/>
              </a:rPr>
              <a:t>Доріжки для повільних прогулянок та відпочинку – створення комфорту за допомогою алеї з дерев з широкою розлогою </a:t>
            </a:r>
            <a:r>
              <a:rPr lang="uk-UA" sz="1800" kern="100" dirty="0" err="1">
                <a:effectLst/>
                <a:latin typeface="Bookman Old Style" panose="02050604050505020204" pitchFamily="18" charset="0"/>
                <a:ea typeface="Times New Roman" panose="02020603050405020304" pitchFamily="18" charset="0"/>
                <a:cs typeface="Times New Roman" panose="02020603050405020304" pitchFamily="18" charset="0"/>
              </a:rPr>
              <a:t>парасолькоподібною</a:t>
            </a:r>
            <a:r>
              <a:rPr lang="uk-UA" sz="1800" kern="100" dirty="0">
                <a:effectLst/>
                <a:latin typeface="Bookman Old Style" panose="02050604050505020204" pitchFamily="18" charset="0"/>
                <a:ea typeface="Times New Roman" panose="02020603050405020304" pitchFamily="18" charset="0"/>
                <a:cs typeface="Times New Roman" panose="02020603050405020304" pitchFamily="18" charset="0"/>
              </a:rPr>
              <a:t> кроною та щільних чагарників (дуб </a:t>
            </a:r>
            <a:r>
              <a:rPr lang="uk-UA" sz="1800" kern="100" dirty="0" err="1">
                <a:effectLst/>
                <a:latin typeface="Bookman Old Style" panose="02050604050505020204" pitchFamily="18" charset="0"/>
                <a:ea typeface="Times New Roman" panose="02020603050405020304" pitchFamily="18" charset="0"/>
                <a:cs typeface="Times New Roman" panose="02020603050405020304" pitchFamily="18" charset="0"/>
              </a:rPr>
              <a:t>черешчатий</a:t>
            </a:r>
            <a:r>
              <a:rPr lang="uk-UA" sz="1800" kern="100" dirty="0">
                <a:effectLst/>
                <a:latin typeface="Bookman Old Style" panose="02050604050505020204" pitchFamily="18" charset="0"/>
                <a:ea typeface="Times New Roman" panose="02020603050405020304" pitchFamily="18" charset="0"/>
                <a:cs typeface="Times New Roman" panose="02020603050405020304" pitchFamily="18" charset="0"/>
              </a:rPr>
              <a:t> у поєднанні з лісовим горіхом);</a:t>
            </a:r>
            <a:endParaRPr lang="ru-UA" sz="14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Font typeface="Times New Roman" panose="02020603050405020304" pitchFamily="18" charset="0"/>
              <a:buChar char="-"/>
            </a:pPr>
            <a:r>
              <a:rPr lang="uk-UA" sz="1800" kern="100" dirty="0">
                <a:effectLst/>
                <a:latin typeface="Bookman Old Style" panose="02050604050505020204" pitchFamily="18" charset="0"/>
                <a:ea typeface="Times New Roman" panose="02020603050405020304" pitchFamily="18" charset="0"/>
                <a:cs typeface="Times New Roman" panose="02020603050405020304" pitchFamily="18" charset="0"/>
              </a:rPr>
              <a:t>Прибирання нервової напруги – масив з дерев та чагарників (клен </a:t>
            </a:r>
            <a:r>
              <a:rPr lang="uk-UA" sz="1800" kern="100" dirty="0" err="1">
                <a:effectLst/>
                <a:latin typeface="Bookman Old Style" panose="02050604050505020204" pitchFamily="18" charset="0"/>
                <a:ea typeface="Times New Roman" panose="02020603050405020304" pitchFamily="18" charset="0"/>
                <a:cs typeface="Times New Roman" panose="02020603050405020304" pitchFamily="18" charset="0"/>
              </a:rPr>
              <a:t>несправжньоплатановий</a:t>
            </a:r>
            <a:r>
              <a:rPr lang="uk-UA" sz="1800" kern="10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uk-UA" sz="1800" kern="100" dirty="0" err="1">
                <a:effectLst/>
                <a:latin typeface="Bookman Old Style" panose="02050604050505020204" pitchFamily="18" charset="0"/>
                <a:ea typeface="Times New Roman" panose="02020603050405020304" pitchFamily="18" charset="0"/>
                <a:cs typeface="Times New Roman" panose="02020603050405020304" pitchFamily="18" charset="0"/>
              </a:rPr>
              <a:t>гіркокаштан</a:t>
            </a:r>
            <a:r>
              <a:rPr lang="uk-UA" sz="1800" kern="100" dirty="0">
                <a:effectLst/>
                <a:latin typeface="Bookman Old Style" panose="02050604050505020204" pitchFamily="18" charset="0"/>
                <a:ea typeface="Times New Roman" panose="02020603050405020304" pitchFamily="18" charset="0"/>
                <a:cs typeface="Times New Roman" panose="02020603050405020304" pitchFamily="18" charset="0"/>
              </a:rPr>
              <a:t> звичайний, слива домашня, черемха звичайна, </a:t>
            </a:r>
            <a:r>
              <a:rPr lang="uk-UA" sz="1800" kern="100" dirty="0" err="1">
                <a:effectLst/>
                <a:latin typeface="Bookman Old Style" panose="02050604050505020204" pitchFamily="18" charset="0"/>
                <a:ea typeface="Times New Roman" panose="02020603050405020304" pitchFamily="18" charset="0"/>
                <a:cs typeface="Times New Roman" panose="02020603050405020304" pitchFamily="18" charset="0"/>
              </a:rPr>
              <a:t>бірючина</a:t>
            </a:r>
            <a:r>
              <a:rPr lang="uk-UA" sz="1800" kern="100" dirty="0">
                <a:effectLst/>
                <a:latin typeface="Bookman Old Style" panose="02050604050505020204" pitchFamily="18" charset="0"/>
                <a:ea typeface="Times New Roman" panose="02020603050405020304" pitchFamily="18" charset="0"/>
                <a:cs typeface="Times New Roman" panose="02020603050405020304" pitchFamily="18" charset="0"/>
              </a:rPr>
              <a:t> звичайна – загальний м’який темно-зелений тон листків, що розсіюють різкість прямого освітлення, що грає захисну роль по відношення до стомлених очей;</a:t>
            </a:r>
            <a:endParaRPr lang="ru-UA" sz="14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Font typeface="Times New Roman" panose="02020603050405020304" pitchFamily="18" charset="0"/>
              <a:buChar char="-"/>
            </a:pPr>
            <a:r>
              <a:rPr lang="uk-UA" sz="1800" kern="100" dirty="0">
                <a:effectLst/>
                <a:latin typeface="Bookman Old Style" panose="02050604050505020204" pitchFamily="18" charset="0"/>
                <a:ea typeface="Times New Roman" panose="02020603050405020304" pitchFamily="18" charset="0"/>
                <a:cs typeface="Times New Roman" panose="02020603050405020304" pitchFamily="18" charset="0"/>
              </a:rPr>
              <a:t>Відпочинок, що сприяє гальмуванню реакцій нервової системи на зовнішні подразники – лави щільно оточені деревами та чагарниками (клен </a:t>
            </a:r>
            <a:r>
              <a:rPr lang="uk-UA" sz="1800" kern="100" dirty="0" err="1">
                <a:effectLst/>
                <a:latin typeface="Bookman Old Style" panose="02050604050505020204" pitchFamily="18" charset="0"/>
                <a:ea typeface="Times New Roman" panose="02020603050405020304" pitchFamily="18" charset="0"/>
                <a:cs typeface="Times New Roman" panose="02020603050405020304" pitchFamily="18" charset="0"/>
              </a:rPr>
              <a:t>Гінкала</a:t>
            </a:r>
            <a:r>
              <a:rPr lang="uk-UA" sz="1800" kern="10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uk-UA" sz="1800" kern="100" dirty="0" err="1">
                <a:effectLst/>
                <a:latin typeface="Bookman Old Style" panose="02050604050505020204" pitchFamily="18" charset="0"/>
                <a:ea typeface="Times New Roman" panose="02020603050405020304" pitchFamily="18" charset="0"/>
                <a:cs typeface="Times New Roman" panose="02020603050405020304" pitchFamily="18" charset="0"/>
              </a:rPr>
              <a:t>чубушник</a:t>
            </a:r>
            <a:r>
              <a:rPr lang="uk-UA" sz="1800" kern="100" dirty="0">
                <a:effectLst/>
                <a:latin typeface="Bookman Old Style" panose="02050604050505020204" pitchFamily="18" charset="0"/>
                <a:ea typeface="Times New Roman" panose="02020603050405020304" pitchFamily="18" charset="0"/>
                <a:cs typeface="Times New Roman" panose="02020603050405020304" pitchFamily="18" charset="0"/>
              </a:rPr>
              <a:t> </a:t>
            </a:r>
            <a:r>
              <a:rPr lang="uk-UA" sz="1800" kern="100" dirty="0" err="1">
                <a:effectLst/>
                <a:latin typeface="Bookman Old Style" panose="02050604050505020204" pitchFamily="18" charset="0"/>
                <a:ea typeface="Times New Roman" panose="02020603050405020304" pitchFamily="18" charset="0"/>
                <a:cs typeface="Times New Roman" panose="02020603050405020304" pitchFamily="18" charset="0"/>
              </a:rPr>
              <a:t>венечний</a:t>
            </a:r>
            <a:r>
              <a:rPr lang="uk-UA" sz="1800" kern="100" dirty="0">
                <a:effectLst/>
                <a:latin typeface="Bookman Old Style" panose="02050604050505020204" pitchFamily="18" charset="0"/>
                <a:ea typeface="Times New Roman" panose="02020603050405020304" pitchFamily="18" charset="0"/>
                <a:cs typeface="Times New Roman" panose="02020603050405020304" pitchFamily="18" charset="0"/>
              </a:rPr>
              <a:t>).</a:t>
            </a:r>
            <a:endParaRPr lang="ru-UA" sz="14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82832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EEB89AC5-2BFD-054C-B47F-7D6B6CA9CF7B}"/>
              </a:ext>
            </a:extLst>
          </p:cNvPr>
          <p:cNvSpPr txBox="1"/>
          <p:nvPr/>
        </p:nvSpPr>
        <p:spPr>
          <a:xfrm>
            <a:off x="315308" y="2001112"/>
            <a:ext cx="11209283" cy="4025397"/>
          </a:xfrm>
          <a:prstGeom prst="rect">
            <a:avLst/>
          </a:prstGeom>
          <a:noFill/>
        </p:spPr>
        <p:txBody>
          <a:bodyPr wrap="square">
            <a:spAutoFit/>
          </a:bodyPr>
          <a:lstStyle/>
          <a:p>
            <a:pPr indent="457200"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Багато рослин виділяють фітонциди – летючі речовини, що мають протимікробну дію. Найбільші фітонцидні властивості мають: туя західна, робінія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псевдоакація</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(біла акація), ялина блакитна, верба плакуча, клен гостролистий, сосна звичайна. Деякі дерева та чагарники можуть негативно впливати на хворих. Пилок лену ясенелистого, тополі тремтячої мають алергенні властивості та може викликати подразнення дихальних шляхів. Видовий склад дерев, чагарників, квітів, прийоми посадок, характер та щільність озеленення, види композицій, кольорові сполучення повинні бути організовані з урахуванням спеціалізації лікарні.</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159343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A5D75ECC-6CA9-6247-A677-3FA35AA89165}"/>
              </a:ext>
            </a:extLst>
          </p:cNvPr>
          <p:cNvSpPr txBox="1"/>
          <p:nvPr/>
        </p:nvSpPr>
        <p:spPr>
          <a:xfrm>
            <a:off x="315310" y="2054701"/>
            <a:ext cx="10988565" cy="3630225"/>
          </a:xfrm>
          <a:prstGeom prst="rect">
            <a:avLst/>
          </a:prstGeom>
          <a:noFill/>
        </p:spPr>
        <p:txBody>
          <a:bodyPr wrap="square">
            <a:spAutoFit/>
          </a:bodyPr>
          <a:lstStyle/>
          <a:p>
            <a:pPr indent="457200"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На території лікарень кардіологічного профілю обмежується використання хвойних рослин. На території туберкульозних лікарень широко застосовується хвойні насадження, що мають більшу фітонцидністю та позитивно впливають на органи дихання. На території психіатричних лікарень створюється плодовий сад та город для праці хворих. При формуванні паркових пейзажів враховуються створення груп з дерев та чагарників, що стимулюють та гальмують організм людини. На території парка розміщують майданчики для відпочинку окремо для чоловіків та жінок.</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79243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D2D12C95-E73F-CB41-A164-7C45C8510F11}"/>
              </a:ext>
            </a:extLst>
          </p:cNvPr>
          <p:cNvSpPr txBox="1"/>
          <p:nvPr/>
        </p:nvSpPr>
        <p:spPr>
          <a:xfrm>
            <a:off x="457200" y="1339310"/>
            <a:ext cx="10673255" cy="5518690"/>
          </a:xfrm>
          <a:prstGeom prst="rect">
            <a:avLst/>
          </a:prstGeom>
          <a:noFill/>
        </p:spPr>
        <p:txBody>
          <a:bodyPr wrap="square">
            <a:spAutoFit/>
          </a:bodyPr>
          <a:lstStyle/>
          <a:p>
            <a:pPr indent="457200"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На території багатопрофільних лікарень використовуються усе різноманітних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сільвотерапевтичних</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факторів:</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Times New Roman" panose="02020603050405020304" pitchFamily="18" charset="0"/>
              <a:buChar char="-"/>
            </a:pPr>
            <a:r>
              <a:rPr lang="uk-UA" sz="2400" kern="100" dirty="0">
                <a:effectLst/>
                <a:latin typeface="Bookman Old Style" panose="02050604050505020204" pitchFamily="18" charset="0"/>
                <a:ea typeface="Times New Roman" panose="02020603050405020304" pitchFamily="18" charset="0"/>
                <a:cs typeface="Times New Roman" panose="02020603050405020304" pitchFamily="18" charset="0"/>
              </a:rPr>
              <a:t>масив дерев та чагарників з гостро верхівкових хвойних порід (ялини звичайної та сербської, ялиці сибірської, колоноподібних форм ялівцю звичайного та віргінського, які створюють абриси) – впливають як позитивний подразник зорового сприйняття, сприяють підвищеного настрою;</a:t>
            </a:r>
            <a:endParaRPr lang="ru-UA" sz="24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Font typeface="Times New Roman" panose="02020603050405020304" pitchFamily="18" charset="0"/>
              <a:buChar char="-"/>
            </a:pPr>
            <a:r>
              <a:rPr lang="uk-UA" sz="2400" kern="100" dirty="0">
                <a:effectLst/>
                <a:latin typeface="Bookman Old Style" panose="02050604050505020204" pitchFamily="18" charset="0"/>
                <a:ea typeface="Times New Roman" panose="02020603050405020304" pitchFamily="18" charset="0"/>
                <a:cs typeface="Times New Roman" panose="02020603050405020304" pitchFamily="18" charset="0"/>
              </a:rPr>
              <a:t>група хвойних дерев з колоноподібною формою кроною (сосна кедрова європейська колоноподібні, туя західна колоноподібна) – пожвавлює сприйняття, зменшує </a:t>
            </a:r>
            <a:r>
              <a:rPr lang="uk-UA" sz="2400" kern="100" dirty="0" err="1">
                <a:effectLst/>
                <a:latin typeface="Bookman Old Style" panose="02050604050505020204" pitchFamily="18" charset="0"/>
                <a:ea typeface="Times New Roman" panose="02020603050405020304" pitchFamily="18" charset="0"/>
                <a:cs typeface="Times New Roman" panose="02020603050405020304" pitchFamily="18" charset="0"/>
              </a:rPr>
              <a:t>одноматність</a:t>
            </a:r>
            <a:r>
              <a:rPr lang="uk-UA" sz="2400" kern="100" dirty="0">
                <a:effectLst/>
                <a:latin typeface="Bookman Old Style" panose="02050604050505020204" pitchFamily="18" charset="0"/>
                <a:ea typeface="Times New Roman" panose="02020603050405020304" pitchFamily="18" charset="0"/>
                <a:cs typeface="Times New Roman" panose="02020603050405020304" pitchFamily="18" charset="0"/>
              </a:rPr>
              <a:t>, стимулює;</a:t>
            </a:r>
            <a:endParaRPr lang="ru-UA" sz="24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07000"/>
              </a:lnSpc>
              <a:spcAft>
                <a:spcPts val="800"/>
              </a:spcAft>
              <a:buFont typeface="Times New Roman" panose="02020603050405020304" pitchFamily="18" charset="0"/>
              <a:buChar char="-"/>
            </a:pPr>
            <a:r>
              <a:rPr lang="uk-UA" sz="2400" kern="100" dirty="0">
                <a:effectLst/>
                <a:latin typeface="Bookman Old Style" panose="02050604050505020204" pitchFamily="18" charset="0"/>
                <a:ea typeface="Times New Roman" panose="02020603050405020304" pitchFamily="18" charset="0"/>
                <a:cs typeface="Times New Roman" panose="02020603050405020304" pitchFamily="18" charset="0"/>
              </a:rPr>
              <a:t>боскет з дерев та чагарників (клен польовий, жимолость синя, ясень </a:t>
            </a:r>
            <a:r>
              <a:rPr lang="uk-UA" sz="2400" kern="100" dirty="0" err="1">
                <a:effectLst/>
                <a:latin typeface="Bookman Old Style" panose="02050604050505020204" pitchFamily="18" charset="0"/>
                <a:ea typeface="Times New Roman" panose="02020603050405020304" pitchFamily="18" charset="0"/>
                <a:cs typeface="Times New Roman" panose="02020603050405020304" pitchFamily="18" charset="0"/>
              </a:rPr>
              <a:t>пенсильванскій</a:t>
            </a:r>
            <a:r>
              <a:rPr lang="uk-UA" sz="2400" kern="100" dirty="0">
                <a:effectLst/>
                <a:latin typeface="Bookman Old Style" panose="02050604050505020204" pitchFamily="18" charset="0"/>
                <a:ea typeface="Times New Roman" panose="02020603050405020304" pitchFamily="18" charset="0"/>
                <a:cs typeface="Times New Roman" panose="02020603050405020304" pitchFamily="18" charset="0"/>
              </a:rPr>
              <a:t>, бузина чорна) – мають м’які </a:t>
            </a:r>
            <a:r>
              <a:rPr lang="uk-UA" sz="2400" kern="100">
                <a:effectLst/>
                <a:latin typeface="Bookman Old Style" panose="02050604050505020204" pitchFamily="18" charset="0"/>
                <a:ea typeface="Times New Roman" panose="02020603050405020304" pitchFamily="18" charset="0"/>
                <a:cs typeface="Times New Roman" panose="02020603050405020304" pitchFamily="18" charset="0"/>
              </a:rPr>
              <a:t>округлі формі та </a:t>
            </a:r>
            <a:r>
              <a:rPr lang="uk-UA" sz="2400" kern="100" dirty="0">
                <a:effectLst/>
                <a:latin typeface="Bookman Old Style" panose="02050604050505020204" pitchFamily="18" charset="0"/>
                <a:ea typeface="Times New Roman" panose="02020603050405020304" pitchFamily="18" charset="0"/>
                <a:cs typeface="Times New Roman" panose="02020603050405020304" pitchFamily="18" charset="0"/>
              </a:rPr>
              <a:t>знімають напругу.</a:t>
            </a:r>
            <a:endParaRPr lang="ru-UA" sz="2400" kern="1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5418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78D4E624-7ACE-447F-9CAF-047E9BEC87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mc:AlternateContent xmlns:mc="http://schemas.openxmlformats.org/markup-compatibility/2006">
        <mc:Choice xmlns:am3d="http://schemas.microsoft.com/office/drawing/2017/model3d" Requires="am3d">
          <p:graphicFrame>
            <p:nvGraphicFramePr>
              <p:cNvPr id="3" name="Трехмерная модель 2" descr="Дерево с упавшими листьями">
                <a:extLst>
                  <a:ext uri="{FF2B5EF4-FFF2-40B4-BE49-F238E27FC236}">
                    <a16:creationId xmlns:a16="http://schemas.microsoft.com/office/drawing/2014/main" id="{1D497866-7533-6E6F-E701-F8C1C7D76F4D}"/>
                  </a:ext>
                </a:extLst>
              </p:cNvPr>
              <p:cNvGraphicFramePr>
                <a:graphicFrameLocks noChangeAspect="1"/>
              </p:cNvGraphicFramePr>
              <p:nvPr>
                <p:extLst>
                  <p:ext uri="{D42A27DB-BD31-4B8C-83A1-F6EECF244321}">
                    <p14:modId xmlns:p14="http://schemas.microsoft.com/office/powerpoint/2010/main" val="3998948625"/>
                  </p:ext>
                </p:extLst>
              </p:nvPr>
            </p:nvGraphicFramePr>
            <p:xfrm>
              <a:off x="6384868" y="793537"/>
              <a:ext cx="5807132" cy="5026501"/>
            </p:xfrm>
            <a:graphic>
              <a:graphicData uri="http://schemas.microsoft.com/office/drawing/2017/model3d">
                <am3d:model3d r:embed="rId3">
                  <am3d:spPr>
                    <a:xfrm>
                      <a:off x="0" y="0"/>
                      <a:ext cx="5807132" cy="5026501"/>
                    </a:xfrm>
                    <a:prstGeom prst="rect">
                      <a:avLst/>
                    </a:prstGeom>
                  </am3d:spPr>
                  <am3d:camera>
                    <am3d:pos x="0" y="0" z="74766108"/>
                    <am3d:up dx="0" dy="36000000" dz="0"/>
                    <am3d:lookAt x="0" y="0" z="0"/>
                    <am3d:perspective fov="2700000"/>
                  </am3d:camera>
                  <am3d:trans>
                    <am3d:meterPerModelUnit n="2478843" d="1000000"/>
                    <am3d:preTrans dx="704510" dy="-13400344" dz="-310059"/>
                    <am3d:scale>
                      <am3d:sx n="1000000" d="1000000"/>
                      <am3d:sy n="1000000" d="1000000"/>
                      <am3d:sz n="1000000" d="1000000"/>
                    </am3d:scale>
                    <am3d:rot ax="1149410" ay="2335117" az="738640"/>
                    <am3d:postTrans dx="0" dy="0" dz="0"/>
                  </am3d:trans>
                  <am3d:raster rName="Office3DRenderer" rVer="16.0.8326">
                    <am3d:blip r:embed="rId4"/>
                  </am3d:raster>
                  <am3d:objViewport viewportSz="805382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Трехмерная модель 2" descr="Дерево с упавшими листьями">
                <a:extLst>
                  <a:ext uri="{FF2B5EF4-FFF2-40B4-BE49-F238E27FC236}">
                    <a16:creationId xmlns:a16="http://schemas.microsoft.com/office/drawing/2014/main" id="{1D497866-7533-6E6F-E701-F8C1C7D76F4D}"/>
                  </a:ext>
                </a:extLst>
              </p:cNvPr>
              <p:cNvPicPr>
                <a:picLocks noGrp="1" noRot="1" noChangeAspect="1" noMove="1" noResize="1" noEditPoints="1" noAdjustHandles="1" noChangeArrowheads="1" noChangeShapeType="1" noCrop="1"/>
              </p:cNvPicPr>
              <p:nvPr/>
            </p:nvPicPr>
            <p:blipFill>
              <a:blip r:embed="rId4"/>
              <a:stretch>
                <a:fillRect/>
              </a:stretch>
            </p:blipFill>
            <p:spPr>
              <a:xfrm>
                <a:off x="6384868" y="793537"/>
                <a:ext cx="5807132" cy="5026501"/>
              </a:xfrm>
              <a:prstGeom prst="rect">
                <a:avLst/>
              </a:prstGeom>
            </p:spPr>
          </p:pic>
        </mc:Fallback>
      </mc:AlternateContent>
      <p:sp>
        <p:nvSpPr>
          <p:cNvPr id="4" name="Прямоугольник 3">
            <a:extLst>
              <a:ext uri="{FF2B5EF4-FFF2-40B4-BE49-F238E27FC236}">
                <a16:creationId xmlns:a16="http://schemas.microsoft.com/office/drawing/2014/main" id="{B3EB171B-07B7-86BB-EDF6-06F729570449}"/>
              </a:ext>
            </a:extLst>
          </p:cNvPr>
          <p:cNvSpPr/>
          <p:nvPr/>
        </p:nvSpPr>
        <p:spPr>
          <a:xfrm>
            <a:off x="555133" y="3970374"/>
            <a:ext cx="7902542" cy="923330"/>
          </a:xfrm>
          <a:prstGeom prst="rect">
            <a:avLst/>
          </a:prstGeom>
          <a:noFill/>
        </p:spPr>
        <p:txBody>
          <a:bodyPr wrap="square" lIns="91440" tIns="45720" rIns="91440" bIns="45720">
            <a:spAutoFit/>
          </a:bodyPr>
          <a:lstStyle/>
          <a:p>
            <a:pPr algn="ctr"/>
            <a:r>
              <a:rPr lang="ru-RU" sz="5400" b="1" i="1" dirty="0" err="1">
                <a:ln w="22225">
                  <a:solidFill>
                    <a:schemeClr val="accent2"/>
                  </a:solidFill>
                  <a:prstDash val="solid"/>
                </a:ln>
                <a:solidFill>
                  <a:schemeClr val="accent2">
                    <a:lumMod val="40000"/>
                    <a:lumOff val="60000"/>
                  </a:schemeClr>
                </a:solidFill>
              </a:rPr>
              <a:t>Дякую</a:t>
            </a:r>
            <a:r>
              <a:rPr lang="ru-RU" sz="5400" b="1" i="1" dirty="0">
                <a:ln w="22225">
                  <a:solidFill>
                    <a:schemeClr val="accent2"/>
                  </a:solidFill>
                  <a:prstDash val="solid"/>
                </a:ln>
                <a:solidFill>
                  <a:schemeClr val="accent2">
                    <a:lumMod val="40000"/>
                    <a:lumOff val="60000"/>
                  </a:schemeClr>
                </a:solidFill>
              </a:rPr>
              <a:t> за </a:t>
            </a:r>
            <a:r>
              <a:rPr lang="ru-RU" sz="5400" b="1" i="1" dirty="0" err="1">
                <a:ln w="22225">
                  <a:solidFill>
                    <a:schemeClr val="accent2"/>
                  </a:solidFill>
                  <a:prstDash val="solid"/>
                </a:ln>
                <a:solidFill>
                  <a:schemeClr val="accent2">
                    <a:lumMod val="40000"/>
                    <a:lumOff val="60000"/>
                  </a:schemeClr>
                </a:solidFill>
              </a:rPr>
              <a:t>увагу</a:t>
            </a:r>
            <a:r>
              <a:rPr lang="ru-RU" sz="5400" b="1" i="1" dirty="0">
                <a:ln w="22225">
                  <a:solidFill>
                    <a:schemeClr val="accent2"/>
                  </a:solidFill>
                  <a:prstDash val="solid"/>
                </a:ln>
                <a:solidFill>
                  <a:schemeClr val="accent2">
                    <a:lumMod val="40000"/>
                    <a:lumOff val="60000"/>
                  </a:schemeClr>
                </a:solidFill>
              </a:rPr>
              <a:t>!</a:t>
            </a:r>
            <a:endParaRPr lang="ru-RU" sz="5400" b="1" i="1" cap="none" spc="0" dirty="0">
              <a:ln w="22225">
                <a:solidFill>
                  <a:schemeClr val="accent2"/>
                </a:solidFill>
                <a:prstDash val="solid"/>
              </a:ln>
              <a:solidFill>
                <a:schemeClr val="accent2">
                  <a:lumMod val="40000"/>
                  <a:lumOff val="60000"/>
                </a:schemeClr>
              </a:solidFill>
              <a:effectLst/>
            </a:endParaRPr>
          </a:p>
        </p:txBody>
      </p:sp>
      <p:sp>
        <p:nvSpPr>
          <p:cNvPr id="5" name="Прямоугольник 4">
            <a:extLst>
              <a:ext uri="{FF2B5EF4-FFF2-40B4-BE49-F238E27FC236}">
                <a16:creationId xmlns:a16="http://schemas.microsoft.com/office/drawing/2014/main" id="{B87D2F6C-EBF2-58F7-881E-2B1C0334DB31}"/>
              </a:ext>
            </a:extLst>
          </p:cNvPr>
          <p:cNvSpPr/>
          <p:nvPr/>
        </p:nvSpPr>
        <p:spPr>
          <a:xfrm>
            <a:off x="-769255" y="5967658"/>
            <a:ext cx="9441052" cy="769441"/>
          </a:xfrm>
          <a:prstGeom prst="rect">
            <a:avLst/>
          </a:prstGeom>
          <a:noFill/>
        </p:spPr>
        <p:txBody>
          <a:bodyPr wrap="square" lIns="91440" tIns="45720" rIns="91440" bIns="45720">
            <a:spAutoFit/>
          </a:bodyPr>
          <a:lstStyle/>
          <a:p>
            <a:pPr algn="ctr"/>
            <a:r>
              <a:rPr lang="ru-RU" sz="4400" b="1" cap="none" spc="0" dirty="0" err="1">
                <a:ln w="22225">
                  <a:solidFill>
                    <a:schemeClr val="accent2"/>
                  </a:solidFill>
                  <a:prstDash val="solid"/>
                </a:ln>
                <a:solidFill>
                  <a:schemeClr val="accent2">
                    <a:lumMod val="40000"/>
                    <a:lumOff val="60000"/>
                  </a:schemeClr>
                </a:solidFill>
                <a:effectLst/>
              </a:rPr>
              <a:t>Чекаю</a:t>
            </a:r>
            <a:r>
              <a:rPr lang="ru-RU" sz="4400" b="1" cap="none" spc="0" dirty="0">
                <a:ln w="22225">
                  <a:solidFill>
                    <a:schemeClr val="accent2"/>
                  </a:solidFill>
                  <a:prstDash val="solid"/>
                </a:ln>
                <a:solidFill>
                  <a:schemeClr val="accent2">
                    <a:lumMod val="40000"/>
                    <a:lumOff val="60000"/>
                  </a:schemeClr>
                </a:solidFill>
                <a:effectLst/>
              </a:rPr>
              <a:t> на </a:t>
            </a:r>
            <a:r>
              <a:rPr lang="ru-RU" sz="4400" b="1" cap="none" spc="0" dirty="0" err="1">
                <a:ln w="22225">
                  <a:solidFill>
                    <a:schemeClr val="accent2"/>
                  </a:solidFill>
                  <a:prstDash val="solid"/>
                </a:ln>
                <a:solidFill>
                  <a:schemeClr val="accent2">
                    <a:lumMod val="40000"/>
                    <a:lumOff val="60000"/>
                  </a:schemeClr>
                </a:solidFill>
                <a:effectLst/>
              </a:rPr>
              <a:t>Ваші</a:t>
            </a:r>
            <a:r>
              <a:rPr lang="ru-RU" sz="4400" b="1" cap="none" spc="0" dirty="0">
                <a:ln w="22225">
                  <a:solidFill>
                    <a:schemeClr val="accent2"/>
                  </a:solidFill>
                  <a:prstDash val="solid"/>
                </a:ln>
                <a:solidFill>
                  <a:schemeClr val="accent2">
                    <a:lumMod val="40000"/>
                    <a:lumOff val="60000"/>
                  </a:schemeClr>
                </a:solidFill>
                <a:effectLst/>
              </a:rPr>
              <a:t> </a:t>
            </a:r>
            <a:r>
              <a:rPr lang="ru-RU" sz="4400" b="1" cap="none" spc="0" dirty="0" err="1">
                <a:ln w="22225">
                  <a:solidFill>
                    <a:schemeClr val="accent2"/>
                  </a:solidFill>
                  <a:prstDash val="solid"/>
                </a:ln>
                <a:solidFill>
                  <a:schemeClr val="accent2">
                    <a:lumMod val="40000"/>
                    <a:lumOff val="60000"/>
                  </a:schemeClr>
                </a:solidFill>
                <a:effectLst/>
              </a:rPr>
              <a:t>запитання</a:t>
            </a:r>
            <a:endParaRPr lang="ru-RU" sz="4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69385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D4BDFC35-9091-F743-9480-A6038825BAC6}"/>
              </a:ext>
            </a:extLst>
          </p:cNvPr>
          <p:cNvSpPr txBox="1"/>
          <p:nvPr/>
        </p:nvSpPr>
        <p:spPr>
          <a:xfrm>
            <a:off x="315310" y="1864768"/>
            <a:ext cx="10909738" cy="4460516"/>
          </a:xfrm>
          <a:prstGeom prst="rect">
            <a:avLst/>
          </a:prstGeom>
          <a:noFill/>
        </p:spPr>
        <p:txBody>
          <a:bodyPr wrap="square">
            <a:spAutoFit/>
          </a:bodyPr>
          <a:lstStyle/>
          <a:p>
            <a:pPr marL="41910" indent="49847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Людина проводить на робочому місці навіть більше часу ніж вдома (вночі ми спимо), а тому питання озеленення робочих офісних приміщень є дуже актуальним та необхідним. Рослини в офісах створюють затишок, регулюють емоційний та психологічний стан працівників і покращують мікроклімат приміщень. </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Також рослини використовують для формування зорового сприйняття приміщень. В холах та великих за розмірами приміщеннях варто помістити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кадку</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з великою рослиною, наприклад, пальма, банан, велика монстера. Рослини низькорослі та менші за розміром групують разом. Якщо в приміщенні високі стелі можна помістити в ньому кашпо з ліанами чи ампельними рослинами. А якщо стелі навпаки низькі – тут допоможуть високі рослини. Вузька кімната буде здаватися ширшою якщо біля стін поставити рослини з вигнутими стеблами та дрібним листям. </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1654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6" name="TextBox 5">
            <a:extLst>
              <a:ext uri="{FF2B5EF4-FFF2-40B4-BE49-F238E27FC236}">
                <a16:creationId xmlns:a16="http://schemas.microsoft.com/office/drawing/2014/main" id="{6063B4A7-F9EB-9145-BA33-11D342E22DF5}"/>
              </a:ext>
            </a:extLst>
          </p:cNvPr>
          <p:cNvSpPr txBox="1"/>
          <p:nvPr/>
        </p:nvSpPr>
        <p:spPr>
          <a:xfrm>
            <a:off x="315309" y="1754150"/>
            <a:ext cx="10957035" cy="4730269"/>
          </a:xfrm>
          <a:prstGeom prst="rect">
            <a:avLst/>
          </a:prstGeom>
          <a:noFill/>
        </p:spPr>
        <p:txBody>
          <a:bodyPr wrap="square">
            <a:spAutoFit/>
          </a:bodyPr>
          <a:lstStyle/>
          <a:p>
            <a:pPr marL="41910" indent="498475"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Якщо кімнату потрібно розділити на кілька робочих зон то можна використати ширми з закріпленими на них рослинами чи розмістити рослини по боках столів.</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Досить часто у офісних приміщеннях біля моніторів комп’ютерів розміщують кактуси. Є думка що саме кактуси здатні поглинати електромагнітне випромінювання. Проте слід пам’ятати що колючки кактусів здатні причинити неприємні відчуття при контакті з ними відкритими ділянками тіла.</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В офісах можна вирощувати рослини сік яких отруйний або може викликати подразнення –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діфенбахію</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200" kern="100" dirty="0" err="1">
                <a:effectLst/>
                <a:latin typeface="Bookman Old Style" panose="02050604050505020204" pitchFamily="18" charset="0"/>
                <a:ea typeface="Calibri" panose="020F0502020204030204" pitchFamily="34" charset="0"/>
                <a:cs typeface="Times New Roman" panose="02020603050405020304" pitchFamily="18" charset="0"/>
              </a:rPr>
              <a:t>алоказію</a:t>
            </a: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 молочаї, кротон тощо.</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200" kern="100" dirty="0">
                <a:effectLst/>
                <a:latin typeface="Bookman Old Style" panose="02050604050505020204" pitchFamily="18" charset="0"/>
                <a:ea typeface="Calibri" panose="020F0502020204030204" pitchFamily="34" charset="0"/>
                <a:cs typeface="Times New Roman" panose="02020603050405020304" pitchFamily="18" charset="0"/>
              </a:rPr>
              <a:t>Суттєво пожвавлюють інтер’єр штамбові форми юки чи драцени. Їх краще розмістити в горщиках біля дверей.</a:t>
            </a:r>
            <a:endParaRPr lang="ru-UA"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2914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5" name="TextBox 4">
            <a:extLst>
              <a:ext uri="{FF2B5EF4-FFF2-40B4-BE49-F238E27FC236}">
                <a16:creationId xmlns:a16="http://schemas.microsoft.com/office/drawing/2014/main" id="{22A1BF83-A70A-FE4D-B9C1-D547299C7595}"/>
              </a:ext>
            </a:extLst>
          </p:cNvPr>
          <p:cNvSpPr txBox="1"/>
          <p:nvPr/>
        </p:nvSpPr>
        <p:spPr>
          <a:xfrm>
            <a:off x="567558" y="1670738"/>
            <a:ext cx="10657489" cy="4789837"/>
          </a:xfrm>
          <a:prstGeom prst="rect">
            <a:avLst/>
          </a:prstGeom>
          <a:noFill/>
        </p:spPr>
        <p:txBody>
          <a:bodyPr wrap="square">
            <a:spAutoFit/>
          </a:bodyPr>
          <a:lstStyle/>
          <a:p>
            <a:pPr marL="41910" indent="49847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В приміщенні де працюють переважно жінки гарно виглядатимуть різноманітні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красивоквітучи</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квіти: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узумбарські</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фіалки, гортензії,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сінінгії</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Приміщення де працюють чоловіки краще прикрасити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хлорофітумами</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ліанами, </a:t>
            </a:r>
            <a:r>
              <a:rPr lang="uk-UA" sz="2000" kern="100" dirty="0" err="1">
                <a:effectLst/>
                <a:latin typeface="Bookman Old Style" panose="02050604050505020204" pitchFamily="18" charset="0"/>
                <a:ea typeface="Calibri" panose="020F0502020204030204" pitchFamily="34" charset="0"/>
                <a:cs typeface="Times New Roman" panose="02020603050405020304" pitchFamily="18" charset="0"/>
              </a:rPr>
              <a:t>спатифілюмами</a:t>
            </a: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 </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41910" indent="498475"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Кольорові аспекти також мають велике значення. Зелений колір викликає радість тому він підходить для будь-якого приміщення. Синій та фіолетовий символізують стриманість, рослини цих кольорів краще поставити у кабінеті директора. Червоний це енергія, білий та кремовий – шик та елегантність, тому такі кольори корисні у приміщеннях де відбуваються «мозкові штурми» - зали засідань, конференц зали, редакції, рекламні та маркетингові відділи. Жовтий та помаранчевий нагадують Сонце, а рожевий підкреслює ніжність. Квіти теплих відтінків влучно розмістити на столі секретаря, а також на підвіконнях у фірмах що працюють з жінками – салонах краси, перукарнях, фітнес-студіях, студіях загару тощо.</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2886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6" name="TextBox 5">
            <a:extLst>
              <a:ext uri="{FF2B5EF4-FFF2-40B4-BE49-F238E27FC236}">
                <a16:creationId xmlns:a16="http://schemas.microsoft.com/office/drawing/2014/main" id="{516CB484-CF10-BE47-AA6E-C09498A72753}"/>
              </a:ext>
            </a:extLst>
          </p:cNvPr>
          <p:cNvSpPr txBox="1"/>
          <p:nvPr/>
        </p:nvSpPr>
        <p:spPr>
          <a:xfrm>
            <a:off x="1447143" y="2554014"/>
            <a:ext cx="9297714" cy="2022285"/>
          </a:xfrm>
          <a:prstGeom prst="rect">
            <a:avLst/>
          </a:prstGeom>
          <a:noFill/>
        </p:spPr>
        <p:txBody>
          <a:bodyPr wrap="square">
            <a:spAutoFit/>
          </a:bodyPr>
          <a:lstStyle/>
          <a:p>
            <a:pPr lvl="0" algn="ctr">
              <a:lnSpc>
                <a:spcPct val="107000"/>
              </a:lnSpc>
              <a:spcAft>
                <a:spcPts val="800"/>
              </a:spcAft>
            </a:pPr>
            <a:r>
              <a:rPr lang="uk-UA" sz="6000" i="1" kern="100" dirty="0">
                <a:effectLst/>
                <a:latin typeface="Bookman Old Style" panose="02050604050505020204" pitchFamily="18" charset="0"/>
                <a:ea typeface="Calibri" panose="020F0502020204030204" pitchFamily="34" charset="0"/>
                <a:cs typeface="Times New Roman" panose="02020603050405020304" pitchFamily="18" charset="0"/>
              </a:rPr>
              <a:t>2. Дизайн навчальних закладів</a:t>
            </a:r>
            <a:endParaRPr lang="ru-UA" sz="6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60345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6" name="TextBox 5">
            <a:extLst>
              <a:ext uri="{FF2B5EF4-FFF2-40B4-BE49-F238E27FC236}">
                <a16:creationId xmlns:a16="http://schemas.microsoft.com/office/drawing/2014/main" id="{D1362A16-606D-2E44-BAC3-289F3C775DA0}"/>
              </a:ext>
            </a:extLst>
          </p:cNvPr>
          <p:cNvSpPr txBox="1"/>
          <p:nvPr/>
        </p:nvSpPr>
        <p:spPr>
          <a:xfrm>
            <a:off x="299545" y="1783415"/>
            <a:ext cx="10862442" cy="4764702"/>
          </a:xfrm>
          <a:prstGeom prst="rect">
            <a:avLst/>
          </a:prstGeom>
          <a:noFill/>
        </p:spPr>
        <p:txBody>
          <a:bodyPr wrap="square">
            <a:spAutoFit/>
          </a:bodyPr>
          <a:lstStyle/>
          <a:p>
            <a:pPr indent="457200"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Кожен тип навчального закладу має свої особливості в проектуванні прилеглих територій, що обумовлюється різним віком учнів.</a:t>
            </a:r>
            <a:endParaRPr lang="ru-UA" sz="2000" kern="100"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Окрім того усі навчальні заклади можна поділити на дві великі групи:</a:t>
            </a:r>
            <a:endParaRPr lang="ru-UA" sz="2000" kern="100"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1. навчально-виховні заклади тимчасового перебування дітей;</a:t>
            </a:r>
            <a:endParaRPr lang="ru-UA" sz="2000" kern="100"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2. навчально-виховні заклади цілодобового перебування дітей.</a:t>
            </a:r>
            <a:endParaRPr lang="ru-UA" sz="2000" kern="100"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Території навчально-виховних закладів цілодобового перебування дітей повинні мати більші площі територій та більшу кількість будівель на території (спальні корпуси, їдальні, навчальні корпуси, медичні корпуси за потребою). Окрім того, на території навчально-виховного комплексу цілодобового перебування дітей обов’язково повинні розміщуватися 2-3 спортивні майданчики, парк для прогулянок та відпочинку, що надає можливість відновити психологічний комфорт учнів та дати змогу хоча б тимчасово залишатися на одинці. </a:t>
            </a:r>
            <a:endParaRPr lang="ru-UA" sz="2000" kern="100"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7610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97F5909A-E9A4-F9BA-B2A8-6E156AA2F1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6" name="TextBox 5">
            <a:extLst>
              <a:ext uri="{FF2B5EF4-FFF2-40B4-BE49-F238E27FC236}">
                <a16:creationId xmlns:a16="http://schemas.microsoft.com/office/drawing/2014/main" id="{9CAEDC06-61FB-6D4F-8E8F-A1F8CD8A295A}"/>
              </a:ext>
            </a:extLst>
          </p:cNvPr>
          <p:cNvSpPr txBox="1"/>
          <p:nvPr/>
        </p:nvSpPr>
        <p:spPr>
          <a:xfrm>
            <a:off x="394138" y="1997931"/>
            <a:ext cx="11004331" cy="3630225"/>
          </a:xfrm>
          <a:prstGeom prst="rect">
            <a:avLst/>
          </a:prstGeom>
          <a:noFill/>
        </p:spPr>
        <p:txBody>
          <a:bodyPr wrap="square">
            <a:spAutoFit/>
          </a:bodyPr>
          <a:lstStyle/>
          <a:p>
            <a:pPr indent="457200" algn="just">
              <a:lnSpc>
                <a:spcPct val="107000"/>
              </a:lnSpc>
              <a:spcAft>
                <a:spcPts val="800"/>
              </a:spcAft>
            </a:pP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У спеціалізованих школах та комплексах розміщують додаткові майданчики та споруди відповідно до профілю. У спортивних закладах – стадіони, басейни, більшу кількість спортивних майданчиків, окремі спортивні корпуси. У спеціалізованих школах біологічного, екологічного та географічного профілів розміщують дослідні ділянки для метеорологічних, астрономічних та біологічних спостережень. Дослідні поля, ділянки, майданчики для рослинності, зоопарки та «живі куточки» для тварин та птахів, акваріуми, тераріуми, </a:t>
            </a:r>
            <a:r>
              <a:rPr lang="uk-UA" sz="2400" kern="100" dirty="0" err="1">
                <a:effectLst/>
                <a:latin typeface="Bookman Old Style" panose="02050604050505020204" pitchFamily="18" charset="0"/>
                <a:ea typeface="Calibri" panose="020F0502020204030204" pitchFamily="34" charset="0"/>
                <a:cs typeface="Times New Roman" panose="02020603050405020304" pitchFamily="18" charset="0"/>
              </a:rPr>
              <a:t>флораріуму</a:t>
            </a:r>
            <a:r>
              <a:rPr lang="uk-UA" sz="2400" kern="100" dirty="0">
                <a:effectLst/>
                <a:latin typeface="Bookman Old Style" panose="02050604050505020204" pitchFamily="18" charset="0"/>
                <a:ea typeface="Calibri" panose="020F0502020204030204" pitchFamily="34" charset="0"/>
                <a:cs typeface="Times New Roman" panose="02020603050405020304" pitchFamily="18" charset="0"/>
              </a:rPr>
              <a:t>, зимові сади та ін..</a:t>
            </a:r>
            <a:endParaRPr lang="ru-U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89403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Человеческое лицо, улыбка, человек, женщина&#10;&#10;Автоматически созданное описание">
            <a:extLst>
              <a:ext uri="{FF2B5EF4-FFF2-40B4-BE49-F238E27FC236}">
                <a16:creationId xmlns:a16="http://schemas.microsoft.com/office/drawing/2014/main" id="{4AB5DDFD-D5B2-98F1-5337-034F60A715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27939" cy="1452282"/>
          </a:xfrm>
          <a:prstGeom prst="rect">
            <a:avLst/>
          </a:prstGeom>
        </p:spPr>
      </p:pic>
      <p:sp>
        <p:nvSpPr>
          <p:cNvPr id="7" name="TextBox 6">
            <a:extLst>
              <a:ext uri="{FF2B5EF4-FFF2-40B4-BE49-F238E27FC236}">
                <a16:creationId xmlns:a16="http://schemas.microsoft.com/office/drawing/2014/main" id="{14681774-59A5-F84E-9660-3EFAE95D949A}"/>
              </a:ext>
            </a:extLst>
          </p:cNvPr>
          <p:cNvSpPr txBox="1"/>
          <p:nvPr/>
        </p:nvSpPr>
        <p:spPr>
          <a:xfrm>
            <a:off x="378372" y="1603118"/>
            <a:ext cx="10752083" cy="4789837"/>
          </a:xfrm>
          <a:prstGeom prst="rect">
            <a:avLst/>
          </a:prstGeom>
          <a:noFill/>
        </p:spPr>
        <p:txBody>
          <a:bodyPr wrap="square">
            <a:spAutoFit/>
          </a:bodyPr>
          <a:lstStyle/>
          <a:p>
            <a:pPr indent="457200"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Планування та озеленення ділянок біля дитячих ясел-садочків обумовлюється в основному режимом дня дітей і графіком їх перебування на відкритому повітрі. Спеціальними дослідженнями встановлено, що знаходячись у такому закладі діти на відкритому просторі проводять взимку 33% часу, восени та навесні – 48% часу, влітку – 90% часу. В залежності від встановленого рас порядку вони витрачають на рухомі ігри 16% часу, на вивчення природи – 8%, харчування 11%, сон 22%, особисту гігієну – 16%, спокійні заняття – 27% часу.</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000" kern="100" dirty="0">
                <a:effectLst/>
                <a:latin typeface="Bookman Old Style" panose="02050604050505020204" pitchFamily="18" charset="0"/>
                <a:ea typeface="Calibri" panose="020F0502020204030204" pitchFamily="34" charset="0"/>
                <a:cs typeface="Times New Roman" panose="02020603050405020304" pitchFamily="18" charset="0"/>
              </a:rPr>
              <a:t>Цільове призначення зелених насаджень на цій території обумовлюється функціями майданчиків та споруд, а також характером використання ділянки в педагогічних цілях. За допомогою насаджень на ділянці ясла-садочок створюється найбільш сприятливі мікрокліматичні та санітарно-гігієнічні умови; ряди рослин ізолюють різні майданчики й споруди одна від одної, крім того насадження використовують у якості наочного матеріалу для ознайомлення з рослинами місцевості.</a:t>
            </a:r>
            <a:endParaRPr lang="ru-UA"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4768020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он">
  <a:themeElements>
    <a:clrScheme name="Ио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Ио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Ио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259</TotalTime>
  <Words>2162</Words>
  <Application>Microsoft Macintosh PowerPoint</Application>
  <PresentationFormat>Широкоэкранный</PresentationFormat>
  <Paragraphs>88</Paragraphs>
  <Slides>25</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25</vt:i4>
      </vt:variant>
    </vt:vector>
  </HeadingPairs>
  <TitlesOfParts>
    <vt:vector size="32" baseType="lpstr">
      <vt:lpstr>Arial</vt:lpstr>
      <vt:lpstr>Bookman Old Style</vt:lpstr>
      <vt:lpstr>Calibri</vt:lpstr>
      <vt:lpstr>Century Gothic</vt:lpstr>
      <vt:lpstr>Times New Roman</vt:lpstr>
      <vt:lpstr>Wingdings 3</vt:lpstr>
      <vt:lpstr>Ион</vt:lpstr>
      <vt:lpstr>ФІТОДИЗАЙН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ФІТОДИЗАЙН</dc:title>
  <dc:creator>Olena Boika</dc:creator>
  <cp:lastModifiedBy>Елена Бойкая</cp:lastModifiedBy>
  <cp:revision>11</cp:revision>
  <dcterms:created xsi:type="dcterms:W3CDTF">2023-09-04T18:39:54Z</dcterms:created>
  <dcterms:modified xsi:type="dcterms:W3CDTF">2023-10-13T09:19:37Z</dcterms:modified>
</cp:coreProperties>
</file>