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8" r:id="rId9"/>
    <p:sldId id="289" r:id="rId10"/>
    <p:sldId id="290" r:id="rId11"/>
    <p:sldId id="291" r:id="rId12"/>
    <p:sldId id="292" r:id="rId13"/>
    <p:sldId id="263" r:id="rId14"/>
    <p:sldId id="262" r:id="rId15"/>
    <p:sldId id="266" r:id="rId16"/>
    <p:sldId id="269" r:id="rId17"/>
    <p:sldId id="272" r:id="rId18"/>
    <p:sldId id="275" r:id="rId19"/>
    <p:sldId id="276" r:id="rId20"/>
    <p:sldId id="277" r:id="rId21"/>
    <p:sldId id="273" r:id="rId22"/>
    <p:sldId id="280" r:id="rId23"/>
    <p:sldId id="264" r:id="rId24"/>
    <p:sldId id="282" r:id="rId25"/>
    <p:sldId id="285" r:id="rId26"/>
    <p:sldId id="267" r:id="rId27"/>
    <p:sldId id="265" r:id="rId28"/>
    <p:sldId id="286" r:id="rId29"/>
    <p:sldId id="293" r:id="rId30"/>
    <p:sldId id="294" r:id="rId31"/>
    <p:sldId id="296" r:id="rId32"/>
    <p:sldId id="297" r:id="rId33"/>
    <p:sldId id="298" r:id="rId34"/>
    <p:sldId id="295" r:id="rId35"/>
    <p:sldId id="302" r:id="rId36"/>
    <p:sldId id="299" r:id="rId37"/>
    <p:sldId id="300" r:id="rId38"/>
    <p:sldId id="301" r:id="rId39"/>
    <p:sldId id="303" r:id="rId40"/>
    <p:sldId id="304" r:id="rId41"/>
    <p:sldId id="305" r:id="rId42"/>
    <p:sldId id="307" r:id="rId43"/>
    <p:sldId id="308" r:id="rId44"/>
    <p:sldId id="309" r:id="rId45"/>
    <p:sldId id="310" r:id="rId46"/>
    <p:sldId id="313" r:id="rId47"/>
    <p:sldId id="312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1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9" r:id="rId74"/>
    <p:sldId id="338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8" r:id="rId93"/>
    <p:sldId id="357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3" r:id="rId108"/>
    <p:sldId id="374" r:id="rId109"/>
    <p:sldId id="372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94374" autoAdjust="0"/>
  </p:normalViewPr>
  <p:slideViewPr>
    <p:cSldViewPr snapToGrid="0">
      <p:cViewPr varScale="1">
        <p:scale>
          <a:sx n="62" d="100"/>
          <a:sy n="62" d="100"/>
        </p:scale>
        <p:origin x="7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8319-1DC8-421B-8C46-CA1EB10E796E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7210E-6391-4E06-B6C3-EF20EA7CC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10E-6391-4E06-B6C3-EF20EA7CCE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5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10E-6391-4E06-B6C3-EF20EA7CCE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5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5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6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0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0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6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218F-B07F-4782-81B1-F2287E8E4BE9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630C-8125-4E76-8B43-1F7CA3751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745" y="961697"/>
            <a:ext cx="10258096" cy="2640341"/>
          </a:xfrm>
        </p:spPr>
        <p:txBody>
          <a:bodyPr/>
          <a:lstStyle/>
          <a:p>
            <a:r>
              <a:rPr lang="uk-UA" dirty="0"/>
              <a:t>ОСНОВИ ІНФОРМАЦІЙНИХ СИСТЕМ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6930" y="4682359"/>
            <a:ext cx="9117725" cy="1016875"/>
          </a:xfrm>
        </p:spPr>
        <p:txBody>
          <a:bodyPr>
            <a:normAutofit/>
          </a:bodyPr>
          <a:lstStyle/>
          <a:p>
            <a:r>
              <a:rPr lang="uk-UA" sz="6000" dirty="0"/>
              <a:t>ЛЕКЦІЇ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0805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0" y="533400"/>
            <a:ext cx="9250680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Каскадна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водоспадна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модель ЖЦ ІС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1" y="1493520"/>
            <a:ext cx="780288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34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915" y="1187987"/>
            <a:ext cx="107248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особлива частина бази даних, яка недосяжна користувачам СУБД і підтримується особливо ретельно (інколи підтримуються дві копії журналу, розміщені на різних носіях). У журнал надходять записи про всі зміни, які відбуваються з основною частиною бази даних.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915" y="3758734"/>
            <a:ext cx="10926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роботи з базою даних використовуються спеціальні мови баз даних. Зазвичай виділяють дві мови: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мову визначення даних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DDL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мову маніпулювання даними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DML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10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423" y="690070"/>
            <a:ext cx="10833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300"/>
              </a:spcBef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даних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абстракція. Вони не з’являються і не існують у природі самі по собі. Дані відображають об’єкти реального світу.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327" y="2193406"/>
            <a:ext cx="10621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 реального світу, відомості про яких зберігаються в базі даних, називаються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сутностями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їх актуальні ознаки –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атрибутами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Кожна ознака конкретного об’єкта є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атрибута.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7423" y="4486169"/>
            <a:ext cx="10616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можна визначити як сукупність описів об’єктів реального світу і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між ними, які є актуальними для конкретної предметної області.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535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7" y="740506"/>
            <a:ext cx="11267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Предметна область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частина реального світу, яка досліджується з метою організації управління і автоматизації.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об’єкт, який може бути ідентифіковано якимось способом, що відрізняє його (об’єкт) від інших об’єктів. Кожна сутність представляється безліччю атрибутів, які описують властивості всіх членів даного набору сутностей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447" y="3805229"/>
            <a:ext cx="11422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 сутності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один або більше атрибутів, які унікально визначають дану сутність.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Набір зв’язку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відношення між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сутностями. Якщо зв’язок об’єднує дві сутності він називається бінарним.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60771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87" y="943954"/>
            <a:ext cx="11654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даних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визначає, як, яким чином сутності, атрибути і зв’язки відображаються на структурі бази даних.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Будь-яка модель даних бази даних включає такі складові: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структурну, яка визначає структуру уявлення об’єктів у базі даних;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цілісну, яка визначає правила цілісності, які повинні задавати різного роду обмеження предметної області;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маніпуляційну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визначає можливість роботи з об’єктами, які зберігаються в базі даних.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778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912" y="941983"/>
            <a:ext cx="10678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Зазвичай системи баз даних класифікуються в залежності від моделі даних, яка покладена в їхню основу. Існують такі моделі даних: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мережну;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ієрархічну;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реляційну;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об’єктно-орієнтовану;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об’єктно-реляційну.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253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 №10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 ЛЕКЦІЇ </a:t>
            </a:r>
            <a:r>
              <a:rPr 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КОМП’ЮТЕРНІ МЕРЕЖІ»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4584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427" y="970024"/>
            <a:ext cx="10337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Обчислювальна мережа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сукупність територіально розосереджених систем обробки даних і засобів зв’язку та передачі даних, які забезпечують користувачам дистанційний доступ до ресурсів мережі і колективне використання цих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ресурсов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427" y="3619249"/>
            <a:ext cx="1097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обчислювальної мережі входять два основні компоненти територіально розосереджених об’єктів: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обробки даних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засоби зв’язку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 даних.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184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414" y="883471"/>
            <a:ext cx="10895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Абонентська мережа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сукупність усіх абонентів обчислювальної мережі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3920" y="2286153"/>
            <a:ext cx="11034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Вузол комутації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являє собою комплекс технічних і програмних засобів, що забезпечують комутацію каналів, повідомлень і пакетів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8421" y="4470670"/>
            <a:ext cx="10895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Концентратор − 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пристрій, який об’єднує завантаження декількох каналів передачі даних для наступної передачі даних по меншому числу каналів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46672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14" y="481381"/>
            <a:ext cx="9887919" cy="5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507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921" y="850964"/>
            <a:ext cx="107868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обробки даних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різноманітні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ЕОМ для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обчислень, збереження даних, пошуку інформації тощо, а також термінальне обладнання для взаємодії користувачів із системами обробки даних (телетайпи, дисплеї, персональні комп’ютери).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Засоби зв’язку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 даних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забезпечують, як дистанційний доступ користувачів до ресурсів систем обробки даних, так і обмін інформацією між різними віддаленими системами обробки даних, а також між окремими користувачами мережі.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6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160" y="259080"/>
            <a:ext cx="6659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5600">
              <a:spcAft>
                <a:spcPts val="0"/>
              </a:spcAft>
            </a:pPr>
            <a:r>
              <a:rPr lang="ru-RU" sz="2800" dirty="0"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Ітераційна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модель ЖЦ ІС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671856"/>
            <a:ext cx="8503920" cy="47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451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942" y="750092"/>
            <a:ext cx="9252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 завантаження каналів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09" y="2278250"/>
            <a:ext cx="9546956" cy="35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67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958" y="718110"/>
            <a:ext cx="5518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Локальні комп’ютерні мережі</a:t>
            </a:r>
            <a:endParaRPr lang="ru-RU" sz="2800" b="1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905" y="1531905"/>
            <a:ext cx="10290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Сервери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апаратно-програмні комплекси, які виконують функції управління розподілом мережних ресурсів загального доступу.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Робочі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станції 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 це комп’ютери, які здійснюють доступ до мережних ресурсів, які надаються сервером.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Фізичне середовище передачі даних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мережний кабель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коаксіальні і оптоволоконні кабелі, виті пари дротів, а також бездротові канали зв’язку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інфрачервоне випромінювання, лазери, радіопередача).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477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888" y="1115421"/>
            <a:ext cx="10647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 три основних типи локальних комп’ютерних мереж: однорангові ЛМ (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peer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peer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ЛМ на основі сервера (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server based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комбіновані ЛМ. На вибір того або іншого типу впливають такі фактори: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 підприємства;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необхідний рівень безпеки;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обсяг мережного трафіку;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 витрати;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доступності мережної адміністративної підтримки.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819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1127" y="640618"/>
            <a:ext cx="549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Компоненти локальної мережі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51" y="1928999"/>
            <a:ext cx="9949911" cy="41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27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164" y="640619"/>
            <a:ext cx="4314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 на основі сервера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0894" y="4684763"/>
            <a:ext cx="10631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Файл-сервери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принт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-сервери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управляють доступом користувачів до файлів і принтерів.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Сервери додатків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(у тому числі сервер баз даних і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WEB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-сервер) виконують прикладні частини серверних додатків.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417" y="1305342"/>
            <a:ext cx="107248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Поштові сервери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управляють передачею електронних повідомлень між користувачами мережі.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Факс-сервери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управляють потоком вхідних і вихідних факсимільних повідомлень через один або декілька факс-модемів.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Комунікаційні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сервери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управляють потоками даних і поштових повідомлень між конкретною локальною мережею та іншими мережами або віддаленими користувачами через модем або телефону лінію. Комунікаційні сервери забезпечують доступ до Інтернету.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Сервер служб каталогів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призначений для пошуку, зберігання і захисту інформації в мережі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Windows NT Server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об’єднує робочі станції у логічні групи-домени, система захисту яких наділяє користувачів різними правами доступу до будь-якого мережного ресурсу.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2840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037" y="648564"/>
            <a:ext cx="8245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нОВІтні</a:t>
            </a:r>
            <a:r>
              <a:rPr lang="uk-UA" sz="3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ІНФОРМАЦІЙНІ ТЕХНОЛОГІЇ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4393" y="1346285"/>
            <a:ext cx="507042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</a:rPr>
              <a:t>Е</a:t>
            </a:r>
            <a:r>
              <a:rPr lang="uk-UA" sz="3200" b="1" dirty="0" err="1">
                <a:latin typeface="Times New Roman" panose="02020603050405020304" pitchFamily="18" charset="0"/>
              </a:rPr>
              <a:t>кспертні</a:t>
            </a:r>
            <a:r>
              <a:rPr lang="uk-UA" sz="3200" b="1" dirty="0">
                <a:latin typeface="Times New Roman" panose="02020603050405020304" pitchFamily="18" charset="0"/>
              </a:rPr>
              <a:t> системи </a:t>
            </a:r>
            <a:r>
              <a:rPr lang="ru-RU" sz="3200" b="1" dirty="0">
                <a:latin typeface="Times New Roman" panose="02020603050405020304" pitchFamily="18" charset="0"/>
              </a:rPr>
              <a:t>(ЕС)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3885" y="2551837"/>
            <a:ext cx="104303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Експертні системи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(ЕС)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комп’ютерні програми, які створенні для виконання тих видів діяльності, які під силу людині-експерту. Вони імітують дії експерта, істотно відрізняються від точних, добре аргументованих алгоритмів і не схожі на математичні процедури більшості традиційних розробок.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95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515" y="702612"/>
            <a:ext cx="6561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30350" algn="just"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експертної системи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15" y="1657925"/>
            <a:ext cx="8846331" cy="47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389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898" y="834482"/>
            <a:ext cx="98569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3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Мова уявлення знань, яка використовується в експертній системі, отримала назву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мови розробки ЕС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система програмного забезпечення, яка реалізує зазначені функції –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ЕС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 знань містить факти і правила.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фрази без умов, що містять твердження, які завжди абсолютно вірні.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містять твердження, істинність яких залежить від деяких умов, які утворюють тіло правила.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487680"/>
            <a:ext cx="687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Спіральна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модель ЖЦ ІС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1505190"/>
            <a:ext cx="6050279" cy="44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8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лекції :«КЛАСИФІКАЦІЯ ІНФОРМАЦІЙНИХ СИСТЕМ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4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475" y="977462"/>
            <a:ext cx="10421007" cy="648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Інформаційно-керуючі системи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системи, що призначені для збирання та обробки інформації, яка необхідна для управління організацією, підприємством, галуззю тощо.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підтримки прийняття рішень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системи, призначенням яких є накопичення і аналіз даних, необхідних для ухвалення рішень у різних сферах діяльності людини.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обробки даних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системи, основною функцією яких є обробка і архівація великих обсягів даних.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b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449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664372" y="362607"/>
            <a:ext cx="647962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інформаційних систем за призначенням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14" y="1670657"/>
            <a:ext cx="10720983" cy="44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1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104" y="551795"/>
            <a:ext cx="637670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інформаційних систем за видом діяльності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4" y="2581576"/>
            <a:ext cx="9569669" cy="41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693683"/>
            <a:ext cx="615906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інформаційних систем за структурою апаратних засобів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10" y="2490247"/>
            <a:ext cx="10862442" cy="42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8179" y="693683"/>
            <a:ext cx="101214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інформаційних систем за режимом роботи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4" y="1309236"/>
            <a:ext cx="11154586" cy="60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669" y="1828802"/>
            <a:ext cx="112340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</a:rPr>
              <a:t>. </a:t>
            </a:r>
            <a:r>
              <a:rPr lang="uk-UA" sz="4400" b="1" dirty="0">
                <a:latin typeface="Times New Roman" panose="02020603050405020304" pitchFamily="18" charset="0"/>
              </a:rPr>
              <a:t>Структура інформаційного процесу</a:t>
            </a:r>
            <a:r>
              <a:rPr lang="uk-UA" sz="2800" b="1" dirty="0">
                <a:latin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Інформаційний процес можна розглядати як сукупність елементарних операцій: збирання інформації; її перетворення і введення в ЕОМ; передачу інформації; зберігання інформації; обробка інформації; надання інформації користувачеві 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21321" y="392060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21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sz="9600" dirty="0"/>
              <a:t>ЛЕКЦІЯ № 1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лекції:  «Інформаційні системи, основні поняття теорії інформаційних систем»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669" y="205273"/>
            <a:ext cx="90693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інформаційного процесу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3" y="1343608"/>
            <a:ext cx="9032033" cy="5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558" y="464949"/>
            <a:ext cx="592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Схема інформаційних технологій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9" y="1495683"/>
            <a:ext cx="9996407" cy="45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5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725" y="836907"/>
            <a:ext cx="678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моделей інформаційних процесів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1" y="1677220"/>
            <a:ext cx="11019295" cy="51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0882" y="3310759"/>
            <a:ext cx="10202917" cy="2866204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лекції : «СХЕМИ ІНФОРМАЦІЙНИХ ПРОЦЕСІВ»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3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359476"/>
            <a:ext cx="10698480" cy="62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04823"/>
              </p:ext>
            </p:extLst>
          </p:nvPr>
        </p:nvGraphicFramePr>
        <p:xfrm>
          <a:off x="1143000" y="145480"/>
          <a:ext cx="9585960" cy="62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156356" imgH="4177220" progId="Word.Document.12">
                  <p:embed/>
                </p:oleObj>
              </mc:Choice>
              <mc:Fallback>
                <p:oleObj name="Документ" r:id="rId2" imgW="6156356" imgH="4177220" progId="Word.Document.12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5480"/>
                        <a:ext cx="9585960" cy="627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98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11329"/>
              </p:ext>
            </p:extLst>
          </p:nvPr>
        </p:nvGraphicFramePr>
        <p:xfrm>
          <a:off x="472440" y="381000"/>
          <a:ext cx="10896600" cy="605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156356" imgH="4425268" progId="Word.Document.12">
                  <p:embed/>
                </p:oleObj>
              </mc:Choice>
              <mc:Fallback>
                <p:oleObj name="Документ" r:id="rId2" imgW="6156356" imgH="4425268" progId="Word.Document.12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" y="381000"/>
                        <a:ext cx="10896600" cy="605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34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77240"/>
            <a:ext cx="105156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2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166697"/>
            <a:ext cx="10911840" cy="56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920" y="1188720"/>
            <a:ext cx="9220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algn="just">
              <a:spcAft>
                <a:spcPts val="0"/>
              </a:spcAft>
              <a:tabLst>
                <a:tab pos="1498600" algn="l"/>
                <a:tab pos="2590800" algn="l"/>
                <a:tab pos="3035300" algn="l"/>
                <a:tab pos="4152900" algn="l"/>
                <a:tab pos="4673600" algn="l"/>
                <a:tab pos="53213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ескізний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745"/>
            <a:ext cx="10515600" cy="557787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i="1" dirty="0"/>
              <a:t>Інформаційна</a:t>
            </a:r>
            <a:r>
              <a:rPr lang="uk-UA" dirty="0"/>
              <a:t> </a:t>
            </a:r>
            <a:r>
              <a:rPr lang="uk-UA" b="1" i="1" dirty="0"/>
              <a:t>система</a:t>
            </a:r>
            <a:r>
              <a:rPr lang="uk-UA" dirty="0"/>
              <a:t> – це організаційно упорядкована сукупність документів (масивів документів) і інформаційних технологій, в тому числі з використанням засобів обчислювальної техніки і зв’язку, які реалізують інформаційні процеси.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b="1" dirty="0"/>
              <a:t>Інформаційні системи розрізняють за масштабами: індивідуальні, колективні, масштабу підприємств, корпорацій, галузі, міста, регіону, країни, континенту, планети.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65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320" y="746760"/>
            <a:ext cx="10576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проектуванням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увазі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перетворення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вхідної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об’єкт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про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об’єктів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аналогічного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проект ІС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0" y="2575560"/>
            <a:ext cx="7604760" cy="41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8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680" y="1219201"/>
            <a:ext cx="9235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методів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засобів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ІС,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9680" y="3270796"/>
            <a:ext cx="10195560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лежить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технологічний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їхню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послідовність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склад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виконавців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9632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640" y="518160"/>
            <a:ext cx="778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Технологічна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операція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1924238"/>
            <a:ext cx="6888480" cy="40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840" y="518160"/>
            <a:ext cx="5379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ІС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20" y="1310641"/>
            <a:ext cx="92354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563880"/>
            <a:ext cx="8503919" cy="52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8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 №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РОЗРАХУНОК БАЗОВИХ </a:t>
            </a:r>
            <a:r>
              <a:rPr lang="uk-UA" dirty="0"/>
              <a:t>СТРУКТУР ДЛЯ СИСТЕМ ЗБЕРЕЖЕННЯ 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20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ЛЕКЦІЯ№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65320"/>
            <a:ext cx="9403080" cy="1402080"/>
          </a:xfrm>
        </p:spPr>
        <p:txBody>
          <a:bodyPr>
            <a:normAutofit/>
          </a:bodyPr>
          <a:lstStyle/>
          <a:p>
            <a:r>
              <a:rPr lang="uk-UA" sz="2800" dirty="0"/>
              <a:t>Тема лекції: «ХАРАКТЕРИСТИКИ ІС»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6473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0"/>
            <a:ext cx="10637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характеристики інформаційних систем, які є пріоритетними для споживачів, це: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функціональна повнота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відображає рівень задоволення інформаційних потреб користувачів, осіб, які приймають рішення (ОПР), а також рівень управлінських робіт;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своєчасність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визначає перспективу своєчасного отримання необхідної інформації;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функціональна надійність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відображає надійність функціонування інформаційного, програмного, технічного, ергономічного забезпечення обробки даних;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адаптивна надійність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визначає здатність системи виконувати свої функції при зміні умов під впливом довкілля (зміна ресурсів, структури інформаційно-обчислювальної системи тощо).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462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760" y="731520"/>
            <a:ext cx="10180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інформаційної системи: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релевантність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 змістовна відповідність інформації запиту, тобто інформація, яка отримана як результат запиту, повинна відповідати цьому запитові;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за відхиленнями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особи, які приймають рішення повинні бути проінформовані про критичні чинники, які впливають на результат;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дані, на основі яких формується інформація, повинні адекватно відображати поточний стан об’єкту, тобто не бути застарілими;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своєчасність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інформація повинна надаватися тоді, коли вона потрібна користувачеві;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пристосованість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система повинна задовольняти різноманітним запитам користувача;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повнота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властивість системи надавати всю інформацію, всі документи, які відповідають запиту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57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80" y="1371601"/>
            <a:ext cx="946404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1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276" y="914400"/>
            <a:ext cx="10612820" cy="44900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i="1" dirty="0"/>
              <a:t>Інформатика</a:t>
            </a:r>
            <a:r>
              <a:rPr lang="uk-UA" b="1" dirty="0"/>
              <a:t> – галузь науки, яка вивчає структуру і загальні властивості інформації, а також питання, пов’язані з її збиранням, збереженням, пошуком, переробкою, перетворенням, поширенням і використанням.</a:t>
            </a:r>
          </a:p>
          <a:p>
            <a:pPr>
              <a:lnSpc>
                <a:spcPct val="150000"/>
              </a:lnSpc>
            </a:pPr>
            <a:endParaRPr lang="uk-UA" b="1" dirty="0"/>
          </a:p>
          <a:p>
            <a:pPr>
              <a:lnSpc>
                <a:spcPct val="150000"/>
              </a:lnSpc>
            </a:pPr>
            <a:r>
              <a:rPr lang="uk-UA" i="1" dirty="0"/>
              <a:t>Інформація</a:t>
            </a:r>
            <a:r>
              <a:rPr lang="uk-UA" b="1" dirty="0"/>
              <a:t> (</a:t>
            </a:r>
            <a:r>
              <a:rPr lang="en-US" b="1" i="1" dirty="0"/>
              <a:t>information</a:t>
            </a:r>
            <a:r>
              <a:rPr lang="uk-UA" b="1" dirty="0"/>
              <a:t>) – роз’яснення, виклад. Спочатку інформація трактувалася як відомості, що передаються людьми різними способами (словесним, письмовим, за допомогою сигналів, технічними засобами тощо).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50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474344"/>
            <a:ext cx="11673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300"/>
              </a:spcBef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ефективність інформаційної системи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 ефективність інформаційної системи – це оцінка результативності системи, яка визначається порівнянням витрат з отриманим від її використання ефектом, як результатом діяльності системи.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 від впровадження інформаційної системи може бути соціальним, технічним і економічним.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визначається впливом автоматизації на роботу працівників управлінського апарату, інформаційно-обчислювального центру, а також членів суспільства, соціальне обслуговування яких поліпшується завдяки впровадженню інформаційної системи.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обумовлюється швидкістю виконання визначених операцій, збільшенням продуктивності тощо.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Економічний ефект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виявляє фактичну економію порівняно з витратами на створення інформаційної системи і оцінюється річним економічним ефектом, економічною ефективністю (економією протягом року, коефіцієнтом економічної ефективності, одноразовими і капітальними витратами, строком окупності).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82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6269"/>
            <a:ext cx="9997439" cy="64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84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7447"/>
            <a:ext cx="11323320" cy="68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7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134"/>
            <a:ext cx="10942320" cy="64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6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920" y="269674"/>
            <a:ext cx="10439400" cy="5949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автоматизованої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>
              <a:lnSpc>
                <a:spcPct val="98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пред'являються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пред'являються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комплексу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5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проектованої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і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5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920" y="1557462"/>
            <a:ext cx="10088880" cy="4774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marR="127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ескізного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ТЗ на систему. Як правило,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ескізного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укрупненная структура;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базою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35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 №6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ЛЕКЦІЇ : «ЗАБЕЗПЕЧЕННЯ НАДІЙНОСТІ ІС»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7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335280"/>
            <a:ext cx="1078992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властивість об’єкта виконувати задані функції, зберігаючи в часі значення встановлених експлуатаційних показників у заданих межах, які відповідають заданим режимам і умовам використання, технічного обслуговування, ремонтів, зберігання, транспортування. 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3810000"/>
            <a:ext cx="1036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технічного засобу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настання поді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ї, яка порушу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його працездатність.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2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777240"/>
            <a:ext cx="10317480" cy="45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 показником безвідмовності пристроїв є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безвідмовної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який являє собою імовірність того, що у межах заданої наробітки відмова об’єкту не виникає.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2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Важливими характеристиками надійності є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час між сусідніми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відмовами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(наробіток на відмову) і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час відновлення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88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518160"/>
            <a:ext cx="1050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Коефіцієнтом готовності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називають імовірність того, що об’єкт виявиться працездатним у довільний момент часу, крім тих періодів, коли використання об’єкту не планувалося.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274838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оцінювання надійності застосовується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 технічного використання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який визначається як відношення математичного сподівання часу перебування об’єкта у працездатному стані за деякий період експлуатації до суми математичних сподівань часу перебування об’єкта у працездатному стані, часу простоїв, які зумовлені технічним обслуговуванням, і часу ремонтів за той же період експлуатації.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3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332" y="283779"/>
            <a:ext cx="720746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1" y="1481959"/>
            <a:ext cx="10754710" cy="46950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концепція постіндустріального суспільства, нова історична фаза розвитку цивілізації, головним продуктом виробництва якого є інформація і знання.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Інформатизація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організаційний, соціально-економічний і науково-технічний процес створення оптимальних умов для задоволення інформаційних потреб суспільства на основі формування і використання інформаційних ресурсів.</a:t>
            </a:r>
          </a:p>
          <a:p>
            <a:pPr>
              <a:lnSpc>
                <a:spcPct val="12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 інформатизації є інформаційне середовище, інформаційна інфраструктура і інформаційна технологія.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4380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426721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надійності системи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2" y="1503336"/>
            <a:ext cx="11896567" cy="12243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9976" y="4128723"/>
            <a:ext cx="9194369" cy="169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Послідовність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з’єднання означає, що відмова системи настає при відмові будь-якого з елементів.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1377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5463" y="-450126"/>
            <a:ext cx="1955032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936975"/>
              </p:ext>
            </p:extLst>
          </p:nvPr>
        </p:nvGraphicFramePr>
        <p:xfrm>
          <a:off x="325464" y="-450125"/>
          <a:ext cx="10538847" cy="733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457200" progId="Equation.3">
                  <p:embed/>
                </p:oleObj>
              </mc:Choice>
              <mc:Fallback>
                <p:oleObj name="Equation" r:id="rId2" imgW="660400" imgH="4572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64" y="-450125"/>
                        <a:ext cx="10538847" cy="7331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927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6692" y="1782304"/>
            <a:ext cx="18748604" cy="37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40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6190" y="557940"/>
            <a:ext cx="805911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Паралельна схема з’єднання елементів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08" y="1654628"/>
            <a:ext cx="6821792" cy="39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2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83" y="1751308"/>
            <a:ext cx="10725388" cy="37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41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9695" y="449451"/>
            <a:ext cx="773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300"/>
              </a:spcBef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Послідовно-паралельне з’єднання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99" y="1875295"/>
            <a:ext cx="9214438" cy="33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0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160" y="741363"/>
            <a:ext cx="9144000" cy="2387600"/>
          </a:xfrm>
        </p:spPr>
        <p:txBody>
          <a:bodyPr/>
          <a:lstStyle/>
          <a:p>
            <a:r>
              <a:rPr lang="uk-UA" dirty="0"/>
              <a:t>ЛЕКЦІЯ </a:t>
            </a:r>
            <a:r>
              <a:rPr lang="uk-UA"/>
              <a:t>№ 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ТЕМА ЛЕКЦІЇ : «СТАНДАРТИ ПРОЕКТУВАННЯ ІС»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050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427" y="1379349"/>
            <a:ext cx="10864312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ухвалений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органом нормативно-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 норм, правил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предмета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еталон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модель,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основу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>
              <a:spcAft>
                <a:spcPts val="0"/>
              </a:spcAft>
              <a:tabLst>
                <a:tab pos="1358900" algn="l"/>
                <a:tab pos="2273300" algn="l"/>
                <a:tab pos="3149600" algn="l"/>
                <a:tab pos="3797300" algn="l"/>
                <a:tab pos="4127500" algn="l"/>
                <a:tab pos="4940300" algn="l"/>
                <a:tab pos="56769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ділити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галузеві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55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332" y="1797804"/>
            <a:ext cx="9082007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ISO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неурядова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консультативним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статусом ООН. Головна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мета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розвиток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споріднених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напрямів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всьому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світі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Міжнародна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ISO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всесвітньою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федерацією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національних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комітетів-членів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ISO).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7340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879" y="1534332"/>
            <a:ext cx="10228880" cy="341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SEI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яка заснована при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університеті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Карнегі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Меллон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проводяться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федерального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фінансування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спонсоруються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Міністерством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оборони США.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7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48" y="-1718441"/>
            <a:ext cx="10518227" cy="14069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559" y="630620"/>
            <a:ext cx="11070020" cy="5297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сукупність систематизованих і організованих спеціальним чином даних і знань.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сукупність технічних і програмних засобів, що забезпечують одержання, збереження, обробку, передачу і надання інформації.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прийомів, способів і методів збирання, збереження, обробки, надання і використання даних.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3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878" y="991891"/>
            <a:ext cx="10244380" cy="2035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PMI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об’єднує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професіоналів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проектного менеджменту, яка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заснована в 1969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р.США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PMI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участь члени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373" y="4145206"/>
            <a:ext cx="10244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IEEE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вимовляється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як ай-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тріпл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-і)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об’єднує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близько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400 тис.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технічних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фахівців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ніж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150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країн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До IEEE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входять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ряд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товариств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6652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390" y="1102582"/>
            <a:ext cx="10430360" cy="545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marR="12700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Серед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відомих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інженерії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виділити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ISO/IEC 12207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Software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Life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Cycle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Processes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циклу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ISO/IEC 15504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Software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Assessment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Оцінка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атестація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зрілості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супроводу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ПЗ;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SEI CMM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Capability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Maturity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Software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– Модель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зрілості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SEI CMMI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Capability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Maturity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Integration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Інтеграція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моделей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зрілості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95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880" y="539468"/>
            <a:ext cx="9949912" cy="673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1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PMBOK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Body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Зведення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проектами. Стандарт PMBOK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розроблений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розвивається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PMI.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містить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описи 9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розділів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галузей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проектами: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інтеграцією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Integration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обмеженнями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Scope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часом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витратами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Cost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ризиками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персоналом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Personnel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комунікаціями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закупівлями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Procurement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5"/>
              </a:lnSpc>
              <a:spcAft>
                <a:spcPts val="0"/>
              </a:spcAft>
            </a:pPr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якістю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Project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Management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14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341" y="427584"/>
            <a:ext cx="9965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циклу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продукту як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кожний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розбитий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складаються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встановлює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структуру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архітектуру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циклу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продукту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переліку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задач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59" y="3688596"/>
            <a:ext cx="6820311" cy="23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87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3851" y="1402993"/>
            <a:ext cx="1025987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перетворюють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входи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проекту.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очікувана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потреба в ресурсах,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розподілятися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0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862" y="1196835"/>
            <a:ext cx="10058400" cy="507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23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замов-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ляє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органіДзації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38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404" y="791680"/>
            <a:ext cx="10647336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marR="762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оператора,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супроводжувача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продукту з метою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належному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працездатному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68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926" y="1223073"/>
            <a:ext cx="10910807" cy="459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marR="76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Документування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вироб-леної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76200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Конфігурування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конфігурацією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об’єктивної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marR="76200" algn="just">
              <a:lnSpc>
                <a:spcPct val="118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них планам. Як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перегляду, аудиту,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верифікації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валідації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231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28" y="1122884"/>
            <a:ext cx="10290874" cy="207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marR="76200" indent="449580" algn="just">
              <a:lnSpc>
                <a:spcPct val="117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Верифікація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замовника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постачальника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незалежного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верифікації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продукту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різним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ступенем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глибини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проекту.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406" y="4005569"/>
            <a:ext cx="10802319" cy="157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17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Валідація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замовника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постачальника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незалежного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валідації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одержаного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рамках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проекту.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449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919" y="794014"/>
            <a:ext cx="10740325" cy="525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18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Спільний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перегляд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оцінки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стану та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певної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застосований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двома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один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здійснює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перегляд)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здій-снює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перегляд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переглядаються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рамках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спільного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обговорення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Аудит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вимогам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планам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 контракту.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застосований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двома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один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перевіряє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проводить аудит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перевіряють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502921"/>
            <a:ext cx="6431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" y="1217750"/>
            <a:ext cx="11064240" cy="53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49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382" y="1692130"/>
            <a:ext cx="10042902" cy="410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18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невідповідностями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причин,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5100" indent="449580" algn="just">
              <a:lnSpc>
                <a:spcPct val="118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керуванням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проектом,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484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410" y="995510"/>
            <a:ext cx="11065790" cy="483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18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Удосконаленн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постачальник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оператор,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супроводжувач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тролю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проводить.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персоналу.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165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875" y="700532"/>
            <a:ext cx="10368366" cy="297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Основоположним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декомпозиції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проектованої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т.д.).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403" y="4403070"/>
            <a:ext cx="1063183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(ТПР) </a:t>
            </a: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придатне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багаторазового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12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887" y="1439674"/>
            <a:ext cx="10430359" cy="510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ТПР: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9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ТПР </a:t>
            </a: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9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ТПР </a:t>
            </a: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об'єктні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ТПР </a:t>
            </a: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галузеві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підсистем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590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940" y="734697"/>
            <a:ext cx="10337369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10795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Параметрично-орієнтоване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придатності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(ППП)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ППП по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сформульованим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підходящого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пакета, настройка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доробка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закупленого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ППП.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72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3851" y="924046"/>
            <a:ext cx="11019295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ППП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порядку;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установки пакету;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пакету.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633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405" y="1052867"/>
            <a:ext cx="10383865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10795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Модельно-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складу і характеристик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ІС, так і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64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885" y="330374"/>
            <a:ext cx="102133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Репозиторій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модель ІС,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референтні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ІС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репозиторії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бізнес-функцій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бізнес-об'єктів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-правил,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модулями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конкретного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(BAAN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Modeler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автоматизованої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моделей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86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863" y="1417680"/>
            <a:ext cx="10616339" cy="378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-правила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ІС	і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1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бізнес-функцій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ієрархічною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декомпозицію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бізнес-функцій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29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92" y="1522383"/>
            <a:ext cx="107713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бізнес-об'єктів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традиційною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ієрархічну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персоналу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480" y="536538"/>
            <a:ext cx="5654040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354711"/>
            <a:ext cx="10957560" cy="2272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49040"/>
            <a:ext cx="1046988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32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 №8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ЛЕКЦІЇ : «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ТОПОЛОГІЇ ІС ТА КЛІЄНТ-СЕРВІРНА АРХІТЕКТУРА ІС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uk-UA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968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77" y="302359"/>
            <a:ext cx="106628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lnSpc>
                <a:spcPct val="150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централізована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"файл - сервер";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дворівневий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сервер";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багаторівневий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сервер".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833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5397" y="1003529"/>
            <a:ext cx="10414861" cy="5527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Централізована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локальному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812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одному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змістовну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 startAt="2"/>
              <a:tabLst>
                <a:tab pos="8128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параметрами центрального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дискової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БД,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5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9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продуктивністю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центрального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132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92" y="770061"/>
            <a:ext cx="5579388" cy="3135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0425" y="4701175"/>
            <a:ext cx="7810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ІС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архітектурою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централізованої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обробки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даних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070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346" y="605756"/>
            <a:ext cx="10151390" cy="175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r>
              <a:rPr lang="ru-RU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"файл - сервер"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5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розподіленою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типу "файл - сервер"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правило, локального типу.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сервери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3886" y="2665709"/>
            <a:ext cx="10507850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>
              <a:lnSpc>
                <a:spcPct val="120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"файл-сервер"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несанкціонованого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доступу.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"файл-сервер":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доступ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блокується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90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5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"/>
              <a:tabLst>
                <a:tab pos="880745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змістовна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636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20" y="1318388"/>
            <a:ext cx="9236989" cy="27886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9511" y="4987651"/>
            <a:ext cx="7940297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81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"файл - сервер"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408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375" y="619932"/>
            <a:ext cx="10321871" cy="2590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r>
              <a:rPr lang="ru-RU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Дворівневий</a:t>
            </a:r>
            <a:r>
              <a:rPr lang="ru-RU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сервер"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5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100" indent="449580" algn="just">
              <a:lnSpc>
                <a:spcPct val="11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розподілена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типу "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дворівневий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-сервер"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сервері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БД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СУБД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-сервер".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602" y="3736668"/>
            <a:ext cx="9903415" cy="156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9" y="4119944"/>
            <a:ext cx="7222210" cy="22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26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5660" y="765700"/>
            <a:ext cx="8668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 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трирівневий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сервер"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60" y="3005190"/>
            <a:ext cx="8870198" cy="31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12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97" y="1053885"/>
            <a:ext cx="9704409" cy="3239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0456" y="4964646"/>
            <a:ext cx="6989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аналізу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вимог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794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08" y="291474"/>
            <a:ext cx="7919634" cy="5365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340" y="5972035"/>
            <a:ext cx="686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446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логічного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240" y="320040"/>
            <a:ext cx="569976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 ІС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4440" y="971501"/>
            <a:ext cx="10408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цикли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розрізняються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властивостями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цілям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переважаючих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умов.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6320" y="2402181"/>
            <a:ext cx="10607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Моделлю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життєвого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циклу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будемо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називати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деяку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структуру,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визначальну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послідовність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 задач,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виконуються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життєвого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циклу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взаємозв'язку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процесами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діями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 задачами.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053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25" y="628593"/>
            <a:ext cx="10197885" cy="4206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7187" y="5476090"/>
            <a:ext cx="756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14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94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36" y="402957"/>
            <a:ext cx="10058400" cy="4494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4320" y="5318980"/>
            <a:ext cx="6096000" cy="651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58900"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ІС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438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ЛЕКЦІЯ№ 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455" y="3602037"/>
            <a:ext cx="11608230" cy="2767765"/>
          </a:xfrm>
        </p:spPr>
        <p:txBody>
          <a:bodyPr>
            <a:noAutofit/>
          </a:bodyPr>
          <a:lstStyle/>
          <a:p>
            <a:r>
              <a:rPr lang="uk-UA" sz="4400" dirty="0"/>
              <a:t>ТЕМА ЛЕКЦІЇ: «</a:t>
            </a:r>
            <a:r>
              <a:rPr lang="ru-RU" sz="4400" b="1" dirty="0"/>
              <a:t>. </a:t>
            </a:r>
            <a:r>
              <a:rPr lang="ru-RU" sz="4400" b="1" dirty="0" err="1"/>
              <a:t>Системи</a:t>
            </a:r>
            <a:r>
              <a:rPr lang="ru-RU" sz="4400" b="1" dirty="0"/>
              <a:t> </a:t>
            </a:r>
            <a:r>
              <a:rPr lang="ru-RU" sz="4400" b="1" dirty="0" err="1"/>
              <a:t>управління</a:t>
            </a:r>
            <a:r>
              <a:rPr lang="ru-RU" sz="4400" b="1" dirty="0"/>
              <a:t> базами </a:t>
            </a:r>
            <a:r>
              <a:rPr lang="ru-RU" sz="4400" b="1" dirty="0" err="1"/>
              <a:t>даних</a:t>
            </a:r>
            <a:r>
              <a:rPr lang="ru-RU" sz="4400" b="1" dirty="0"/>
              <a:t> (</a:t>
            </a:r>
            <a:r>
              <a:rPr lang="ru-RU" sz="4400" b="1"/>
              <a:t>СУБД)»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41796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407" y="1014549"/>
            <a:ext cx="109418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 даних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(БД) – це спеціальним чином організовані дані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машинних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носіях, призначені для використання багатьма користувачами.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407" y="3219249"/>
            <a:ext cx="10259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Сучасність потребує збереження і обробки неструктурованих даних: текстів, графічних образів, аудіо, відео, анімації, складних структурованих даних (діаграм, графіків, таблиць, масивів). Сукупність таких даних отримала назву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мультимедійних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даних, а бази даних, які зберігають і обробляють такі дані, називаються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мультимедійними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базами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498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393" y="886887"/>
            <a:ext cx="110657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300"/>
              </a:spcBef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систем баз даних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Архітектуру систем баз даних складають чотири компоненти: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апаратне забезпечення (комп’ютер і комп’ютерна мережа);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користувачі;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Основними складовими архітектури є: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фізичні дані;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управління файлами;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баз даних.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466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373" y="1315913"/>
            <a:ext cx="10275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 дані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дані, які зберігаються в пам’яті комп’ютера і являють собою сукупність нулів і одиниць (бітів). Біти об’єднуються у послідовність байтів, слів тощо. Оперативна пам’ять розбита на байти і слова, яким надається порядковий номер (адреса).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найменша пойменована одиниця даних.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пойменована сукупність полів.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пойменована сукупність записів, які зазвичай зберігаються на зовнішньому запам’ятовуючому пристрої (ЗП).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89744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922" y="607919"/>
            <a:ext cx="106783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 різноманітності  файлів виділяють такі типи: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файли для збереження текстових даних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(документів, текстів програм, які створюються за допомогою текстових редакторів);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файли з текстами програм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є вхідними параметрами компіляторів, які, у свою чергу, формують файли, що містять об’єктні модулі;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файли об’єктних модулів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логічна структура яких невідома файловій системі і підтримується відповідними програмами систем програмування;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файли виконуваних програм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формуються редакторами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компонувальниками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програм), і логічна структура таких файлів залишається відомою тільки редактору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програмі-завантажувачу, яка є компонентом операційної системи.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76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370" y="1406932"/>
            <a:ext cx="105698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баз даних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 розглядатися як комп’ютерна система збереження записів, а сама база даних – як сховище сукупності файлів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даних, призначених для сумісного використання. Система баз даних дозволяє користувачеві: додавати записи в базу даних; видаляти записи з бази даних; модифікувати і виконувати пошук записів у базі даних.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система баз даних є комп’ютерною системою для збереження, зміни і надання інформації за вимогою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46816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376" y="1792420"/>
            <a:ext cx="10275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основних функцій СУБД належать: 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безпосереднє управління даними в зовнішній пам’яті;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буферами оперативної пам’яті;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транзакціями;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журналізація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 мов БД.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940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447" y="642589"/>
            <a:ext cx="11313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Транзакція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така послідовність операцій користувача над базою даних, яка зберігає її логічну цілісність.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5396" y="1681272"/>
            <a:ext cx="10383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Журналізація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функція, яка дозволяє відновити останній стан бази даних після будь-якого апаратного або програмного збою.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165" y="3150843"/>
            <a:ext cx="107403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М’який збій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 це раптова зупинка роботи комп’ютера, наприклад, при аварійному відключенні живлення.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Жорсткий збій 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 це втрата інформації на носіях зовнішньої пам’яті, наприклад, у результаті помилки в програмі або при апаратному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збої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Жорсткий збій – це аварійне завершення роботи СУБД або аварійне завершення програми користувача, внаслідок чого транзакція залишається незавершеною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8908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4540</Words>
  <Application>Microsoft Office PowerPoint</Application>
  <PresentationFormat>Широкоэкранный</PresentationFormat>
  <Paragraphs>446</Paragraphs>
  <Slides>117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117</vt:i4>
      </vt:variant>
    </vt:vector>
  </HeadingPairs>
  <TitlesOfParts>
    <vt:vector size="127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Документ</vt:lpstr>
      <vt:lpstr>Equation</vt:lpstr>
      <vt:lpstr>ОСНОВИ ІНФОРМАЦІЙНИХ СИСТЕМ </vt:lpstr>
      <vt:lpstr> ЛЕКЦІЯ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 4</vt:lpstr>
      <vt:lpstr>ЛЕКЦІЯ№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ЛЕКЦІЯ№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ЛЕКЦІЯ №10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ІНФОРМАЦІЙНИХ СИСТЕМ</dc:title>
  <dc:creator>Admin</dc:creator>
  <cp:lastModifiedBy>k</cp:lastModifiedBy>
  <cp:revision>101</cp:revision>
  <dcterms:created xsi:type="dcterms:W3CDTF">2014-12-06T20:16:16Z</dcterms:created>
  <dcterms:modified xsi:type="dcterms:W3CDTF">2022-11-02T16:51:46Z</dcterms:modified>
</cp:coreProperties>
</file>