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8" r:id="rId14"/>
    <p:sldId id="269" r:id="rId15"/>
    <p:sldId id="270" r:id="rId16"/>
    <p:sldId id="273" r:id="rId17"/>
    <p:sldId id="271" r:id="rId18"/>
    <p:sldId id="272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139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72BBD4-08B0-4EBE-84B6-EC8F53DD9737}" type="datetimeFigureOut">
              <a:rPr lang="ru-RU" smtClean="0"/>
              <a:t>24.08.2025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B9BCA2-4B00-4617-AB16-0E472E7EE5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24515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9BCA2-4B00-4617-AB16-0E472E7EE598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47906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9BCA2-4B00-4617-AB16-0E472E7EE598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74921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9BCA2-4B00-4617-AB16-0E472E7EE598}" type="slidenum">
              <a:rPr lang="ru-RU" smtClean="0"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84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664AA-C16C-49C0-AAD9-33EC5D6A0482}" type="datetimeFigureOut">
              <a:rPr lang="ru-RU" smtClean="0"/>
              <a:t>24.08.2025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4E197-8847-48EA-8BB0-B714073DBFCB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1076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664AA-C16C-49C0-AAD9-33EC5D6A0482}" type="datetimeFigureOut">
              <a:rPr lang="ru-RU" smtClean="0"/>
              <a:t>24.08.2025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4E197-8847-48EA-8BB0-B714073DBF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6253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664AA-C16C-49C0-AAD9-33EC5D6A0482}" type="datetimeFigureOut">
              <a:rPr lang="ru-RU" smtClean="0"/>
              <a:t>24.08.2025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4E197-8847-48EA-8BB0-B714073DBF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395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664AA-C16C-49C0-AAD9-33EC5D6A0482}" type="datetimeFigureOut">
              <a:rPr lang="ru-RU" smtClean="0"/>
              <a:t>24.08.2025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4E197-8847-48EA-8BB0-B714073DBF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2965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664AA-C16C-49C0-AAD9-33EC5D6A0482}" type="datetimeFigureOut">
              <a:rPr lang="ru-RU" smtClean="0"/>
              <a:t>24.08.2025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4E197-8847-48EA-8BB0-B714073DBFCB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4773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664AA-C16C-49C0-AAD9-33EC5D6A0482}" type="datetimeFigureOut">
              <a:rPr lang="ru-RU" smtClean="0"/>
              <a:t>24.08.2025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4E197-8847-48EA-8BB0-B714073DBF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250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664AA-C16C-49C0-AAD9-33EC5D6A0482}" type="datetimeFigureOut">
              <a:rPr lang="ru-RU" smtClean="0"/>
              <a:t>24.08.2025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4E197-8847-48EA-8BB0-B714073DBF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2574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664AA-C16C-49C0-AAD9-33EC5D6A0482}" type="datetimeFigureOut">
              <a:rPr lang="ru-RU" smtClean="0"/>
              <a:t>24.08.2025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4E197-8847-48EA-8BB0-B714073DBF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4972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664AA-C16C-49C0-AAD9-33EC5D6A0482}" type="datetimeFigureOut">
              <a:rPr lang="ru-RU" smtClean="0"/>
              <a:t>24.08.2025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4E197-8847-48EA-8BB0-B714073DBF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9508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7B0664AA-C16C-49C0-AAD9-33EC5D6A0482}" type="datetimeFigureOut">
              <a:rPr lang="ru-RU" smtClean="0"/>
              <a:t>24.08.2025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C4E197-8847-48EA-8BB0-B714073DBF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3888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664AA-C16C-49C0-AAD9-33EC5D6A0482}" type="datetimeFigureOut">
              <a:rPr lang="ru-RU" smtClean="0"/>
              <a:t>24.08.2025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4E197-8847-48EA-8BB0-B714073DBF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8287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7B0664AA-C16C-49C0-AAD9-33EC5D6A0482}" type="datetimeFigureOut">
              <a:rPr lang="ru-RU" smtClean="0"/>
              <a:t>24.08.2025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C4E197-8847-48EA-8BB0-B714073DBFCB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2533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 err="1"/>
              <a:t>Продуктова</a:t>
            </a:r>
            <a:r>
              <a:rPr lang="ru-RU" sz="6000" dirty="0"/>
              <a:t> </a:t>
            </a:r>
            <a:r>
              <a:rPr lang="ru-RU" sz="6000" dirty="0" err="1"/>
              <a:t>політика</a:t>
            </a:r>
            <a:r>
              <a:rPr lang="ru-RU" sz="6000" dirty="0"/>
              <a:t> та </a:t>
            </a:r>
            <a:r>
              <a:rPr lang="ru-RU" sz="6000" dirty="0" err="1"/>
              <a:t>ціноутворення</a:t>
            </a:r>
            <a:r>
              <a:rPr lang="ru-RU" sz="6000" dirty="0"/>
              <a:t> на </a:t>
            </a:r>
            <a:r>
              <a:rPr lang="ru-RU" sz="6000" dirty="0" err="1"/>
              <a:t>продукти</a:t>
            </a:r>
            <a:r>
              <a:rPr lang="ru-RU" sz="6000" dirty="0"/>
              <a:t> та </a:t>
            </a:r>
            <a:r>
              <a:rPr lang="ru-RU" sz="6000" dirty="0" err="1"/>
              <a:t>послуги</a:t>
            </a:r>
            <a:r>
              <a:rPr lang="ru-RU" sz="6000" dirty="0"/>
              <a:t> банку. </a:t>
            </a:r>
            <a:r>
              <a:rPr lang="ru-RU" sz="6000" dirty="0" err="1"/>
              <a:t>Комунікації</a:t>
            </a:r>
            <a:r>
              <a:rPr lang="ru-RU" sz="6000" dirty="0"/>
              <a:t> та продаж </a:t>
            </a:r>
            <a:r>
              <a:rPr lang="ru-RU" sz="6000" dirty="0" err="1"/>
              <a:t>банківських</a:t>
            </a:r>
            <a:r>
              <a:rPr lang="ru-RU" sz="6000" dirty="0"/>
              <a:t> </a:t>
            </a:r>
            <a:r>
              <a:rPr lang="ru-RU" sz="6000" dirty="0" err="1"/>
              <a:t>продуктів</a:t>
            </a:r>
            <a:r>
              <a:rPr lang="ru-RU" sz="6000" dirty="0"/>
              <a:t>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40536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Три </a:t>
            </a:r>
            <a:r>
              <a:rPr lang="ru-RU" dirty="0" err="1" smtClean="0"/>
              <a:t>рівні</a:t>
            </a:r>
            <a:r>
              <a:rPr lang="ru-RU" dirty="0" smtClean="0"/>
              <a:t> </a:t>
            </a:r>
            <a:r>
              <a:rPr lang="ru-RU" dirty="0" err="1" smtClean="0"/>
              <a:t>банківської</a:t>
            </a:r>
            <a:r>
              <a:rPr lang="ru-RU" dirty="0" smtClean="0"/>
              <a:t> </a:t>
            </a:r>
            <a:r>
              <a:rPr lang="ru-RU" dirty="0" err="1" smtClean="0"/>
              <a:t>послуги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/>
              <a:t>На </a:t>
            </a:r>
            <a:r>
              <a:rPr lang="ru-RU" dirty="0" err="1" smtClean="0"/>
              <a:t>першому</a:t>
            </a:r>
            <a:r>
              <a:rPr lang="ru-RU" dirty="0" smtClean="0"/>
              <a:t> </a:t>
            </a:r>
            <a:r>
              <a:rPr lang="ru-RU" dirty="0" err="1" smtClean="0"/>
              <a:t>рівні</a:t>
            </a:r>
            <a:r>
              <a:rPr lang="ru-RU" dirty="0" smtClean="0"/>
              <a:t> </a:t>
            </a:r>
            <a:r>
              <a:rPr lang="ru-RU" dirty="0" err="1" smtClean="0"/>
              <a:t>розглядається</a:t>
            </a:r>
            <a:r>
              <a:rPr lang="ru-RU" dirty="0" smtClean="0"/>
              <a:t> </a:t>
            </a:r>
            <a:r>
              <a:rPr lang="ru-RU" dirty="0" err="1" smtClean="0"/>
              <a:t>задум</a:t>
            </a:r>
            <a:r>
              <a:rPr lang="ru-RU" dirty="0" smtClean="0"/>
              <a:t> продукту (</a:t>
            </a:r>
            <a:r>
              <a:rPr lang="ru-RU" dirty="0" err="1" smtClean="0"/>
              <a:t>основна</a:t>
            </a:r>
            <a:r>
              <a:rPr lang="ru-RU" dirty="0" smtClean="0"/>
              <a:t> </a:t>
            </a:r>
            <a:r>
              <a:rPr lang="ru-RU" dirty="0" err="1" smtClean="0"/>
              <a:t>вигода</a:t>
            </a:r>
            <a:r>
              <a:rPr lang="ru-RU" dirty="0" smtClean="0"/>
              <a:t> </a:t>
            </a:r>
            <a:r>
              <a:rPr lang="ru-RU" dirty="0" err="1" smtClean="0"/>
              <a:t>клієнта</a:t>
            </a:r>
            <a:r>
              <a:rPr lang="ru-RU" dirty="0" smtClean="0"/>
              <a:t> у </a:t>
            </a:r>
            <a:r>
              <a:rPr lang="ru-RU" dirty="0" err="1" smtClean="0"/>
              <a:t>разі</a:t>
            </a:r>
            <a:r>
              <a:rPr lang="ru-RU" dirty="0" smtClean="0"/>
              <a:t> </a:t>
            </a:r>
            <a:r>
              <a:rPr lang="ru-RU" dirty="0" err="1" smtClean="0"/>
              <a:t>звернення</a:t>
            </a:r>
            <a:r>
              <a:rPr lang="ru-RU" dirty="0" smtClean="0"/>
              <a:t> до </a:t>
            </a:r>
            <a:r>
              <a:rPr lang="ru-RU" dirty="0" err="1" smtClean="0"/>
              <a:t>цього</a:t>
            </a:r>
            <a:r>
              <a:rPr lang="ru-RU" dirty="0" smtClean="0"/>
              <a:t> продукту). </a:t>
            </a:r>
          </a:p>
          <a:p>
            <a:pPr algn="just"/>
            <a:r>
              <a:rPr lang="ru-RU" dirty="0" err="1" smtClean="0"/>
              <a:t>Другий</a:t>
            </a:r>
            <a:r>
              <a:rPr lang="ru-RU" dirty="0" smtClean="0"/>
              <a:t> </a:t>
            </a:r>
            <a:r>
              <a:rPr lang="ru-RU" dirty="0" err="1" smtClean="0"/>
              <a:t>рівень</a:t>
            </a:r>
            <a:r>
              <a:rPr lang="ru-RU" dirty="0" smtClean="0"/>
              <a:t> </a:t>
            </a:r>
            <a:r>
              <a:rPr lang="ru-RU" dirty="0" err="1" smtClean="0"/>
              <a:t>банківського</a:t>
            </a:r>
            <a:r>
              <a:rPr lang="ru-RU" dirty="0" smtClean="0"/>
              <a:t> продукту </a:t>
            </a:r>
            <a:r>
              <a:rPr lang="ru-RU" dirty="0" err="1" smtClean="0"/>
              <a:t>розглядається</a:t>
            </a:r>
            <a:r>
              <a:rPr lang="ru-RU" dirty="0" smtClean="0"/>
              <a:t> в </a:t>
            </a:r>
            <a:r>
              <a:rPr lang="ru-RU" dirty="0" err="1" smtClean="0"/>
              <a:t>контексті</a:t>
            </a:r>
            <a:r>
              <a:rPr lang="ru-RU" dirty="0" smtClean="0"/>
              <a:t> реального </a:t>
            </a:r>
            <a:r>
              <a:rPr lang="ru-RU" dirty="0" err="1" smtClean="0"/>
              <a:t>втілення</a:t>
            </a:r>
            <a:r>
              <a:rPr lang="ru-RU" dirty="0" smtClean="0"/>
              <a:t>. </a:t>
            </a:r>
            <a:r>
              <a:rPr lang="ru-RU" dirty="0" err="1" smtClean="0"/>
              <a:t>Оскільки</a:t>
            </a:r>
            <a:r>
              <a:rPr lang="ru-RU" dirty="0" smtClean="0"/>
              <a:t> </a:t>
            </a:r>
            <a:r>
              <a:rPr lang="ru-RU" dirty="0" err="1" smtClean="0"/>
              <a:t>послуга</a:t>
            </a:r>
            <a:r>
              <a:rPr lang="ru-RU" dirty="0" smtClean="0"/>
              <a:t> не </a:t>
            </a:r>
            <a:r>
              <a:rPr lang="ru-RU" dirty="0" err="1" smtClean="0"/>
              <a:t>має</a:t>
            </a:r>
            <a:r>
              <a:rPr lang="ru-RU" dirty="0" smtClean="0"/>
              <a:t> товарно-</a:t>
            </a:r>
            <a:r>
              <a:rPr lang="ru-RU" dirty="0" err="1" smtClean="0"/>
              <a:t>речової</a:t>
            </a:r>
            <a:r>
              <a:rPr lang="ru-RU" dirty="0" smtClean="0"/>
              <a:t> </a:t>
            </a:r>
            <a:r>
              <a:rPr lang="ru-RU" dirty="0" err="1" smtClean="0"/>
              <a:t>форми</a:t>
            </a:r>
            <a:r>
              <a:rPr lang="ru-RU" dirty="0" smtClean="0"/>
              <a:t>, </a:t>
            </a:r>
            <a:r>
              <a:rPr lang="ru-RU" dirty="0" err="1" smtClean="0"/>
              <a:t>найважливішими</a:t>
            </a:r>
            <a:r>
              <a:rPr lang="ru-RU" dirty="0" smtClean="0"/>
              <a:t> </a:t>
            </a:r>
            <a:r>
              <a:rPr lang="ru-RU" dirty="0" err="1" smtClean="0"/>
              <a:t>чинниками</a:t>
            </a:r>
            <a:r>
              <a:rPr lang="ru-RU" dirty="0" smtClean="0"/>
              <a:t> тут є </a:t>
            </a:r>
            <a:r>
              <a:rPr lang="ru-RU" dirty="0" err="1" smtClean="0"/>
              <a:t>якість</a:t>
            </a:r>
            <a:r>
              <a:rPr lang="ru-RU" dirty="0" smtClean="0"/>
              <a:t>, </a:t>
            </a:r>
            <a:r>
              <a:rPr lang="ru-RU" dirty="0" err="1" smtClean="0"/>
              <a:t>властивості</a:t>
            </a:r>
            <a:r>
              <a:rPr lang="ru-RU" dirty="0" smtClean="0"/>
              <a:t> </a:t>
            </a:r>
            <a:r>
              <a:rPr lang="ru-RU" dirty="0" err="1" smtClean="0"/>
              <a:t>послуг</a:t>
            </a:r>
            <a:r>
              <a:rPr lang="ru-RU" dirty="0" smtClean="0"/>
              <a:t> і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цінова</a:t>
            </a:r>
            <a:r>
              <a:rPr lang="ru-RU" dirty="0" smtClean="0"/>
              <a:t> </a:t>
            </a:r>
            <a:r>
              <a:rPr lang="ru-RU" dirty="0" err="1" smtClean="0"/>
              <a:t>політика</a:t>
            </a:r>
            <a:r>
              <a:rPr lang="ru-RU" dirty="0" smtClean="0"/>
              <a:t>. </a:t>
            </a:r>
          </a:p>
          <a:p>
            <a:pPr algn="just"/>
            <a:r>
              <a:rPr lang="ru-RU" dirty="0" err="1" smtClean="0"/>
              <a:t>Третій</a:t>
            </a:r>
            <a:r>
              <a:rPr lang="ru-RU" dirty="0" smtClean="0"/>
              <a:t> </a:t>
            </a:r>
            <a:r>
              <a:rPr lang="ru-RU" dirty="0" err="1" smtClean="0"/>
              <a:t>рівень</a:t>
            </a:r>
            <a:r>
              <a:rPr lang="ru-RU" dirty="0" smtClean="0"/>
              <a:t> </a:t>
            </a:r>
            <a:r>
              <a:rPr lang="ru-RU" dirty="0" err="1" smtClean="0"/>
              <a:t>винятковий</a:t>
            </a:r>
            <a:r>
              <a:rPr lang="ru-RU" dirty="0" smtClean="0"/>
              <a:t> – </a:t>
            </a:r>
            <a:r>
              <a:rPr lang="ru-RU" dirty="0" err="1" smtClean="0"/>
              <a:t>ідеться</a:t>
            </a:r>
            <a:r>
              <a:rPr lang="ru-RU" dirty="0" smtClean="0"/>
              <a:t> не про </a:t>
            </a:r>
            <a:r>
              <a:rPr lang="ru-RU" dirty="0" err="1" smtClean="0"/>
              <a:t>конкретний</a:t>
            </a:r>
            <a:r>
              <a:rPr lang="ru-RU" dirty="0" smtClean="0"/>
              <a:t> продукт, а про характеристики банку в </a:t>
            </a:r>
            <a:r>
              <a:rPr lang="ru-RU" dirty="0" err="1" smtClean="0"/>
              <a:t>цілому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07376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Три рівні банківської послуги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2311" t="22204" r="33862" b="34649"/>
          <a:stretch/>
        </p:blipFill>
        <p:spPr>
          <a:xfrm>
            <a:off x="2149812" y="1439691"/>
            <a:ext cx="7344383" cy="526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1133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Складові</a:t>
            </a:r>
            <a:r>
              <a:rPr lang="ru-RU" dirty="0" smtClean="0"/>
              <a:t> </a:t>
            </a:r>
            <a:r>
              <a:rPr lang="ru-RU" dirty="0" err="1" smtClean="0"/>
              <a:t>якості</a:t>
            </a:r>
            <a:r>
              <a:rPr lang="ru-RU" dirty="0" smtClean="0"/>
              <a:t> </a:t>
            </a:r>
            <a:r>
              <a:rPr lang="ru-RU" dirty="0" err="1" smtClean="0"/>
              <a:t>банківських</a:t>
            </a:r>
            <a:r>
              <a:rPr lang="ru-RU" dirty="0" smtClean="0"/>
              <a:t> </a:t>
            </a:r>
            <a:r>
              <a:rPr lang="ru-RU" dirty="0" err="1" smtClean="0"/>
              <a:t>продуктів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4199" t="44113" r="35370" b="17435"/>
          <a:stretch/>
        </p:blipFill>
        <p:spPr>
          <a:xfrm>
            <a:off x="1838527" y="1293778"/>
            <a:ext cx="7577847" cy="5385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3178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Життєвий</a:t>
            </a:r>
            <a:r>
              <a:rPr lang="ru-RU" dirty="0" smtClean="0"/>
              <a:t> цикл </a:t>
            </a:r>
            <a:r>
              <a:rPr lang="ru-RU" dirty="0" err="1" smtClean="0"/>
              <a:t>банківського</a:t>
            </a:r>
            <a:r>
              <a:rPr lang="ru-RU" dirty="0" smtClean="0"/>
              <a:t> продукту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 err="1" smtClean="0">
                <a:solidFill>
                  <a:srgbClr val="FF0000"/>
                </a:solidFill>
              </a:rPr>
              <a:t>Життєвий</a:t>
            </a:r>
            <a:r>
              <a:rPr lang="ru-RU" dirty="0" smtClean="0">
                <a:solidFill>
                  <a:srgbClr val="FF0000"/>
                </a:solidFill>
              </a:rPr>
              <a:t> цикл продукту – </a:t>
            </a:r>
            <a:r>
              <a:rPr lang="ru-RU" dirty="0" err="1" smtClean="0">
                <a:solidFill>
                  <a:srgbClr val="FF0000"/>
                </a:solidFill>
              </a:rPr>
              <a:t>це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період</a:t>
            </a:r>
            <a:r>
              <a:rPr lang="ru-RU" dirty="0" smtClean="0">
                <a:solidFill>
                  <a:srgbClr val="FF0000"/>
                </a:solidFill>
              </a:rPr>
              <a:t>, </a:t>
            </a:r>
            <a:r>
              <a:rPr lang="ru-RU" dirty="0" err="1" smtClean="0">
                <a:solidFill>
                  <a:srgbClr val="FF0000"/>
                </a:solidFill>
              </a:rPr>
              <a:t>упродовж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якого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банківський</a:t>
            </a:r>
            <a:r>
              <a:rPr lang="ru-RU" dirty="0" smtClean="0">
                <a:solidFill>
                  <a:srgbClr val="FF0000"/>
                </a:solidFill>
              </a:rPr>
              <a:t> продукт </a:t>
            </a:r>
            <a:r>
              <a:rPr lang="ru-RU" dirty="0" err="1" smtClean="0">
                <a:solidFill>
                  <a:srgbClr val="FF0000"/>
                </a:solidFill>
              </a:rPr>
              <a:t>пропонується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цільовій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аудиторії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клієнтів</a:t>
            </a:r>
            <a:r>
              <a:rPr lang="ru-RU" dirty="0" smtClean="0">
                <a:solidFill>
                  <a:srgbClr val="FF0000"/>
                </a:solidFill>
              </a:rPr>
              <a:t> банку і </a:t>
            </a:r>
            <a:r>
              <a:rPr lang="ru-RU" dirty="0" err="1" smtClean="0">
                <a:solidFill>
                  <a:srgbClr val="FF0000"/>
                </a:solidFill>
              </a:rPr>
              <a:t>здійснюються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договірні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відносини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відносно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обслуговування</a:t>
            </a:r>
            <a:r>
              <a:rPr lang="ru-RU" dirty="0" smtClean="0">
                <a:solidFill>
                  <a:srgbClr val="FF0000"/>
                </a:solidFill>
              </a:rPr>
              <a:t> по </a:t>
            </a:r>
            <a:r>
              <a:rPr lang="ru-RU" dirty="0" err="1" smtClean="0">
                <a:solidFill>
                  <a:srgbClr val="FF0000"/>
                </a:solidFill>
              </a:rPr>
              <a:t>цьому</a:t>
            </a:r>
            <a:r>
              <a:rPr lang="ru-RU" dirty="0" smtClean="0">
                <a:solidFill>
                  <a:srgbClr val="FF0000"/>
                </a:solidFill>
              </a:rPr>
              <a:t> продукту.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34229" t="29220" r="35373" b="32341"/>
          <a:stretch/>
        </p:blipFill>
        <p:spPr>
          <a:xfrm>
            <a:off x="4165059" y="3239310"/>
            <a:ext cx="4550923" cy="3237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0726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05838"/>
            <a:ext cx="10515600" cy="5671125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 err="1" smtClean="0"/>
              <a:t>Політика</a:t>
            </a:r>
            <a:r>
              <a:rPr lang="ru-RU" dirty="0" smtClean="0"/>
              <a:t> </a:t>
            </a:r>
            <a:r>
              <a:rPr lang="ru-RU" dirty="0" err="1" smtClean="0"/>
              <a:t>ціноутворення</a:t>
            </a:r>
            <a:r>
              <a:rPr lang="ru-RU" dirty="0" smtClean="0"/>
              <a:t> є </a:t>
            </a:r>
            <a:r>
              <a:rPr lang="ru-RU" dirty="0" err="1" smtClean="0"/>
              <a:t>важливим</a:t>
            </a:r>
            <a:r>
              <a:rPr lang="ru-RU" dirty="0" smtClean="0"/>
              <a:t> </a:t>
            </a:r>
            <a:r>
              <a:rPr lang="ru-RU" dirty="0" err="1" smtClean="0"/>
              <a:t>засобом</a:t>
            </a:r>
            <a:r>
              <a:rPr lang="ru-RU" dirty="0" smtClean="0"/>
              <a:t> </a:t>
            </a:r>
            <a:r>
              <a:rPr lang="ru-RU" dirty="0" err="1" smtClean="0"/>
              <a:t>конкурентної</a:t>
            </a:r>
            <a:r>
              <a:rPr lang="ru-RU" dirty="0" smtClean="0"/>
              <a:t> </a:t>
            </a:r>
            <a:r>
              <a:rPr lang="ru-RU" dirty="0" err="1" smtClean="0"/>
              <a:t>боротьби</a:t>
            </a:r>
            <a:r>
              <a:rPr lang="ru-RU" dirty="0" smtClean="0"/>
              <a:t> за </a:t>
            </a:r>
            <a:r>
              <a:rPr lang="ru-RU" dirty="0" err="1" smtClean="0"/>
              <a:t>клієнта</a:t>
            </a:r>
            <a:r>
              <a:rPr lang="ru-RU" dirty="0" smtClean="0"/>
              <a:t>. </a:t>
            </a:r>
            <a:r>
              <a:rPr lang="ru-RU" dirty="0" err="1" smtClean="0"/>
              <a:t>Ціноутворенням</a:t>
            </a:r>
            <a:r>
              <a:rPr lang="ru-RU" dirty="0" smtClean="0"/>
              <a:t> у банку є </a:t>
            </a:r>
            <a:r>
              <a:rPr lang="ru-RU" dirty="0" err="1" smtClean="0"/>
              <a:t>процес</a:t>
            </a:r>
            <a:r>
              <a:rPr lang="ru-RU" dirty="0" smtClean="0"/>
              <a:t> </a:t>
            </a:r>
            <a:r>
              <a:rPr lang="ru-RU" dirty="0" err="1" smtClean="0"/>
              <a:t>установлення</a:t>
            </a:r>
            <a:r>
              <a:rPr lang="ru-RU" dirty="0" smtClean="0"/>
              <a:t> </a:t>
            </a:r>
            <a:r>
              <a:rPr lang="ru-RU" dirty="0" err="1" smtClean="0"/>
              <a:t>цін</a:t>
            </a:r>
            <a:r>
              <a:rPr lang="ru-RU" dirty="0" smtClean="0"/>
              <a:t> на </a:t>
            </a:r>
            <a:r>
              <a:rPr lang="ru-RU" dirty="0" err="1" smtClean="0"/>
              <a:t>банківські</a:t>
            </a:r>
            <a:r>
              <a:rPr lang="ru-RU" dirty="0" smtClean="0"/>
              <a:t> </a:t>
            </a:r>
            <a:r>
              <a:rPr lang="ru-RU" dirty="0" err="1" smtClean="0"/>
              <a:t>продукти</a:t>
            </a:r>
            <a:r>
              <a:rPr lang="ru-RU" dirty="0" smtClean="0"/>
              <a:t> і </a:t>
            </a:r>
            <a:r>
              <a:rPr lang="ru-RU" dirty="0" err="1" smtClean="0"/>
              <a:t>їх</a:t>
            </a:r>
            <a:r>
              <a:rPr lang="ru-RU" dirty="0" smtClean="0"/>
              <a:t> перегляд у </a:t>
            </a:r>
            <a:r>
              <a:rPr lang="ru-RU" dirty="0" err="1" smtClean="0"/>
              <a:t>відповідь</a:t>
            </a:r>
            <a:r>
              <a:rPr lang="ru-RU" dirty="0" smtClean="0"/>
              <a:t> на </a:t>
            </a:r>
            <a:r>
              <a:rPr lang="ru-RU" dirty="0" err="1" smtClean="0"/>
              <a:t>зміну</a:t>
            </a:r>
            <a:r>
              <a:rPr lang="ru-RU" dirty="0" smtClean="0"/>
              <a:t> </a:t>
            </a:r>
            <a:r>
              <a:rPr lang="ru-RU" dirty="0" err="1" smtClean="0"/>
              <a:t>цін</a:t>
            </a:r>
            <a:r>
              <a:rPr lang="ru-RU" dirty="0" smtClean="0"/>
              <a:t> конкурентами. Предметом </a:t>
            </a:r>
            <a:r>
              <a:rPr lang="ru-RU" dirty="0" err="1" smtClean="0"/>
              <a:t>цінової</a:t>
            </a:r>
            <a:r>
              <a:rPr lang="ru-RU" dirty="0" smtClean="0"/>
              <a:t> </a:t>
            </a:r>
            <a:r>
              <a:rPr lang="ru-RU" dirty="0" err="1" smtClean="0"/>
              <a:t>політики</a:t>
            </a:r>
            <a:r>
              <a:rPr lang="ru-RU" dirty="0" smtClean="0"/>
              <a:t> банку є </a:t>
            </a:r>
            <a:r>
              <a:rPr lang="ru-RU" dirty="0" err="1" smtClean="0"/>
              <a:t>відсоткові</a:t>
            </a:r>
            <a:r>
              <a:rPr lang="ru-RU" dirty="0" smtClean="0"/>
              <a:t> ставки, </a:t>
            </a:r>
            <a:r>
              <a:rPr lang="ru-RU" dirty="0" err="1" smtClean="0"/>
              <a:t>мінімальні</a:t>
            </a:r>
            <a:r>
              <a:rPr lang="ru-RU" dirty="0" smtClean="0"/>
              <a:t> </a:t>
            </a:r>
            <a:r>
              <a:rPr lang="ru-RU" dirty="0" err="1" smtClean="0"/>
              <a:t>розміри</a:t>
            </a:r>
            <a:r>
              <a:rPr lang="ru-RU" dirty="0" smtClean="0"/>
              <a:t> кредиту і депозиту, </a:t>
            </a:r>
            <a:r>
              <a:rPr lang="ru-RU" dirty="0" err="1" smtClean="0"/>
              <a:t>знижки</a:t>
            </a:r>
            <a:r>
              <a:rPr lang="ru-RU" dirty="0" smtClean="0"/>
              <a:t>, </a:t>
            </a:r>
            <a:r>
              <a:rPr lang="ru-RU" dirty="0" err="1" smtClean="0"/>
              <a:t>тарифи</a:t>
            </a:r>
            <a:r>
              <a:rPr lang="ru-RU" dirty="0" smtClean="0"/>
              <a:t> і </a:t>
            </a:r>
            <a:r>
              <a:rPr lang="ru-RU" dirty="0" err="1" smtClean="0"/>
              <a:t>пільги</a:t>
            </a:r>
            <a:r>
              <a:rPr lang="ru-RU" dirty="0" smtClean="0"/>
              <a:t> на </a:t>
            </a:r>
            <a:r>
              <a:rPr lang="ru-RU" dirty="0" err="1" smtClean="0"/>
              <a:t>комісійні</a:t>
            </a:r>
            <a:r>
              <a:rPr lang="ru-RU" dirty="0" smtClean="0"/>
              <a:t> </a:t>
            </a:r>
            <a:r>
              <a:rPr lang="ru-RU" dirty="0" err="1" smtClean="0"/>
              <a:t>послуги</a:t>
            </a:r>
            <a:r>
              <a:rPr lang="ru-RU" dirty="0" smtClean="0"/>
              <a:t>, </a:t>
            </a:r>
            <a:r>
              <a:rPr lang="ru-RU" dirty="0" err="1" smtClean="0"/>
              <a:t>розміри</a:t>
            </a:r>
            <a:r>
              <a:rPr lang="ru-RU" dirty="0" smtClean="0"/>
              <a:t> штрафу, </a:t>
            </a:r>
            <a:r>
              <a:rPr lang="ru-RU" dirty="0" err="1" smtClean="0"/>
              <a:t>пені</a:t>
            </a:r>
            <a:r>
              <a:rPr lang="ru-RU" dirty="0" smtClean="0"/>
              <a:t>. </a:t>
            </a:r>
          </a:p>
          <a:p>
            <a:pPr marL="0" indent="0" algn="just">
              <a:buNone/>
            </a:pPr>
            <a:r>
              <a:rPr lang="ru-RU" dirty="0" err="1" smtClean="0"/>
              <a:t>Ціна</a:t>
            </a:r>
            <a:r>
              <a:rPr lang="ru-RU" dirty="0" smtClean="0"/>
              <a:t> </a:t>
            </a:r>
            <a:r>
              <a:rPr lang="ru-RU" dirty="0" err="1" smtClean="0"/>
              <a:t>визначається</a:t>
            </a:r>
            <a:r>
              <a:rPr lang="ru-RU" dirty="0" smtClean="0"/>
              <a:t> в </a:t>
            </a:r>
            <a:r>
              <a:rPr lang="ru-RU" dirty="0" err="1" smtClean="0"/>
              <a:t>результаті</a:t>
            </a:r>
            <a:r>
              <a:rPr lang="ru-RU" dirty="0" smtClean="0"/>
              <a:t> </a:t>
            </a:r>
            <a:r>
              <a:rPr lang="ru-RU" dirty="0" err="1" smtClean="0"/>
              <a:t>домовленості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банком і </a:t>
            </a:r>
            <a:r>
              <a:rPr lang="ru-RU" dirty="0" err="1" smtClean="0"/>
              <a:t>клієнтом</a:t>
            </a:r>
            <a:r>
              <a:rPr lang="ru-RU" dirty="0" smtClean="0"/>
              <a:t>, </a:t>
            </a:r>
            <a:r>
              <a:rPr lang="ru-RU" dirty="0" err="1" smtClean="0"/>
              <a:t>узгодження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інтересів</a:t>
            </a:r>
            <a:r>
              <a:rPr lang="ru-RU" dirty="0" smtClean="0"/>
              <a:t>. </a:t>
            </a:r>
          </a:p>
          <a:p>
            <a:pPr marL="0" indent="0" algn="just">
              <a:buNone/>
            </a:pPr>
            <a:r>
              <a:rPr lang="ru-RU" dirty="0" err="1" smtClean="0"/>
              <a:t>Проте</a:t>
            </a:r>
            <a:r>
              <a:rPr lang="ru-RU" dirty="0" smtClean="0"/>
              <a:t> </a:t>
            </a:r>
            <a:r>
              <a:rPr lang="ru-RU" dirty="0" err="1" smtClean="0"/>
              <a:t>ціна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бути </a:t>
            </a:r>
            <a:r>
              <a:rPr lang="ru-RU" dirty="0" err="1" smtClean="0"/>
              <a:t>фіксована</a:t>
            </a:r>
            <a:r>
              <a:rPr lang="ru-RU" dirty="0" smtClean="0"/>
              <a:t> банком. Тому в </a:t>
            </a:r>
            <a:r>
              <a:rPr lang="ru-RU" dirty="0" err="1" smtClean="0"/>
              <a:t>банківському</a:t>
            </a:r>
            <a:r>
              <a:rPr lang="ru-RU" dirty="0" smtClean="0"/>
              <a:t> </a:t>
            </a:r>
            <a:r>
              <a:rPr lang="ru-RU" dirty="0" err="1" smtClean="0"/>
              <a:t>бізнесі</a:t>
            </a:r>
            <a:r>
              <a:rPr lang="ru-RU" dirty="0" smtClean="0"/>
              <a:t> </a:t>
            </a:r>
            <a:r>
              <a:rPr lang="ru-RU" dirty="0" err="1" smtClean="0"/>
              <a:t>ціна</a:t>
            </a:r>
            <a:r>
              <a:rPr lang="ru-RU" dirty="0" smtClean="0"/>
              <a:t> </a:t>
            </a:r>
            <a:r>
              <a:rPr lang="ru-RU" dirty="0" err="1" smtClean="0"/>
              <a:t>буває</a:t>
            </a:r>
            <a:r>
              <a:rPr lang="ru-RU" dirty="0" smtClean="0"/>
              <a:t> </a:t>
            </a:r>
            <a:r>
              <a:rPr lang="ru-RU" dirty="0" err="1" smtClean="0"/>
              <a:t>базова</a:t>
            </a:r>
            <a:r>
              <a:rPr lang="ru-RU" dirty="0" smtClean="0"/>
              <a:t> і </a:t>
            </a:r>
            <a:r>
              <a:rPr lang="ru-RU" dirty="0" err="1" smtClean="0"/>
              <a:t>фактична</a:t>
            </a:r>
            <a:r>
              <a:rPr lang="ru-RU" dirty="0" smtClean="0"/>
              <a:t> (</a:t>
            </a:r>
            <a:r>
              <a:rPr lang="ru-RU" dirty="0" err="1" smtClean="0"/>
              <a:t>ціна</a:t>
            </a:r>
            <a:r>
              <a:rPr lang="ru-RU" dirty="0" smtClean="0"/>
              <a:t> угоди). </a:t>
            </a:r>
          </a:p>
          <a:p>
            <a:pPr marL="0" indent="0" algn="just">
              <a:buNone/>
            </a:pPr>
            <a:r>
              <a:rPr lang="ru-RU" dirty="0" err="1" smtClean="0"/>
              <a:t>Ціна</a:t>
            </a:r>
            <a:r>
              <a:rPr lang="ru-RU" dirty="0" smtClean="0"/>
              <a:t> </a:t>
            </a:r>
            <a:r>
              <a:rPr lang="ru-RU" dirty="0" err="1" smtClean="0"/>
              <a:t>виконує</a:t>
            </a:r>
            <a:r>
              <a:rPr lang="ru-RU" dirty="0" smtClean="0"/>
              <a:t> </a:t>
            </a:r>
            <a:r>
              <a:rPr lang="ru-RU" dirty="0" err="1" smtClean="0"/>
              <a:t>декілька</a:t>
            </a:r>
            <a:r>
              <a:rPr lang="ru-RU" dirty="0" smtClean="0"/>
              <a:t> </a:t>
            </a:r>
            <a:r>
              <a:rPr lang="ru-RU" dirty="0" err="1" smtClean="0"/>
              <a:t>функцій</a:t>
            </a:r>
            <a:r>
              <a:rPr lang="ru-RU" dirty="0" smtClean="0"/>
              <a:t>: </a:t>
            </a:r>
          </a:p>
          <a:p>
            <a:pPr marL="0" indent="0" algn="just">
              <a:buNone/>
            </a:pPr>
            <a:r>
              <a:rPr lang="ru-RU" dirty="0" smtClean="0"/>
              <a:t>- </a:t>
            </a:r>
            <a:r>
              <a:rPr lang="ru-RU" dirty="0" err="1" smtClean="0"/>
              <a:t>стимулюючу</a:t>
            </a:r>
            <a:r>
              <a:rPr lang="ru-RU" dirty="0" smtClean="0"/>
              <a:t>; </a:t>
            </a:r>
          </a:p>
          <a:p>
            <a:pPr marL="0" indent="0" algn="just">
              <a:buNone/>
            </a:pPr>
            <a:r>
              <a:rPr lang="ru-RU" dirty="0" smtClean="0"/>
              <a:t>- </a:t>
            </a:r>
            <a:r>
              <a:rPr lang="ru-RU" dirty="0" err="1" smtClean="0"/>
              <a:t>розподільну</a:t>
            </a:r>
            <a:r>
              <a:rPr lang="ru-RU" dirty="0" smtClean="0"/>
              <a:t>; </a:t>
            </a:r>
          </a:p>
          <a:p>
            <a:pPr marL="0" indent="0" algn="just">
              <a:buNone/>
            </a:pPr>
            <a:r>
              <a:rPr lang="ru-RU" dirty="0" smtClean="0"/>
              <a:t>- </a:t>
            </a:r>
            <a:r>
              <a:rPr lang="ru-RU" dirty="0" err="1" smtClean="0"/>
              <a:t>облікову</a:t>
            </a:r>
            <a:r>
              <a:rPr lang="ru-RU" dirty="0" smtClean="0"/>
              <a:t>; </a:t>
            </a:r>
          </a:p>
          <a:p>
            <a:pPr marL="0" indent="0" algn="just">
              <a:buNone/>
            </a:pPr>
            <a:r>
              <a:rPr lang="ru-RU" dirty="0" smtClean="0"/>
              <a:t>- </a:t>
            </a:r>
            <a:r>
              <a:rPr lang="ru-RU" dirty="0" err="1" smtClean="0"/>
              <a:t>збалансування</a:t>
            </a:r>
            <a:r>
              <a:rPr lang="ru-RU" dirty="0" smtClean="0"/>
              <a:t> </a:t>
            </a:r>
            <a:r>
              <a:rPr lang="ru-RU" dirty="0" err="1" smtClean="0"/>
              <a:t>попиту</a:t>
            </a:r>
            <a:r>
              <a:rPr lang="ru-RU" dirty="0" smtClean="0"/>
              <a:t> і </a:t>
            </a:r>
            <a:r>
              <a:rPr lang="ru-RU" dirty="0" err="1" smtClean="0"/>
              <a:t>пропозиції</a:t>
            </a:r>
            <a:r>
              <a:rPr lang="ru-RU" dirty="0" smtClean="0"/>
              <a:t>. </a:t>
            </a:r>
          </a:p>
          <a:p>
            <a:pPr marL="0" indent="0" algn="just">
              <a:buNone/>
            </a:pPr>
            <a:r>
              <a:rPr lang="ru-RU" dirty="0" err="1" smtClean="0"/>
              <a:t>Особливістю</a:t>
            </a:r>
            <a:r>
              <a:rPr lang="ru-RU" dirty="0" smtClean="0"/>
              <a:t> </a:t>
            </a:r>
            <a:r>
              <a:rPr lang="ru-RU" dirty="0" err="1" smtClean="0"/>
              <a:t>ціноутворення</a:t>
            </a:r>
            <a:r>
              <a:rPr lang="ru-RU" dirty="0" smtClean="0"/>
              <a:t> в банках є </a:t>
            </a:r>
            <a:r>
              <a:rPr lang="ru-RU" dirty="0" err="1" smtClean="0"/>
              <a:t>відсутність</a:t>
            </a:r>
            <a:r>
              <a:rPr lang="ru-RU" dirty="0" smtClean="0"/>
              <a:t> </a:t>
            </a:r>
            <a:r>
              <a:rPr lang="ru-RU" dirty="0" err="1" smtClean="0"/>
              <a:t>чіткого</a:t>
            </a:r>
            <a:r>
              <a:rPr lang="ru-RU" dirty="0" smtClean="0"/>
              <a:t> </a:t>
            </a:r>
            <a:r>
              <a:rPr lang="ru-RU" dirty="0" err="1" smtClean="0"/>
              <a:t>взаємозв'язку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</a:t>
            </a:r>
            <a:r>
              <a:rPr lang="ru-RU" dirty="0" err="1" smtClean="0"/>
              <a:t>ціною</a:t>
            </a:r>
            <a:r>
              <a:rPr lang="ru-RU" dirty="0" smtClean="0"/>
              <a:t> і </a:t>
            </a:r>
            <a:r>
              <a:rPr lang="ru-RU" dirty="0" err="1" smtClean="0"/>
              <a:t>споживчою</a:t>
            </a:r>
            <a:r>
              <a:rPr lang="ru-RU" dirty="0" smtClean="0"/>
              <a:t> </a:t>
            </a:r>
            <a:r>
              <a:rPr lang="ru-RU" dirty="0" err="1" smtClean="0"/>
              <a:t>вартістю</a:t>
            </a:r>
            <a:r>
              <a:rPr lang="ru-RU" dirty="0" smtClean="0"/>
              <a:t> </a:t>
            </a:r>
            <a:r>
              <a:rPr lang="ru-RU" dirty="0" err="1" smtClean="0"/>
              <a:t>банківської</a:t>
            </a:r>
            <a:r>
              <a:rPr lang="ru-RU" dirty="0" smtClean="0"/>
              <a:t> </a:t>
            </a:r>
            <a:r>
              <a:rPr lang="ru-RU" dirty="0" err="1" smtClean="0"/>
              <a:t>послуги</a:t>
            </a:r>
            <a:r>
              <a:rPr lang="ru-RU" dirty="0" smtClean="0"/>
              <a:t>. Тому банк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можливість</a:t>
            </a:r>
            <a:r>
              <a:rPr lang="ru-RU" dirty="0" smtClean="0"/>
              <a:t> </a:t>
            </a:r>
            <a:r>
              <a:rPr lang="ru-RU" dirty="0" err="1" smtClean="0"/>
              <a:t>маневрувати</a:t>
            </a:r>
            <a:r>
              <a:rPr lang="ru-RU" dirty="0" smtClean="0"/>
              <a:t> </a:t>
            </a:r>
            <a:r>
              <a:rPr lang="ru-RU" dirty="0" err="1" smtClean="0"/>
              <a:t>ціною</a:t>
            </a:r>
            <a:r>
              <a:rPr lang="ru-RU" dirty="0" smtClean="0"/>
              <a:t> в </a:t>
            </a:r>
            <a:r>
              <a:rPr lang="ru-RU" dirty="0" err="1" smtClean="0"/>
              <a:t>досить</a:t>
            </a:r>
            <a:r>
              <a:rPr lang="ru-RU" dirty="0" smtClean="0"/>
              <a:t> широких межах, </a:t>
            </a:r>
            <a:r>
              <a:rPr lang="ru-RU" dirty="0" err="1" smtClean="0"/>
              <a:t>проводячи</a:t>
            </a:r>
            <a:r>
              <a:rPr lang="ru-RU" dirty="0" smtClean="0"/>
              <a:t> </a:t>
            </a:r>
            <a:r>
              <a:rPr lang="ru-RU" dirty="0" err="1" smtClean="0"/>
              <a:t>гнучку</a:t>
            </a:r>
            <a:r>
              <a:rPr lang="ru-RU" dirty="0" smtClean="0"/>
              <a:t> </a:t>
            </a:r>
            <a:r>
              <a:rPr lang="ru-RU" dirty="0" err="1" smtClean="0"/>
              <a:t>диференційовану</a:t>
            </a:r>
            <a:r>
              <a:rPr lang="ru-RU" dirty="0" smtClean="0"/>
              <a:t> </a:t>
            </a:r>
            <a:r>
              <a:rPr lang="ru-RU" dirty="0" err="1" smtClean="0"/>
              <a:t>цінову</a:t>
            </a:r>
            <a:r>
              <a:rPr lang="ru-RU" dirty="0" smtClean="0"/>
              <a:t> </a:t>
            </a:r>
            <a:r>
              <a:rPr lang="ru-RU" dirty="0" err="1" smtClean="0"/>
              <a:t>політику</a:t>
            </a:r>
            <a:r>
              <a:rPr lang="ru-RU" dirty="0" smtClean="0"/>
              <a:t>, </a:t>
            </a:r>
            <a:r>
              <a:rPr lang="ru-RU" dirty="0" err="1" smtClean="0"/>
              <a:t>використовуючи</a:t>
            </a:r>
            <a:r>
              <a:rPr lang="ru-RU" dirty="0" smtClean="0"/>
              <a:t> </a:t>
            </a:r>
            <a:r>
              <a:rPr lang="ru-RU" dirty="0" err="1" smtClean="0"/>
              <a:t>ціни</a:t>
            </a:r>
            <a:r>
              <a:rPr lang="ru-RU" dirty="0" smtClean="0"/>
              <a:t> як </a:t>
            </a:r>
            <a:r>
              <a:rPr lang="ru-RU" dirty="0" err="1" smtClean="0"/>
              <a:t>інструмент</a:t>
            </a:r>
            <a:r>
              <a:rPr lang="ru-RU" dirty="0" smtClean="0"/>
              <a:t> </a:t>
            </a:r>
            <a:r>
              <a:rPr lang="ru-RU" dirty="0" err="1" smtClean="0"/>
              <a:t>залучення</a:t>
            </a:r>
            <a:r>
              <a:rPr lang="ru-RU" dirty="0" smtClean="0"/>
              <a:t> </a:t>
            </a:r>
            <a:r>
              <a:rPr lang="ru-RU" dirty="0" err="1" smtClean="0"/>
              <a:t>клієнтів</a:t>
            </a:r>
            <a:r>
              <a:rPr lang="ru-RU" dirty="0" smtClean="0"/>
              <a:t> і </a:t>
            </a:r>
            <a:r>
              <a:rPr lang="ru-RU" dirty="0" err="1" smtClean="0"/>
              <a:t>просування</a:t>
            </a:r>
            <a:r>
              <a:rPr lang="ru-RU" dirty="0" smtClean="0"/>
              <a:t> </a:t>
            </a:r>
            <a:r>
              <a:rPr lang="ru-RU" dirty="0" err="1" smtClean="0"/>
              <a:t>послуг</a:t>
            </a:r>
            <a:r>
              <a:rPr lang="ru-RU" dirty="0" smtClean="0"/>
              <a:t> (</a:t>
            </a:r>
            <a:r>
              <a:rPr lang="ru-RU" dirty="0" err="1" smtClean="0"/>
              <a:t>продуктів</a:t>
            </a:r>
            <a:r>
              <a:rPr lang="ru-RU" dirty="0" smtClean="0"/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88605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Цінова</a:t>
            </a:r>
            <a:r>
              <a:rPr lang="ru-RU" dirty="0" smtClean="0"/>
              <a:t> </a:t>
            </a:r>
            <a:r>
              <a:rPr lang="ru-RU" dirty="0" err="1" smtClean="0"/>
              <a:t>політика</a:t>
            </a:r>
            <a:r>
              <a:rPr lang="ru-RU" dirty="0" smtClean="0"/>
              <a:t> банку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ru-RU" dirty="0" err="1" smtClean="0"/>
              <a:t>Цінова</a:t>
            </a:r>
            <a:r>
              <a:rPr lang="ru-RU" dirty="0" smtClean="0"/>
              <a:t> </a:t>
            </a:r>
            <a:r>
              <a:rPr lang="ru-RU" dirty="0" err="1" smtClean="0"/>
              <a:t>політика</a:t>
            </a:r>
            <a:r>
              <a:rPr lang="ru-RU" dirty="0" smtClean="0"/>
              <a:t> банку </a:t>
            </a:r>
            <a:r>
              <a:rPr lang="ru-RU" dirty="0" err="1" smtClean="0"/>
              <a:t>пов'язана</a:t>
            </a:r>
            <a:r>
              <a:rPr lang="ru-RU" dirty="0" smtClean="0"/>
              <a:t> з </a:t>
            </a:r>
            <a:r>
              <a:rPr lang="ru-RU" dirty="0" err="1" smtClean="0"/>
              <a:t>ціновою</a:t>
            </a:r>
            <a:r>
              <a:rPr lang="ru-RU" dirty="0" smtClean="0"/>
              <a:t> </a:t>
            </a:r>
            <a:r>
              <a:rPr lang="ru-RU" dirty="0" err="1" smtClean="0"/>
              <a:t>конкуренцією</a:t>
            </a:r>
            <a:r>
              <a:rPr lang="ru-RU" dirty="0" smtClean="0"/>
              <a:t>: </a:t>
            </a:r>
            <a:r>
              <a:rPr lang="ru-RU" dirty="0" err="1" smtClean="0"/>
              <a:t>наскільки</a:t>
            </a:r>
            <a:r>
              <a:rPr lang="ru-RU" dirty="0" smtClean="0"/>
              <a:t> </a:t>
            </a:r>
            <a:r>
              <a:rPr lang="ru-RU" dirty="0" err="1" smtClean="0"/>
              <a:t>така</a:t>
            </a:r>
            <a:r>
              <a:rPr lang="ru-RU" dirty="0" smtClean="0"/>
              <a:t> </a:t>
            </a:r>
            <a:r>
              <a:rPr lang="ru-RU" dirty="0" err="1" smtClean="0"/>
              <a:t>конкуренція</a:t>
            </a:r>
            <a:r>
              <a:rPr lang="ru-RU" dirty="0" smtClean="0"/>
              <a:t> </a:t>
            </a:r>
            <a:r>
              <a:rPr lang="ru-RU" dirty="0" err="1" smtClean="0"/>
              <a:t>поширена</a:t>
            </a:r>
            <a:r>
              <a:rPr lang="ru-RU" dirty="0" smtClean="0"/>
              <a:t>, </a:t>
            </a:r>
            <a:r>
              <a:rPr lang="ru-RU" dirty="0" err="1" smtClean="0"/>
              <a:t>настільки</a:t>
            </a:r>
            <a:r>
              <a:rPr lang="ru-RU" dirty="0" smtClean="0"/>
              <a:t> </a:t>
            </a:r>
            <a:r>
              <a:rPr lang="ru-RU" dirty="0" err="1" smtClean="0"/>
              <a:t>важлива</a:t>
            </a:r>
            <a:r>
              <a:rPr lang="ru-RU" dirty="0" smtClean="0"/>
              <a:t> роль </a:t>
            </a:r>
            <a:r>
              <a:rPr lang="ru-RU" dirty="0" err="1" smtClean="0"/>
              <a:t>ціни</a:t>
            </a:r>
            <a:r>
              <a:rPr lang="ru-RU" dirty="0" smtClean="0"/>
              <a:t> при </a:t>
            </a:r>
            <a:r>
              <a:rPr lang="ru-RU" dirty="0" err="1" smtClean="0"/>
              <a:t>виборі</a:t>
            </a:r>
            <a:r>
              <a:rPr lang="ru-RU" dirty="0" smtClean="0"/>
              <a:t> </a:t>
            </a:r>
            <a:r>
              <a:rPr lang="ru-RU" dirty="0" err="1" smtClean="0"/>
              <a:t>клієнтом</a:t>
            </a:r>
            <a:r>
              <a:rPr lang="ru-RU" dirty="0" smtClean="0"/>
              <a:t> конкретного товару і самого банку. </a:t>
            </a:r>
          </a:p>
          <a:p>
            <a:pPr algn="just"/>
            <a:r>
              <a:rPr lang="ru-RU" dirty="0" err="1" smtClean="0"/>
              <a:t>Методи</a:t>
            </a:r>
            <a:r>
              <a:rPr lang="ru-RU" dirty="0" smtClean="0"/>
              <a:t> </a:t>
            </a:r>
            <a:r>
              <a:rPr lang="ru-RU" dirty="0" err="1" smtClean="0"/>
              <a:t>цінової</a:t>
            </a:r>
            <a:r>
              <a:rPr lang="ru-RU" dirty="0" smtClean="0"/>
              <a:t> </a:t>
            </a:r>
            <a:r>
              <a:rPr lang="ru-RU" dirty="0" err="1" smtClean="0"/>
              <a:t>конкуренції</a:t>
            </a:r>
            <a:r>
              <a:rPr lang="ru-RU" dirty="0" smtClean="0"/>
              <a:t> на </a:t>
            </a:r>
            <a:r>
              <a:rPr lang="ru-RU" dirty="0" err="1" smtClean="0"/>
              <a:t>сьогодні</a:t>
            </a:r>
            <a:r>
              <a:rPr lang="ru-RU" dirty="0" smtClean="0"/>
              <a:t> </a:t>
            </a:r>
            <a:r>
              <a:rPr lang="ru-RU" dirty="0" err="1" smtClean="0"/>
              <a:t>залишаються</a:t>
            </a:r>
            <a:r>
              <a:rPr lang="ru-RU" dirty="0" smtClean="0"/>
              <a:t> </a:t>
            </a:r>
            <a:r>
              <a:rPr lang="ru-RU" dirty="0" err="1" smtClean="0"/>
              <a:t>найдієвішим</a:t>
            </a:r>
            <a:r>
              <a:rPr lang="ru-RU" dirty="0" smtClean="0"/>
              <a:t> способом </a:t>
            </a:r>
            <a:r>
              <a:rPr lang="ru-RU" dirty="0" err="1" smtClean="0"/>
              <a:t>маніпуляції</a:t>
            </a:r>
            <a:r>
              <a:rPr lang="ru-RU" dirty="0" smtClean="0"/>
              <a:t> </a:t>
            </a:r>
            <a:r>
              <a:rPr lang="ru-RU" dirty="0" err="1" smtClean="0"/>
              <a:t>цінами</a:t>
            </a:r>
            <a:r>
              <a:rPr lang="ru-RU" dirty="0" smtClean="0"/>
              <a:t> в </a:t>
            </a:r>
            <a:r>
              <a:rPr lang="ru-RU" dirty="0" err="1" smtClean="0"/>
              <a:t>боротьбі</a:t>
            </a:r>
            <a:r>
              <a:rPr lang="ru-RU" dirty="0" smtClean="0"/>
              <a:t> за </a:t>
            </a:r>
            <a:r>
              <a:rPr lang="ru-RU" dirty="0" err="1" smtClean="0"/>
              <a:t>клієнта</a:t>
            </a:r>
            <a:r>
              <a:rPr lang="ru-RU" dirty="0" smtClean="0"/>
              <a:t>, </a:t>
            </a:r>
            <a:r>
              <a:rPr lang="ru-RU" dirty="0" err="1" smtClean="0"/>
              <a:t>хоча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вплив</a:t>
            </a:r>
            <a:r>
              <a:rPr lang="ru-RU" dirty="0" smtClean="0"/>
              <a:t> усе </a:t>
            </a:r>
            <a:r>
              <a:rPr lang="ru-RU" dirty="0" err="1" smtClean="0"/>
              <a:t>більш</a:t>
            </a:r>
            <a:r>
              <a:rPr lang="ru-RU" dirty="0" smtClean="0"/>
              <a:t> </a:t>
            </a:r>
            <a:r>
              <a:rPr lang="ru-RU" dirty="0" err="1" smtClean="0"/>
              <a:t>скорочується</a:t>
            </a:r>
            <a:r>
              <a:rPr lang="ru-RU" dirty="0" smtClean="0"/>
              <a:t>. </a:t>
            </a:r>
            <a:r>
              <a:rPr lang="ru-RU" dirty="0" err="1" smtClean="0"/>
              <a:t>Новий</a:t>
            </a:r>
            <a:r>
              <a:rPr lang="ru-RU" dirty="0" smtClean="0"/>
              <a:t> </a:t>
            </a:r>
            <a:r>
              <a:rPr lang="ru-RU" dirty="0" err="1" smtClean="0"/>
              <a:t>поштовх</a:t>
            </a:r>
            <a:r>
              <a:rPr lang="ru-RU" dirty="0" smtClean="0"/>
              <a:t> у </a:t>
            </a:r>
            <a:r>
              <a:rPr lang="ru-RU" dirty="0" err="1" smtClean="0"/>
              <a:t>розвитку</a:t>
            </a:r>
            <a:r>
              <a:rPr lang="ru-RU" dirty="0" smtClean="0"/>
              <a:t> </a:t>
            </a:r>
            <a:r>
              <a:rPr lang="ru-RU" dirty="0" err="1" smtClean="0"/>
              <a:t>цінової</a:t>
            </a:r>
            <a:r>
              <a:rPr lang="ru-RU" dirty="0" smtClean="0"/>
              <a:t> </a:t>
            </a:r>
            <a:r>
              <a:rPr lang="ru-RU" dirty="0" err="1" smtClean="0"/>
              <a:t>конкуренції</a:t>
            </a:r>
            <a:r>
              <a:rPr lang="ru-RU" dirty="0" smtClean="0"/>
              <a:t> дав </a:t>
            </a:r>
            <a:r>
              <a:rPr lang="ru-RU" dirty="0" err="1" smtClean="0"/>
              <a:t>розвиток</a:t>
            </a:r>
            <a:r>
              <a:rPr lang="ru-RU" dirty="0" smtClean="0"/>
              <a:t> </a:t>
            </a:r>
            <a:r>
              <a:rPr lang="ru-RU" dirty="0" err="1" smtClean="0"/>
              <a:t>Інтернет</a:t>
            </a:r>
            <a:r>
              <a:rPr lang="ru-RU" dirty="0" smtClean="0"/>
              <a:t>: </a:t>
            </a:r>
            <a:r>
              <a:rPr lang="ru-RU" dirty="0" err="1" smtClean="0"/>
              <a:t>конкуренти</a:t>
            </a:r>
            <a:r>
              <a:rPr lang="ru-RU" dirty="0" smtClean="0"/>
              <a:t> </a:t>
            </a:r>
            <a:r>
              <a:rPr lang="ru-RU" dirty="0" err="1" smtClean="0"/>
              <a:t>традиційних</a:t>
            </a:r>
            <a:r>
              <a:rPr lang="ru-RU" dirty="0" smtClean="0"/>
              <a:t> </a:t>
            </a:r>
            <a:r>
              <a:rPr lang="ru-RU" dirty="0" err="1" smtClean="0"/>
              <a:t>банків</a:t>
            </a:r>
            <a:r>
              <a:rPr lang="ru-RU" dirty="0" smtClean="0"/>
              <a:t> </a:t>
            </a:r>
            <a:r>
              <a:rPr lang="ru-RU" dirty="0" err="1" smtClean="0"/>
              <a:t>змогли</a:t>
            </a:r>
            <a:r>
              <a:rPr lang="ru-RU" dirty="0" smtClean="0"/>
              <a:t> </a:t>
            </a:r>
            <a:r>
              <a:rPr lang="ru-RU" dirty="0" err="1" smtClean="0"/>
              <a:t>значно</a:t>
            </a:r>
            <a:r>
              <a:rPr lang="ru-RU" dirty="0" smtClean="0"/>
              <a:t> </a:t>
            </a:r>
            <a:r>
              <a:rPr lang="ru-RU" dirty="0" err="1" smtClean="0"/>
              <a:t>скоротити</a:t>
            </a:r>
            <a:r>
              <a:rPr lang="ru-RU" dirty="0" smtClean="0"/>
              <a:t> </a:t>
            </a:r>
            <a:r>
              <a:rPr lang="ru-RU" dirty="0" err="1" smtClean="0"/>
              <a:t>свої</a:t>
            </a:r>
            <a:r>
              <a:rPr lang="ru-RU" dirty="0" smtClean="0"/>
              <a:t> </a:t>
            </a:r>
            <a:r>
              <a:rPr lang="ru-RU" dirty="0" err="1" smtClean="0"/>
              <a:t>операційні</a:t>
            </a:r>
            <a:r>
              <a:rPr lang="ru-RU" dirty="0" smtClean="0"/>
              <a:t> </a:t>
            </a:r>
            <a:r>
              <a:rPr lang="ru-RU" dirty="0" err="1" smtClean="0"/>
              <a:t>витрати</a:t>
            </a:r>
            <a:r>
              <a:rPr lang="ru-RU" dirty="0" smtClean="0"/>
              <a:t> і </a:t>
            </a:r>
            <a:r>
              <a:rPr lang="ru-RU" dirty="0" err="1" smtClean="0"/>
              <a:t>відповідно</a:t>
            </a:r>
            <a:r>
              <a:rPr lang="ru-RU" dirty="0" smtClean="0"/>
              <a:t> </a:t>
            </a:r>
            <a:r>
              <a:rPr lang="ru-RU" dirty="0" err="1" smtClean="0"/>
              <a:t>знизити</a:t>
            </a:r>
            <a:r>
              <a:rPr lang="ru-RU" dirty="0" smtClean="0"/>
              <a:t> </a:t>
            </a:r>
            <a:r>
              <a:rPr lang="ru-RU" dirty="0" err="1" smtClean="0"/>
              <a:t>відсоткову</a:t>
            </a:r>
            <a:r>
              <a:rPr lang="ru-RU" dirty="0" smtClean="0"/>
              <a:t> маржу без </a:t>
            </a:r>
            <a:r>
              <a:rPr lang="ru-RU" dirty="0" err="1" smtClean="0"/>
              <a:t>загрози</a:t>
            </a:r>
            <a:r>
              <a:rPr lang="ru-RU" dirty="0" smtClean="0"/>
              <a:t> для </a:t>
            </a:r>
            <a:r>
              <a:rPr lang="ru-RU" dirty="0" err="1" smtClean="0"/>
              <a:t>прибутку</a:t>
            </a:r>
            <a:r>
              <a:rPr lang="ru-RU" dirty="0" smtClean="0"/>
              <a:t>. У </a:t>
            </a:r>
            <a:r>
              <a:rPr lang="ru-RU" dirty="0" err="1" smtClean="0"/>
              <a:t>результаті</a:t>
            </a:r>
            <a:r>
              <a:rPr lang="ru-RU" dirty="0" smtClean="0"/>
              <a:t> </a:t>
            </a:r>
            <a:r>
              <a:rPr lang="ru-RU" dirty="0" err="1" smtClean="0"/>
              <a:t>віртуальні</a:t>
            </a:r>
            <a:r>
              <a:rPr lang="ru-RU" dirty="0" smtClean="0"/>
              <a:t> банки почали </a:t>
            </a:r>
            <a:r>
              <a:rPr lang="ru-RU" dirty="0" err="1" smtClean="0"/>
              <a:t>пропонувати</a:t>
            </a:r>
            <a:r>
              <a:rPr lang="ru-RU" dirty="0" smtClean="0"/>
              <a:t> </a:t>
            </a:r>
            <a:r>
              <a:rPr lang="ru-RU" dirty="0" err="1" smtClean="0"/>
              <a:t>вигідніші</a:t>
            </a:r>
            <a:r>
              <a:rPr lang="ru-RU" dirty="0" smtClean="0"/>
              <a:t> </a:t>
            </a:r>
            <a:r>
              <a:rPr lang="ru-RU" dirty="0" err="1" smtClean="0"/>
              <a:t>цінові</a:t>
            </a:r>
            <a:r>
              <a:rPr lang="ru-RU" dirty="0" smtClean="0"/>
              <a:t> </a:t>
            </a:r>
            <a:r>
              <a:rPr lang="ru-RU" dirty="0" err="1" smtClean="0"/>
              <a:t>умови</a:t>
            </a:r>
            <a:r>
              <a:rPr lang="ru-RU" dirty="0" smtClean="0"/>
              <a:t> для </a:t>
            </a:r>
            <a:r>
              <a:rPr lang="ru-RU" dirty="0" err="1" smtClean="0"/>
              <a:t>позичальників</a:t>
            </a:r>
            <a:r>
              <a:rPr lang="ru-RU" dirty="0" smtClean="0"/>
              <a:t> і </a:t>
            </a:r>
            <a:r>
              <a:rPr lang="ru-RU" dirty="0" err="1" smtClean="0"/>
              <a:t>вкладників</a:t>
            </a:r>
            <a:r>
              <a:rPr lang="ru-RU" dirty="0" smtClean="0"/>
              <a:t>. </a:t>
            </a:r>
          </a:p>
          <a:p>
            <a:pPr algn="just"/>
            <a:r>
              <a:rPr lang="ru-RU" dirty="0" smtClean="0"/>
              <a:t>Держава через </a:t>
            </a:r>
            <a:r>
              <a:rPr lang="ru-RU" dirty="0" err="1" smtClean="0"/>
              <a:t>свої</a:t>
            </a:r>
            <a:r>
              <a:rPr lang="ru-RU" dirty="0" smtClean="0"/>
              <a:t> </a:t>
            </a:r>
            <a:r>
              <a:rPr lang="ru-RU" dirty="0" err="1" smtClean="0"/>
              <a:t>структури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впливати</a:t>
            </a:r>
            <a:r>
              <a:rPr lang="ru-RU" dirty="0" smtClean="0"/>
              <a:t> на </a:t>
            </a:r>
            <a:r>
              <a:rPr lang="ru-RU" dirty="0" err="1" smtClean="0"/>
              <a:t>рівень</a:t>
            </a:r>
            <a:r>
              <a:rPr lang="ru-RU" dirty="0" smtClean="0"/>
              <a:t> і </a:t>
            </a:r>
            <a:r>
              <a:rPr lang="ru-RU" dirty="0" err="1" smtClean="0"/>
              <a:t>механізм</a:t>
            </a:r>
            <a:r>
              <a:rPr lang="ru-RU" dirty="0" smtClean="0"/>
              <a:t> </a:t>
            </a:r>
            <a:r>
              <a:rPr lang="ru-RU" dirty="0" err="1" smtClean="0"/>
              <a:t>установлення</a:t>
            </a:r>
            <a:r>
              <a:rPr lang="ru-RU" dirty="0" smtClean="0"/>
              <a:t> </a:t>
            </a:r>
            <a:r>
              <a:rPr lang="ru-RU" dirty="0" err="1" smtClean="0"/>
              <a:t>цін</a:t>
            </a:r>
            <a:r>
              <a:rPr lang="ru-RU" dirty="0" smtClean="0"/>
              <a:t> на </a:t>
            </a:r>
            <a:r>
              <a:rPr lang="ru-RU" dirty="0" err="1" smtClean="0"/>
              <a:t>окремі</a:t>
            </a:r>
            <a:r>
              <a:rPr lang="ru-RU" dirty="0" smtClean="0"/>
              <a:t> </a:t>
            </a:r>
            <a:r>
              <a:rPr lang="ru-RU" dirty="0" err="1" smtClean="0"/>
              <a:t>банківські</a:t>
            </a:r>
            <a:r>
              <a:rPr lang="ru-RU" dirty="0" smtClean="0"/>
              <a:t> </a:t>
            </a:r>
            <a:r>
              <a:rPr lang="ru-RU" dirty="0" err="1" smtClean="0"/>
              <a:t>продукти</a:t>
            </a:r>
            <a:r>
              <a:rPr lang="ru-RU" dirty="0" smtClean="0"/>
              <a:t> таким чином: </a:t>
            </a:r>
          </a:p>
          <a:p>
            <a:pPr algn="just"/>
            <a:r>
              <a:rPr lang="ru-RU" dirty="0" smtClean="0"/>
              <a:t>1) </a:t>
            </a:r>
            <a:r>
              <a:rPr lang="ru-RU" dirty="0" err="1" smtClean="0"/>
              <a:t>установлення</a:t>
            </a:r>
            <a:r>
              <a:rPr lang="ru-RU" dirty="0" smtClean="0"/>
              <a:t> </a:t>
            </a:r>
            <a:r>
              <a:rPr lang="ru-RU" dirty="0" err="1" smtClean="0"/>
              <a:t>ціни</a:t>
            </a:r>
            <a:r>
              <a:rPr lang="ru-RU" dirty="0" smtClean="0"/>
              <a:t> на </a:t>
            </a:r>
            <a:r>
              <a:rPr lang="ru-RU" dirty="0" err="1" smtClean="0"/>
              <a:t>ресурси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надаються</a:t>
            </a:r>
            <a:r>
              <a:rPr lang="ru-RU" dirty="0" smtClean="0"/>
              <a:t> </a:t>
            </a:r>
            <a:r>
              <a:rPr lang="ru-RU" dirty="0" err="1" smtClean="0"/>
              <a:t>комерційним</a:t>
            </a:r>
            <a:r>
              <a:rPr lang="ru-RU" dirty="0" smtClean="0"/>
              <a:t> банкам; </a:t>
            </a:r>
          </a:p>
          <a:p>
            <a:pPr algn="just"/>
            <a:r>
              <a:rPr lang="ru-RU" dirty="0" smtClean="0"/>
              <a:t>2) </a:t>
            </a:r>
            <a:r>
              <a:rPr lang="ru-RU" dirty="0" err="1" smtClean="0"/>
              <a:t>установлення</a:t>
            </a:r>
            <a:r>
              <a:rPr lang="ru-RU" dirty="0" smtClean="0"/>
              <a:t> </a:t>
            </a:r>
            <a:r>
              <a:rPr lang="ru-RU" dirty="0" err="1" smtClean="0"/>
              <a:t>рівня</a:t>
            </a:r>
            <a:r>
              <a:rPr lang="ru-RU" dirty="0" smtClean="0"/>
              <a:t> </a:t>
            </a:r>
            <a:r>
              <a:rPr lang="ru-RU" dirty="0" err="1" smtClean="0"/>
              <a:t>прибутковості</a:t>
            </a:r>
            <a:r>
              <a:rPr lang="ru-RU" dirty="0" smtClean="0"/>
              <a:t> за </a:t>
            </a:r>
            <a:r>
              <a:rPr lang="ru-RU" dirty="0" err="1" smtClean="0"/>
              <a:t>облігаціями</a:t>
            </a:r>
            <a:r>
              <a:rPr lang="ru-RU" dirty="0" smtClean="0"/>
              <a:t> </a:t>
            </a:r>
            <a:r>
              <a:rPr lang="ru-RU" dirty="0" err="1" smtClean="0"/>
              <a:t>державної</a:t>
            </a:r>
            <a:r>
              <a:rPr lang="ru-RU" dirty="0" smtClean="0"/>
              <a:t> </a:t>
            </a:r>
            <a:r>
              <a:rPr lang="ru-RU" dirty="0" err="1" smtClean="0"/>
              <a:t>позики</a:t>
            </a:r>
            <a:r>
              <a:rPr lang="ru-RU" dirty="0" smtClean="0"/>
              <a:t>; </a:t>
            </a:r>
          </a:p>
          <a:p>
            <a:pPr algn="just"/>
            <a:r>
              <a:rPr lang="ru-RU" dirty="0" smtClean="0"/>
              <a:t>3) </a:t>
            </a:r>
            <a:r>
              <a:rPr lang="ru-RU" dirty="0" err="1" smtClean="0"/>
              <a:t>рекомендації</a:t>
            </a:r>
            <a:r>
              <a:rPr lang="ru-RU" dirty="0" smtClean="0"/>
              <a:t> банкам </a:t>
            </a:r>
            <a:r>
              <a:rPr lang="ru-RU" dirty="0" err="1" smtClean="0"/>
              <a:t>обмежити</a:t>
            </a:r>
            <a:r>
              <a:rPr lang="ru-RU" dirty="0" smtClean="0"/>
              <a:t> </a:t>
            </a:r>
            <a:r>
              <a:rPr lang="ru-RU" dirty="0" err="1" smtClean="0"/>
              <a:t>зростання</a:t>
            </a:r>
            <a:r>
              <a:rPr lang="ru-RU" dirty="0" smtClean="0"/>
              <a:t> </a:t>
            </a:r>
            <a:r>
              <a:rPr lang="ru-RU" dirty="0" err="1" smtClean="0"/>
              <a:t>відсоткових</a:t>
            </a:r>
            <a:r>
              <a:rPr lang="ru-RU" dirty="0" smtClean="0"/>
              <a:t> ставок за кредитами; </a:t>
            </a:r>
          </a:p>
          <a:p>
            <a:pPr algn="just"/>
            <a:r>
              <a:rPr lang="ru-RU" dirty="0" smtClean="0"/>
              <a:t>4) </a:t>
            </a:r>
            <a:r>
              <a:rPr lang="ru-RU" dirty="0" err="1" smtClean="0"/>
              <a:t>введення</a:t>
            </a:r>
            <a:r>
              <a:rPr lang="ru-RU" dirty="0" smtClean="0"/>
              <a:t> оплати на </a:t>
            </a:r>
            <a:r>
              <a:rPr lang="ru-RU" dirty="0" err="1" smtClean="0"/>
              <a:t>певні</a:t>
            </a:r>
            <a:r>
              <a:rPr lang="ru-RU" dirty="0" smtClean="0"/>
              <a:t> </a:t>
            </a:r>
            <a:r>
              <a:rPr lang="ru-RU" dirty="0" err="1" smtClean="0"/>
              <a:t>послуги</a:t>
            </a:r>
            <a:r>
              <a:rPr lang="ru-RU" dirty="0" smtClean="0"/>
              <a:t> </a:t>
            </a:r>
            <a:r>
              <a:rPr lang="ru-RU" dirty="0" err="1" smtClean="0"/>
              <a:t>державних</a:t>
            </a:r>
            <a:r>
              <a:rPr lang="ru-RU" dirty="0" smtClean="0"/>
              <a:t> </a:t>
            </a:r>
            <a:r>
              <a:rPr lang="ru-RU" dirty="0" err="1" smtClean="0"/>
              <a:t>установ</a:t>
            </a:r>
            <a:r>
              <a:rPr lang="ru-RU" dirty="0" smtClean="0"/>
              <a:t> банкам (</a:t>
            </a:r>
            <a:r>
              <a:rPr lang="ru-RU" dirty="0" err="1" smtClean="0"/>
              <a:t>поштові</a:t>
            </a:r>
            <a:r>
              <a:rPr lang="ru-RU" dirty="0" smtClean="0"/>
              <a:t>, </a:t>
            </a:r>
            <a:r>
              <a:rPr lang="ru-RU" dirty="0" err="1" smtClean="0"/>
              <a:t>транспортні</a:t>
            </a:r>
            <a:r>
              <a:rPr lang="ru-RU" dirty="0" smtClean="0"/>
              <a:t>, </a:t>
            </a:r>
            <a:r>
              <a:rPr lang="ru-RU" dirty="0" err="1" smtClean="0"/>
              <a:t>інкасація</a:t>
            </a:r>
            <a:r>
              <a:rPr lang="ru-RU" dirty="0" smtClean="0"/>
              <a:t>); </a:t>
            </a:r>
          </a:p>
          <a:p>
            <a:pPr algn="just"/>
            <a:r>
              <a:rPr lang="ru-RU" dirty="0" smtClean="0"/>
              <a:t>5) </a:t>
            </a:r>
            <a:r>
              <a:rPr lang="ru-RU" dirty="0" err="1" smtClean="0"/>
              <a:t>установлення</a:t>
            </a:r>
            <a:r>
              <a:rPr lang="ru-RU" dirty="0" smtClean="0"/>
              <a:t> ставки </a:t>
            </a:r>
            <a:r>
              <a:rPr lang="ru-RU" dirty="0" err="1" smtClean="0"/>
              <a:t>оподаткування</a:t>
            </a:r>
            <a:r>
              <a:rPr lang="ru-RU" dirty="0" smtClean="0"/>
              <a:t> (ПДВ, </a:t>
            </a:r>
            <a:r>
              <a:rPr lang="ru-RU" dirty="0" err="1" smtClean="0"/>
              <a:t>податок</a:t>
            </a:r>
            <a:r>
              <a:rPr lang="ru-RU" dirty="0" smtClean="0"/>
              <a:t> на </a:t>
            </a:r>
            <a:r>
              <a:rPr lang="ru-RU" dirty="0" err="1" smtClean="0"/>
              <a:t>прибуток</a:t>
            </a:r>
            <a:r>
              <a:rPr lang="ru-RU" dirty="0" smtClean="0"/>
              <a:t>); </a:t>
            </a:r>
          </a:p>
          <a:p>
            <a:pPr algn="just"/>
            <a:r>
              <a:rPr lang="ru-RU" dirty="0" smtClean="0"/>
              <a:t>6) </a:t>
            </a:r>
            <a:r>
              <a:rPr lang="ru-RU" dirty="0" err="1" smtClean="0"/>
              <a:t>антимонопольне</a:t>
            </a:r>
            <a:r>
              <a:rPr lang="ru-RU" dirty="0" smtClean="0"/>
              <a:t> </a:t>
            </a:r>
            <a:r>
              <a:rPr lang="ru-RU" dirty="0" err="1" smtClean="0"/>
              <a:t>регулювання</a:t>
            </a:r>
            <a:r>
              <a:rPr lang="ru-RU" dirty="0" smtClean="0"/>
              <a:t> </a:t>
            </a:r>
            <a:r>
              <a:rPr lang="ru-RU" dirty="0" err="1" smtClean="0"/>
              <a:t>тарифів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25482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Цілі</a:t>
            </a:r>
            <a:r>
              <a:rPr lang="ru-RU" dirty="0" smtClean="0"/>
              <a:t> </a:t>
            </a:r>
            <a:r>
              <a:rPr lang="ru-RU" dirty="0" err="1" smtClean="0"/>
              <a:t>цінової</a:t>
            </a:r>
            <a:r>
              <a:rPr lang="ru-RU" dirty="0" smtClean="0"/>
              <a:t> </a:t>
            </a:r>
            <a:r>
              <a:rPr lang="ru-RU" dirty="0" err="1" smtClean="0"/>
              <a:t>політики</a:t>
            </a:r>
            <a:r>
              <a:rPr lang="ru-RU" dirty="0" smtClean="0"/>
              <a:t> банку </a:t>
            </a:r>
            <a:r>
              <a:rPr lang="ru-RU" dirty="0" err="1" smtClean="0"/>
              <a:t>спрямовані</a:t>
            </a:r>
            <a:r>
              <a:rPr lang="ru-RU" dirty="0" smtClean="0"/>
              <a:t> на </a:t>
            </a:r>
            <a:r>
              <a:rPr lang="ru-RU" dirty="0" err="1" smtClean="0"/>
              <a:t>визначення</a:t>
            </a:r>
            <a:r>
              <a:rPr lang="ru-RU" dirty="0" smtClean="0"/>
              <a:t>: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err="1" smtClean="0"/>
              <a:t>прибутковості</a:t>
            </a:r>
            <a:r>
              <a:rPr lang="ru-RU" dirty="0" smtClean="0"/>
              <a:t> (</a:t>
            </a:r>
            <a:r>
              <a:rPr lang="ru-RU" dirty="0" err="1" smtClean="0"/>
              <a:t>збільшення</a:t>
            </a:r>
            <a:r>
              <a:rPr lang="ru-RU" dirty="0" smtClean="0"/>
              <a:t> </a:t>
            </a:r>
            <a:r>
              <a:rPr lang="ru-RU" dirty="0" err="1" smtClean="0"/>
              <a:t>обсягу</a:t>
            </a:r>
            <a:r>
              <a:rPr lang="ru-RU" dirty="0" smtClean="0"/>
              <a:t> </a:t>
            </a:r>
            <a:r>
              <a:rPr lang="ru-RU" dirty="0" err="1" smtClean="0"/>
              <a:t>прибутку</a:t>
            </a:r>
            <a:r>
              <a:rPr lang="ru-RU" dirty="0" smtClean="0"/>
              <a:t> і </a:t>
            </a:r>
            <a:r>
              <a:rPr lang="ru-RU" dirty="0" err="1" smtClean="0"/>
              <a:t>прибутковості</a:t>
            </a:r>
            <a:r>
              <a:rPr lang="ru-RU" dirty="0" smtClean="0"/>
              <a:t>), </a:t>
            </a:r>
            <a:r>
              <a:rPr lang="ru-RU" dirty="0" err="1" smtClean="0"/>
              <a:t>зростання</a:t>
            </a:r>
            <a:r>
              <a:rPr lang="ru-RU" dirty="0" smtClean="0"/>
              <a:t> (</a:t>
            </a:r>
            <a:r>
              <a:rPr lang="ru-RU" dirty="0" err="1" smtClean="0"/>
              <a:t>збільшення</a:t>
            </a:r>
            <a:r>
              <a:rPr lang="ru-RU" dirty="0" smtClean="0"/>
              <a:t> </a:t>
            </a:r>
            <a:r>
              <a:rPr lang="ru-RU" dirty="0" err="1" smtClean="0"/>
              <a:t>обсягів</a:t>
            </a:r>
            <a:r>
              <a:rPr lang="ru-RU" dirty="0" smtClean="0"/>
              <a:t> </a:t>
            </a:r>
            <a:r>
              <a:rPr lang="ru-RU" dirty="0" err="1" smtClean="0"/>
              <a:t>операцій</a:t>
            </a:r>
            <a:r>
              <a:rPr lang="ru-RU" dirty="0" smtClean="0"/>
              <a:t>, </a:t>
            </a:r>
            <a:r>
              <a:rPr lang="ru-RU" dirty="0" err="1" smtClean="0"/>
              <a:t>захоплення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утримання</a:t>
            </a:r>
            <a:r>
              <a:rPr lang="ru-RU" dirty="0" smtClean="0"/>
              <a:t> ринку); </a:t>
            </a:r>
          </a:p>
          <a:p>
            <a:pPr algn="just"/>
            <a:r>
              <a:rPr lang="ru-RU" dirty="0" smtClean="0"/>
              <a:t>на </a:t>
            </a:r>
            <a:r>
              <a:rPr lang="ru-RU" dirty="0" err="1" smtClean="0"/>
              <a:t>боротьбу</a:t>
            </a:r>
            <a:r>
              <a:rPr lang="ru-RU" dirty="0" smtClean="0"/>
              <a:t> з конкурентами (</a:t>
            </a:r>
            <a:r>
              <a:rPr lang="ru-RU" dirty="0" err="1" smtClean="0"/>
              <a:t>лідерство</a:t>
            </a:r>
            <a:r>
              <a:rPr lang="ru-RU" dirty="0" smtClean="0"/>
              <a:t> в </a:t>
            </a:r>
            <a:r>
              <a:rPr lang="ru-RU" dirty="0" err="1" smtClean="0"/>
              <a:t>ціні</a:t>
            </a:r>
            <a:r>
              <a:rPr lang="ru-RU" dirty="0" smtClean="0"/>
              <a:t>, </a:t>
            </a:r>
            <a:r>
              <a:rPr lang="ru-RU" dirty="0" err="1" smtClean="0"/>
              <a:t>демпінг</a:t>
            </a:r>
            <a:r>
              <a:rPr lang="ru-RU" dirty="0" smtClean="0"/>
              <a:t>, </a:t>
            </a:r>
            <a:r>
              <a:rPr lang="ru-RU" dirty="0" err="1" smtClean="0"/>
              <a:t>виштовхування</a:t>
            </a:r>
            <a:r>
              <a:rPr lang="ru-RU" dirty="0" smtClean="0"/>
              <a:t> </a:t>
            </a:r>
            <a:r>
              <a:rPr lang="ru-RU" dirty="0" err="1" smtClean="0"/>
              <a:t>конкурентів</a:t>
            </a:r>
            <a:r>
              <a:rPr lang="ru-RU" dirty="0" smtClean="0"/>
              <a:t> з ринку), </a:t>
            </a:r>
            <a:r>
              <a:rPr lang="ru-RU" dirty="0" err="1" smtClean="0"/>
              <a:t>стимулювання</a:t>
            </a:r>
            <a:r>
              <a:rPr lang="ru-RU" dirty="0" smtClean="0"/>
              <a:t> </a:t>
            </a:r>
            <a:r>
              <a:rPr lang="ru-RU" dirty="0" err="1" smtClean="0"/>
              <a:t>попиту</a:t>
            </a:r>
            <a:r>
              <a:rPr lang="ru-RU" dirty="0" smtClean="0"/>
              <a:t> </a:t>
            </a:r>
            <a:r>
              <a:rPr lang="ru-RU" dirty="0" err="1" smtClean="0"/>
              <a:t>клієнтів</a:t>
            </a:r>
            <a:r>
              <a:rPr lang="ru-RU" dirty="0" smtClean="0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63994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ru-RU" sz="2800" dirty="0" smtClean="0"/>
              <a:t>У той же час за </a:t>
            </a:r>
            <a:r>
              <a:rPr lang="ru-RU" sz="2800" dirty="0" err="1" smtClean="0"/>
              <a:t>наявності</a:t>
            </a:r>
            <a:r>
              <a:rPr lang="ru-RU" sz="2800" dirty="0" smtClean="0"/>
              <a:t> таких рамок </a:t>
            </a:r>
            <a:r>
              <a:rPr lang="ru-RU" sz="2800" dirty="0" err="1" smtClean="0"/>
              <a:t>комерційний</a:t>
            </a:r>
            <a:r>
              <a:rPr lang="ru-RU" sz="2800" dirty="0" smtClean="0"/>
              <a:t> банк </a:t>
            </a:r>
            <a:r>
              <a:rPr lang="ru-RU" sz="2800" dirty="0" err="1" smtClean="0"/>
              <a:t>має</a:t>
            </a:r>
            <a:r>
              <a:rPr lang="ru-RU" sz="2800" dirty="0" smtClean="0"/>
              <a:t> свободу </a:t>
            </a:r>
            <a:r>
              <a:rPr lang="ru-RU" sz="2800" dirty="0" err="1" smtClean="0"/>
              <a:t>встановлення</a:t>
            </a:r>
            <a:r>
              <a:rPr lang="ru-RU" sz="2800" dirty="0" smtClean="0"/>
              <a:t> </a:t>
            </a:r>
            <a:r>
              <a:rPr lang="ru-RU" sz="2800" dirty="0" err="1" smtClean="0"/>
              <a:t>цін</a:t>
            </a:r>
            <a:r>
              <a:rPr lang="ru-RU" sz="2800" dirty="0" smtClean="0"/>
              <a:t> на </a:t>
            </a:r>
            <a:r>
              <a:rPr lang="ru-RU" sz="2800" dirty="0" err="1" smtClean="0"/>
              <a:t>свої</a:t>
            </a:r>
            <a:r>
              <a:rPr lang="ru-RU" sz="2800" dirty="0" smtClean="0"/>
              <a:t> </a:t>
            </a:r>
            <a:r>
              <a:rPr lang="ru-RU" sz="2800" dirty="0" err="1" smtClean="0"/>
              <a:t>продукти</a:t>
            </a:r>
            <a:r>
              <a:rPr lang="ru-RU" sz="2800" dirty="0" smtClean="0"/>
              <a:t>, </a:t>
            </a:r>
            <a:r>
              <a:rPr lang="ru-RU" sz="2800" dirty="0" err="1" smtClean="0"/>
              <a:t>що</a:t>
            </a:r>
            <a:r>
              <a:rPr lang="ru-RU" sz="2800" dirty="0" smtClean="0"/>
              <a:t> </a:t>
            </a:r>
            <a:r>
              <a:rPr lang="ru-RU" sz="2800" dirty="0" err="1" smtClean="0"/>
              <a:t>пояснюється</a:t>
            </a:r>
            <a:r>
              <a:rPr lang="ru-RU" sz="2800" dirty="0" smtClean="0"/>
              <a:t> такими </a:t>
            </a:r>
            <a:r>
              <a:rPr lang="ru-RU" sz="2800" dirty="0" err="1" smtClean="0"/>
              <a:t>чинниками</a:t>
            </a:r>
            <a:r>
              <a:rPr lang="ru-RU" sz="2800" dirty="0" smtClean="0"/>
              <a:t>: </a:t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/>
              <a:t>- </a:t>
            </a:r>
            <a:r>
              <a:rPr lang="ru-RU" dirty="0" err="1" smtClean="0"/>
              <a:t>оцінка</a:t>
            </a:r>
            <a:r>
              <a:rPr lang="ru-RU" dirty="0" smtClean="0"/>
              <a:t> і </a:t>
            </a:r>
            <a:r>
              <a:rPr lang="ru-RU" dirty="0" err="1" smtClean="0"/>
              <a:t>прийняття</a:t>
            </a:r>
            <a:r>
              <a:rPr lang="ru-RU" dirty="0" smtClean="0"/>
              <a:t> </a:t>
            </a:r>
            <a:r>
              <a:rPr lang="ru-RU" dirty="0" err="1" smtClean="0"/>
              <a:t>ризиків</a:t>
            </a:r>
            <a:r>
              <a:rPr lang="ru-RU" dirty="0" smtClean="0"/>
              <a:t> </a:t>
            </a:r>
            <a:r>
              <a:rPr lang="ru-RU" dirty="0" err="1" smtClean="0"/>
              <a:t>накладається</a:t>
            </a:r>
            <a:r>
              <a:rPr lang="ru-RU" dirty="0" smtClean="0"/>
              <a:t> на сам банк, тому </a:t>
            </a:r>
            <a:r>
              <a:rPr lang="ru-RU" dirty="0" err="1" smtClean="0"/>
              <a:t>він</a:t>
            </a:r>
            <a:r>
              <a:rPr lang="ru-RU" dirty="0" smtClean="0"/>
              <a:t> повинен </a:t>
            </a:r>
            <a:r>
              <a:rPr lang="ru-RU" dirty="0" err="1" smtClean="0"/>
              <a:t>чекати</a:t>
            </a:r>
            <a:r>
              <a:rPr lang="ru-RU" dirty="0" smtClean="0"/>
              <a:t> </a:t>
            </a:r>
            <a:r>
              <a:rPr lang="ru-RU" dirty="0" err="1" smtClean="0"/>
              <a:t>відповідну</a:t>
            </a:r>
            <a:r>
              <a:rPr lang="ru-RU" dirty="0" smtClean="0"/>
              <a:t> </a:t>
            </a:r>
            <a:r>
              <a:rPr lang="ru-RU" dirty="0" err="1" smtClean="0"/>
              <a:t>прибутковість</a:t>
            </a:r>
            <a:r>
              <a:rPr lang="ru-RU" dirty="0" smtClean="0"/>
              <a:t> за </a:t>
            </a:r>
            <a:r>
              <a:rPr lang="ru-RU" dirty="0" err="1" smtClean="0"/>
              <a:t>своїми</a:t>
            </a:r>
            <a:r>
              <a:rPr lang="ru-RU" dirty="0" smtClean="0"/>
              <a:t> </a:t>
            </a:r>
            <a:r>
              <a:rPr lang="ru-RU" dirty="0" err="1" smtClean="0"/>
              <a:t>операціями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пов'язано</a:t>
            </a:r>
            <a:r>
              <a:rPr lang="ru-RU" dirty="0" smtClean="0"/>
              <a:t> з </a:t>
            </a:r>
            <a:r>
              <a:rPr lang="ru-RU" dirty="0" err="1" smtClean="0"/>
              <a:t>ризиком</a:t>
            </a:r>
            <a:r>
              <a:rPr lang="ru-RU" dirty="0" smtClean="0"/>
              <a:t>, </a:t>
            </a:r>
            <a:r>
              <a:rPr lang="ru-RU" dirty="0" err="1" smtClean="0"/>
              <a:t>закладаючи</a:t>
            </a:r>
            <a:r>
              <a:rPr lang="ru-RU" dirty="0" smtClean="0"/>
              <a:t> </a:t>
            </a:r>
            <a:r>
              <a:rPr lang="ru-RU" dirty="0" err="1" smtClean="0"/>
              <a:t>очікувані</a:t>
            </a:r>
            <a:r>
              <a:rPr lang="ru-RU" dirty="0" smtClean="0"/>
              <a:t> </a:t>
            </a:r>
            <a:r>
              <a:rPr lang="ru-RU" dirty="0" err="1" smtClean="0"/>
              <a:t>збитки</a:t>
            </a:r>
            <a:r>
              <a:rPr lang="ru-RU" dirty="0" smtClean="0"/>
              <a:t> в </a:t>
            </a:r>
            <a:r>
              <a:rPr lang="ru-RU" dirty="0" err="1" smtClean="0"/>
              <a:t>ціну</a:t>
            </a:r>
            <a:r>
              <a:rPr lang="ru-RU" dirty="0" smtClean="0"/>
              <a:t> продукту; </a:t>
            </a:r>
          </a:p>
          <a:p>
            <a:pPr marL="0" indent="0" algn="just">
              <a:buNone/>
            </a:pPr>
            <a:r>
              <a:rPr lang="ru-RU" dirty="0" smtClean="0"/>
              <a:t>- </a:t>
            </a:r>
            <a:r>
              <a:rPr lang="ru-RU" dirty="0" err="1" smtClean="0"/>
              <a:t>ціни</a:t>
            </a:r>
            <a:r>
              <a:rPr lang="ru-RU" dirty="0" smtClean="0"/>
              <a:t> на </a:t>
            </a:r>
            <a:r>
              <a:rPr lang="ru-RU" dirty="0" err="1" smtClean="0"/>
              <a:t>широке</a:t>
            </a:r>
            <a:r>
              <a:rPr lang="ru-RU" dirty="0" smtClean="0"/>
              <a:t> коло </a:t>
            </a:r>
            <a:r>
              <a:rPr lang="ru-RU" dirty="0" err="1" smtClean="0"/>
              <a:t>продуктів</a:t>
            </a:r>
            <a:r>
              <a:rPr lang="ru-RU" dirty="0" smtClean="0"/>
              <a:t> </a:t>
            </a:r>
            <a:r>
              <a:rPr lang="ru-RU" dirty="0" err="1" smtClean="0"/>
              <a:t>визначаються</a:t>
            </a:r>
            <a:r>
              <a:rPr lang="ru-RU" dirty="0" smtClean="0"/>
              <a:t> за </a:t>
            </a:r>
            <a:r>
              <a:rPr lang="ru-RU" dirty="0" err="1" smtClean="0"/>
              <a:t>домовленістю</a:t>
            </a:r>
            <a:r>
              <a:rPr lang="ru-RU" dirty="0" smtClean="0"/>
              <a:t> </a:t>
            </a:r>
            <a:r>
              <a:rPr lang="ru-RU" dirty="0" err="1" smtClean="0"/>
              <a:t>обох</a:t>
            </a:r>
            <a:r>
              <a:rPr lang="ru-RU" dirty="0" smtClean="0"/>
              <a:t> </a:t>
            </a:r>
            <a:r>
              <a:rPr lang="ru-RU" dirty="0" err="1" smtClean="0"/>
              <a:t>сторін</a:t>
            </a:r>
            <a:r>
              <a:rPr lang="ru-RU" dirty="0" smtClean="0"/>
              <a:t> – </a:t>
            </a:r>
            <a:r>
              <a:rPr lang="ru-RU" dirty="0" err="1" smtClean="0"/>
              <a:t>банкіра</a:t>
            </a:r>
            <a:r>
              <a:rPr lang="ru-RU" dirty="0" smtClean="0"/>
              <a:t> і </a:t>
            </a:r>
            <a:r>
              <a:rPr lang="ru-RU" dirty="0" err="1" smtClean="0"/>
              <a:t>клієнта</a:t>
            </a:r>
            <a:r>
              <a:rPr lang="ru-RU" dirty="0" smtClean="0"/>
              <a:t>, у яку держава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інша</a:t>
            </a:r>
            <a:r>
              <a:rPr lang="ru-RU" dirty="0" smtClean="0"/>
              <a:t> сторона не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втручатися</a:t>
            </a:r>
            <a:r>
              <a:rPr lang="ru-RU" dirty="0" smtClean="0"/>
              <a:t> </a:t>
            </a:r>
            <a:r>
              <a:rPr lang="ru-RU" dirty="0" err="1" smtClean="0"/>
              <a:t>безпосередньо</a:t>
            </a:r>
            <a:r>
              <a:rPr lang="ru-RU" dirty="0" smtClean="0"/>
              <a:t>, але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регулювати</a:t>
            </a:r>
            <a:r>
              <a:rPr lang="ru-RU" dirty="0" smtClean="0"/>
              <a:t> (</a:t>
            </a:r>
            <a:r>
              <a:rPr lang="ru-RU" dirty="0" err="1" smtClean="0"/>
              <a:t>наприклад</a:t>
            </a:r>
            <a:r>
              <a:rPr lang="ru-RU" dirty="0" smtClean="0"/>
              <a:t> </a:t>
            </a:r>
            <a:r>
              <a:rPr lang="ru-RU" dirty="0" err="1" smtClean="0"/>
              <a:t>оподаткування</a:t>
            </a:r>
            <a:r>
              <a:rPr lang="ru-RU" dirty="0" smtClean="0"/>
              <a:t> </a:t>
            </a:r>
            <a:r>
              <a:rPr lang="ru-RU" dirty="0" err="1" smtClean="0"/>
              <a:t>операцій</a:t>
            </a:r>
            <a:r>
              <a:rPr lang="ru-RU" dirty="0" smtClean="0"/>
              <a:t> з </a:t>
            </a:r>
            <a:r>
              <a:rPr lang="ru-RU" dirty="0" err="1" smtClean="0"/>
              <a:t>пов'язаними</a:t>
            </a:r>
            <a:r>
              <a:rPr lang="ru-RU" dirty="0" smtClean="0"/>
              <a:t> особами); </a:t>
            </a:r>
          </a:p>
          <a:p>
            <a:pPr marL="0" indent="0" algn="just">
              <a:buNone/>
            </a:pPr>
            <a:r>
              <a:rPr lang="ru-RU" dirty="0" smtClean="0"/>
              <a:t>- попит і </a:t>
            </a:r>
            <a:r>
              <a:rPr lang="ru-RU" dirty="0" err="1" smtClean="0"/>
              <a:t>пропозиція</a:t>
            </a:r>
            <a:r>
              <a:rPr lang="ru-RU" dirty="0" smtClean="0"/>
              <a:t> на </a:t>
            </a:r>
            <a:r>
              <a:rPr lang="ru-RU" dirty="0" err="1" smtClean="0"/>
              <a:t>банківські</a:t>
            </a:r>
            <a:r>
              <a:rPr lang="ru-RU" dirty="0" smtClean="0"/>
              <a:t> </a:t>
            </a:r>
            <a:r>
              <a:rPr lang="ru-RU" dirty="0" err="1" smtClean="0"/>
              <a:t>продукти</a:t>
            </a:r>
            <a:r>
              <a:rPr lang="ru-RU" dirty="0" smtClean="0"/>
              <a:t> </a:t>
            </a:r>
            <a:r>
              <a:rPr lang="ru-RU" dirty="0" err="1" smtClean="0"/>
              <a:t>можуть</a:t>
            </a:r>
            <a:r>
              <a:rPr lang="ru-RU" dirty="0" smtClean="0"/>
              <a:t> </a:t>
            </a:r>
            <a:r>
              <a:rPr lang="ru-RU" dirty="0" err="1" smtClean="0"/>
              <a:t>помітно</a:t>
            </a:r>
            <a:r>
              <a:rPr lang="ru-RU" dirty="0" smtClean="0"/>
              <a:t> </a:t>
            </a:r>
            <a:r>
              <a:rPr lang="ru-RU" dirty="0" err="1" smtClean="0"/>
              <a:t>коливатися</a:t>
            </a:r>
            <a:r>
              <a:rPr lang="ru-RU" dirty="0" smtClean="0"/>
              <a:t> в </a:t>
            </a:r>
            <a:r>
              <a:rPr lang="ru-RU" dirty="0" err="1" smtClean="0"/>
              <a:t>розрізі</a:t>
            </a:r>
            <a:r>
              <a:rPr lang="ru-RU" dirty="0" smtClean="0"/>
              <a:t> </a:t>
            </a:r>
            <a:r>
              <a:rPr lang="ru-RU" dirty="0" err="1" smtClean="0"/>
              <a:t>регіонів</a:t>
            </a:r>
            <a:r>
              <a:rPr lang="ru-RU" dirty="0" smtClean="0"/>
              <a:t>, особливо ставки по депозитах і </a:t>
            </a:r>
            <a:r>
              <a:rPr lang="ru-RU" dirty="0" err="1" smtClean="0"/>
              <a:t>валютний</a:t>
            </a:r>
            <a:r>
              <a:rPr lang="ru-RU" dirty="0" smtClean="0"/>
              <a:t> курс,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накладає</a:t>
            </a:r>
            <a:r>
              <a:rPr lang="ru-RU" dirty="0" smtClean="0"/>
              <a:t> </a:t>
            </a:r>
            <a:r>
              <a:rPr lang="ru-RU" dirty="0" err="1" smtClean="0"/>
              <a:t>відбиток</a:t>
            </a:r>
            <a:r>
              <a:rPr lang="ru-RU" dirty="0" smtClean="0"/>
              <a:t> на </a:t>
            </a:r>
            <a:r>
              <a:rPr lang="ru-RU" dirty="0" err="1" smtClean="0"/>
              <a:t>ціноутворення</a:t>
            </a:r>
            <a:r>
              <a:rPr lang="ru-RU" dirty="0" smtClean="0"/>
              <a:t>; </a:t>
            </a:r>
          </a:p>
          <a:p>
            <a:pPr marL="0" indent="0" algn="just">
              <a:buNone/>
            </a:pPr>
            <a:r>
              <a:rPr lang="ru-RU" dirty="0" smtClean="0"/>
              <a:t>- у </a:t>
            </a:r>
            <a:r>
              <a:rPr lang="ru-RU" dirty="0" err="1" smtClean="0"/>
              <a:t>більшості</a:t>
            </a:r>
            <a:r>
              <a:rPr lang="ru-RU" dirty="0" smtClean="0"/>
              <a:t> </a:t>
            </a:r>
            <a:r>
              <a:rPr lang="ru-RU" dirty="0" err="1" smtClean="0"/>
              <a:t>сучасних</a:t>
            </a:r>
            <a:r>
              <a:rPr lang="ru-RU" dirty="0" smtClean="0"/>
              <a:t> </a:t>
            </a:r>
            <a:r>
              <a:rPr lang="ru-RU" dirty="0" err="1" smtClean="0"/>
              <a:t>банків</a:t>
            </a:r>
            <a:r>
              <a:rPr lang="ru-RU" dirty="0" smtClean="0"/>
              <a:t> </a:t>
            </a:r>
            <a:r>
              <a:rPr lang="ru-RU" dirty="0" err="1" smtClean="0"/>
              <a:t>ціноутворення</a:t>
            </a:r>
            <a:r>
              <a:rPr lang="ru-RU" dirty="0" smtClean="0"/>
              <a:t> </a:t>
            </a:r>
            <a:r>
              <a:rPr lang="ru-RU" dirty="0" err="1" smtClean="0"/>
              <a:t>централізоване</a:t>
            </a:r>
            <a:r>
              <a:rPr lang="ru-RU" dirty="0" smtClean="0"/>
              <a:t>, </a:t>
            </a:r>
            <a:r>
              <a:rPr lang="ru-RU" dirty="0" err="1" smtClean="0"/>
              <a:t>тобто</a:t>
            </a:r>
            <a:r>
              <a:rPr lang="ru-RU" dirty="0" smtClean="0"/>
              <a:t> </a:t>
            </a:r>
            <a:r>
              <a:rPr lang="ru-RU" dirty="0" err="1" smtClean="0"/>
              <a:t>ціни</a:t>
            </a:r>
            <a:r>
              <a:rPr lang="ru-RU" dirty="0" smtClean="0"/>
              <a:t> (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порогові</a:t>
            </a:r>
            <a:r>
              <a:rPr lang="ru-RU" dirty="0" smtClean="0"/>
              <a:t> </a:t>
            </a:r>
            <a:r>
              <a:rPr lang="ru-RU" dirty="0" err="1" smtClean="0"/>
              <a:t>значення</a:t>
            </a:r>
            <a:r>
              <a:rPr lang="ru-RU" dirty="0" smtClean="0"/>
              <a:t>) </a:t>
            </a:r>
            <a:r>
              <a:rPr lang="ru-RU" dirty="0" err="1" smtClean="0"/>
              <a:t>затверджуються</a:t>
            </a:r>
            <a:r>
              <a:rPr lang="ru-RU" dirty="0" smtClean="0"/>
              <a:t> </a:t>
            </a:r>
            <a:r>
              <a:rPr lang="ru-RU" dirty="0" err="1" smtClean="0"/>
              <a:t>рішенням</a:t>
            </a:r>
            <a:r>
              <a:rPr lang="ru-RU" dirty="0" smtClean="0"/>
              <a:t> </a:t>
            </a:r>
            <a:r>
              <a:rPr lang="ru-RU" dirty="0" err="1" smtClean="0"/>
              <a:t>колегіального</a:t>
            </a:r>
            <a:r>
              <a:rPr lang="ru-RU" dirty="0" smtClean="0"/>
              <a:t> органу центрального </a:t>
            </a:r>
            <a:r>
              <a:rPr lang="ru-RU" dirty="0" err="1" smtClean="0"/>
              <a:t>офісу</a:t>
            </a:r>
            <a:r>
              <a:rPr lang="ru-RU" dirty="0" smtClean="0"/>
              <a:t> -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ініціативи</a:t>
            </a:r>
            <a:r>
              <a:rPr lang="ru-RU" dirty="0" smtClean="0"/>
              <a:t> </a:t>
            </a:r>
            <a:r>
              <a:rPr lang="ru-RU" dirty="0" err="1" smtClean="0"/>
              <a:t>філії</a:t>
            </a:r>
            <a:r>
              <a:rPr lang="ru-RU" dirty="0" smtClean="0"/>
              <a:t> </a:t>
            </a:r>
            <a:r>
              <a:rPr lang="ru-RU" dirty="0" err="1" smtClean="0"/>
              <a:t>мають</a:t>
            </a:r>
            <a:r>
              <a:rPr lang="ru-RU" dirty="0" smtClean="0"/>
              <a:t> бути </a:t>
            </a:r>
            <a:r>
              <a:rPr lang="ru-RU" dirty="0" err="1" smtClean="0"/>
              <a:t>затверджені</a:t>
            </a:r>
            <a:r>
              <a:rPr lang="ru-RU" dirty="0" smtClean="0"/>
              <a:t> центром.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11931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Відмінність</a:t>
            </a:r>
            <a:r>
              <a:rPr lang="ru-RU" dirty="0" smtClean="0"/>
              <a:t> </a:t>
            </a:r>
            <a:r>
              <a:rPr lang="ru-RU" dirty="0" err="1" smtClean="0"/>
              <a:t>цінової</a:t>
            </a:r>
            <a:r>
              <a:rPr lang="ru-RU" dirty="0" smtClean="0"/>
              <a:t> </a:t>
            </a:r>
            <a:r>
              <a:rPr lang="ru-RU" dirty="0" err="1" smtClean="0"/>
              <a:t>політики</a:t>
            </a:r>
            <a:r>
              <a:rPr lang="ru-RU" dirty="0" smtClean="0"/>
              <a:t> кожного банку </a:t>
            </a:r>
            <a:r>
              <a:rPr lang="ru-RU" dirty="0" err="1" smtClean="0"/>
              <a:t>обумовлена</a:t>
            </a:r>
            <a:r>
              <a:rPr lang="ru-RU" dirty="0" smtClean="0"/>
              <a:t> рядом </a:t>
            </a:r>
            <a:r>
              <a:rPr lang="ru-RU" dirty="0" err="1" smtClean="0"/>
              <a:t>чинників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28094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ru-RU" dirty="0" smtClean="0"/>
              <a:t>1) </a:t>
            </a:r>
            <a:r>
              <a:rPr lang="ru-RU" dirty="0" err="1" smtClean="0"/>
              <a:t>позиціонування</a:t>
            </a:r>
            <a:r>
              <a:rPr lang="ru-RU" dirty="0" smtClean="0"/>
              <a:t> банку на ринку (</a:t>
            </a:r>
            <a:r>
              <a:rPr lang="ru-RU" dirty="0" err="1" smtClean="0"/>
              <a:t>наявність</a:t>
            </a:r>
            <a:r>
              <a:rPr lang="ru-RU" dirty="0" smtClean="0"/>
              <a:t> </a:t>
            </a:r>
            <a:r>
              <a:rPr lang="ru-RU" dirty="0" err="1" smtClean="0"/>
              <a:t>конкурентних</a:t>
            </a:r>
            <a:r>
              <a:rPr lang="ru-RU" dirty="0" smtClean="0"/>
              <a:t> </a:t>
            </a:r>
            <a:r>
              <a:rPr lang="ru-RU" dirty="0" err="1" smtClean="0"/>
              <a:t>переваг</a:t>
            </a:r>
            <a:r>
              <a:rPr lang="ru-RU" dirty="0" smtClean="0"/>
              <a:t>, </a:t>
            </a:r>
            <a:r>
              <a:rPr lang="ru-RU" dirty="0" err="1" smtClean="0"/>
              <a:t>частка</a:t>
            </a:r>
            <a:r>
              <a:rPr lang="ru-RU" dirty="0" smtClean="0"/>
              <a:t> на ринку, </a:t>
            </a:r>
            <a:r>
              <a:rPr lang="ru-RU" dirty="0" err="1" smtClean="0"/>
              <a:t>потенціал</a:t>
            </a:r>
            <a:r>
              <a:rPr lang="ru-RU" dirty="0" smtClean="0"/>
              <a:t> </a:t>
            </a:r>
            <a:r>
              <a:rPr lang="ru-RU" dirty="0" err="1" smtClean="0"/>
              <a:t>зростання</a:t>
            </a:r>
            <a:r>
              <a:rPr lang="ru-RU" dirty="0" smtClean="0"/>
              <a:t>); </a:t>
            </a:r>
          </a:p>
          <a:p>
            <a:pPr marL="0" indent="0" algn="just">
              <a:buNone/>
            </a:pPr>
            <a:r>
              <a:rPr lang="ru-RU" dirty="0" smtClean="0"/>
              <a:t>2) доступ до </a:t>
            </a:r>
            <a:r>
              <a:rPr lang="ru-RU" dirty="0" err="1" smtClean="0"/>
              <a:t>дешевих</a:t>
            </a:r>
            <a:r>
              <a:rPr lang="ru-RU" dirty="0" smtClean="0"/>
              <a:t> і </a:t>
            </a:r>
            <a:r>
              <a:rPr lang="ru-RU" dirty="0" err="1" smtClean="0"/>
              <a:t>альтернативних</a:t>
            </a:r>
            <a:r>
              <a:rPr lang="ru-RU" dirty="0" smtClean="0"/>
              <a:t> </a:t>
            </a:r>
            <a:r>
              <a:rPr lang="ru-RU" dirty="0" err="1" smtClean="0"/>
              <a:t>ресурсів</a:t>
            </a:r>
            <a:r>
              <a:rPr lang="ru-RU" dirty="0" smtClean="0"/>
              <a:t>, </a:t>
            </a:r>
            <a:r>
              <a:rPr lang="ru-RU" dirty="0" err="1" smtClean="0"/>
              <a:t>уміння</a:t>
            </a:r>
            <a:r>
              <a:rPr lang="ru-RU" dirty="0" smtClean="0"/>
              <a:t> </a:t>
            </a:r>
            <a:r>
              <a:rPr lang="ru-RU" dirty="0" err="1" smtClean="0"/>
              <a:t>керувати</a:t>
            </a:r>
            <a:r>
              <a:rPr lang="ru-RU" dirty="0" smtClean="0"/>
              <a:t> </a:t>
            </a:r>
            <a:r>
              <a:rPr lang="ru-RU" dirty="0" err="1" smtClean="0"/>
              <a:t>операційними</a:t>
            </a:r>
            <a:r>
              <a:rPr lang="ru-RU" dirty="0" smtClean="0"/>
              <a:t> </a:t>
            </a:r>
            <a:r>
              <a:rPr lang="ru-RU" dirty="0" err="1" smtClean="0"/>
              <a:t>витратами</a:t>
            </a:r>
            <a:r>
              <a:rPr lang="ru-RU" dirty="0" smtClean="0"/>
              <a:t>; </a:t>
            </a:r>
          </a:p>
          <a:p>
            <a:pPr marL="0" indent="0" algn="just">
              <a:buNone/>
            </a:pPr>
            <a:r>
              <a:rPr lang="ru-RU" dirty="0" smtClean="0"/>
              <a:t>3) </a:t>
            </a:r>
            <a:r>
              <a:rPr lang="ru-RU" dirty="0" err="1" smtClean="0"/>
              <a:t>рівень</a:t>
            </a:r>
            <a:r>
              <a:rPr lang="ru-RU" dirty="0" smtClean="0"/>
              <a:t> </a:t>
            </a:r>
            <a:r>
              <a:rPr lang="ru-RU" dirty="0" err="1" smtClean="0"/>
              <a:t>управління</a:t>
            </a:r>
            <a:r>
              <a:rPr lang="ru-RU" dirty="0" smtClean="0"/>
              <a:t> </a:t>
            </a:r>
            <a:r>
              <a:rPr lang="ru-RU" dirty="0" err="1" smtClean="0"/>
              <a:t>ризиками</a:t>
            </a:r>
            <a:r>
              <a:rPr lang="ru-RU" dirty="0" smtClean="0"/>
              <a:t> і потреба у </a:t>
            </a:r>
            <a:r>
              <a:rPr lang="ru-RU" dirty="0" err="1" smtClean="0"/>
              <a:t>формуванні</a:t>
            </a:r>
            <a:r>
              <a:rPr lang="ru-RU" dirty="0" smtClean="0"/>
              <a:t> </a:t>
            </a:r>
            <a:r>
              <a:rPr lang="ru-RU" dirty="0" err="1" smtClean="0"/>
              <a:t>відповідних</a:t>
            </a:r>
            <a:r>
              <a:rPr lang="ru-RU" dirty="0" smtClean="0"/>
              <a:t> </a:t>
            </a:r>
            <a:r>
              <a:rPr lang="ru-RU" dirty="0" err="1" smtClean="0"/>
              <a:t>резервів</a:t>
            </a:r>
            <a:r>
              <a:rPr lang="ru-RU" dirty="0" smtClean="0"/>
              <a:t>, </a:t>
            </a:r>
            <a:r>
              <a:rPr lang="ru-RU" dirty="0" err="1" smtClean="0"/>
              <a:t>очікувана</a:t>
            </a:r>
            <a:r>
              <a:rPr lang="ru-RU" dirty="0" smtClean="0"/>
              <a:t> ставка </a:t>
            </a:r>
            <a:r>
              <a:rPr lang="ru-RU" dirty="0" err="1" smtClean="0"/>
              <a:t>прибутковості</a:t>
            </a:r>
            <a:r>
              <a:rPr lang="ru-RU" dirty="0" smtClean="0"/>
              <a:t> </a:t>
            </a:r>
            <a:r>
              <a:rPr lang="ru-RU" dirty="0" err="1" smtClean="0"/>
              <a:t>капіталу</a:t>
            </a:r>
            <a:r>
              <a:rPr lang="ru-RU" dirty="0" smtClean="0"/>
              <a:t>; </a:t>
            </a:r>
          </a:p>
          <a:p>
            <a:pPr marL="0" indent="0" algn="just">
              <a:buNone/>
            </a:pPr>
            <a:r>
              <a:rPr lang="ru-RU" dirty="0" smtClean="0"/>
              <a:t>4) </a:t>
            </a:r>
            <a:r>
              <a:rPr lang="ru-RU" dirty="0" err="1" smtClean="0"/>
              <a:t>ступінь</a:t>
            </a:r>
            <a:r>
              <a:rPr lang="ru-RU" dirty="0" smtClean="0"/>
              <a:t> </a:t>
            </a:r>
            <a:r>
              <a:rPr lang="ru-RU" dirty="0" err="1" smtClean="0"/>
              <a:t>незалежності</a:t>
            </a:r>
            <a:r>
              <a:rPr lang="ru-RU" dirty="0" smtClean="0"/>
              <a:t> </a:t>
            </a:r>
            <a:r>
              <a:rPr lang="ru-RU" dirty="0" err="1" smtClean="0"/>
              <a:t>філій</a:t>
            </a:r>
            <a:r>
              <a:rPr lang="ru-RU" dirty="0" smtClean="0"/>
              <a:t> у </a:t>
            </a:r>
            <a:r>
              <a:rPr lang="ru-RU" dirty="0" err="1" smtClean="0"/>
              <a:t>своєму</a:t>
            </a:r>
            <a:r>
              <a:rPr lang="ru-RU" dirty="0" smtClean="0"/>
              <a:t> </a:t>
            </a:r>
            <a:r>
              <a:rPr lang="ru-RU" dirty="0" err="1" smtClean="0"/>
              <a:t>бізнесі</a:t>
            </a:r>
            <a:r>
              <a:rPr lang="ru-RU" dirty="0" smtClean="0"/>
              <a:t>; </a:t>
            </a:r>
            <a:r>
              <a:rPr lang="ru-RU" dirty="0" err="1" smtClean="0"/>
              <a:t>загальний</a:t>
            </a:r>
            <a:r>
              <a:rPr lang="ru-RU" dirty="0" smtClean="0"/>
              <a:t> </a:t>
            </a:r>
            <a:r>
              <a:rPr lang="ru-RU" dirty="0" err="1" smtClean="0"/>
              <a:t>рівень</a:t>
            </a:r>
            <a:r>
              <a:rPr lang="ru-RU" dirty="0" smtClean="0"/>
              <a:t> менеджменту в банку; </a:t>
            </a:r>
            <a:r>
              <a:rPr lang="ru-RU" dirty="0" err="1" smtClean="0"/>
              <a:t>наявність</a:t>
            </a:r>
            <a:r>
              <a:rPr lang="ru-RU" dirty="0" smtClean="0"/>
              <a:t> </a:t>
            </a:r>
            <a:r>
              <a:rPr lang="ru-RU" dirty="0" err="1" smtClean="0"/>
              <a:t>міцної</a:t>
            </a:r>
            <a:r>
              <a:rPr lang="ru-RU" dirty="0" smtClean="0"/>
              <a:t> </a:t>
            </a:r>
            <a:r>
              <a:rPr lang="ru-RU" dirty="0" err="1" smtClean="0"/>
              <a:t>функції</a:t>
            </a:r>
            <a:r>
              <a:rPr lang="ru-RU" dirty="0" smtClean="0"/>
              <a:t> маркетингу і </a:t>
            </a:r>
            <a:r>
              <a:rPr lang="ru-RU" dirty="0" err="1" smtClean="0"/>
              <a:t>служби</a:t>
            </a:r>
            <a:r>
              <a:rPr lang="ru-RU" dirty="0" smtClean="0"/>
              <a:t> </a:t>
            </a:r>
            <a:r>
              <a:rPr lang="ru-RU" dirty="0" err="1" smtClean="0"/>
              <a:t>фінансового</a:t>
            </a:r>
            <a:r>
              <a:rPr lang="ru-RU" dirty="0" smtClean="0"/>
              <a:t> </a:t>
            </a:r>
            <a:r>
              <a:rPr lang="ru-RU" dirty="0" err="1" smtClean="0"/>
              <a:t>аналізу</a:t>
            </a:r>
            <a:r>
              <a:rPr lang="ru-RU" dirty="0" smtClean="0"/>
              <a:t>. </a:t>
            </a:r>
          </a:p>
          <a:p>
            <a:pPr marL="0" indent="0" algn="just">
              <a:buNone/>
            </a:pPr>
            <a:r>
              <a:rPr lang="ru-RU" dirty="0" err="1" smtClean="0"/>
              <a:t>Банківською</a:t>
            </a:r>
            <a:r>
              <a:rPr lang="ru-RU" dirty="0" smtClean="0"/>
              <a:t> </a:t>
            </a:r>
            <a:r>
              <a:rPr lang="ru-RU" dirty="0" err="1" smtClean="0"/>
              <a:t>теорією</a:t>
            </a:r>
            <a:r>
              <a:rPr lang="ru-RU" dirty="0" smtClean="0"/>
              <a:t> і практикою </a:t>
            </a:r>
            <a:r>
              <a:rPr lang="ru-RU" dirty="0" err="1" smtClean="0"/>
              <a:t>визначено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цінова</a:t>
            </a:r>
            <a:r>
              <a:rPr lang="ru-RU" dirty="0" smtClean="0"/>
              <a:t> </a:t>
            </a:r>
            <a:r>
              <a:rPr lang="ru-RU" dirty="0" err="1" smtClean="0"/>
              <a:t>політика</a:t>
            </a:r>
            <a:r>
              <a:rPr lang="ru-RU" dirty="0" smtClean="0"/>
              <a:t> банку </a:t>
            </a:r>
            <a:r>
              <a:rPr lang="ru-RU" dirty="0" err="1" smtClean="0"/>
              <a:t>розробляється</a:t>
            </a:r>
            <a:r>
              <a:rPr lang="ru-RU" dirty="0" smtClean="0"/>
              <a:t> у </a:t>
            </a:r>
            <a:r>
              <a:rPr lang="ru-RU" dirty="0" err="1" smtClean="0"/>
              <a:t>декілька</a:t>
            </a:r>
            <a:r>
              <a:rPr lang="ru-RU" dirty="0" smtClean="0"/>
              <a:t> </a:t>
            </a:r>
            <a:r>
              <a:rPr lang="ru-RU" dirty="0" err="1" smtClean="0"/>
              <a:t>етапів</a:t>
            </a:r>
            <a:r>
              <a:rPr lang="ru-RU" dirty="0" smtClean="0"/>
              <a:t>: </a:t>
            </a:r>
          </a:p>
          <a:p>
            <a:pPr marL="0" indent="0" algn="just">
              <a:buNone/>
            </a:pPr>
            <a:r>
              <a:rPr lang="ru-RU" dirty="0" smtClean="0"/>
              <a:t>1) </a:t>
            </a:r>
            <a:r>
              <a:rPr lang="ru-RU" dirty="0" err="1" smtClean="0"/>
              <a:t>установлення</a:t>
            </a:r>
            <a:r>
              <a:rPr lang="ru-RU" dirty="0" smtClean="0"/>
              <a:t> </a:t>
            </a:r>
            <a:r>
              <a:rPr lang="ru-RU" dirty="0" err="1" smtClean="0"/>
              <a:t>стратегічних</a:t>
            </a:r>
            <a:r>
              <a:rPr lang="ru-RU" dirty="0" smtClean="0"/>
              <a:t> </a:t>
            </a:r>
            <a:r>
              <a:rPr lang="ru-RU" dirty="0" err="1" smtClean="0"/>
              <a:t>цілей</a:t>
            </a:r>
            <a:r>
              <a:rPr lang="ru-RU" dirty="0" smtClean="0"/>
              <a:t>; </a:t>
            </a:r>
          </a:p>
          <a:p>
            <a:pPr marL="0" indent="0" algn="just">
              <a:buNone/>
            </a:pPr>
            <a:r>
              <a:rPr lang="ru-RU" dirty="0" smtClean="0"/>
              <a:t>2) </a:t>
            </a:r>
            <a:r>
              <a:rPr lang="ru-RU" dirty="0" err="1" smtClean="0"/>
              <a:t>визначення</a:t>
            </a:r>
            <a:r>
              <a:rPr lang="ru-RU" dirty="0" smtClean="0"/>
              <a:t> </a:t>
            </a:r>
            <a:r>
              <a:rPr lang="ru-RU" dirty="0" err="1" smtClean="0"/>
              <a:t>позиції</a:t>
            </a:r>
            <a:r>
              <a:rPr lang="ru-RU" dirty="0" smtClean="0"/>
              <a:t> банку на ринку; </a:t>
            </a:r>
          </a:p>
          <a:p>
            <a:pPr marL="0" indent="0" algn="just">
              <a:buNone/>
            </a:pPr>
            <a:r>
              <a:rPr lang="ru-RU" dirty="0" smtClean="0"/>
              <a:t>3) </a:t>
            </a:r>
            <a:r>
              <a:rPr lang="ru-RU" dirty="0" err="1" smtClean="0"/>
              <a:t>аналіз</a:t>
            </a:r>
            <a:r>
              <a:rPr lang="ru-RU" dirty="0" smtClean="0"/>
              <a:t> </a:t>
            </a:r>
            <a:r>
              <a:rPr lang="ru-RU" dirty="0" err="1" smtClean="0"/>
              <a:t>витрат</a:t>
            </a:r>
            <a:r>
              <a:rPr lang="ru-RU" dirty="0" smtClean="0"/>
              <a:t> і </a:t>
            </a:r>
            <a:r>
              <a:rPr lang="ru-RU" dirty="0" err="1" smtClean="0"/>
              <a:t>собівартості</a:t>
            </a:r>
            <a:r>
              <a:rPr lang="ru-RU" dirty="0" smtClean="0"/>
              <a:t> </a:t>
            </a:r>
            <a:r>
              <a:rPr lang="ru-RU" dirty="0" err="1" smtClean="0"/>
              <a:t>продуктів</a:t>
            </a:r>
            <a:r>
              <a:rPr lang="ru-RU" dirty="0" smtClean="0"/>
              <a:t>, </a:t>
            </a:r>
            <a:r>
              <a:rPr lang="ru-RU" dirty="0" err="1" smtClean="0"/>
              <a:t>клієнтів</a:t>
            </a:r>
            <a:r>
              <a:rPr lang="ru-RU" dirty="0" smtClean="0"/>
              <a:t> і </a:t>
            </a:r>
            <a:r>
              <a:rPr lang="ru-RU" dirty="0" err="1" smtClean="0"/>
              <a:t>бізнесів</a:t>
            </a:r>
            <a:r>
              <a:rPr lang="ru-RU" dirty="0" smtClean="0"/>
              <a:t>;</a:t>
            </a:r>
          </a:p>
          <a:p>
            <a:pPr marL="0" indent="0" algn="just">
              <a:buNone/>
            </a:pPr>
            <a:r>
              <a:rPr lang="ru-RU" dirty="0" smtClean="0"/>
              <a:t> 4) </a:t>
            </a:r>
            <a:r>
              <a:rPr lang="ru-RU" dirty="0" err="1" smtClean="0"/>
              <a:t>облік</a:t>
            </a:r>
            <a:r>
              <a:rPr lang="ru-RU" dirty="0" smtClean="0"/>
              <a:t> </a:t>
            </a:r>
            <a:r>
              <a:rPr lang="ru-RU" dirty="0" err="1" smtClean="0"/>
              <a:t>життєвого</a:t>
            </a:r>
            <a:r>
              <a:rPr lang="ru-RU" dirty="0" smtClean="0"/>
              <a:t> циклу як продукту, так і </a:t>
            </a:r>
            <a:r>
              <a:rPr lang="ru-RU" dirty="0" err="1" smtClean="0"/>
              <a:t>клієнта</a:t>
            </a:r>
            <a:r>
              <a:rPr lang="ru-RU" dirty="0" smtClean="0"/>
              <a:t> й </a:t>
            </a:r>
            <a:r>
              <a:rPr lang="ru-RU" dirty="0" err="1" smtClean="0"/>
              <a:t>бізнесу</a:t>
            </a:r>
            <a:r>
              <a:rPr lang="ru-RU" dirty="0" smtClean="0"/>
              <a:t> в </a:t>
            </a:r>
            <a:r>
              <a:rPr lang="ru-RU" dirty="0" err="1" smtClean="0"/>
              <a:t>цілому</a:t>
            </a:r>
            <a:r>
              <a:rPr lang="ru-RU" dirty="0" smtClean="0"/>
              <a:t>; </a:t>
            </a:r>
          </a:p>
          <a:p>
            <a:pPr marL="0" indent="0" algn="just">
              <a:buNone/>
            </a:pPr>
            <a:r>
              <a:rPr lang="ru-RU" dirty="0" smtClean="0"/>
              <a:t>5) </a:t>
            </a:r>
            <a:r>
              <a:rPr lang="ru-RU" dirty="0" err="1" smtClean="0"/>
              <a:t>аналіз</a:t>
            </a:r>
            <a:r>
              <a:rPr lang="ru-RU" dirty="0" smtClean="0"/>
              <a:t> </a:t>
            </a:r>
            <a:r>
              <a:rPr lang="ru-RU" dirty="0" err="1" smtClean="0"/>
              <a:t>попиту</a:t>
            </a:r>
            <a:r>
              <a:rPr lang="ru-RU" dirty="0" smtClean="0"/>
              <a:t> на </a:t>
            </a:r>
            <a:r>
              <a:rPr lang="ru-RU" dirty="0" err="1" smtClean="0"/>
              <a:t>продукти</a:t>
            </a:r>
            <a:r>
              <a:rPr lang="ru-RU" dirty="0" smtClean="0"/>
              <a:t> банку; </a:t>
            </a:r>
          </a:p>
          <a:p>
            <a:pPr marL="0" indent="0" algn="just">
              <a:buNone/>
            </a:pPr>
            <a:r>
              <a:rPr lang="ru-RU" dirty="0" smtClean="0"/>
              <a:t>6) </a:t>
            </a:r>
            <a:r>
              <a:rPr lang="ru-RU" dirty="0" err="1" smtClean="0"/>
              <a:t>аналіз</a:t>
            </a:r>
            <a:r>
              <a:rPr lang="ru-RU" dirty="0" smtClean="0"/>
              <a:t> </a:t>
            </a:r>
            <a:r>
              <a:rPr lang="ru-RU" dirty="0" err="1" smtClean="0"/>
              <a:t>конкуренції</a:t>
            </a:r>
            <a:r>
              <a:rPr lang="ru-RU" dirty="0" smtClean="0"/>
              <a:t> на ринку.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76990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Види цін на банківські продукти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32689"/>
            <a:ext cx="10515600" cy="5330758"/>
          </a:xfrm>
        </p:spPr>
        <p:txBody>
          <a:bodyPr>
            <a:normAutofit fontScale="85000" lnSpcReduction="20000"/>
          </a:bodyPr>
          <a:lstStyle/>
          <a:p>
            <a:r>
              <a:rPr lang="ru-RU" dirty="0" err="1" smtClean="0"/>
              <a:t>Тарифи</a:t>
            </a:r>
            <a:r>
              <a:rPr lang="ru-RU" dirty="0" smtClean="0"/>
              <a:t> банку по </a:t>
            </a:r>
            <a:r>
              <a:rPr lang="ru-RU" dirty="0" err="1" smtClean="0"/>
              <a:t>конкретних</a:t>
            </a:r>
            <a:r>
              <a:rPr lang="ru-RU" dirty="0" smtClean="0"/>
              <a:t> продуктах </a:t>
            </a:r>
            <a:r>
              <a:rPr lang="ru-RU" dirty="0" err="1" smtClean="0"/>
              <a:t>містять</a:t>
            </a:r>
            <a:r>
              <a:rPr lang="ru-RU" dirty="0" smtClean="0"/>
              <a:t> </a:t>
            </a:r>
            <a:r>
              <a:rPr lang="ru-RU" dirty="0" err="1" smtClean="0"/>
              <a:t>ключову</a:t>
            </a:r>
            <a:r>
              <a:rPr lang="ru-RU" dirty="0" smtClean="0"/>
              <a:t> </a:t>
            </a:r>
            <a:r>
              <a:rPr lang="ru-RU" dirty="0" err="1" smtClean="0"/>
              <a:t>інформацію</a:t>
            </a:r>
            <a:r>
              <a:rPr lang="ru-RU" dirty="0" smtClean="0"/>
              <a:t> для </a:t>
            </a:r>
            <a:r>
              <a:rPr lang="ru-RU" dirty="0" err="1" smtClean="0"/>
              <a:t>клієнтів</a:t>
            </a:r>
            <a:r>
              <a:rPr lang="ru-RU" dirty="0" smtClean="0"/>
              <a:t> і </a:t>
            </a:r>
            <a:r>
              <a:rPr lang="ru-RU" dirty="0" err="1" smtClean="0"/>
              <a:t>включають</a:t>
            </a:r>
            <a:r>
              <a:rPr lang="ru-RU" dirty="0" smtClean="0"/>
              <a:t> </a:t>
            </a:r>
            <a:r>
              <a:rPr lang="ru-RU" dirty="0" err="1" smtClean="0"/>
              <a:t>інформацію</a:t>
            </a:r>
            <a:r>
              <a:rPr lang="ru-RU" dirty="0" smtClean="0"/>
              <a:t>:</a:t>
            </a:r>
          </a:p>
          <a:p>
            <a:r>
              <a:rPr lang="ru-RU" dirty="0" smtClean="0"/>
              <a:t>1) про ставки, </a:t>
            </a:r>
            <a:r>
              <a:rPr lang="ru-RU" dirty="0" err="1" smtClean="0"/>
              <a:t>відсотки</a:t>
            </a:r>
            <a:r>
              <a:rPr lang="ru-RU" dirty="0" smtClean="0"/>
              <a:t>, </a:t>
            </a:r>
            <a:r>
              <a:rPr lang="ru-RU" dirty="0" err="1" smtClean="0"/>
              <a:t>комісію</a:t>
            </a:r>
            <a:r>
              <a:rPr lang="ru-RU" dirty="0" smtClean="0"/>
              <a:t>; </a:t>
            </a:r>
          </a:p>
          <a:p>
            <a:r>
              <a:rPr lang="ru-RU" dirty="0" smtClean="0"/>
              <a:t>2) </a:t>
            </a:r>
            <a:r>
              <a:rPr lang="ru-RU" dirty="0" err="1" smtClean="0"/>
              <a:t>відповідні</a:t>
            </a:r>
            <a:r>
              <a:rPr lang="ru-RU" dirty="0" smtClean="0"/>
              <a:t> </a:t>
            </a:r>
            <a:r>
              <a:rPr lang="ru-RU" dirty="0" err="1" smtClean="0"/>
              <a:t>розміри</a:t>
            </a:r>
            <a:r>
              <a:rPr lang="ru-RU" dirty="0" smtClean="0"/>
              <a:t> </a:t>
            </a:r>
            <a:r>
              <a:rPr lang="ru-RU" dirty="0" err="1" smtClean="0"/>
              <a:t>операцій</a:t>
            </a:r>
            <a:r>
              <a:rPr lang="ru-RU" dirty="0" smtClean="0"/>
              <a:t>; </a:t>
            </a:r>
          </a:p>
          <a:p>
            <a:r>
              <a:rPr lang="ru-RU" dirty="0" smtClean="0"/>
              <a:t>3) порядок </a:t>
            </a:r>
            <a:r>
              <a:rPr lang="ru-RU" dirty="0" err="1" smtClean="0"/>
              <a:t>нарахування</a:t>
            </a:r>
            <a:r>
              <a:rPr lang="ru-RU" dirty="0" smtClean="0"/>
              <a:t> і </a:t>
            </a:r>
            <a:r>
              <a:rPr lang="ru-RU" dirty="0" err="1" smtClean="0"/>
              <a:t>виплати</a:t>
            </a:r>
            <a:r>
              <a:rPr lang="ru-RU" dirty="0" smtClean="0"/>
              <a:t>; </a:t>
            </a:r>
          </a:p>
          <a:p>
            <a:r>
              <a:rPr lang="ru-RU" dirty="0" smtClean="0"/>
              <a:t>4) </a:t>
            </a:r>
            <a:r>
              <a:rPr lang="ru-RU" dirty="0" err="1" smtClean="0"/>
              <a:t>можливість</a:t>
            </a:r>
            <a:r>
              <a:rPr lang="ru-RU" dirty="0" smtClean="0"/>
              <a:t> </a:t>
            </a:r>
            <a:r>
              <a:rPr lang="ru-RU" dirty="0" err="1" smtClean="0"/>
              <a:t>поповнення</a:t>
            </a:r>
            <a:r>
              <a:rPr lang="ru-RU" dirty="0" smtClean="0"/>
              <a:t> і </a:t>
            </a:r>
            <a:r>
              <a:rPr lang="ru-RU" dirty="0" err="1" smtClean="0"/>
              <a:t>зняття</a:t>
            </a:r>
            <a:r>
              <a:rPr lang="ru-RU" dirty="0" smtClean="0"/>
              <a:t> </a:t>
            </a:r>
            <a:r>
              <a:rPr lang="ru-RU" dirty="0" err="1" smtClean="0"/>
              <a:t>достроково</a:t>
            </a:r>
            <a:r>
              <a:rPr lang="ru-RU" dirty="0" smtClean="0"/>
              <a:t>; </a:t>
            </a:r>
          </a:p>
          <a:p>
            <a:r>
              <a:rPr lang="ru-RU" dirty="0" smtClean="0"/>
              <a:t>5) </a:t>
            </a:r>
            <a:r>
              <a:rPr lang="ru-RU" dirty="0" err="1" smtClean="0"/>
              <a:t>винятки</a:t>
            </a:r>
            <a:r>
              <a:rPr lang="ru-RU" dirty="0" smtClean="0"/>
              <a:t> і </a:t>
            </a:r>
            <a:r>
              <a:rPr lang="ru-RU" dirty="0" err="1" smtClean="0"/>
              <a:t>примітки</a:t>
            </a:r>
            <a:r>
              <a:rPr lang="ru-RU" dirty="0" smtClean="0"/>
              <a:t>. </a:t>
            </a:r>
          </a:p>
          <a:p>
            <a:r>
              <a:rPr lang="ru-RU" dirty="0" err="1" smtClean="0"/>
              <a:t>Тарифи</a:t>
            </a:r>
            <a:r>
              <a:rPr lang="ru-RU" dirty="0" smtClean="0"/>
              <a:t> </a:t>
            </a:r>
            <a:r>
              <a:rPr lang="ru-RU" dirty="0" err="1" smtClean="0"/>
              <a:t>складаються</a:t>
            </a:r>
            <a:r>
              <a:rPr lang="ru-RU" dirty="0" smtClean="0"/>
              <a:t> з </a:t>
            </a:r>
            <a:r>
              <a:rPr lang="ru-RU" dirty="0" err="1" smtClean="0"/>
              <a:t>двох</a:t>
            </a:r>
            <a:r>
              <a:rPr lang="ru-RU" dirty="0" smtClean="0"/>
              <a:t> </a:t>
            </a:r>
            <a:r>
              <a:rPr lang="ru-RU" dirty="0" err="1" smtClean="0"/>
              <a:t>груп</a:t>
            </a:r>
            <a:r>
              <a:rPr lang="ru-RU" dirty="0" smtClean="0"/>
              <a:t>: </a:t>
            </a:r>
            <a:r>
              <a:rPr lang="ru-RU" dirty="0" err="1" smtClean="0"/>
              <a:t>тарифи</a:t>
            </a:r>
            <a:r>
              <a:rPr lang="ru-RU" dirty="0" smtClean="0"/>
              <a:t> для </a:t>
            </a:r>
            <a:r>
              <a:rPr lang="ru-RU" dirty="0" err="1" smtClean="0"/>
              <a:t>клієнтів</a:t>
            </a:r>
            <a:r>
              <a:rPr lang="ru-RU" dirty="0" smtClean="0"/>
              <a:t> (</a:t>
            </a:r>
            <a:r>
              <a:rPr lang="ru-RU" dirty="0" err="1" smtClean="0"/>
              <a:t>окремо</a:t>
            </a:r>
            <a:r>
              <a:rPr lang="ru-RU" dirty="0" smtClean="0"/>
              <a:t> для </a:t>
            </a:r>
            <a:r>
              <a:rPr lang="ru-RU" dirty="0" err="1" smtClean="0"/>
              <a:t>фізичних</a:t>
            </a:r>
            <a:r>
              <a:rPr lang="ru-RU" dirty="0" smtClean="0"/>
              <a:t> і </a:t>
            </a:r>
            <a:r>
              <a:rPr lang="ru-RU" dirty="0" err="1" smtClean="0"/>
              <a:t>юридичних</a:t>
            </a:r>
            <a:r>
              <a:rPr lang="ru-RU" dirty="0" smtClean="0"/>
              <a:t> </a:t>
            </a:r>
            <a:r>
              <a:rPr lang="ru-RU" dirty="0" err="1" smtClean="0"/>
              <a:t>осіб</a:t>
            </a:r>
            <a:r>
              <a:rPr lang="ru-RU" dirty="0" smtClean="0"/>
              <a:t>) і для </a:t>
            </a:r>
            <a:r>
              <a:rPr lang="ru-RU" dirty="0" err="1" smtClean="0"/>
              <a:t>банків</a:t>
            </a:r>
            <a:r>
              <a:rPr lang="ru-RU" dirty="0" smtClean="0"/>
              <a:t>. </a:t>
            </a:r>
            <a:r>
              <a:rPr lang="ru-RU" dirty="0" err="1" smtClean="0"/>
              <a:t>Тарифи</a:t>
            </a:r>
            <a:r>
              <a:rPr lang="ru-RU" dirty="0" smtClean="0"/>
              <a:t> для </a:t>
            </a:r>
            <a:r>
              <a:rPr lang="ru-RU" dirty="0" err="1" smtClean="0"/>
              <a:t>клієнтів</a:t>
            </a:r>
            <a:r>
              <a:rPr lang="ru-RU" dirty="0" smtClean="0"/>
              <a:t> </a:t>
            </a:r>
            <a:r>
              <a:rPr lang="ru-RU" dirty="0" err="1" smtClean="0"/>
              <a:t>діляться</a:t>
            </a:r>
            <a:r>
              <a:rPr lang="ru-RU" dirty="0" smtClean="0"/>
              <a:t> на </a:t>
            </a:r>
            <a:r>
              <a:rPr lang="ru-RU" dirty="0" err="1" smtClean="0"/>
              <a:t>такі</a:t>
            </a:r>
            <a:r>
              <a:rPr lang="ru-RU" dirty="0" smtClean="0"/>
              <a:t> </a:t>
            </a:r>
            <a:r>
              <a:rPr lang="ru-RU" dirty="0" err="1" smtClean="0"/>
              <a:t>групи</a:t>
            </a:r>
            <a:r>
              <a:rPr lang="ru-RU" dirty="0" smtClean="0"/>
              <a:t>: </a:t>
            </a:r>
          </a:p>
          <a:p>
            <a:r>
              <a:rPr lang="ru-RU" dirty="0" smtClean="0"/>
              <a:t>- по </a:t>
            </a:r>
            <a:r>
              <a:rPr lang="ru-RU" dirty="0" err="1" smtClean="0"/>
              <a:t>депозитних</a:t>
            </a:r>
            <a:r>
              <a:rPr lang="ru-RU" dirty="0" smtClean="0"/>
              <a:t> </a:t>
            </a:r>
            <a:r>
              <a:rPr lang="ru-RU" dirty="0" err="1" smtClean="0"/>
              <a:t>операціях</a:t>
            </a:r>
            <a:r>
              <a:rPr lang="ru-RU" dirty="0" smtClean="0"/>
              <a:t>; </a:t>
            </a:r>
          </a:p>
          <a:p>
            <a:r>
              <a:rPr lang="ru-RU" dirty="0" smtClean="0"/>
              <a:t>- за </a:t>
            </a:r>
            <a:r>
              <a:rPr lang="ru-RU" dirty="0" err="1" smtClean="0"/>
              <a:t>розрахунково-касове</a:t>
            </a:r>
            <a:r>
              <a:rPr lang="ru-RU" dirty="0" smtClean="0"/>
              <a:t> </a:t>
            </a:r>
            <a:r>
              <a:rPr lang="ru-RU" dirty="0" err="1" smtClean="0"/>
              <a:t>обслуговування</a:t>
            </a:r>
            <a:r>
              <a:rPr lang="ru-RU" dirty="0" smtClean="0"/>
              <a:t>; </a:t>
            </a:r>
          </a:p>
          <a:p>
            <a:r>
              <a:rPr lang="ru-RU" dirty="0" smtClean="0"/>
              <a:t>- по </a:t>
            </a:r>
            <a:r>
              <a:rPr lang="ru-RU" dirty="0" err="1" smtClean="0"/>
              <a:t>кредитних</a:t>
            </a:r>
            <a:r>
              <a:rPr lang="ru-RU" dirty="0" smtClean="0"/>
              <a:t> </a:t>
            </a:r>
            <a:r>
              <a:rPr lang="ru-RU" dirty="0" err="1" smtClean="0"/>
              <a:t>операціях</a:t>
            </a:r>
            <a:r>
              <a:rPr lang="ru-RU" dirty="0" smtClean="0"/>
              <a:t>; </a:t>
            </a:r>
          </a:p>
          <a:p>
            <a:r>
              <a:rPr lang="ru-RU" dirty="0" smtClean="0"/>
              <a:t>- по </a:t>
            </a:r>
            <a:r>
              <a:rPr lang="ru-RU" dirty="0" err="1" smtClean="0"/>
              <a:t>операціях</a:t>
            </a:r>
            <a:r>
              <a:rPr lang="ru-RU" dirty="0" smtClean="0"/>
              <a:t> з </a:t>
            </a:r>
            <a:r>
              <a:rPr lang="ru-RU" dirty="0" err="1" smtClean="0"/>
              <a:t>платіжними</a:t>
            </a:r>
            <a:r>
              <a:rPr lang="ru-RU" dirty="0" smtClean="0"/>
              <a:t> </a:t>
            </a:r>
            <a:r>
              <a:rPr lang="ru-RU" dirty="0" err="1" smtClean="0"/>
              <a:t>картками</a:t>
            </a:r>
            <a:r>
              <a:rPr lang="ru-RU" dirty="0" smtClean="0"/>
              <a:t>; </a:t>
            </a:r>
          </a:p>
          <a:p>
            <a:r>
              <a:rPr lang="ru-RU" dirty="0" smtClean="0"/>
              <a:t>- по </a:t>
            </a:r>
            <a:r>
              <a:rPr lang="ru-RU" dirty="0" err="1" smtClean="0"/>
              <a:t>операціях</a:t>
            </a:r>
            <a:r>
              <a:rPr lang="ru-RU" dirty="0" smtClean="0"/>
              <a:t> з векселями й </a:t>
            </a:r>
            <a:r>
              <a:rPr lang="ru-RU" dirty="0" err="1" smtClean="0"/>
              <a:t>іншими</a:t>
            </a:r>
            <a:r>
              <a:rPr lang="ru-RU" dirty="0" smtClean="0"/>
              <a:t> </a:t>
            </a:r>
            <a:r>
              <a:rPr lang="ru-RU" dirty="0" err="1" smtClean="0"/>
              <a:t>цінними</a:t>
            </a:r>
            <a:r>
              <a:rPr lang="ru-RU" dirty="0" smtClean="0"/>
              <a:t> </a:t>
            </a:r>
            <a:r>
              <a:rPr lang="ru-RU" dirty="0" err="1" smtClean="0"/>
              <a:t>паперами</a:t>
            </a:r>
            <a:r>
              <a:rPr lang="ru-RU" dirty="0" smtClean="0"/>
              <a:t>; </a:t>
            </a:r>
          </a:p>
          <a:p>
            <a:r>
              <a:rPr lang="ru-RU" dirty="0" smtClean="0"/>
              <a:t>- по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операціях</a:t>
            </a:r>
            <a:r>
              <a:rPr lang="ru-RU" dirty="0" smtClean="0"/>
              <a:t> (</a:t>
            </a:r>
            <a:r>
              <a:rPr lang="ru-RU" dirty="0" err="1" smtClean="0"/>
              <a:t>наприклад</a:t>
            </a:r>
            <a:r>
              <a:rPr lang="ru-RU" dirty="0" smtClean="0"/>
              <a:t> </a:t>
            </a:r>
            <a:r>
              <a:rPr lang="ru-RU" dirty="0" err="1" smtClean="0"/>
              <a:t>довірчих</a:t>
            </a:r>
            <a:r>
              <a:rPr lang="ru-RU" dirty="0" smtClean="0"/>
              <a:t>); </a:t>
            </a:r>
          </a:p>
          <a:p>
            <a:r>
              <a:rPr lang="ru-RU" dirty="0" smtClean="0"/>
              <a:t>- за </a:t>
            </a:r>
            <a:r>
              <a:rPr lang="ru-RU" dirty="0" err="1" smtClean="0"/>
              <a:t>юридичні</a:t>
            </a:r>
            <a:r>
              <a:rPr lang="ru-RU" dirty="0" smtClean="0"/>
              <a:t> і </a:t>
            </a:r>
            <a:r>
              <a:rPr lang="ru-RU" dirty="0" err="1" smtClean="0"/>
              <a:t>консультаційні</a:t>
            </a:r>
            <a:r>
              <a:rPr lang="ru-RU" dirty="0" smtClean="0"/>
              <a:t> </a:t>
            </a:r>
            <a:r>
              <a:rPr lang="ru-RU" dirty="0" err="1" smtClean="0"/>
              <a:t>послуги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4925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Процес</a:t>
            </a:r>
            <a:r>
              <a:rPr lang="ru-RU" dirty="0" smtClean="0"/>
              <a:t> </a:t>
            </a:r>
            <a:r>
              <a:rPr lang="ru-RU" dirty="0" err="1" smtClean="0"/>
              <a:t>розроблення</a:t>
            </a:r>
            <a:r>
              <a:rPr lang="ru-RU" dirty="0" smtClean="0"/>
              <a:t> і </a:t>
            </a:r>
            <a:r>
              <a:rPr lang="ru-RU" dirty="0" err="1" smtClean="0"/>
              <a:t>реалізації</a:t>
            </a:r>
            <a:r>
              <a:rPr lang="ru-RU" dirty="0" smtClean="0"/>
              <a:t> </a:t>
            </a:r>
            <a:r>
              <a:rPr lang="ru-RU" dirty="0" err="1" smtClean="0"/>
              <a:t>продуктової</a:t>
            </a:r>
            <a:r>
              <a:rPr lang="ru-RU" dirty="0" smtClean="0"/>
              <a:t> </a:t>
            </a:r>
            <a:r>
              <a:rPr lang="ru-RU" dirty="0" err="1" smtClean="0"/>
              <a:t>політики</a:t>
            </a:r>
            <a:r>
              <a:rPr lang="ru-RU" dirty="0" smtClean="0"/>
              <a:t> банку </a:t>
            </a:r>
            <a:r>
              <a:rPr lang="ru-RU" dirty="0" err="1" smtClean="0"/>
              <a:t>включає</a:t>
            </a:r>
            <a:r>
              <a:rPr lang="ru-RU" dirty="0" smtClean="0"/>
              <a:t>: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/>
              <a:t>- </a:t>
            </a:r>
            <a:r>
              <a:rPr lang="ru-RU" dirty="0" err="1" smtClean="0"/>
              <a:t>аналіз</a:t>
            </a:r>
            <a:r>
              <a:rPr lang="ru-RU" dirty="0" smtClean="0"/>
              <a:t> </a:t>
            </a:r>
            <a:r>
              <a:rPr lang="ru-RU" dirty="0" err="1" smtClean="0"/>
              <a:t>сприйняття</a:t>
            </a:r>
            <a:r>
              <a:rPr lang="ru-RU" dirty="0" smtClean="0"/>
              <a:t> </a:t>
            </a:r>
            <a:r>
              <a:rPr lang="ru-RU" dirty="0" err="1" smtClean="0"/>
              <a:t>цільовим</a:t>
            </a:r>
            <a:r>
              <a:rPr lang="ru-RU" dirty="0" smtClean="0"/>
              <a:t> ринком </a:t>
            </a:r>
            <a:r>
              <a:rPr lang="ru-RU" dirty="0" err="1" smtClean="0"/>
              <a:t>торговельної</a:t>
            </a:r>
            <a:r>
              <a:rPr lang="ru-RU" dirty="0" smtClean="0"/>
              <a:t> марки (бренда) банку; </a:t>
            </a:r>
          </a:p>
          <a:p>
            <a:pPr marL="0" indent="0" algn="just">
              <a:buNone/>
            </a:pPr>
            <a:r>
              <a:rPr lang="ru-RU" dirty="0" smtClean="0"/>
              <a:t>- </a:t>
            </a:r>
            <a:r>
              <a:rPr lang="ru-RU" dirty="0" err="1" smtClean="0"/>
              <a:t>рішення</a:t>
            </a:r>
            <a:r>
              <a:rPr lang="ru-RU" dirty="0" smtClean="0"/>
              <a:t> про структуру базового </a:t>
            </a:r>
            <a:r>
              <a:rPr lang="ru-RU" dirty="0" err="1" smtClean="0"/>
              <a:t>асортименту</a:t>
            </a:r>
            <a:r>
              <a:rPr lang="ru-RU" dirty="0" smtClean="0"/>
              <a:t> банку; </a:t>
            </a:r>
          </a:p>
          <a:p>
            <a:pPr marL="0" indent="0" algn="just">
              <a:buNone/>
            </a:pPr>
            <a:r>
              <a:rPr lang="ru-RU" dirty="0" smtClean="0"/>
              <a:t>- </a:t>
            </a:r>
            <a:r>
              <a:rPr lang="ru-RU" dirty="0" err="1" smtClean="0"/>
              <a:t>рішення</a:t>
            </a:r>
            <a:r>
              <a:rPr lang="ru-RU" dirty="0" smtClean="0"/>
              <a:t> про структуру поточного </a:t>
            </a:r>
            <a:r>
              <a:rPr lang="ru-RU" dirty="0" err="1" smtClean="0"/>
              <a:t>асортименту</a:t>
            </a:r>
            <a:r>
              <a:rPr lang="ru-RU" dirty="0" smtClean="0"/>
              <a:t> банку; </a:t>
            </a:r>
          </a:p>
          <a:p>
            <a:pPr marL="0" indent="0" algn="just">
              <a:buNone/>
            </a:pPr>
            <a:r>
              <a:rPr lang="ru-RU" dirty="0" smtClean="0"/>
              <a:t>- </a:t>
            </a:r>
            <a:r>
              <a:rPr lang="ru-RU" dirty="0" err="1" smtClean="0"/>
              <a:t>рішення</a:t>
            </a:r>
            <a:r>
              <a:rPr lang="ru-RU" dirty="0" smtClean="0"/>
              <a:t> про форму </a:t>
            </a:r>
            <a:r>
              <a:rPr lang="ru-RU" dirty="0" err="1" smtClean="0"/>
              <a:t>банківського</a:t>
            </a:r>
            <a:r>
              <a:rPr lang="ru-RU" dirty="0" smtClean="0"/>
              <a:t> продукту; </a:t>
            </a:r>
          </a:p>
          <a:p>
            <a:pPr marL="0" indent="0" algn="just">
              <a:buNone/>
            </a:pPr>
            <a:r>
              <a:rPr lang="ru-RU" dirty="0" smtClean="0"/>
              <a:t>- </a:t>
            </a:r>
            <a:r>
              <a:rPr lang="ru-RU" dirty="0" err="1" smtClean="0"/>
              <a:t>аналіз</a:t>
            </a:r>
            <a:r>
              <a:rPr lang="ru-RU" dirty="0" smtClean="0"/>
              <a:t> </a:t>
            </a:r>
            <a:r>
              <a:rPr lang="ru-RU" dirty="0" err="1" smtClean="0"/>
              <a:t>концепції</a:t>
            </a:r>
            <a:r>
              <a:rPr lang="ru-RU" dirty="0" smtClean="0"/>
              <a:t> </a:t>
            </a:r>
            <a:r>
              <a:rPr lang="ru-RU" dirty="0" err="1" smtClean="0"/>
              <a:t>життєвого</a:t>
            </a:r>
            <a:r>
              <a:rPr lang="ru-RU" dirty="0" smtClean="0"/>
              <a:t> циклу </a:t>
            </a:r>
            <a:r>
              <a:rPr lang="ru-RU" dirty="0" err="1" smtClean="0"/>
              <a:t>банківських</a:t>
            </a:r>
            <a:r>
              <a:rPr lang="ru-RU" dirty="0" smtClean="0"/>
              <a:t> </a:t>
            </a:r>
            <a:r>
              <a:rPr lang="ru-RU" dirty="0" err="1" smtClean="0"/>
              <a:t>продуктів</a:t>
            </a:r>
            <a:r>
              <a:rPr lang="ru-RU" dirty="0" smtClean="0"/>
              <a:t>. </a:t>
            </a:r>
          </a:p>
          <a:p>
            <a:pPr marL="0" indent="0" algn="just">
              <a:buNone/>
            </a:pPr>
            <a:r>
              <a:rPr lang="ru-RU" dirty="0" smtClean="0"/>
              <a:t>Таким чином, </a:t>
            </a:r>
            <a:r>
              <a:rPr lang="ru-RU" dirty="0" err="1" smtClean="0"/>
              <a:t>завданням</a:t>
            </a:r>
            <a:r>
              <a:rPr lang="ru-RU" dirty="0" smtClean="0"/>
              <a:t> </a:t>
            </a:r>
            <a:r>
              <a:rPr lang="ru-RU" dirty="0" err="1" smtClean="0"/>
              <a:t>продуктової</a:t>
            </a:r>
            <a:r>
              <a:rPr lang="ru-RU" dirty="0" smtClean="0"/>
              <a:t> </a:t>
            </a:r>
            <a:r>
              <a:rPr lang="ru-RU" dirty="0" err="1" smtClean="0"/>
              <a:t>політики</a:t>
            </a:r>
            <a:r>
              <a:rPr lang="ru-RU" dirty="0" smtClean="0"/>
              <a:t> банку є </a:t>
            </a:r>
            <a:r>
              <a:rPr lang="ru-RU" dirty="0" err="1" smtClean="0"/>
              <a:t>розроблення</a:t>
            </a:r>
            <a:r>
              <a:rPr lang="ru-RU" dirty="0" smtClean="0"/>
              <a:t> і </a:t>
            </a:r>
            <a:r>
              <a:rPr lang="ru-RU" dirty="0" err="1" smtClean="0"/>
              <a:t>реалізація</a:t>
            </a:r>
            <a:r>
              <a:rPr lang="ru-RU" dirty="0" smtClean="0"/>
              <a:t> </a:t>
            </a:r>
            <a:r>
              <a:rPr lang="ru-RU" dirty="0" err="1" smtClean="0"/>
              <a:t>доцільної</a:t>
            </a:r>
            <a:r>
              <a:rPr lang="ru-RU" dirty="0" smtClean="0"/>
              <a:t> </a:t>
            </a:r>
            <a:r>
              <a:rPr lang="ru-RU" dirty="0" err="1" smtClean="0"/>
              <a:t>асортиментної</a:t>
            </a:r>
            <a:r>
              <a:rPr lang="ru-RU" dirty="0" smtClean="0"/>
              <a:t> </a:t>
            </a:r>
            <a:r>
              <a:rPr lang="ru-RU" dirty="0" err="1" smtClean="0"/>
              <a:t>політики</a:t>
            </a:r>
            <a:r>
              <a:rPr lang="ru-RU" dirty="0" smtClean="0"/>
              <a:t> банку і форм </a:t>
            </a:r>
            <a:r>
              <a:rPr lang="ru-RU" dirty="0" err="1" smtClean="0"/>
              <a:t>банківського</a:t>
            </a:r>
            <a:r>
              <a:rPr lang="ru-RU" dirty="0" smtClean="0"/>
              <a:t> продукту,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базуються</a:t>
            </a:r>
            <a:r>
              <a:rPr lang="ru-RU" dirty="0" smtClean="0"/>
              <a:t> на </a:t>
            </a:r>
            <a:r>
              <a:rPr lang="ru-RU" dirty="0" err="1" smtClean="0"/>
              <a:t>споживчому</a:t>
            </a:r>
            <a:r>
              <a:rPr lang="ru-RU" dirty="0" smtClean="0"/>
              <a:t> </a:t>
            </a:r>
            <a:r>
              <a:rPr lang="ru-RU" dirty="0" err="1" smtClean="0"/>
              <a:t>сприйнятті</a:t>
            </a:r>
            <a:r>
              <a:rPr lang="ru-RU" dirty="0" smtClean="0"/>
              <a:t> бренда банку і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життєвого</a:t>
            </a:r>
            <a:r>
              <a:rPr lang="ru-RU" dirty="0" smtClean="0"/>
              <a:t> циклу.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66462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Цінові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стратегії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банку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75881"/>
            <a:ext cx="10515600" cy="4601082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>
                <a:solidFill>
                  <a:srgbClr val="FF0000"/>
                </a:solidFill>
              </a:rPr>
              <a:t>При </a:t>
            </a:r>
            <a:r>
              <a:rPr lang="ru-RU" dirty="0" err="1" smtClean="0">
                <a:solidFill>
                  <a:srgbClr val="FF0000"/>
                </a:solidFill>
              </a:rPr>
              <a:t>розробленні</a:t>
            </a:r>
            <a:r>
              <a:rPr lang="ru-RU" dirty="0" smtClean="0">
                <a:solidFill>
                  <a:srgbClr val="FF0000"/>
                </a:solidFill>
              </a:rPr>
              <a:t> і </a:t>
            </a:r>
            <a:r>
              <a:rPr lang="ru-RU" dirty="0" err="1" smtClean="0">
                <a:solidFill>
                  <a:srgbClr val="FF0000"/>
                </a:solidFill>
              </a:rPr>
              <a:t>реалізації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цінової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політики</a:t>
            </a:r>
            <a:r>
              <a:rPr lang="ru-RU" dirty="0" smtClean="0">
                <a:solidFill>
                  <a:srgbClr val="FF0000"/>
                </a:solidFill>
              </a:rPr>
              <a:t> банк повинен </a:t>
            </a:r>
            <a:r>
              <a:rPr lang="ru-RU" dirty="0" err="1" smtClean="0">
                <a:solidFill>
                  <a:srgbClr val="FF0000"/>
                </a:solidFill>
              </a:rPr>
              <a:t>ураховувати</a:t>
            </a:r>
            <a:r>
              <a:rPr lang="ru-RU" dirty="0" smtClean="0">
                <a:solidFill>
                  <a:srgbClr val="FF0000"/>
                </a:solidFill>
              </a:rPr>
              <a:t>, </a:t>
            </a:r>
            <a:r>
              <a:rPr lang="ru-RU" dirty="0" err="1" smtClean="0">
                <a:solidFill>
                  <a:srgbClr val="FF0000"/>
                </a:solidFill>
              </a:rPr>
              <a:t>що</a:t>
            </a:r>
            <a:r>
              <a:rPr lang="ru-RU" dirty="0" smtClean="0">
                <a:solidFill>
                  <a:srgbClr val="FF0000"/>
                </a:solidFill>
              </a:rPr>
              <a:t> на </a:t>
            </a:r>
            <a:r>
              <a:rPr lang="ru-RU" dirty="0" err="1" smtClean="0">
                <a:solidFill>
                  <a:srgbClr val="FF0000"/>
                </a:solidFill>
              </a:rPr>
              <a:t>рівень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цін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впливають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дві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групи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чинників</a:t>
            </a:r>
            <a:r>
              <a:rPr lang="ru-RU" dirty="0" smtClean="0">
                <a:solidFill>
                  <a:srgbClr val="FF0000"/>
                </a:solidFill>
              </a:rPr>
              <a:t> – </a:t>
            </a:r>
            <a:r>
              <a:rPr lang="ru-RU" dirty="0" err="1" smtClean="0">
                <a:solidFill>
                  <a:srgbClr val="FF0000"/>
                </a:solidFill>
              </a:rPr>
              <a:t>внутрішні</a:t>
            </a:r>
            <a:r>
              <a:rPr lang="ru-RU" dirty="0" smtClean="0">
                <a:solidFill>
                  <a:srgbClr val="FF0000"/>
                </a:solidFill>
              </a:rPr>
              <a:t> і </a:t>
            </a:r>
            <a:r>
              <a:rPr lang="ru-RU" dirty="0" err="1" smtClean="0">
                <a:solidFill>
                  <a:srgbClr val="FF0000"/>
                </a:solidFill>
              </a:rPr>
              <a:t>зовнішні</a:t>
            </a:r>
            <a:r>
              <a:rPr lang="ru-RU" dirty="0" smtClean="0">
                <a:solidFill>
                  <a:srgbClr val="FF0000"/>
                </a:solidFill>
              </a:rPr>
              <a:t>. </a:t>
            </a:r>
          </a:p>
          <a:p>
            <a:pPr algn="just"/>
            <a:r>
              <a:rPr lang="ru-RU" dirty="0" err="1" smtClean="0"/>
              <a:t>Внутрішні</a:t>
            </a:r>
            <a:r>
              <a:rPr lang="ru-RU" dirty="0" smtClean="0"/>
              <a:t> </a:t>
            </a:r>
            <a:r>
              <a:rPr lang="ru-RU" dirty="0" err="1" smtClean="0"/>
              <a:t>чинники</a:t>
            </a:r>
            <a:r>
              <a:rPr lang="ru-RU" dirty="0" smtClean="0"/>
              <a:t> </a:t>
            </a:r>
            <a:r>
              <a:rPr lang="ru-RU" dirty="0" err="1" smtClean="0"/>
              <a:t>включають</a:t>
            </a:r>
            <a:r>
              <a:rPr lang="ru-RU" dirty="0" smtClean="0"/>
              <a:t>: </a:t>
            </a:r>
            <a:r>
              <a:rPr lang="ru-RU" dirty="0" err="1" smtClean="0"/>
              <a:t>стратегію</a:t>
            </a:r>
            <a:r>
              <a:rPr lang="ru-RU" dirty="0" smtClean="0"/>
              <a:t> банку, </a:t>
            </a:r>
            <a:r>
              <a:rPr lang="ru-RU" dirty="0" err="1" smtClean="0"/>
              <a:t>специфіку</a:t>
            </a:r>
            <a:r>
              <a:rPr lang="ru-RU" dirty="0" smtClean="0"/>
              <a:t> </a:t>
            </a:r>
            <a:r>
              <a:rPr lang="ru-RU" dirty="0" err="1" smtClean="0"/>
              <a:t>банківських</a:t>
            </a:r>
            <a:r>
              <a:rPr lang="ru-RU" dirty="0" smtClean="0"/>
              <a:t> </a:t>
            </a:r>
            <a:r>
              <a:rPr lang="ru-RU" dirty="0" err="1" smtClean="0"/>
              <a:t>продуктів</a:t>
            </a:r>
            <a:r>
              <a:rPr lang="ru-RU" dirty="0" smtClean="0"/>
              <a:t> і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життєвий</a:t>
            </a:r>
            <a:r>
              <a:rPr lang="ru-RU" dirty="0" smtClean="0"/>
              <a:t> цикл, </a:t>
            </a:r>
            <a:r>
              <a:rPr lang="ru-RU" dirty="0" err="1" smtClean="0"/>
              <a:t>особливості</a:t>
            </a:r>
            <a:r>
              <a:rPr lang="ru-RU" dirty="0" smtClean="0"/>
              <a:t> </a:t>
            </a:r>
            <a:r>
              <a:rPr lang="ru-RU" dirty="0" err="1" smtClean="0"/>
              <a:t>створення</a:t>
            </a:r>
            <a:r>
              <a:rPr lang="ru-RU" dirty="0" smtClean="0"/>
              <a:t> </a:t>
            </a:r>
            <a:r>
              <a:rPr lang="ru-RU" dirty="0" err="1" smtClean="0"/>
              <a:t>продуктів</a:t>
            </a:r>
            <a:r>
              <a:rPr lang="ru-RU" dirty="0" smtClean="0"/>
              <a:t>, </a:t>
            </a:r>
            <a:r>
              <a:rPr lang="ru-RU" dirty="0" err="1" smtClean="0"/>
              <a:t>гнучкість</a:t>
            </a:r>
            <a:r>
              <a:rPr lang="ru-RU" dirty="0" smtClean="0"/>
              <a:t> </a:t>
            </a:r>
            <a:r>
              <a:rPr lang="ru-RU" dirty="0" err="1" smtClean="0"/>
              <a:t>бізнес-процесів</a:t>
            </a:r>
            <a:r>
              <a:rPr lang="ru-RU" dirty="0" smtClean="0"/>
              <a:t>, </a:t>
            </a:r>
            <a:r>
              <a:rPr lang="ru-RU" dirty="0" err="1" smtClean="0"/>
              <a:t>рівень</a:t>
            </a:r>
            <a:r>
              <a:rPr lang="ru-RU" dirty="0" smtClean="0"/>
              <a:t> </a:t>
            </a:r>
            <a:r>
              <a:rPr lang="ru-RU" dirty="0" err="1" smtClean="0"/>
              <a:t>розвитку</a:t>
            </a:r>
            <a:r>
              <a:rPr lang="ru-RU" dirty="0" smtClean="0"/>
              <a:t> </a:t>
            </a:r>
            <a:r>
              <a:rPr lang="ru-RU" dirty="0" err="1" smtClean="0"/>
              <a:t>системи</a:t>
            </a:r>
            <a:r>
              <a:rPr lang="ru-RU" dirty="0" smtClean="0"/>
              <a:t> доставки </a:t>
            </a:r>
            <a:r>
              <a:rPr lang="ru-RU" dirty="0" err="1" smtClean="0"/>
              <a:t>продуктів</a:t>
            </a:r>
            <a:r>
              <a:rPr lang="ru-RU" dirty="0" smtClean="0"/>
              <a:t>, </a:t>
            </a:r>
            <a:r>
              <a:rPr lang="ru-RU" dirty="0" err="1" smtClean="0"/>
              <a:t>організацію</a:t>
            </a:r>
            <a:r>
              <a:rPr lang="ru-RU" dirty="0" smtClean="0"/>
              <a:t> </a:t>
            </a:r>
            <a:r>
              <a:rPr lang="ru-RU" dirty="0" err="1" smtClean="0"/>
              <a:t>обслуговування</a:t>
            </a:r>
            <a:r>
              <a:rPr lang="ru-RU" dirty="0" smtClean="0"/>
              <a:t>, </a:t>
            </a:r>
            <a:r>
              <a:rPr lang="ru-RU" dirty="0" err="1" smtClean="0"/>
              <a:t>імідж</a:t>
            </a:r>
            <a:r>
              <a:rPr lang="ru-RU" dirty="0" smtClean="0"/>
              <a:t>, </a:t>
            </a:r>
            <a:r>
              <a:rPr lang="ru-RU" dirty="0" err="1" smtClean="0"/>
              <a:t>репутацію</a:t>
            </a:r>
            <a:r>
              <a:rPr lang="ru-RU" dirty="0" smtClean="0"/>
              <a:t> банку.</a:t>
            </a:r>
          </a:p>
          <a:p>
            <a:pPr algn="just"/>
            <a:r>
              <a:rPr lang="ru-RU" dirty="0" smtClean="0"/>
              <a:t> </a:t>
            </a:r>
            <a:r>
              <a:rPr lang="ru-RU" dirty="0" err="1" smtClean="0"/>
              <a:t>Зовнішні</a:t>
            </a:r>
            <a:r>
              <a:rPr lang="ru-RU" dirty="0" smtClean="0"/>
              <a:t> </a:t>
            </a:r>
            <a:r>
              <a:rPr lang="ru-RU" dirty="0" err="1" smtClean="0"/>
              <a:t>чинники</a:t>
            </a:r>
            <a:r>
              <a:rPr lang="ru-RU" dirty="0" smtClean="0"/>
              <a:t> </a:t>
            </a:r>
            <a:r>
              <a:rPr lang="ru-RU" dirty="0" err="1" smtClean="0"/>
              <a:t>охоплюють</a:t>
            </a:r>
            <a:r>
              <a:rPr lang="ru-RU" dirty="0" smtClean="0"/>
              <a:t> </a:t>
            </a:r>
            <a:r>
              <a:rPr lang="ru-RU" dirty="0" err="1" smtClean="0"/>
              <a:t>рівень</a:t>
            </a:r>
            <a:r>
              <a:rPr lang="ru-RU" dirty="0" smtClean="0"/>
              <a:t> </a:t>
            </a:r>
            <a:r>
              <a:rPr lang="ru-RU" dirty="0" err="1" smtClean="0"/>
              <a:t>політичної</a:t>
            </a:r>
            <a:r>
              <a:rPr lang="ru-RU" dirty="0" smtClean="0"/>
              <a:t> і </a:t>
            </a:r>
            <a:r>
              <a:rPr lang="ru-RU" dirty="0" err="1" smtClean="0"/>
              <a:t>макроекономічної</a:t>
            </a:r>
            <a:r>
              <a:rPr lang="ru-RU" dirty="0" smtClean="0"/>
              <a:t> </a:t>
            </a:r>
            <a:r>
              <a:rPr lang="ru-RU" dirty="0" err="1" smtClean="0"/>
              <a:t>стабільності</a:t>
            </a:r>
            <a:r>
              <a:rPr lang="ru-RU" dirty="0" smtClean="0"/>
              <a:t> в </a:t>
            </a:r>
            <a:r>
              <a:rPr lang="ru-RU" dirty="0" err="1" smtClean="0"/>
              <a:t>країні</a:t>
            </a:r>
            <a:r>
              <a:rPr lang="ru-RU" dirty="0" smtClean="0"/>
              <a:t>, </a:t>
            </a:r>
            <a:r>
              <a:rPr lang="ru-RU" dirty="0" err="1" smtClean="0"/>
              <a:t>регіональні</a:t>
            </a:r>
            <a:r>
              <a:rPr lang="ru-RU" dirty="0" smtClean="0"/>
              <a:t> і </a:t>
            </a:r>
            <a:r>
              <a:rPr lang="ru-RU" dirty="0" err="1" smtClean="0"/>
              <a:t>галузеві</a:t>
            </a:r>
            <a:r>
              <a:rPr lang="ru-RU" dirty="0" smtClean="0"/>
              <a:t> </a:t>
            </a:r>
            <a:r>
              <a:rPr lang="ru-RU" dirty="0" err="1" smtClean="0"/>
              <a:t>особливості</a:t>
            </a:r>
            <a:r>
              <a:rPr lang="ru-RU" dirty="0" smtClean="0"/>
              <a:t> </a:t>
            </a:r>
            <a:r>
              <a:rPr lang="ru-RU" dirty="0" err="1" smtClean="0"/>
              <a:t>фінансового</a:t>
            </a:r>
            <a:r>
              <a:rPr lang="ru-RU" dirty="0" smtClean="0"/>
              <a:t> ринку, </a:t>
            </a:r>
            <a:r>
              <a:rPr lang="ru-RU" dirty="0" err="1" smtClean="0"/>
              <a:t>перспективи</a:t>
            </a:r>
            <a:r>
              <a:rPr lang="ru-RU" dirty="0" smtClean="0"/>
              <a:t> </a:t>
            </a:r>
            <a:r>
              <a:rPr lang="ru-RU" dirty="0" err="1" smtClean="0"/>
              <a:t>бізнесу</a:t>
            </a:r>
            <a:r>
              <a:rPr lang="ru-RU" dirty="0" smtClean="0"/>
              <a:t> </a:t>
            </a:r>
            <a:r>
              <a:rPr lang="ru-RU" dirty="0" err="1" smtClean="0"/>
              <a:t>клієнтів</a:t>
            </a:r>
            <a:r>
              <a:rPr lang="ru-RU" dirty="0" smtClean="0"/>
              <a:t> банку, </a:t>
            </a:r>
            <a:r>
              <a:rPr lang="ru-RU" dirty="0" err="1" smtClean="0"/>
              <a:t>загальний</a:t>
            </a:r>
            <a:r>
              <a:rPr lang="ru-RU" dirty="0" smtClean="0"/>
              <a:t> стан </a:t>
            </a:r>
            <a:r>
              <a:rPr lang="ru-RU" dirty="0" err="1" smtClean="0"/>
              <a:t>економіки</a:t>
            </a:r>
            <a:r>
              <a:rPr lang="ru-RU" dirty="0" smtClean="0"/>
              <a:t>, </a:t>
            </a:r>
            <a:r>
              <a:rPr lang="ru-RU" dirty="0" err="1" smtClean="0"/>
              <a:t>економічну</a:t>
            </a:r>
            <a:r>
              <a:rPr lang="ru-RU" dirty="0" smtClean="0"/>
              <a:t> </a:t>
            </a:r>
            <a:r>
              <a:rPr lang="ru-RU" dirty="0" err="1" smtClean="0"/>
              <a:t>поведінку</a:t>
            </a:r>
            <a:r>
              <a:rPr lang="ru-RU" dirty="0" smtClean="0"/>
              <a:t> </a:t>
            </a:r>
            <a:r>
              <a:rPr lang="ru-RU" dirty="0" err="1" smtClean="0"/>
              <a:t>економічних</a:t>
            </a:r>
            <a:r>
              <a:rPr lang="ru-RU" dirty="0" smtClean="0"/>
              <a:t> </a:t>
            </a:r>
            <a:r>
              <a:rPr lang="ru-RU" dirty="0" err="1" smtClean="0"/>
              <a:t>суб'єктів</a:t>
            </a:r>
            <a:r>
              <a:rPr lang="ru-RU" dirty="0" smtClean="0"/>
              <a:t>, </a:t>
            </a:r>
            <a:r>
              <a:rPr lang="ru-RU" dirty="0" err="1" smtClean="0"/>
              <a:t>схильність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до </a:t>
            </a:r>
            <a:r>
              <a:rPr lang="ru-RU" dirty="0" err="1" smtClean="0"/>
              <a:t>споживання</a:t>
            </a:r>
            <a:r>
              <a:rPr lang="ru-RU" dirty="0" smtClean="0"/>
              <a:t> й </a:t>
            </a:r>
            <a:r>
              <a:rPr lang="ru-RU" dirty="0" err="1" smtClean="0"/>
              <a:t>інвестицій</a:t>
            </a:r>
            <a:r>
              <a:rPr lang="ru-RU" dirty="0" smtClean="0"/>
              <a:t>, </a:t>
            </a:r>
            <a:r>
              <a:rPr lang="ru-RU" dirty="0" err="1" smtClean="0"/>
              <a:t>відкритість</a:t>
            </a:r>
            <a:r>
              <a:rPr lang="ru-RU" dirty="0" smtClean="0"/>
              <a:t> </a:t>
            </a:r>
            <a:r>
              <a:rPr lang="ru-RU" dirty="0" err="1" smtClean="0"/>
              <a:t>фінансового</a:t>
            </a:r>
            <a:r>
              <a:rPr lang="ru-RU" dirty="0" smtClean="0"/>
              <a:t> ринку, </a:t>
            </a:r>
            <a:r>
              <a:rPr lang="ru-RU" dirty="0" err="1" smtClean="0"/>
              <a:t>ступінь</a:t>
            </a:r>
            <a:r>
              <a:rPr lang="ru-RU" dirty="0" smtClean="0"/>
              <a:t> </a:t>
            </a:r>
            <a:r>
              <a:rPr lang="ru-RU" dirty="0" err="1" smtClean="0"/>
              <a:t>свободи</a:t>
            </a:r>
            <a:r>
              <a:rPr lang="ru-RU" dirty="0" smtClean="0"/>
              <a:t> </a:t>
            </a:r>
            <a:r>
              <a:rPr lang="ru-RU" dirty="0" err="1" smtClean="0"/>
              <a:t>підприємництва</a:t>
            </a:r>
            <a:r>
              <a:rPr lang="ru-RU" dirty="0" smtClean="0"/>
              <a:t>, </a:t>
            </a:r>
            <a:r>
              <a:rPr lang="ru-RU" dirty="0" err="1" smtClean="0"/>
              <a:t>державне</a:t>
            </a:r>
            <a:r>
              <a:rPr lang="ru-RU" dirty="0" smtClean="0"/>
              <a:t> </a:t>
            </a:r>
            <a:r>
              <a:rPr lang="ru-RU" dirty="0" err="1" smtClean="0"/>
              <a:t>регулювання</a:t>
            </a:r>
            <a:r>
              <a:rPr lang="ru-RU" dirty="0" smtClean="0"/>
              <a:t> </a:t>
            </a:r>
            <a:r>
              <a:rPr lang="ru-RU" dirty="0" err="1" smtClean="0"/>
              <a:t>цін</a:t>
            </a:r>
            <a:r>
              <a:rPr lang="ru-RU" dirty="0" smtClean="0"/>
              <a:t>, культуру </a:t>
            </a:r>
            <a:r>
              <a:rPr lang="ru-RU" dirty="0" err="1" smtClean="0"/>
              <a:t>поведінки</a:t>
            </a:r>
            <a:r>
              <a:rPr lang="ru-RU" dirty="0" smtClean="0"/>
              <a:t> </a:t>
            </a:r>
            <a:r>
              <a:rPr lang="ru-RU" dirty="0" err="1" smtClean="0"/>
              <a:t>конкурентів</a:t>
            </a:r>
            <a:r>
              <a:rPr lang="ru-RU" dirty="0" smtClean="0"/>
              <a:t>. </a:t>
            </a:r>
            <a:r>
              <a:rPr lang="ru-RU" dirty="0" err="1" smtClean="0"/>
              <a:t>Ціна</a:t>
            </a:r>
            <a:r>
              <a:rPr lang="ru-RU" dirty="0" smtClean="0"/>
              <a:t> </a:t>
            </a:r>
            <a:r>
              <a:rPr lang="ru-RU" dirty="0" err="1" smtClean="0"/>
              <a:t>враховує</a:t>
            </a:r>
            <a:r>
              <a:rPr lang="ru-RU" dirty="0" smtClean="0"/>
              <a:t> </a:t>
            </a:r>
            <a:r>
              <a:rPr lang="ru-RU" dirty="0" err="1" smtClean="0"/>
              <a:t>різні</a:t>
            </a:r>
            <a:r>
              <a:rPr lang="ru-RU" dirty="0" smtClean="0"/>
              <a:t> </a:t>
            </a:r>
            <a:r>
              <a:rPr lang="ru-RU" dirty="0" err="1" smtClean="0"/>
              <a:t>етапи</a:t>
            </a:r>
            <a:r>
              <a:rPr lang="ru-RU" dirty="0" smtClean="0"/>
              <a:t> </a:t>
            </a:r>
            <a:r>
              <a:rPr lang="ru-RU" dirty="0" err="1" smtClean="0"/>
              <a:t>життєвого</a:t>
            </a:r>
            <a:r>
              <a:rPr lang="ru-RU" dirty="0" smtClean="0"/>
              <a:t> циклу </a:t>
            </a:r>
            <a:r>
              <a:rPr lang="ru-RU" dirty="0" err="1" smtClean="0"/>
              <a:t>банківського</a:t>
            </a:r>
            <a:r>
              <a:rPr lang="ru-RU" dirty="0" smtClean="0"/>
              <a:t> продукту і </a:t>
            </a:r>
            <a:r>
              <a:rPr lang="ru-RU" dirty="0" err="1" smtClean="0"/>
              <a:t>рівень</a:t>
            </a:r>
            <a:r>
              <a:rPr lang="ru-RU" dirty="0" smtClean="0"/>
              <a:t> </a:t>
            </a:r>
            <a:r>
              <a:rPr lang="ru-RU" dirty="0" err="1" smtClean="0"/>
              <a:t>конкуренції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42761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– </a:t>
            </a:r>
            <a:r>
              <a:rPr lang="ru-RU" dirty="0" err="1" smtClean="0"/>
              <a:t>Ціноутворення</a:t>
            </a:r>
            <a:r>
              <a:rPr lang="ru-RU" dirty="0" smtClean="0"/>
              <a:t> на </a:t>
            </a:r>
            <a:r>
              <a:rPr lang="ru-RU" dirty="0" err="1" smtClean="0"/>
              <a:t>різних</a:t>
            </a:r>
            <a:r>
              <a:rPr lang="ru-RU" dirty="0" smtClean="0"/>
              <a:t> </a:t>
            </a:r>
            <a:r>
              <a:rPr lang="ru-RU" dirty="0" err="1" smtClean="0"/>
              <a:t>етапах</a:t>
            </a:r>
            <a:r>
              <a:rPr lang="ru-RU" dirty="0" smtClean="0"/>
              <a:t> </a:t>
            </a:r>
            <a:r>
              <a:rPr lang="ru-RU" dirty="0" err="1" smtClean="0"/>
              <a:t>життєвого</a:t>
            </a:r>
            <a:r>
              <a:rPr lang="ru-RU" dirty="0" smtClean="0"/>
              <a:t> циклу </a:t>
            </a:r>
            <a:r>
              <a:rPr lang="ru-RU" dirty="0" err="1" smtClean="0"/>
              <a:t>банківського</a:t>
            </a:r>
            <a:r>
              <a:rPr lang="ru-RU" dirty="0" smtClean="0"/>
              <a:t> продукту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4072" t="46796" r="35371" b="26153"/>
          <a:stretch/>
        </p:blipFill>
        <p:spPr>
          <a:xfrm>
            <a:off x="838200" y="1819073"/>
            <a:ext cx="9601201" cy="4780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7852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61726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Цінові</a:t>
            </a:r>
            <a:r>
              <a:rPr lang="ru-RU" dirty="0" smtClean="0"/>
              <a:t> </a:t>
            </a:r>
            <a:r>
              <a:rPr lang="ru-RU" dirty="0" err="1" smtClean="0"/>
              <a:t>стратегії</a:t>
            </a:r>
            <a:r>
              <a:rPr lang="ru-RU" dirty="0" smtClean="0"/>
              <a:t> банку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32690"/>
            <a:ext cx="10515600" cy="5301574"/>
          </a:xfrm>
        </p:spPr>
        <p:txBody>
          <a:bodyPr>
            <a:normAutofit/>
          </a:bodyPr>
          <a:lstStyle/>
          <a:p>
            <a:pPr algn="just"/>
            <a:r>
              <a:rPr lang="ru-RU" dirty="0" err="1" smtClean="0"/>
              <a:t>Стратегія</a:t>
            </a:r>
            <a:r>
              <a:rPr lang="ru-RU" dirty="0" smtClean="0"/>
              <a:t> «</a:t>
            </a:r>
            <a:r>
              <a:rPr lang="ru-RU" dirty="0" err="1" smtClean="0"/>
              <a:t>зняття</a:t>
            </a:r>
            <a:r>
              <a:rPr lang="ru-RU" dirty="0" smtClean="0"/>
              <a:t> </a:t>
            </a:r>
            <a:r>
              <a:rPr lang="ru-RU" dirty="0" err="1" smtClean="0"/>
              <a:t>вершків</a:t>
            </a:r>
            <a:r>
              <a:rPr lang="ru-RU" dirty="0" smtClean="0"/>
              <a:t>» – </a:t>
            </a:r>
            <a:r>
              <a:rPr lang="ru-RU" dirty="0" err="1" smtClean="0"/>
              <a:t>може</a:t>
            </a:r>
            <a:r>
              <a:rPr lang="ru-RU" dirty="0" smtClean="0"/>
              <a:t> бути </a:t>
            </a:r>
            <a:r>
              <a:rPr lang="ru-RU" dirty="0" err="1" smtClean="0"/>
              <a:t>використана</a:t>
            </a:r>
            <a:r>
              <a:rPr lang="ru-RU" dirty="0" smtClean="0"/>
              <a:t> </a:t>
            </a:r>
            <a:r>
              <a:rPr lang="ru-RU" dirty="0" err="1" smtClean="0"/>
              <a:t>завдяки</a:t>
            </a:r>
            <a:r>
              <a:rPr lang="ru-RU" dirty="0" smtClean="0"/>
              <a:t> </a:t>
            </a:r>
            <a:r>
              <a:rPr lang="ru-RU" dirty="0" err="1" smtClean="0"/>
              <a:t>унікальності</a:t>
            </a:r>
            <a:r>
              <a:rPr lang="ru-RU" dirty="0" smtClean="0"/>
              <a:t> </a:t>
            </a:r>
            <a:r>
              <a:rPr lang="ru-RU" dirty="0" err="1" smtClean="0"/>
              <a:t>банківського</a:t>
            </a:r>
            <a:r>
              <a:rPr lang="ru-RU" dirty="0" smtClean="0"/>
              <a:t> продукту, </a:t>
            </a:r>
            <a:r>
              <a:rPr lang="ru-RU" dirty="0" err="1" smtClean="0"/>
              <a:t>проте</a:t>
            </a:r>
            <a:r>
              <a:rPr lang="ru-RU" dirty="0" smtClean="0"/>
              <a:t> на </a:t>
            </a:r>
            <a:r>
              <a:rPr lang="ru-RU" dirty="0" err="1" smtClean="0"/>
              <a:t>певний</a:t>
            </a:r>
            <a:r>
              <a:rPr lang="ru-RU" dirty="0" smtClean="0"/>
              <a:t> </a:t>
            </a:r>
            <a:r>
              <a:rPr lang="ru-RU" dirty="0" err="1" smtClean="0"/>
              <a:t>період</a:t>
            </a:r>
            <a:r>
              <a:rPr lang="ru-RU" dirty="0" smtClean="0"/>
              <a:t> часу, </a:t>
            </a:r>
            <a:r>
              <a:rPr lang="ru-RU" dirty="0" err="1" smtClean="0"/>
              <a:t>період</a:t>
            </a:r>
            <a:r>
              <a:rPr lang="ru-RU" dirty="0" smtClean="0"/>
              <a:t> </a:t>
            </a:r>
            <a:r>
              <a:rPr lang="ru-RU" dirty="0" err="1" smtClean="0"/>
              <a:t>явної</a:t>
            </a:r>
            <a:r>
              <a:rPr lang="ru-RU" dirty="0" smtClean="0"/>
              <a:t> </a:t>
            </a:r>
            <a:r>
              <a:rPr lang="ru-RU" dirty="0" err="1" smtClean="0"/>
              <a:t>переваги</a:t>
            </a:r>
            <a:r>
              <a:rPr lang="ru-RU" dirty="0" smtClean="0"/>
              <a:t> на ринку. </a:t>
            </a:r>
            <a:r>
              <a:rPr lang="ru-RU" dirty="0" err="1" smtClean="0"/>
              <a:t>Передбачає</a:t>
            </a:r>
            <a:r>
              <a:rPr lang="ru-RU" dirty="0" smtClean="0"/>
              <a:t> </a:t>
            </a:r>
            <a:r>
              <a:rPr lang="ru-RU" dirty="0" err="1" smtClean="0"/>
              <a:t>встановлення</a:t>
            </a:r>
            <a:r>
              <a:rPr lang="ru-RU" dirty="0" smtClean="0"/>
              <a:t> </a:t>
            </a:r>
            <a:r>
              <a:rPr lang="ru-RU" dirty="0" err="1" smtClean="0"/>
              <a:t>високої</a:t>
            </a:r>
            <a:r>
              <a:rPr lang="ru-RU" dirty="0" smtClean="0"/>
              <a:t> </a:t>
            </a:r>
            <a:r>
              <a:rPr lang="ru-RU" dirty="0" err="1" smtClean="0"/>
              <a:t>ціни</a:t>
            </a:r>
            <a:r>
              <a:rPr lang="ru-RU" dirty="0" smtClean="0"/>
              <a:t> на </a:t>
            </a:r>
            <a:r>
              <a:rPr lang="ru-RU" dirty="0" err="1" smtClean="0"/>
              <a:t>послуги</a:t>
            </a:r>
            <a:r>
              <a:rPr lang="ru-RU" dirty="0" smtClean="0"/>
              <a:t> банку.</a:t>
            </a:r>
          </a:p>
          <a:p>
            <a:pPr algn="just"/>
            <a:r>
              <a:rPr lang="ru-RU" dirty="0" err="1" smtClean="0"/>
              <a:t>Стратегія</a:t>
            </a:r>
            <a:r>
              <a:rPr lang="ru-RU" dirty="0" smtClean="0"/>
              <a:t> «</a:t>
            </a:r>
            <a:r>
              <a:rPr lang="ru-RU" dirty="0" err="1" smtClean="0"/>
              <a:t>низьких</a:t>
            </a:r>
            <a:r>
              <a:rPr lang="ru-RU" dirty="0" smtClean="0"/>
              <a:t> </a:t>
            </a:r>
            <a:r>
              <a:rPr lang="ru-RU" dirty="0" err="1" smtClean="0"/>
              <a:t>цін</a:t>
            </a:r>
            <a:r>
              <a:rPr lang="ru-RU" dirty="0" smtClean="0"/>
              <a:t>» – </a:t>
            </a:r>
            <a:r>
              <a:rPr lang="ru-RU" dirty="0" err="1" smtClean="0"/>
              <a:t>використовується</a:t>
            </a:r>
            <a:r>
              <a:rPr lang="ru-RU" dirty="0" smtClean="0"/>
              <a:t> для </a:t>
            </a:r>
            <a:r>
              <a:rPr lang="ru-RU" dirty="0" err="1" smtClean="0"/>
              <a:t>стимулювання</a:t>
            </a:r>
            <a:r>
              <a:rPr lang="ru-RU" dirty="0" smtClean="0"/>
              <a:t> </a:t>
            </a:r>
            <a:r>
              <a:rPr lang="ru-RU" dirty="0" err="1" smtClean="0"/>
              <a:t>незнайомого</a:t>
            </a:r>
            <a:r>
              <a:rPr lang="ru-RU" dirty="0" smtClean="0"/>
              <a:t> ринку продукту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завоювання</a:t>
            </a:r>
            <a:r>
              <a:rPr lang="ru-RU" dirty="0" smtClean="0"/>
              <a:t> </a:t>
            </a:r>
            <a:r>
              <a:rPr lang="ru-RU" dirty="0" err="1" smtClean="0"/>
              <a:t>місця</a:t>
            </a:r>
            <a:r>
              <a:rPr lang="ru-RU" dirty="0" smtClean="0"/>
              <a:t> </a:t>
            </a:r>
            <a:r>
              <a:rPr lang="ru-RU" dirty="0" err="1" smtClean="0"/>
              <a:t>серед</a:t>
            </a:r>
            <a:r>
              <a:rPr lang="ru-RU" dirty="0" smtClean="0"/>
              <a:t>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банків</a:t>
            </a:r>
            <a:r>
              <a:rPr lang="ru-RU" dirty="0" smtClean="0"/>
              <a:t>. </a:t>
            </a:r>
            <a:r>
              <a:rPr lang="ru-RU" dirty="0" err="1" smtClean="0"/>
              <a:t>Такий</a:t>
            </a:r>
            <a:r>
              <a:rPr lang="ru-RU" dirty="0" smtClean="0"/>
              <a:t> </a:t>
            </a:r>
            <a:r>
              <a:rPr lang="ru-RU" dirty="0" err="1" smtClean="0"/>
              <a:t>підхід</a:t>
            </a:r>
            <a:r>
              <a:rPr lang="ru-RU" dirty="0" smtClean="0"/>
              <a:t> широко </a:t>
            </a:r>
            <a:r>
              <a:rPr lang="ru-RU" dirty="0" err="1" smtClean="0"/>
              <a:t>використовують</a:t>
            </a:r>
            <a:r>
              <a:rPr lang="ru-RU" dirty="0" smtClean="0"/>
              <a:t> банки,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впроваджують</a:t>
            </a:r>
            <a:r>
              <a:rPr lang="ru-RU" dirty="0" smtClean="0"/>
              <a:t> </a:t>
            </a:r>
            <a:r>
              <a:rPr lang="ru-RU" dirty="0" err="1" smtClean="0"/>
              <a:t>дистанційне</a:t>
            </a:r>
            <a:r>
              <a:rPr lang="ru-RU" dirty="0" smtClean="0"/>
              <a:t> </a:t>
            </a:r>
            <a:r>
              <a:rPr lang="ru-RU" dirty="0" err="1" smtClean="0"/>
              <a:t>обслуговування</a:t>
            </a:r>
            <a:r>
              <a:rPr lang="ru-RU" dirty="0" smtClean="0"/>
              <a:t>. </a:t>
            </a:r>
            <a:r>
              <a:rPr lang="ru-RU" dirty="0" err="1" smtClean="0"/>
              <a:t>Дозволяє</a:t>
            </a:r>
            <a:r>
              <a:rPr lang="ru-RU" dirty="0" smtClean="0"/>
              <a:t> банку </a:t>
            </a:r>
            <a:r>
              <a:rPr lang="ru-RU" dirty="0" err="1" smtClean="0"/>
              <a:t>економити</a:t>
            </a:r>
            <a:r>
              <a:rPr lang="ru-RU" dirty="0" smtClean="0"/>
              <a:t> на </a:t>
            </a:r>
            <a:r>
              <a:rPr lang="ru-RU" dirty="0" err="1" smtClean="0"/>
              <a:t>обслуговуванні</a:t>
            </a:r>
            <a:r>
              <a:rPr lang="ru-RU" dirty="0" smtClean="0"/>
              <a:t> </a:t>
            </a:r>
            <a:r>
              <a:rPr lang="ru-RU" dirty="0" err="1" smtClean="0"/>
              <a:t>клієнтів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знаходяться</a:t>
            </a:r>
            <a:r>
              <a:rPr lang="ru-RU" dirty="0" smtClean="0"/>
              <a:t> поза зоною прямого </a:t>
            </a:r>
            <a:r>
              <a:rPr lang="ru-RU" dirty="0" err="1" smtClean="0"/>
              <a:t>обслуговування</a:t>
            </a:r>
            <a:r>
              <a:rPr lang="ru-RU" dirty="0" smtClean="0"/>
              <a:t> </a:t>
            </a:r>
            <a:r>
              <a:rPr lang="ru-RU" dirty="0" err="1" smtClean="0"/>
              <a:t>філії</a:t>
            </a:r>
            <a:r>
              <a:rPr lang="ru-RU" dirty="0" smtClean="0"/>
              <a:t>. </a:t>
            </a:r>
          </a:p>
          <a:p>
            <a:pPr algn="just"/>
            <a:r>
              <a:rPr lang="ru-RU" dirty="0" err="1" smtClean="0"/>
              <a:t>Стратегію</a:t>
            </a:r>
            <a:r>
              <a:rPr lang="ru-RU" dirty="0" smtClean="0"/>
              <a:t> «</a:t>
            </a:r>
            <a:r>
              <a:rPr lang="ru-RU" dirty="0" err="1" smtClean="0"/>
              <a:t>цінового</a:t>
            </a:r>
            <a:r>
              <a:rPr lang="ru-RU" dirty="0" smtClean="0"/>
              <a:t> </a:t>
            </a:r>
            <a:r>
              <a:rPr lang="ru-RU" dirty="0" err="1" smtClean="0"/>
              <a:t>асортименту</a:t>
            </a:r>
            <a:r>
              <a:rPr lang="ru-RU" dirty="0" smtClean="0"/>
              <a:t>» (</a:t>
            </a:r>
            <a:r>
              <a:rPr lang="ru-RU" dirty="0" err="1" smtClean="0"/>
              <a:t>зваженого</a:t>
            </a:r>
            <a:r>
              <a:rPr lang="ru-RU" dirty="0" smtClean="0"/>
              <a:t> </a:t>
            </a:r>
            <a:r>
              <a:rPr lang="ru-RU" dirty="0" err="1" smtClean="0"/>
              <a:t>ціноутворення</a:t>
            </a:r>
            <a:r>
              <a:rPr lang="ru-RU" dirty="0" smtClean="0"/>
              <a:t>) - банк </a:t>
            </a:r>
            <a:r>
              <a:rPr lang="ru-RU" dirty="0" err="1" smtClean="0"/>
              <a:t>застосовує</a:t>
            </a:r>
            <a:r>
              <a:rPr lang="ru-RU" dirty="0" smtClean="0"/>
              <a:t> шляхом </a:t>
            </a:r>
            <a:r>
              <a:rPr lang="ru-RU" dirty="0" err="1" smtClean="0"/>
              <a:t>пакетування</a:t>
            </a:r>
            <a:r>
              <a:rPr lang="ru-RU" dirty="0" smtClean="0"/>
              <a:t>, </a:t>
            </a:r>
            <a:r>
              <a:rPr lang="ru-RU" dirty="0" err="1" smtClean="0"/>
              <a:t>надання</a:t>
            </a:r>
            <a:r>
              <a:rPr lang="ru-RU" dirty="0" smtClean="0"/>
              <a:t> </a:t>
            </a:r>
            <a:r>
              <a:rPr lang="ru-RU" dirty="0" err="1" smtClean="0"/>
              <a:t>безкоштовних</a:t>
            </a:r>
            <a:r>
              <a:rPr lang="ru-RU" dirty="0" smtClean="0"/>
              <a:t> </a:t>
            </a:r>
            <a:r>
              <a:rPr lang="ru-RU" dirty="0" err="1" smtClean="0"/>
              <a:t>послуг</a:t>
            </a:r>
            <a:r>
              <a:rPr lang="ru-RU" dirty="0" smtClean="0"/>
              <a:t> за </a:t>
            </a:r>
            <a:r>
              <a:rPr lang="ru-RU" dirty="0" err="1" smtClean="0"/>
              <a:t>умови</a:t>
            </a:r>
            <a:r>
              <a:rPr lang="ru-RU" dirty="0" smtClean="0"/>
              <a:t> </a:t>
            </a:r>
            <a:r>
              <a:rPr lang="ru-RU" dirty="0" err="1" smtClean="0"/>
              <a:t>певного</a:t>
            </a:r>
            <a:r>
              <a:rPr lang="ru-RU" dirty="0" smtClean="0"/>
              <a:t> </a:t>
            </a:r>
            <a:r>
              <a:rPr lang="ru-RU" dirty="0" err="1" smtClean="0"/>
              <a:t>обсягу</a:t>
            </a:r>
            <a:r>
              <a:rPr lang="ru-RU" dirty="0" smtClean="0"/>
              <a:t> </a:t>
            </a:r>
            <a:r>
              <a:rPr lang="ru-RU" dirty="0" err="1" smtClean="0"/>
              <a:t>операцій</a:t>
            </a:r>
            <a:r>
              <a:rPr lang="ru-RU" dirty="0" smtClean="0"/>
              <a:t>, а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отримання</a:t>
            </a:r>
            <a:r>
              <a:rPr lang="ru-RU" dirty="0" smtClean="0"/>
              <a:t> статусу «</a:t>
            </a:r>
            <a:r>
              <a:rPr lang="en-US" dirty="0" smtClean="0"/>
              <a:t>VIP-</a:t>
            </a:r>
            <a:r>
              <a:rPr lang="ru-RU" dirty="0" err="1" smtClean="0"/>
              <a:t>клієнта</a:t>
            </a:r>
            <a:r>
              <a:rPr lang="ru-RU" dirty="0" smtClean="0"/>
              <a:t>». </a:t>
            </a:r>
          </a:p>
          <a:p>
            <a:pPr algn="just"/>
            <a:r>
              <a:rPr lang="ru-RU" dirty="0" err="1" smtClean="0"/>
              <a:t>Стратегія</a:t>
            </a:r>
            <a:r>
              <a:rPr lang="ru-RU" dirty="0" smtClean="0"/>
              <a:t> «</a:t>
            </a:r>
            <a:r>
              <a:rPr lang="ru-RU" dirty="0" err="1" smtClean="0"/>
              <a:t>диференціації</a:t>
            </a:r>
            <a:r>
              <a:rPr lang="ru-RU" dirty="0" smtClean="0"/>
              <a:t> </a:t>
            </a:r>
            <a:r>
              <a:rPr lang="ru-RU" dirty="0" err="1" smtClean="0"/>
              <a:t>цін</a:t>
            </a:r>
            <a:r>
              <a:rPr lang="ru-RU" dirty="0" smtClean="0"/>
              <a:t>» – </a:t>
            </a:r>
            <a:r>
              <a:rPr lang="ru-RU" dirty="0" err="1" smtClean="0"/>
              <a:t>залежно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призначення</a:t>
            </a:r>
            <a:r>
              <a:rPr lang="ru-RU" dirty="0" smtClean="0"/>
              <a:t> </a:t>
            </a:r>
            <a:r>
              <a:rPr lang="ru-RU" dirty="0" err="1" smtClean="0"/>
              <a:t>послуг</a:t>
            </a:r>
            <a:r>
              <a:rPr lang="ru-RU" dirty="0" smtClean="0"/>
              <a:t> </a:t>
            </a:r>
            <a:r>
              <a:rPr lang="ru-RU" dirty="0" err="1" smtClean="0"/>
              <a:t>застосовується</a:t>
            </a:r>
            <a:r>
              <a:rPr lang="ru-RU" dirty="0" smtClean="0"/>
              <a:t> для </a:t>
            </a:r>
            <a:r>
              <a:rPr lang="ru-RU" dirty="0" err="1" smtClean="0"/>
              <a:t>градації</a:t>
            </a:r>
            <a:r>
              <a:rPr lang="ru-RU" dirty="0" smtClean="0"/>
              <a:t> </a:t>
            </a:r>
            <a:r>
              <a:rPr lang="ru-RU" dirty="0" err="1" smtClean="0"/>
              <a:t>тарифів</a:t>
            </a:r>
            <a:r>
              <a:rPr lang="ru-RU" dirty="0" smtClean="0"/>
              <a:t> за </a:t>
            </a:r>
            <a:r>
              <a:rPr lang="ru-RU" dirty="0" err="1" smtClean="0"/>
              <a:t>категоріями</a:t>
            </a:r>
            <a:r>
              <a:rPr lang="ru-RU" dirty="0" smtClean="0"/>
              <a:t> </a:t>
            </a:r>
            <a:r>
              <a:rPr lang="ru-RU" dirty="0" err="1" smtClean="0"/>
              <a:t>клієнтів</a:t>
            </a:r>
            <a:r>
              <a:rPr lang="ru-RU" dirty="0" smtClean="0"/>
              <a:t> у межах </a:t>
            </a:r>
            <a:r>
              <a:rPr lang="ru-RU" dirty="0" err="1" smtClean="0"/>
              <a:t>певної</a:t>
            </a:r>
            <a:r>
              <a:rPr lang="ru-RU" dirty="0" smtClean="0"/>
              <a:t> </a:t>
            </a:r>
            <a:r>
              <a:rPr lang="ru-RU" dirty="0" err="1" smtClean="0"/>
              <a:t>групи</a:t>
            </a:r>
            <a:r>
              <a:rPr lang="ru-RU" dirty="0" smtClean="0"/>
              <a:t> </a:t>
            </a:r>
            <a:r>
              <a:rPr lang="ru-RU" dirty="0" err="1" smtClean="0"/>
              <a:t>клієнтів</a:t>
            </a:r>
            <a:r>
              <a:rPr lang="ru-RU" dirty="0" smtClean="0"/>
              <a:t>, для </a:t>
            </a:r>
            <a:r>
              <a:rPr lang="ru-RU" dirty="0" err="1" smtClean="0"/>
              <a:t>залучення</a:t>
            </a:r>
            <a:r>
              <a:rPr lang="ru-RU" dirty="0" smtClean="0"/>
              <a:t> </a:t>
            </a:r>
            <a:r>
              <a:rPr lang="ru-RU" dirty="0" err="1" smtClean="0"/>
              <a:t>цільових</a:t>
            </a:r>
            <a:r>
              <a:rPr lang="ru-RU" dirty="0" smtClean="0"/>
              <a:t> </a:t>
            </a:r>
            <a:r>
              <a:rPr lang="ru-RU" dirty="0" err="1" smtClean="0"/>
              <a:t>сегментів</a:t>
            </a:r>
            <a:r>
              <a:rPr lang="ru-RU" dirty="0" smtClean="0"/>
              <a:t> </a:t>
            </a:r>
            <a:r>
              <a:rPr lang="ru-RU" dirty="0" err="1" smtClean="0"/>
              <a:t>клієнтури</a:t>
            </a:r>
            <a:r>
              <a:rPr lang="ru-RU" dirty="0" smtClean="0"/>
              <a:t>. </a:t>
            </a:r>
          </a:p>
          <a:p>
            <a:pPr algn="just"/>
            <a:r>
              <a:rPr lang="ru-RU" dirty="0" err="1" smtClean="0"/>
              <a:t>Стратегія</a:t>
            </a:r>
            <a:r>
              <a:rPr lang="ru-RU" dirty="0" smtClean="0"/>
              <a:t> «</a:t>
            </a:r>
            <a:r>
              <a:rPr lang="ru-RU" dirty="0" err="1" smtClean="0"/>
              <a:t>орієнтації</a:t>
            </a:r>
            <a:r>
              <a:rPr lang="ru-RU" dirty="0" smtClean="0"/>
              <a:t> на </a:t>
            </a:r>
            <a:r>
              <a:rPr lang="ru-RU" dirty="0" err="1" smtClean="0"/>
              <a:t>ведучого</a:t>
            </a:r>
            <a:r>
              <a:rPr lang="ru-RU" dirty="0" smtClean="0"/>
              <a:t>» </a:t>
            </a:r>
            <a:r>
              <a:rPr lang="ru-RU" dirty="0" err="1" smtClean="0"/>
              <a:t>вимагає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банку правильного </a:t>
            </a:r>
            <a:r>
              <a:rPr lang="ru-RU" dirty="0" err="1" smtClean="0"/>
              <a:t>вибору</a:t>
            </a:r>
            <a:r>
              <a:rPr lang="ru-RU" dirty="0" smtClean="0"/>
              <a:t> банку-</a:t>
            </a:r>
            <a:r>
              <a:rPr lang="ru-RU" dirty="0" err="1" smtClean="0"/>
              <a:t>еталона</a:t>
            </a:r>
            <a:r>
              <a:rPr lang="ru-RU" dirty="0" smtClean="0"/>
              <a:t> для </a:t>
            </a:r>
            <a:r>
              <a:rPr lang="ru-RU" dirty="0" err="1" smtClean="0"/>
              <a:t>порівняння</a:t>
            </a:r>
            <a:r>
              <a:rPr lang="ru-RU" dirty="0" smtClean="0"/>
              <a:t>, </a:t>
            </a:r>
            <a:r>
              <a:rPr lang="ru-RU" dirty="0" err="1" smtClean="0"/>
              <a:t>передбачення</a:t>
            </a:r>
            <a:r>
              <a:rPr lang="ru-RU" dirty="0" smtClean="0"/>
              <a:t> і </a:t>
            </a:r>
            <a:r>
              <a:rPr lang="ru-RU" dirty="0" err="1" smtClean="0"/>
              <a:t>розуміння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поведінки</a:t>
            </a:r>
            <a:r>
              <a:rPr lang="ru-RU" dirty="0" smtClean="0"/>
              <a:t> на ринку. 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67478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Методи</a:t>
            </a:r>
            <a:r>
              <a:rPr lang="ru-RU" dirty="0" smtClean="0"/>
              <a:t> </a:t>
            </a:r>
            <a:r>
              <a:rPr lang="ru-RU" dirty="0" err="1" smtClean="0"/>
              <a:t>ціноутворення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 smtClean="0"/>
              <a:t>Банк </a:t>
            </a:r>
            <a:r>
              <a:rPr lang="ru-RU" dirty="0" err="1" smtClean="0"/>
              <a:t>самостійно</a:t>
            </a:r>
            <a:r>
              <a:rPr lang="ru-RU" dirty="0" smtClean="0"/>
              <a:t> </a:t>
            </a:r>
            <a:r>
              <a:rPr lang="ru-RU" dirty="0" err="1" smtClean="0"/>
              <a:t>вибирає</a:t>
            </a:r>
            <a:r>
              <a:rPr lang="ru-RU" dirty="0" smtClean="0"/>
              <a:t> метод </a:t>
            </a:r>
            <a:r>
              <a:rPr lang="ru-RU" dirty="0" err="1" smtClean="0"/>
              <a:t>ціноутворення</a:t>
            </a:r>
            <a:r>
              <a:rPr lang="ru-RU" dirty="0" smtClean="0"/>
              <a:t>. </a:t>
            </a:r>
            <a:r>
              <a:rPr lang="ru-RU" dirty="0" err="1" smtClean="0"/>
              <a:t>Одночасно</a:t>
            </a:r>
            <a:r>
              <a:rPr lang="ru-RU" dirty="0" smtClean="0"/>
              <a:t> </a:t>
            </a:r>
            <a:r>
              <a:rPr lang="ru-RU" dirty="0" err="1" smtClean="0"/>
              <a:t>можуть</a:t>
            </a:r>
            <a:r>
              <a:rPr lang="ru-RU" dirty="0" smtClean="0"/>
              <a:t> бути </a:t>
            </a:r>
            <a:r>
              <a:rPr lang="ru-RU" dirty="0" err="1" smtClean="0"/>
              <a:t>використані</a:t>
            </a:r>
            <a:r>
              <a:rPr lang="ru-RU" dirty="0" smtClean="0"/>
              <a:t> </a:t>
            </a:r>
            <a:r>
              <a:rPr lang="ru-RU" dirty="0" err="1" smtClean="0"/>
              <a:t>декілька</a:t>
            </a:r>
            <a:r>
              <a:rPr lang="ru-RU" dirty="0" smtClean="0"/>
              <a:t> методик і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комбінації</a:t>
            </a:r>
            <a:r>
              <a:rPr lang="ru-RU" dirty="0" smtClean="0"/>
              <a:t>. </a:t>
            </a:r>
            <a:r>
              <a:rPr lang="ru-RU" dirty="0" err="1" smtClean="0"/>
              <a:t>Усього</a:t>
            </a:r>
            <a:r>
              <a:rPr lang="ru-RU" dirty="0" smtClean="0"/>
              <a:t> в </a:t>
            </a:r>
            <a:r>
              <a:rPr lang="ru-RU" dirty="0" err="1" smtClean="0"/>
              <a:t>практиці</a:t>
            </a:r>
            <a:r>
              <a:rPr lang="ru-RU" dirty="0" smtClean="0"/>
              <a:t> </a:t>
            </a:r>
            <a:r>
              <a:rPr lang="ru-RU" dirty="0" err="1" smtClean="0"/>
              <a:t>банківського</a:t>
            </a:r>
            <a:r>
              <a:rPr lang="ru-RU" dirty="0" smtClean="0"/>
              <a:t> маркетингу </a:t>
            </a:r>
            <a:r>
              <a:rPr lang="ru-RU" dirty="0" err="1" smtClean="0"/>
              <a:t>відомі</a:t>
            </a:r>
            <a:r>
              <a:rPr lang="ru-RU" dirty="0" smtClean="0"/>
              <a:t> </a:t>
            </a:r>
            <a:r>
              <a:rPr lang="ru-RU" dirty="0" err="1" smtClean="0"/>
              <a:t>декілька</a:t>
            </a:r>
            <a:r>
              <a:rPr lang="ru-RU" dirty="0" smtClean="0"/>
              <a:t> </a:t>
            </a:r>
            <a:r>
              <a:rPr lang="ru-RU" dirty="0" err="1" smtClean="0"/>
              <a:t>базових</a:t>
            </a:r>
            <a:r>
              <a:rPr lang="ru-RU" dirty="0" smtClean="0"/>
              <a:t> </a:t>
            </a:r>
            <a:r>
              <a:rPr lang="ru-RU" dirty="0" err="1" smtClean="0"/>
              <a:t>методів</a:t>
            </a:r>
            <a:r>
              <a:rPr lang="ru-RU" dirty="0" smtClean="0"/>
              <a:t>: </a:t>
            </a:r>
          </a:p>
          <a:p>
            <a:pPr marL="0" indent="0" algn="just">
              <a:buNone/>
            </a:pPr>
            <a:r>
              <a:rPr lang="ru-RU" dirty="0" smtClean="0"/>
              <a:t>1) </a:t>
            </a:r>
            <a:r>
              <a:rPr lang="ru-RU" dirty="0" err="1" smtClean="0"/>
              <a:t>витратний</a:t>
            </a:r>
            <a:r>
              <a:rPr lang="ru-RU" dirty="0" smtClean="0"/>
              <a:t> метод; </a:t>
            </a:r>
          </a:p>
          <a:p>
            <a:pPr marL="0" indent="0" algn="just">
              <a:buNone/>
            </a:pPr>
            <a:r>
              <a:rPr lang="ru-RU" dirty="0" smtClean="0"/>
              <a:t>2) метод на </a:t>
            </a:r>
            <a:r>
              <a:rPr lang="ru-RU" dirty="0" err="1" smtClean="0"/>
              <a:t>основі</a:t>
            </a:r>
            <a:r>
              <a:rPr lang="ru-RU" dirty="0" smtClean="0"/>
              <a:t> </a:t>
            </a:r>
            <a:r>
              <a:rPr lang="ru-RU" dirty="0" err="1" smtClean="0"/>
              <a:t>попиту</a:t>
            </a:r>
            <a:r>
              <a:rPr lang="ru-RU" dirty="0" smtClean="0"/>
              <a:t>; </a:t>
            </a:r>
          </a:p>
          <a:p>
            <a:pPr marL="0" indent="0" algn="just">
              <a:buNone/>
            </a:pPr>
            <a:r>
              <a:rPr lang="ru-RU" dirty="0" smtClean="0"/>
              <a:t>3) </a:t>
            </a:r>
            <a:r>
              <a:rPr lang="ru-RU" dirty="0" err="1" smtClean="0"/>
              <a:t>конкурентний</a:t>
            </a:r>
            <a:r>
              <a:rPr lang="ru-RU" dirty="0" smtClean="0"/>
              <a:t> </a:t>
            </a:r>
            <a:r>
              <a:rPr lang="ru-RU" dirty="0" err="1" smtClean="0"/>
              <a:t>підхід</a:t>
            </a:r>
            <a:r>
              <a:rPr lang="ru-RU" dirty="0" smtClean="0"/>
              <a:t>; </a:t>
            </a:r>
          </a:p>
          <a:p>
            <a:pPr marL="0" indent="0" algn="just">
              <a:buNone/>
            </a:pPr>
            <a:r>
              <a:rPr lang="ru-RU" dirty="0" smtClean="0"/>
              <a:t>4) </a:t>
            </a:r>
            <a:r>
              <a:rPr lang="ru-RU" dirty="0" err="1" smtClean="0"/>
              <a:t>підхід</a:t>
            </a:r>
            <a:r>
              <a:rPr lang="ru-RU" dirty="0" smtClean="0"/>
              <a:t> на </a:t>
            </a:r>
            <a:r>
              <a:rPr lang="ru-RU" dirty="0" err="1" smtClean="0"/>
              <a:t>основі</a:t>
            </a:r>
            <a:r>
              <a:rPr lang="ru-RU" dirty="0" smtClean="0"/>
              <a:t> </a:t>
            </a:r>
            <a:r>
              <a:rPr lang="ru-RU" dirty="0" err="1" smtClean="0"/>
              <a:t>ризиків</a:t>
            </a:r>
            <a:r>
              <a:rPr lang="ru-RU" dirty="0" smtClean="0"/>
              <a:t>; </a:t>
            </a:r>
          </a:p>
          <a:p>
            <a:pPr marL="0" indent="0" algn="just">
              <a:buNone/>
            </a:pPr>
            <a:r>
              <a:rPr lang="ru-RU" dirty="0" smtClean="0"/>
              <a:t>5) </a:t>
            </a:r>
            <a:r>
              <a:rPr lang="ru-RU" dirty="0" err="1" smtClean="0"/>
              <a:t>відчуття</a:t>
            </a:r>
            <a:r>
              <a:rPr lang="ru-RU" dirty="0" smtClean="0"/>
              <a:t> </a:t>
            </a:r>
            <a:r>
              <a:rPr lang="ru-RU" dirty="0" err="1" smtClean="0"/>
              <a:t>цінності</a:t>
            </a:r>
            <a:r>
              <a:rPr lang="ru-RU" dirty="0" smtClean="0"/>
              <a:t> продукту </a:t>
            </a:r>
            <a:r>
              <a:rPr lang="ru-RU" dirty="0" err="1" smtClean="0"/>
              <a:t>клієнтом</a:t>
            </a:r>
            <a:r>
              <a:rPr lang="ru-RU" dirty="0" smtClean="0"/>
              <a:t>; </a:t>
            </a:r>
          </a:p>
          <a:p>
            <a:pPr marL="0" indent="0" algn="just">
              <a:buNone/>
            </a:pPr>
            <a:r>
              <a:rPr lang="ru-RU" dirty="0" smtClean="0"/>
              <a:t>6) </a:t>
            </a:r>
            <a:r>
              <a:rPr lang="ru-RU" dirty="0" err="1" smtClean="0"/>
              <a:t>орієнтація</a:t>
            </a:r>
            <a:r>
              <a:rPr lang="ru-RU" dirty="0" smtClean="0"/>
              <a:t> на </a:t>
            </a:r>
            <a:r>
              <a:rPr lang="ru-RU" dirty="0" err="1" smtClean="0"/>
              <a:t>ринок</a:t>
            </a:r>
            <a:r>
              <a:rPr lang="ru-RU" dirty="0" smtClean="0"/>
              <a:t>; </a:t>
            </a:r>
          </a:p>
          <a:p>
            <a:pPr marL="0" indent="0" algn="just">
              <a:buNone/>
            </a:pPr>
            <a:r>
              <a:rPr lang="ru-RU" dirty="0" smtClean="0"/>
              <a:t>7) метод </a:t>
            </a:r>
            <a:r>
              <a:rPr lang="ru-RU" dirty="0" err="1" smtClean="0"/>
              <a:t>цінності</a:t>
            </a:r>
            <a:r>
              <a:rPr lang="ru-RU" dirty="0" smtClean="0"/>
              <a:t> </a:t>
            </a:r>
            <a:r>
              <a:rPr lang="ru-RU" dirty="0" err="1" smtClean="0"/>
              <a:t>стосунків</a:t>
            </a:r>
            <a:r>
              <a:rPr lang="ru-RU" dirty="0" smtClean="0"/>
              <a:t> з </a:t>
            </a:r>
            <a:r>
              <a:rPr lang="ru-RU" dirty="0" err="1" smtClean="0"/>
              <a:t>клієнтом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49712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Методи ціноутворення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18366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 err="1" smtClean="0"/>
              <a:t>Витратний</a:t>
            </a:r>
            <a:r>
              <a:rPr lang="ru-RU" dirty="0" smtClean="0"/>
              <a:t> метод (</a:t>
            </a:r>
            <a:r>
              <a:rPr lang="ru-RU" dirty="0" err="1" smtClean="0"/>
              <a:t>спрощена</a:t>
            </a:r>
            <a:r>
              <a:rPr lang="ru-RU" dirty="0" smtClean="0"/>
              <a:t> формула «</a:t>
            </a:r>
            <a:r>
              <a:rPr lang="ru-RU" dirty="0" err="1" smtClean="0"/>
              <a:t>витрати+прибуток</a:t>
            </a:r>
            <a:r>
              <a:rPr lang="ru-RU" dirty="0" smtClean="0"/>
              <a:t>») </a:t>
            </a:r>
            <a:r>
              <a:rPr lang="ru-RU" dirty="0" err="1" smtClean="0"/>
              <a:t>випливає</a:t>
            </a:r>
            <a:r>
              <a:rPr lang="ru-RU" dirty="0" smtClean="0"/>
              <a:t> </a:t>
            </a:r>
            <a:r>
              <a:rPr lang="ru-RU" dirty="0" err="1" smtClean="0"/>
              <a:t>зі</a:t>
            </a:r>
            <a:r>
              <a:rPr lang="ru-RU" dirty="0" smtClean="0"/>
              <a:t> </a:t>
            </a:r>
            <a:r>
              <a:rPr lang="ru-RU" dirty="0" err="1" smtClean="0"/>
              <a:t>встановлення</a:t>
            </a:r>
            <a:r>
              <a:rPr lang="ru-RU" dirty="0" smtClean="0"/>
              <a:t> </a:t>
            </a:r>
            <a:r>
              <a:rPr lang="ru-RU" dirty="0" err="1" smtClean="0"/>
              <a:t>ціни</a:t>
            </a:r>
            <a:r>
              <a:rPr lang="ru-RU" dirty="0" smtClean="0"/>
              <a:t> на </a:t>
            </a:r>
            <a:r>
              <a:rPr lang="ru-RU" dirty="0" err="1" smtClean="0"/>
              <a:t>підставі</a:t>
            </a:r>
            <a:r>
              <a:rPr lang="ru-RU" dirty="0" smtClean="0"/>
              <a:t> </a:t>
            </a:r>
            <a:r>
              <a:rPr lang="ru-RU" dirty="0" err="1" smtClean="0"/>
              <a:t>ретельного</a:t>
            </a:r>
            <a:r>
              <a:rPr lang="ru-RU" dirty="0" smtClean="0"/>
              <a:t> </a:t>
            </a:r>
            <a:r>
              <a:rPr lang="ru-RU" dirty="0" err="1" smtClean="0"/>
              <a:t>обліку</a:t>
            </a:r>
            <a:r>
              <a:rPr lang="ru-RU" dirty="0" smtClean="0"/>
              <a:t> </a:t>
            </a:r>
            <a:r>
              <a:rPr lang="ru-RU" dirty="0" err="1" smtClean="0"/>
              <a:t>витрат</a:t>
            </a:r>
            <a:r>
              <a:rPr lang="ru-RU" dirty="0" smtClean="0"/>
              <a:t> банку і нормативного </a:t>
            </a:r>
            <a:r>
              <a:rPr lang="ru-RU" dirty="0" err="1" smtClean="0"/>
              <a:t>прибутку</a:t>
            </a:r>
            <a:r>
              <a:rPr lang="ru-RU" dirty="0" smtClean="0"/>
              <a:t>. </a:t>
            </a:r>
            <a:r>
              <a:rPr lang="ru-RU" dirty="0" err="1" smtClean="0"/>
              <a:t>Цей</a:t>
            </a:r>
            <a:r>
              <a:rPr lang="ru-RU" dirty="0" smtClean="0"/>
              <a:t> метод </a:t>
            </a:r>
            <a:r>
              <a:rPr lang="ru-RU" dirty="0" err="1" smtClean="0"/>
              <a:t>використовується</a:t>
            </a:r>
            <a:r>
              <a:rPr lang="ru-RU" dirty="0" smtClean="0"/>
              <a:t> для </a:t>
            </a:r>
            <a:r>
              <a:rPr lang="ru-RU" dirty="0" err="1" smtClean="0"/>
              <a:t>ціноутворення</a:t>
            </a:r>
            <a:r>
              <a:rPr lang="ru-RU" dirty="0" smtClean="0"/>
              <a:t> за </a:t>
            </a:r>
            <a:r>
              <a:rPr lang="ru-RU" dirty="0" err="1" smtClean="0"/>
              <a:t>стандартними</a:t>
            </a:r>
            <a:r>
              <a:rPr lang="ru-RU" dirty="0" smtClean="0"/>
              <a:t> продуктами за </a:t>
            </a:r>
            <a:r>
              <a:rPr lang="ru-RU" dirty="0" err="1" smtClean="0"/>
              <a:t>наявності</a:t>
            </a:r>
            <a:r>
              <a:rPr lang="ru-RU" dirty="0" smtClean="0"/>
              <a:t> </a:t>
            </a:r>
            <a:r>
              <a:rPr lang="ru-RU" dirty="0" err="1" smtClean="0"/>
              <a:t>стабільної</a:t>
            </a:r>
            <a:r>
              <a:rPr lang="ru-RU" dirty="0" smtClean="0"/>
              <a:t> </a:t>
            </a:r>
            <a:r>
              <a:rPr lang="ru-RU" dirty="0" err="1" smtClean="0"/>
              <a:t>організаційної</a:t>
            </a:r>
            <a:r>
              <a:rPr lang="ru-RU" dirty="0" smtClean="0"/>
              <a:t> </a:t>
            </a:r>
            <a:r>
              <a:rPr lang="ru-RU" dirty="0" err="1" smtClean="0"/>
              <a:t>структури</a:t>
            </a:r>
            <a:r>
              <a:rPr lang="ru-RU" dirty="0" smtClean="0"/>
              <a:t>. </a:t>
            </a:r>
          </a:p>
          <a:p>
            <a:pPr algn="just"/>
            <a:r>
              <a:rPr lang="ru-RU" dirty="0" smtClean="0"/>
              <a:t>Метод </a:t>
            </a:r>
            <a:r>
              <a:rPr lang="ru-RU" dirty="0" err="1" smtClean="0"/>
              <a:t>цінового</a:t>
            </a:r>
            <a:r>
              <a:rPr lang="ru-RU" dirty="0" smtClean="0"/>
              <a:t> </a:t>
            </a:r>
            <a:r>
              <a:rPr lang="ru-RU" dirty="0" err="1" smtClean="0"/>
              <a:t>попиту</a:t>
            </a:r>
            <a:r>
              <a:rPr lang="ru-RU" dirty="0" smtClean="0"/>
              <a:t> </a:t>
            </a:r>
            <a:r>
              <a:rPr lang="ru-RU" dirty="0" err="1" smtClean="0"/>
              <a:t>передбачає</a:t>
            </a:r>
            <a:r>
              <a:rPr lang="ru-RU" dirty="0" smtClean="0"/>
              <a:t> </a:t>
            </a:r>
            <a:r>
              <a:rPr lang="ru-RU" dirty="0" err="1" smtClean="0"/>
              <a:t>реакцію</a:t>
            </a:r>
            <a:r>
              <a:rPr lang="ru-RU" dirty="0" smtClean="0"/>
              <a:t> банку на попит шляхом </a:t>
            </a:r>
            <a:r>
              <a:rPr lang="ru-RU" dirty="0" err="1" smtClean="0"/>
              <a:t>зниження</a:t>
            </a:r>
            <a:r>
              <a:rPr lang="ru-RU" dirty="0" smtClean="0"/>
              <a:t> </a:t>
            </a:r>
            <a:r>
              <a:rPr lang="ru-RU" dirty="0" err="1" smtClean="0"/>
              <a:t>цін</a:t>
            </a:r>
            <a:r>
              <a:rPr lang="ru-RU" dirty="0" smtClean="0"/>
              <a:t> (у </a:t>
            </a:r>
            <a:r>
              <a:rPr lang="ru-RU" dirty="0" err="1" smtClean="0"/>
              <a:t>разі</a:t>
            </a:r>
            <a:r>
              <a:rPr lang="ru-RU" dirty="0" smtClean="0"/>
              <a:t> </a:t>
            </a:r>
            <a:r>
              <a:rPr lang="ru-RU" dirty="0" err="1" smtClean="0"/>
              <a:t>скорочення</a:t>
            </a:r>
            <a:r>
              <a:rPr lang="ru-RU" dirty="0" smtClean="0"/>
              <a:t> </a:t>
            </a:r>
            <a:r>
              <a:rPr lang="ru-RU" dirty="0" err="1" smtClean="0"/>
              <a:t>попиту</a:t>
            </a:r>
            <a:r>
              <a:rPr lang="ru-RU" dirty="0" smtClean="0"/>
              <a:t>) і </a:t>
            </a:r>
            <a:r>
              <a:rPr lang="ru-RU" dirty="0" err="1" smtClean="0"/>
              <a:t>підвищення</a:t>
            </a:r>
            <a:r>
              <a:rPr lang="ru-RU" dirty="0" smtClean="0"/>
              <a:t> </a:t>
            </a:r>
            <a:r>
              <a:rPr lang="ru-RU" dirty="0" err="1" smtClean="0"/>
              <a:t>цін</a:t>
            </a:r>
            <a:r>
              <a:rPr lang="ru-RU" dirty="0" smtClean="0"/>
              <a:t> (у </a:t>
            </a:r>
            <a:r>
              <a:rPr lang="ru-RU" dirty="0" err="1" smtClean="0"/>
              <a:t>разі</a:t>
            </a:r>
            <a:r>
              <a:rPr lang="ru-RU" dirty="0" smtClean="0"/>
              <a:t> </a:t>
            </a:r>
            <a:r>
              <a:rPr lang="ru-RU" dirty="0" err="1" smtClean="0"/>
              <a:t>зростання</a:t>
            </a:r>
            <a:r>
              <a:rPr lang="ru-RU" dirty="0" smtClean="0"/>
              <a:t> </a:t>
            </a:r>
            <a:r>
              <a:rPr lang="ru-RU" dirty="0" err="1" smtClean="0"/>
              <a:t>попиту</a:t>
            </a:r>
            <a:r>
              <a:rPr lang="ru-RU" dirty="0" smtClean="0"/>
              <a:t>). </a:t>
            </a:r>
            <a:r>
              <a:rPr lang="ru-RU" dirty="0" err="1" smtClean="0"/>
              <a:t>Такий</a:t>
            </a:r>
            <a:r>
              <a:rPr lang="ru-RU" dirty="0" smtClean="0"/>
              <a:t> метод </a:t>
            </a:r>
            <a:r>
              <a:rPr lang="ru-RU" dirty="0" err="1" smtClean="0"/>
              <a:t>використовується</a:t>
            </a:r>
            <a:r>
              <a:rPr lang="ru-RU" dirty="0" smtClean="0"/>
              <a:t> банками при запуску </a:t>
            </a:r>
            <a:r>
              <a:rPr lang="ru-RU" dirty="0" err="1" smtClean="0"/>
              <a:t>нових</a:t>
            </a:r>
            <a:r>
              <a:rPr lang="ru-RU" dirty="0" smtClean="0"/>
              <a:t> </a:t>
            </a:r>
            <a:r>
              <a:rPr lang="ru-RU" dirty="0" err="1" smtClean="0"/>
              <a:t>продуктів</a:t>
            </a:r>
            <a:r>
              <a:rPr lang="ru-RU" dirty="0" smtClean="0"/>
              <a:t>, </a:t>
            </a:r>
            <a:r>
              <a:rPr lang="ru-RU" dirty="0" err="1" smtClean="0"/>
              <a:t>яким</a:t>
            </a:r>
            <a:r>
              <a:rPr lang="ru-RU" dirty="0" smtClean="0"/>
              <a:t> </a:t>
            </a:r>
            <a:r>
              <a:rPr lang="ru-RU" dirty="0" err="1" smtClean="0"/>
              <a:t>немає</a:t>
            </a:r>
            <a:r>
              <a:rPr lang="ru-RU" dirty="0" smtClean="0"/>
              <a:t> </a:t>
            </a:r>
            <a:r>
              <a:rPr lang="ru-RU" dirty="0" err="1" smtClean="0"/>
              <a:t>аналогів</a:t>
            </a:r>
            <a:r>
              <a:rPr lang="ru-RU" dirty="0" smtClean="0"/>
              <a:t>, </a:t>
            </a:r>
            <a:r>
              <a:rPr lang="ru-RU" dirty="0" err="1" smtClean="0"/>
              <a:t>або</a:t>
            </a:r>
            <a:r>
              <a:rPr lang="ru-RU" dirty="0" smtClean="0"/>
              <a:t> у </a:t>
            </a:r>
            <a:r>
              <a:rPr lang="ru-RU" dirty="0" err="1" smtClean="0"/>
              <a:t>разі</a:t>
            </a:r>
            <a:r>
              <a:rPr lang="ru-RU" dirty="0" smtClean="0"/>
              <a:t> </a:t>
            </a:r>
            <a:r>
              <a:rPr lang="ru-RU" dirty="0" err="1" smtClean="0"/>
              <a:t>складності</a:t>
            </a:r>
            <a:r>
              <a:rPr lang="ru-RU" dirty="0" smtClean="0"/>
              <a:t> </a:t>
            </a:r>
            <a:r>
              <a:rPr lang="ru-RU" dirty="0" err="1" smtClean="0"/>
              <a:t>урахування</a:t>
            </a:r>
            <a:r>
              <a:rPr lang="ru-RU" dirty="0" smtClean="0"/>
              <a:t> </a:t>
            </a:r>
            <a:r>
              <a:rPr lang="ru-RU" dirty="0" err="1" smtClean="0"/>
              <a:t>справжньої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собівартості</a:t>
            </a:r>
            <a:r>
              <a:rPr lang="ru-RU" dirty="0" smtClean="0"/>
              <a:t>. </a:t>
            </a:r>
          </a:p>
          <a:p>
            <a:pPr algn="just"/>
            <a:r>
              <a:rPr lang="ru-RU" dirty="0" err="1" smtClean="0"/>
              <a:t>Конкурентний</a:t>
            </a:r>
            <a:r>
              <a:rPr lang="ru-RU" dirty="0" smtClean="0"/>
              <a:t> </a:t>
            </a:r>
            <a:r>
              <a:rPr lang="ru-RU" dirty="0" err="1" smtClean="0"/>
              <a:t>підхід</a:t>
            </a:r>
            <a:r>
              <a:rPr lang="ru-RU" dirty="0" smtClean="0"/>
              <a:t> </a:t>
            </a:r>
            <a:r>
              <a:rPr lang="ru-RU" dirty="0" err="1" smtClean="0"/>
              <a:t>ураховує</a:t>
            </a:r>
            <a:r>
              <a:rPr lang="ru-RU" dirty="0" smtClean="0"/>
              <a:t> форму </a:t>
            </a:r>
            <a:r>
              <a:rPr lang="ru-RU" dirty="0" err="1" smtClean="0"/>
              <a:t>конкурентної</a:t>
            </a:r>
            <a:r>
              <a:rPr lang="ru-RU" dirty="0" smtClean="0"/>
              <a:t> </a:t>
            </a:r>
            <a:r>
              <a:rPr lang="ru-RU" dirty="0" err="1" smtClean="0"/>
              <a:t>боротьби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склалася</a:t>
            </a:r>
            <a:r>
              <a:rPr lang="ru-RU" dirty="0" smtClean="0"/>
              <a:t>, і </a:t>
            </a:r>
            <a:r>
              <a:rPr lang="ru-RU" dirty="0" err="1" smtClean="0"/>
              <a:t>вибрані</a:t>
            </a:r>
            <a:r>
              <a:rPr lang="ru-RU" dirty="0" smtClean="0"/>
              <a:t> банком </a:t>
            </a:r>
            <a:r>
              <a:rPr lang="ru-RU" dirty="0" err="1" smtClean="0"/>
              <a:t>методи</a:t>
            </a:r>
            <a:r>
              <a:rPr lang="ru-RU" dirty="0" smtClean="0"/>
              <a:t> </a:t>
            </a:r>
            <a:r>
              <a:rPr lang="ru-RU" dirty="0" err="1" smtClean="0"/>
              <a:t>конкуренції</a:t>
            </a:r>
            <a:r>
              <a:rPr lang="ru-RU" dirty="0" smtClean="0"/>
              <a:t>, а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маркетингову</a:t>
            </a:r>
            <a:r>
              <a:rPr lang="ru-RU" dirty="0" smtClean="0"/>
              <a:t> </a:t>
            </a:r>
            <a:r>
              <a:rPr lang="ru-RU" dirty="0" err="1" smtClean="0"/>
              <a:t>стратегію</a:t>
            </a:r>
            <a:r>
              <a:rPr lang="ru-RU" dirty="0" smtClean="0"/>
              <a:t>. </a:t>
            </a:r>
            <a:r>
              <a:rPr lang="ru-RU" dirty="0" err="1" smtClean="0"/>
              <a:t>Ціна</a:t>
            </a:r>
            <a:r>
              <a:rPr lang="ru-RU" dirty="0" smtClean="0"/>
              <a:t> </a:t>
            </a:r>
            <a:r>
              <a:rPr lang="ru-RU" dirty="0" err="1" smtClean="0"/>
              <a:t>конкурентів</a:t>
            </a:r>
            <a:r>
              <a:rPr lang="ru-RU" dirty="0" smtClean="0"/>
              <a:t> і </a:t>
            </a:r>
            <a:r>
              <a:rPr lang="ru-RU" dirty="0" err="1" smtClean="0"/>
              <a:t>мінімальна</a:t>
            </a:r>
            <a:r>
              <a:rPr lang="ru-RU" dirty="0" smtClean="0"/>
              <a:t> </a:t>
            </a:r>
            <a:r>
              <a:rPr lang="ru-RU" dirty="0" err="1" smtClean="0"/>
              <a:t>ціна</a:t>
            </a:r>
            <a:r>
              <a:rPr lang="ru-RU" dirty="0" smtClean="0"/>
              <a:t> </a:t>
            </a:r>
            <a:r>
              <a:rPr lang="ru-RU" dirty="0" err="1" smtClean="0"/>
              <a:t>беззбиткового</a:t>
            </a:r>
            <a:r>
              <a:rPr lang="ru-RU" dirty="0" smtClean="0"/>
              <a:t> </a:t>
            </a:r>
            <a:r>
              <a:rPr lang="ru-RU" dirty="0" err="1" smtClean="0"/>
              <a:t>надання</a:t>
            </a:r>
            <a:r>
              <a:rPr lang="ru-RU" dirty="0" smtClean="0"/>
              <a:t> </a:t>
            </a:r>
            <a:r>
              <a:rPr lang="ru-RU" dirty="0" err="1" smtClean="0"/>
              <a:t>послуг</a:t>
            </a:r>
            <a:r>
              <a:rPr lang="ru-RU" dirty="0" smtClean="0"/>
              <a:t> (продукту) </a:t>
            </a:r>
            <a:r>
              <a:rPr lang="ru-RU" dirty="0" err="1" smtClean="0"/>
              <a:t>формують</a:t>
            </a:r>
            <a:r>
              <a:rPr lang="ru-RU" dirty="0" smtClean="0"/>
              <a:t> </a:t>
            </a:r>
            <a:r>
              <a:rPr lang="ru-RU" dirty="0" err="1" smtClean="0"/>
              <a:t>певні</a:t>
            </a:r>
            <a:r>
              <a:rPr lang="ru-RU" dirty="0" smtClean="0"/>
              <a:t> </a:t>
            </a:r>
            <a:r>
              <a:rPr lang="ru-RU" dirty="0" err="1" smtClean="0"/>
              <a:t>межі</a:t>
            </a:r>
            <a:r>
              <a:rPr lang="ru-RU" dirty="0" smtClean="0"/>
              <a:t> для маневру банку на ринку. </a:t>
            </a:r>
            <a:r>
              <a:rPr lang="ru-RU" dirty="0" err="1" smtClean="0"/>
              <a:t>Подібний</a:t>
            </a:r>
            <a:r>
              <a:rPr lang="ru-RU" dirty="0" smtClean="0"/>
              <a:t> до </a:t>
            </a:r>
            <a:r>
              <a:rPr lang="ru-RU" dirty="0" err="1" smtClean="0"/>
              <a:t>цього</a:t>
            </a:r>
            <a:r>
              <a:rPr lang="ru-RU" dirty="0" smtClean="0"/>
              <a:t> </a:t>
            </a:r>
            <a:r>
              <a:rPr lang="ru-RU" dirty="0" err="1" smtClean="0"/>
              <a:t>підходу</a:t>
            </a:r>
            <a:r>
              <a:rPr lang="ru-RU" dirty="0" smtClean="0"/>
              <a:t> і метод </a:t>
            </a:r>
            <a:r>
              <a:rPr lang="ru-RU" dirty="0" err="1" smtClean="0"/>
              <a:t>орієнтації</a:t>
            </a:r>
            <a:r>
              <a:rPr lang="ru-RU" dirty="0" smtClean="0"/>
              <a:t> на </a:t>
            </a:r>
            <a:r>
              <a:rPr lang="ru-RU" dirty="0" err="1" smtClean="0"/>
              <a:t>ринок</a:t>
            </a:r>
            <a:r>
              <a:rPr lang="ru-RU" dirty="0" smtClean="0"/>
              <a:t>. </a:t>
            </a:r>
          </a:p>
          <a:p>
            <a:pPr algn="just"/>
            <a:r>
              <a:rPr lang="ru-RU" dirty="0" smtClean="0"/>
              <a:t>Банк за </a:t>
            </a:r>
            <a:r>
              <a:rPr lang="ru-RU" dirty="0" err="1" smtClean="0"/>
              <a:t>відсутності</a:t>
            </a:r>
            <a:r>
              <a:rPr lang="ru-RU" dirty="0" smtClean="0"/>
              <a:t> </a:t>
            </a:r>
            <a:r>
              <a:rPr lang="ru-RU" dirty="0" err="1" smtClean="0"/>
              <a:t>маркетингової</a:t>
            </a:r>
            <a:r>
              <a:rPr lang="ru-RU" dirty="0" smtClean="0"/>
              <a:t> </a:t>
            </a:r>
            <a:r>
              <a:rPr lang="ru-RU" dirty="0" err="1" smtClean="0"/>
              <a:t>служби</a:t>
            </a:r>
            <a:r>
              <a:rPr lang="ru-RU" dirty="0" smtClean="0"/>
              <a:t> просто </a:t>
            </a:r>
            <a:r>
              <a:rPr lang="ru-RU" dirty="0" err="1" smtClean="0"/>
              <a:t>йде</a:t>
            </a:r>
            <a:r>
              <a:rPr lang="ru-RU" dirty="0" smtClean="0"/>
              <a:t> за </a:t>
            </a:r>
            <a:r>
              <a:rPr lang="ru-RU" dirty="0" err="1" smtClean="0"/>
              <a:t>загальною</a:t>
            </a:r>
            <a:r>
              <a:rPr lang="ru-RU" dirty="0" smtClean="0"/>
              <a:t> </a:t>
            </a:r>
            <a:r>
              <a:rPr lang="ru-RU" dirty="0" err="1" smtClean="0"/>
              <a:t>тенденцією</a:t>
            </a:r>
            <a:r>
              <a:rPr lang="ru-RU" dirty="0" smtClean="0"/>
              <a:t>, </a:t>
            </a:r>
            <a:r>
              <a:rPr lang="ru-RU" dirty="0" err="1" smtClean="0"/>
              <a:t>орієнтуючись</a:t>
            </a:r>
            <a:r>
              <a:rPr lang="ru-RU" dirty="0" smtClean="0"/>
              <a:t> на </a:t>
            </a:r>
            <a:r>
              <a:rPr lang="ru-RU" dirty="0" err="1" smtClean="0"/>
              <a:t>вибірку</a:t>
            </a:r>
            <a:r>
              <a:rPr lang="ru-RU" dirty="0" smtClean="0"/>
              <a:t> </a:t>
            </a:r>
            <a:r>
              <a:rPr lang="ru-RU" dirty="0" err="1" smtClean="0"/>
              <a:t>однорідних</a:t>
            </a:r>
            <a:r>
              <a:rPr lang="ru-RU" dirty="0" smtClean="0"/>
              <a:t> </a:t>
            </a:r>
            <a:r>
              <a:rPr lang="ru-RU" dirty="0" err="1" smtClean="0"/>
              <a:t>банків</a:t>
            </a:r>
            <a:r>
              <a:rPr lang="ru-RU" dirty="0" smtClean="0"/>
              <a:t>. </a:t>
            </a:r>
            <a:r>
              <a:rPr lang="ru-RU" dirty="0" err="1" smtClean="0"/>
              <a:t>Підхід</a:t>
            </a:r>
            <a:r>
              <a:rPr lang="ru-RU" dirty="0" smtClean="0"/>
              <a:t> на </a:t>
            </a:r>
            <a:r>
              <a:rPr lang="ru-RU" dirty="0" err="1" smtClean="0"/>
              <a:t>основі</a:t>
            </a:r>
            <a:r>
              <a:rPr lang="ru-RU" dirty="0" smtClean="0"/>
              <a:t> </a:t>
            </a:r>
            <a:r>
              <a:rPr lang="ru-RU" dirty="0" err="1" smtClean="0"/>
              <a:t>ризиків</a:t>
            </a:r>
            <a:r>
              <a:rPr lang="ru-RU" dirty="0" smtClean="0"/>
              <a:t> </a:t>
            </a:r>
            <a:r>
              <a:rPr lang="ru-RU" dirty="0" err="1" smtClean="0"/>
              <a:t>застосовується</a:t>
            </a:r>
            <a:r>
              <a:rPr lang="ru-RU" dirty="0" smtClean="0"/>
              <a:t> до </a:t>
            </a:r>
            <a:r>
              <a:rPr lang="ru-RU" dirty="0" err="1" smtClean="0"/>
              <a:t>активних</a:t>
            </a:r>
            <a:r>
              <a:rPr lang="ru-RU" dirty="0" smtClean="0"/>
              <a:t> </a:t>
            </a:r>
            <a:r>
              <a:rPr lang="ru-RU" dirty="0" err="1" smtClean="0"/>
              <a:t>операцій</a:t>
            </a:r>
            <a:r>
              <a:rPr lang="ru-RU" dirty="0" smtClean="0"/>
              <a:t> банку з </a:t>
            </a:r>
            <a:r>
              <a:rPr lang="ru-RU" dirty="0" err="1" smtClean="0"/>
              <a:t>клієнтами</a:t>
            </a:r>
            <a:r>
              <a:rPr lang="ru-RU" dirty="0" smtClean="0"/>
              <a:t>. </a:t>
            </a:r>
            <a:r>
              <a:rPr lang="ru-RU" dirty="0" err="1" smtClean="0"/>
              <a:t>Розрахунок</a:t>
            </a:r>
            <a:r>
              <a:rPr lang="ru-RU" dirty="0" smtClean="0"/>
              <a:t> </a:t>
            </a:r>
            <a:r>
              <a:rPr lang="ru-RU" dirty="0" err="1" smtClean="0"/>
              <a:t>ціни</a:t>
            </a:r>
            <a:r>
              <a:rPr lang="ru-RU" dirty="0" smtClean="0"/>
              <a:t> на </a:t>
            </a:r>
            <a:r>
              <a:rPr lang="ru-RU" dirty="0" err="1" smtClean="0"/>
              <a:t>основі</a:t>
            </a:r>
            <a:r>
              <a:rPr lang="ru-RU" dirty="0" smtClean="0"/>
              <a:t> </a:t>
            </a:r>
            <a:r>
              <a:rPr lang="ru-RU" dirty="0" err="1" smtClean="0"/>
              <a:t>сприйняття</a:t>
            </a:r>
            <a:r>
              <a:rPr lang="ru-RU" dirty="0" smtClean="0"/>
              <a:t> </a:t>
            </a:r>
            <a:r>
              <a:rPr lang="ru-RU" dirty="0" err="1" smtClean="0"/>
              <a:t>клієнтом</a:t>
            </a:r>
            <a:r>
              <a:rPr lang="ru-RU" dirty="0" smtClean="0"/>
              <a:t> </a:t>
            </a:r>
            <a:r>
              <a:rPr lang="ru-RU" dirty="0" err="1" smtClean="0"/>
              <a:t>цінності</a:t>
            </a:r>
            <a:r>
              <a:rPr lang="ru-RU" dirty="0" smtClean="0"/>
              <a:t> продукту </a:t>
            </a:r>
            <a:r>
              <a:rPr lang="ru-RU" dirty="0" err="1" smtClean="0"/>
              <a:t>враховує</a:t>
            </a:r>
            <a:r>
              <a:rPr lang="ru-RU" dirty="0" smtClean="0"/>
              <a:t> </a:t>
            </a:r>
            <a:r>
              <a:rPr lang="ru-RU" dirty="0" err="1" smtClean="0"/>
              <a:t>значущість</a:t>
            </a:r>
            <a:r>
              <a:rPr lang="ru-RU" dirty="0" smtClean="0"/>
              <a:t> </a:t>
            </a:r>
            <a:r>
              <a:rPr lang="ru-RU" dirty="0" err="1" smtClean="0"/>
              <a:t>цього</a:t>
            </a:r>
            <a:r>
              <a:rPr lang="ru-RU" dirty="0" smtClean="0"/>
              <a:t> продукту для </a:t>
            </a:r>
            <a:r>
              <a:rPr lang="ru-RU" dirty="0" err="1" smtClean="0"/>
              <a:t>клієнта</a:t>
            </a:r>
            <a:r>
              <a:rPr lang="ru-RU" dirty="0" smtClean="0"/>
              <a:t> і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готовність</a:t>
            </a:r>
            <a:r>
              <a:rPr lang="ru-RU" dirty="0" smtClean="0"/>
              <a:t> </a:t>
            </a:r>
            <a:r>
              <a:rPr lang="ru-RU" dirty="0" err="1" smtClean="0"/>
              <a:t>платити</a:t>
            </a:r>
            <a:r>
              <a:rPr lang="ru-RU" dirty="0" smtClean="0"/>
              <a:t> за </a:t>
            </a:r>
            <a:r>
              <a:rPr lang="ru-RU" dirty="0" err="1" smtClean="0"/>
              <a:t>якісний</a:t>
            </a:r>
            <a:r>
              <a:rPr lang="ru-RU" dirty="0" smtClean="0"/>
              <a:t> </a:t>
            </a:r>
            <a:r>
              <a:rPr lang="ru-RU" dirty="0" err="1" smtClean="0"/>
              <a:t>сервіс</a:t>
            </a:r>
            <a:r>
              <a:rPr lang="ru-RU" dirty="0" smtClean="0"/>
              <a:t> </a:t>
            </a:r>
            <a:r>
              <a:rPr lang="ru-RU" dirty="0" err="1" smtClean="0"/>
              <a:t>високу</a:t>
            </a:r>
            <a:r>
              <a:rPr lang="ru-RU" dirty="0" smtClean="0"/>
              <a:t> </a:t>
            </a:r>
            <a:r>
              <a:rPr lang="ru-RU" dirty="0" err="1" smtClean="0"/>
              <a:t>ціну</a:t>
            </a:r>
            <a:r>
              <a:rPr lang="ru-RU" dirty="0" smtClean="0"/>
              <a:t>. </a:t>
            </a:r>
            <a:r>
              <a:rPr lang="ru-RU" dirty="0" err="1" smtClean="0"/>
              <a:t>Це</a:t>
            </a:r>
            <a:r>
              <a:rPr lang="ru-RU" dirty="0" smtClean="0"/>
              <a:t> нова </a:t>
            </a:r>
            <a:r>
              <a:rPr lang="ru-RU" dirty="0" err="1" smtClean="0"/>
              <a:t>стратегія</a:t>
            </a:r>
            <a:r>
              <a:rPr lang="ru-RU" dirty="0" smtClean="0"/>
              <a:t> в </a:t>
            </a:r>
            <a:r>
              <a:rPr lang="ru-RU" dirty="0" err="1" smtClean="0"/>
              <a:t>стосунках</a:t>
            </a:r>
            <a:r>
              <a:rPr lang="ru-RU" dirty="0" smtClean="0"/>
              <a:t> банку з </a:t>
            </a:r>
            <a:r>
              <a:rPr lang="ru-RU" dirty="0" err="1" smtClean="0"/>
              <a:t>клієнтом</a:t>
            </a:r>
            <a:r>
              <a:rPr lang="ru-RU" dirty="0" smtClean="0"/>
              <a:t>. Прикладом </a:t>
            </a:r>
            <a:r>
              <a:rPr lang="ru-RU" dirty="0" err="1" smtClean="0"/>
              <a:t>цього</a:t>
            </a:r>
            <a:r>
              <a:rPr lang="ru-RU" dirty="0" smtClean="0"/>
              <a:t> методу є </a:t>
            </a:r>
            <a:r>
              <a:rPr lang="ru-RU" dirty="0" err="1" smtClean="0"/>
              <a:t>порівняння</a:t>
            </a:r>
            <a:r>
              <a:rPr lang="ru-RU" dirty="0" smtClean="0"/>
              <a:t> </a:t>
            </a:r>
            <a:r>
              <a:rPr lang="ru-RU" dirty="0" err="1" smtClean="0"/>
              <a:t>клієнтом</a:t>
            </a:r>
            <a:r>
              <a:rPr lang="ru-RU" dirty="0" smtClean="0"/>
              <a:t> </a:t>
            </a:r>
            <a:r>
              <a:rPr lang="ru-RU" dirty="0" err="1" smtClean="0"/>
              <a:t>різних</a:t>
            </a:r>
            <a:r>
              <a:rPr lang="ru-RU" dirty="0" smtClean="0"/>
              <a:t> форм депозиту – з правом </a:t>
            </a:r>
            <a:r>
              <a:rPr lang="ru-RU" dirty="0" err="1" smtClean="0"/>
              <a:t>дострокового</a:t>
            </a:r>
            <a:r>
              <a:rPr lang="ru-RU" dirty="0" smtClean="0"/>
              <a:t> </a:t>
            </a:r>
            <a:r>
              <a:rPr lang="ru-RU" dirty="0" err="1" smtClean="0"/>
              <a:t>вилучення</a:t>
            </a:r>
            <a:r>
              <a:rPr lang="ru-RU" dirty="0" smtClean="0"/>
              <a:t> </a:t>
            </a:r>
            <a:r>
              <a:rPr lang="ru-RU" dirty="0" err="1" smtClean="0"/>
              <a:t>засобів</a:t>
            </a:r>
            <a:r>
              <a:rPr lang="ru-RU" dirty="0" smtClean="0"/>
              <a:t> і </a:t>
            </a:r>
            <a:r>
              <a:rPr lang="ru-RU" dirty="0" err="1" smtClean="0"/>
              <a:t>звичайного</a:t>
            </a:r>
            <a:r>
              <a:rPr lang="ru-RU" dirty="0" smtClean="0"/>
              <a:t> вкладу.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04524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Цінова</a:t>
            </a:r>
            <a:r>
              <a:rPr lang="ru-RU" dirty="0" smtClean="0"/>
              <a:t> </a:t>
            </a:r>
            <a:r>
              <a:rPr lang="ru-RU" dirty="0" err="1" smtClean="0"/>
              <a:t>дискримінація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 err="1" smtClean="0"/>
              <a:t>Цінова</a:t>
            </a:r>
            <a:r>
              <a:rPr lang="ru-RU" dirty="0" smtClean="0"/>
              <a:t> </a:t>
            </a:r>
            <a:r>
              <a:rPr lang="ru-RU" dirty="0" err="1" smtClean="0"/>
              <a:t>дискримінація</a:t>
            </a:r>
            <a:r>
              <a:rPr lang="ru-RU" dirty="0" smtClean="0"/>
              <a:t> є </a:t>
            </a:r>
            <a:r>
              <a:rPr lang="ru-RU" dirty="0" err="1" smtClean="0"/>
              <a:t>пропозицією</a:t>
            </a:r>
            <a:r>
              <a:rPr lang="ru-RU" dirty="0" smtClean="0"/>
              <a:t> </a:t>
            </a:r>
            <a:r>
              <a:rPr lang="ru-RU" dirty="0" err="1" smtClean="0"/>
              <a:t>однакових</a:t>
            </a:r>
            <a:r>
              <a:rPr lang="ru-RU" dirty="0" smtClean="0"/>
              <a:t> </a:t>
            </a:r>
            <a:r>
              <a:rPr lang="ru-RU" dirty="0" err="1" smtClean="0"/>
              <a:t>продуктів</a:t>
            </a:r>
            <a:r>
              <a:rPr lang="ru-RU" dirty="0" smtClean="0"/>
              <a:t> за </a:t>
            </a:r>
            <a:r>
              <a:rPr lang="ru-RU" dirty="0" err="1" smtClean="0"/>
              <a:t>різними</a:t>
            </a:r>
            <a:r>
              <a:rPr lang="ru-RU" dirty="0" smtClean="0"/>
              <a:t> </a:t>
            </a:r>
            <a:r>
              <a:rPr lang="ru-RU" dirty="0" err="1" smtClean="0"/>
              <a:t>цінами</a:t>
            </a:r>
            <a:r>
              <a:rPr lang="ru-RU" dirty="0" smtClean="0"/>
              <a:t>. </a:t>
            </a:r>
            <a:r>
              <a:rPr lang="ru-RU" dirty="0" err="1" smtClean="0"/>
              <a:t>Застосування</a:t>
            </a:r>
            <a:r>
              <a:rPr lang="ru-RU" dirty="0" smtClean="0"/>
              <a:t> </a:t>
            </a:r>
            <a:r>
              <a:rPr lang="ru-RU" dirty="0" err="1" smtClean="0"/>
              <a:t>цінової</a:t>
            </a:r>
            <a:r>
              <a:rPr lang="ru-RU" dirty="0" smtClean="0"/>
              <a:t> </a:t>
            </a:r>
            <a:r>
              <a:rPr lang="ru-RU" dirty="0" err="1" smtClean="0"/>
              <a:t>дискримінації</a:t>
            </a:r>
            <a:r>
              <a:rPr lang="ru-RU" dirty="0" smtClean="0"/>
              <a:t> </a:t>
            </a:r>
            <a:r>
              <a:rPr lang="ru-RU" dirty="0" err="1" smtClean="0"/>
              <a:t>удосконалює</a:t>
            </a:r>
            <a:r>
              <a:rPr lang="ru-RU" dirty="0" smtClean="0"/>
              <a:t> </a:t>
            </a:r>
            <a:r>
              <a:rPr lang="ru-RU" dirty="0" err="1" smtClean="0"/>
              <a:t>цінову</a:t>
            </a:r>
            <a:r>
              <a:rPr lang="ru-RU" dirty="0" smtClean="0"/>
              <a:t> </a:t>
            </a:r>
            <a:r>
              <a:rPr lang="ru-RU" dirty="0" err="1" smtClean="0"/>
              <a:t>політику</a:t>
            </a:r>
            <a:r>
              <a:rPr lang="ru-RU" dirty="0" smtClean="0"/>
              <a:t> банку, </a:t>
            </a:r>
            <a:r>
              <a:rPr lang="ru-RU" dirty="0" err="1" smtClean="0"/>
              <a:t>сприяє</a:t>
            </a:r>
            <a:r>
              <a:rPr lang="ru-RU" dirty="0" smtClean="0"/>
              <a:t> </a:t>
            </a:r>
            <a:r>
              <a:rPr lang="ru-RU" dirty="0" err="1" smtClean="0"/>
              <a:t>зростанню</a:t>
            </a:r>
            <a:r>
              <a:rPr lang="ru-RU" dirty="0" smtClean="0"/>
              <a:t> </a:t>
            </a:r>
            <a:r>
              <a:rPr lang="ru-RU" dirty="0" err="1" smtClean="0"/>
              <a:t>прибутку</a:t>
            </a:r>
            <a:r>
              <a:rPr lang="ru-RU" dirty="0" smtClean="0"/>
              <a:t> і </a:t>
            </a:r>
            <a:r>
              <a:rPr lang="ru-RU" dirty="0" err="1" smtClean="0"/>
              <a:t>підвищенню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іміджу</a:t>
            </a:r>
            <a:r>
              <a:rPr lang="ru-RU" dirty="0" smtClean="0"/>
              <a:t> в очах </a:t>
            </a:r>
            <a:r>
              <a:rPr lang="ru-RU" dirty="0" err="1" smtClean="0"/>
              <a:t>клієнтів</a:t>
            </a:r>
            <a:r>
              <a:rPr lang="ru-RU" dirty="0" smtClean="0"/>
              <a:t>. </a:t>
            </a:r>
          </a:p>
          <a:p>
            <a:pPr marL="0" indent="0" algn="just">
              <a:buNone/>
            </a:pPr>
            <a:r>
              <a:rPr lang="ru-RU" dirty="0" err="1" smtClean="0"/>
              <a:t>Цінова</a:t>
            </a:r>
            <a:r>
              <a:rPr lang="ru-RU" dirty="0" smtClean="0"/>
              <a:t> </a:t>
            </a:r>
            <a:r>
              <a:rPr lang="ru-RU" dirty="0" err="1" smtClean="0"/>
              <a:t>дискримінація</a:t>
            </a:r>
            <a:r>
              <a:rPr lang="ru-RU" dirty="0" smtClean="0"/>
              <a:t> </a:t>
            </a:r>
            <a:r>
              <a:rPr lang="ru-RU" dirty="0" err="1" smtClean="0"/>
              <a:t>здійснюється</a:t>
            </a:r>
            <a:r>
              <a:rPr lang="ru-RU" dirty="0" smtClean="0"/>
              <a:t> за такими </a:t>
            </a:r>
            <a:r>
              <a:rPr lang="ru-RU" dirty="0" err="1" smtClean="0"/>
              <a:t>напрямами</a:t>
            </a:r>
            <a:r>
              <a:rPr lang="ru-RU" dirty="0" smtClean="0"/>
              <a:t>: </a:t>
            </a:r>
          </a:p>
          <a:p>
            <a:pPr marL="0" indent="0" algn="just">
              <a:buNone/>
            </a:pPr>
            <a:r>
              <a:rPr lang="ru-RU" dirty="0" smtClean="0"/>
              <a:t>- </a:t>
            </a:r>
            <a:r>
              <a:rPr lang="ru-RU" dirty="0" err="1" smtClean="0"/>
              <a:t>дискримінація</a:t>
            </a:r>
            <a:r>
              <a:rPr lang="ru-RU" dirty="0" smtClean="0"/>
              <a:t> </a:t>
            </a:r>
            <a:r>
              <a:rPr lang="ru-RU" dirty="0" err="1" smtClean="0"/>
              <a:t>клієнтів</a:t>
            </a:r>
            <a:r>
              <a:rPr lang="ru-RU" dirty="0" smtClean="0"/>
              <a:t>; </a:t>
            </a:r>
          </a:p>
          <a:p>
            <a:pPr marL="0" indent="0" algn="just">
              <a:buNone/>
            </a:pPr>
            <a:r>
              <a:rPr lang="ru-RU" dirty="0" smtClean="0"/>
              <a:t>- </a:t>
            </a:r>
            <a:r>
              <a:rPr lang="ru-RU" dirty="0" err="1" smtClean="0"/>
              <a:t>дискримінація</a:t>
            </a:r>
            <a:r>
              <a:rPr lang="ru-RU" dirty="0" smtClean="0"/>
              <a:t> за формою </a:t>
            </a:r>
            <a:r>
              <a:rPr lang="ru-RU" dirty="0" err="1" smtClean="0"/>
              <a:t>продуктів</a:t>
            </a:r>
            <a:r>
              <a:rPr lang="ru-RU" dirty="0" smtClean="0"/>
              <a:t>; </a:t>
            </a:r>
          </a:p>
          <a:p>
            <a:pPr marL="0" indent="0" algn="just">
              <a:buNone/>
            </a:pPr>
            <a:r>
              <a:rPr lang="ru-RU" dirty="0" smtClean="0"/>
              <a:t>- </a:t>
            </a:r>
            <a:r>
              <a:rPr lang="ru-RU" dirty="0" err="1" smtClean="0"/>
              <a:t>дискримінація</a:t>
            </a:r>
            <a:r>
              <a:rPr lang="ru-RU" dirty="0" smtClean="0"/>
              <a:t> </a:t>
            </a:r>
            <a:r>
              <a:rPr lang="ru-RU" dirty="0" err="1" smtClean="0"/>
              <a:t>місця</a:t>
            </a:r>
            <a:r>
              <a:rPr lang="ru-RU" dirty="0" smtClean="0"/>
              <a:t>; </a:t>
            </a:r>
          </a:p>
          <a:p>
            <a:pPr marL="0" indent="0" algn="just">
              <a:buNone/>
            </a:pPr>
            <a:r>
              <a:rPr lang="ru-RU" dirty="0" smtClean="0"/>
              <a:t>- </a:t>
            </a:r>
            <a:r>
              <a:rPr lang="ru-RU" dirty="0" err="1" smtClean="0"/>
              <a:t>дискримінація</a:t>
            </a:r>
            <a:r>
              <a:rPr lang="ru-RU" dirty="0" smtClean="0"/>
              <a:t> часу.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39571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811838"/>
          </a:xfrm>
        </p:spPr>
        <p:txBody>
          <a:bodyPr>
            <a:normAutofit/>
          </a:bodyPr>
          <a:lstStyle/>
          <a:p>
            <a:pPr algn="just"/>
            <a:r>
              <a:rPr lang="ru-RU" dirty="0" err="1" smtClean="0"/>
              <a:t>Дискримінація</a:t>
            </a:r>
            <a:r>
              <a:rPr lang="ru-RU" dirty="0" smtClean="0"/>
              <a:t> </a:t>
            </a:r>
            <a:r>
              <a:rPr lang="ru-RU" dirty="0" err="1" smtClean="0"/>
              <a:t>клієнтів</a:t>
            </a:r>
            <a:r>
              <a:rPr lang="ru-RU" dirty="0" smtClean="0"/>
              <a:t> </a:t>
            </a:r>
            <a:r>
              <a:rPr lang="ru-RU" dirty="0" err="1" smtClean="0"/>
              <a:t>проявляється</a:t>
            </a:r>
            <a:r>
              <a:rPr lang="ru-RU" dirty="0" smtClean="0"/>
              <a:t> в тому,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різним</a:t>
            </a:r>
            <a:r>
              <a:rPr lang="ru-RU" dirty="0" smtClean="0"/>
              <a:t> </a:t>
            </a:r>
            <a:r>
              <a:rPr lang="ru-RU" dirty="0" err="1" smtClean="0"/>
              <a:t>споживачам</a:t>
            </a:r>
            <a:r>
              <a:rPr lang="ru-RU" dirty="0" smtClean="0"/>
              <a:t> </a:t>
            </a:r>
            <a:r>
              <a:rPr lang="ru-RU" dirty="0" err="1" smtClean="0"/>
              <a:t>банківські</a:t>
            </a:r>
            <a:r>
              <a:rPr lang="ru-RU" dirty="0" smtClean="0"/>
              <a:t> </a:t>
            </a:r>
            <a:r>
              <a:rPr lang="ru-RU" dirty="0" err="1" smtClean="0"/>
              <a:t>продукти</a:t>
            </a:r>
            <a:r>
              <a:rPr lang="ru-RU" dirty="0" smtClean="0"/>
              <a:t> </a:t>
            </a:r>
            <a:r>
              <a:rPr lang="ru-RU" dirty="0" err="1" smtClean="0"/>
              <a:t>пропонуються</a:t>
            </a:r>
            <a:r>
              <a:rPr lang="ru-RU" dirty="0" smtClean="0"/>
              <a:t> за </a:t>
            </a:r>
            <a:r>
              <a:rPr lang="ru-RU" dirty="0" err="1" smtClean="0"/>
              <a:t>різною</a:t>
            </a:r>
            <a:r>
              <a:rPr lang="ru-RU" dirty="0" smtClean="0"/>
              <a:t> </a:t>
            </a:r>
            <a:r>
              <a:rPr lang="ru-RU" dirty="0" err="1" smtClean="0"/>
              <a:t>ціною</a:t>
            </a:r>
            <a:r>
              <a:rPr lang="ru-RU" dirty="0" smtClean="0"/>
              <a:t>.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пов'язано</a:t>
            </a:r>
            <a:r>
              <a:rPr lang="ru-RU" dirty="0" smtClean="0"/>
              <a:t> з </a:t>
            </a:r>
            <a:r>
              <a:rPr lang="ru-RU" dirty="0" err="1" smtClean="0"/>
              <a:t>тим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банк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здійснювати</a:t>
            </a:r>
            <a:r>
              <a:rPr lang="ru-RU" dirty="0" smtClean="0"/>
              <a:t> </a:t>
            </a:r>
            <a:r>
              <a:rPr lang="ru-RU" dirty="0" err="1" smtClean="0"/>
              <a:t>відповідні</a:t>
            </a:r>
            <a:r>
              <a:rPr lang="ru-RU" dirty="0" smtClean="0"/>
              <a:t> заходи для </a:t>
            </a:r>
            <a:r>
              <a:rPr lang="ru-RU" dirty="0" err="1" smtClean="0"/>
              <a:t>підтримки</a:t>
            </a:r>
            <a:r>
              <a:rPr lang="ru-RU" dirty="0" smtClean="0"/>
              <a:t> </a:t>
            </a:r>
            <a:r>
              <a:rPr lang="ru-RU" dirty="0" err="1" smtClean="0"/>
              <a:t>деяких</a:t>
            </a:r>
            <a:r>
              <a:rPr lang="ru-RU" dirty="0" smtClean="0"/>
              <a:t> </a:t>
            </a:r>
            <a:r>
              <a:rPr lang="ru-RU" dirty="0" err="1" smtClean="0"/>
              <a:t>сегментів</a:t>
            </a:r>
            <a:r>
              <a:rPr lang="ru-RU" dirty="0" smtClean="0"/>
              <a:t> ринку. </a:t>
            </a:r>
            <a:r>
              <a:rPr lang="ru-RU" dirty="0" err="1" smtClean="0"/>
              <a:t>Наприклад</a:t>
            </a:r>
            <a:r>
              <a:rPr lang="ru-RU" dirty="0" smtClean="0"/>
              <a:t>, у рамках </a:t>
            </a:r>
            <a:r>
              <a:rPr lang="ru-RU" dirty="0" err="1" smtClean="0"/>
              <a:t>акції</a:t>
            </a:r>
            <a:r>
              <a:rPr lang="ru-RU" dirty="0" smtClean="0"/>
              <a:t> банк </a:t>
            </a:r>
            <a:r>
              <a:rPr lang="ru-RU" dirty="0" err="1" smtClean="0"/>
              <a:t>оголосив</a:t>
            </a:r>
            <a:r>
              <a:rPr lang="ru-RU" dirty="0" smtClean="0"/>
              <a:t> про </a:t>
            </a:r>
            <a:r>
              <a:rPr lang="ru-RU" dirty="0" err="1" smtClean="0"/>
              <a:t>безкоштовне</a:t>
            </a:r>
            <a:r>
              <a:rPr lang="ru-RU" dirty="0" smtClean="0"/>
              <a:t> </a:t>
            </a:r>
            <a:r>
              <a:rPr lang="ru-RU" dirty="0" err="1" smtClean="0"/>
              <a:t>відкриття</a:t>
            </a:r>
            <a:r>
              <a:rPr lang="ru-RU" dirty="0" smtClean="0"/>
              <a:t> </a:t>
            </a:r>
            <a:r>
              <a:rPr lang="ru-RU" dirty="0" err="1" smtClean="0"/>
              <a:t>рахунку</a:t>
            </a:r>
            <a:r>
              <a:rPr lang="ru-RU" dirty="0" smtClean="0"/>
              <a:t> </a:t>
            </a:r>
            <a:r>
              <a:rPr lang="ru-RU" dirty="0" err="1" smtClean="0"/>
              <a:t>тільки</a:t>
            </a:r>
            <a:r>
              <a:rPr lang="ru-RU" dirty="0" smtClean="0"/>
              <a:t> для </a:t>
            </a:r>
            <a:r>
              <a:rPr lang="ru-RU" dirty="0" err="1" smtClean="0"/>
              <a:t>певної</a:t>
            </a:r>
            <a:r>
              <a:rPr lang="ru-RU" dirty="0" smtClean="0"/>
              <a:t> </a:t>
            </a:r>
            <a:r>
              <a:rPr lang="ru-RU" dirty="0" err="1" smtClean="0"/>
              <a:t>категорії</a:t>
            </a:r>
            <a:r>
              <a:rPr lang="ru-RU" dirty="0" smtClean="0"/>
              <a:t> </a:t>
            </a:r>
            <a:r>
              <a:rPr lang="ru-RU" dirty="0" err="1" smtClean="0"/>
              <a:t>клієнтів</a:t>
            </a:r>
            <a:r>
              <a:rPr lang="ru-RU" dirty="0" smtClean="0"/>
              <a:t> (</a:t>
            </a:r>
            <a:r>
              <a:rPr lang="ru-RU" dirty="0" err="1" smtClean="0"/>
              <a:t>студентів</a:t>
            </a:r>
            <a:r>
              <a:rPr lang="ru-RU" dirty="0" smtClean="0"/>
              <a:t>, </a:t>
            </a:r>
            <a:r>
              <a:rPr lang="ru-RU" dirty="0" err="1" smtClean="0"/>
              <a:t>пенсіонерів</a:t>
            </a:r>
            <a:r>
              <a:rPr lang="ru-RU" dirty="0" smtClean="0"/>
              <a:t>)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видачу</a:t>
            </a:r>
            <a:r>
              <a:rPr lang="ru-RU" dirty="0" smtClean="0"/>
              <a:t> </a:t>
            </a:r>
            <a:r>
              <a:rPr lang="ru-RU" dirty="0" err="1" smtClean="0"/>
              <a:t>платіжних</a:t>
            </a:r>
            <a:r>
              <a:rPr lang="ru-RU" dirty="0" smtClean="0"/>
              <a:t> </a:t>
            </a:r>
            <a:r>
              <a:rPr lang="ru-RU" dirty="0" err="1" smtClean="0"/>
              <a:t>карток</a:t>
            </a:r>
            <a:r>
              <a:rPr lang="ru-RU" dirty="0" smtClean="0"/>
              <a:t> </a:t>
            </a:r>
            <a:r>
              <a:rPr lang="ru-RU" dirty="0" err="1" smtClean="0"/>
              <a:t>певній</a:t>
            </a:r>
            <a:r>
              <a:rPr lang="ru-RU" dirty="0" smtClean="0"/>
              <a:t> </a:t>
            </a:r>
            <a:r>
              <a:rPr lang="ru-RU" dirty="0" err="1" smtClean="0"/>
              <a:t>категорії</a:t>
            </a:r>
            <a:r>
              <a:rPr lang="ru-RU" dirty="0" smtClean="0"/>
              <a:t> </a:t>
            </a:r>
            <a:r>
              <a:rPr lang="ru-RU" dirty="0" err="1" smtClean="0"/>
              <a:t>споживачів</a:t>
            </a:r>
            <a:r>
              <a:rPr lang="ru-RU" dirty="0" smtClean="0"/>
              <a:t> </a:t>
            </a:r>
            <a:r>
              <a:rPr lang="ru-RU" dirty="0" err="1" smtClean="0"/>
              <a:t>зі</a:t>
            </a:r>
            <a:r>
              <a:rPr lang="ru-RU" dirty="0" smtClean="0"/>
              <a:t> </a:t>
            </a:r>
            <a:r>
              <a:rPr lang="ru-RU" dirty="0" err="1" smtClean="0"/>
              <a:t>значною</a:t>
            </a:r>
            <a:r>
              <a:rPr lang="ru-RU" dirty="0" smtClean="0"/>
              <a:t> </a:t>
            </a:r>
            <a:r>
              <a:rPr lang="ru-RU" dirty="0" err="1" smtClean="0"/>
              <a:t>знижкою</a:t>
            </a:r>
            <a:r>
              <a:rPr lang="ru-RU" dirty="0" smtClean="0"/>
              <a:t>. </a:t>
            </a:r>
            <a:r>
              <a:rPr lang="ru-RU" dirty="0" err="1" smtClean="0"/>
              <a:t>Такі</a:t>
            </a:r>
            <a:r>
              <a:rPr lang="ru-RU" dirty="0" smtClean="0"/>
              <a:t> заходи не </a:t>
            </a:r>
            <a:r>
              <a:rPr lang="ru-RU" dirty="0" err="1" smtClean="0"/>
              <a:t>дають</a:t>
            </a:r>
            <a:r>
              <a:rPr lang="ru-RU" dirty="0" smtClean="0"/>
              <a:t> </a:t>
            </a:r>
            <a:r>
              <a:rPr lang="ru-RU" dirty="0" err="1" smtClean="0"/>
              <a:t>значного</a:t>
            </a:r>
            <a:r>
              <a:rPr lang="ru-RU" dirty="0" smtClean="0"/>
              <a:t> </a:t>
            </a:r>
            <a:r>
              <a:rPr lang="ru-RU" dirty="0" err="1" smtClean="0"/>
              <a:t>зниження</a:t>
            </a:r>
            <a:r>
              <a:rPr lang="ru-RU" dirty="0" smtClean="0"/>
              <a:t> поточного </a:t>
            </a:r>
            <a:r>
              <a:rPr lang="ru-RU" dirty="0" err="1" smtClean="0"/>
              <a:t>прибутку</a:t>
            </a:r>
            <a:r>
              <a:rPr lang="ru-RU" dirty="0" smtClean="0"/>
              <a:t>, </a:t>
            </a:r>
            <a:r>
              <a:rPr lang="ru-RU" dirty="0" err="1" smtClean="0"/>
              <a:t>зате</a:t>
            </a:r>
            <a:r>
              <a:rPr lang="ru-RU" dirty="0" smtClean="0"/>
              <a:t> </a:t>
            </a:r>
            <a:r>
              <a:rPr lang="ru-RU" dirty="0" err="1" smtClean="0"/>
              <a:t>істотно</a:t>
            </a:r>
            <a:r>
              <a:rPr lang="ru-RU" dirty="0" smtClean="0"/>
              <a:t> </a:t>
            </a:r>
            <a:r>
              <a:rPr lang="ru-RU" dirty="0" err="1" smtClean="0"/>
              <a:t>підвищують</a:t>
            </a:r>
            <a:r>
              <a:rPr lang="ru-RU" dirty="0" smtClean="0"/>
              <a:t> при </a:t>
            </a:r>
            <a:r>
              <a:rPr lang="ru-RU" dirty="0" err="1" smtClean="0"/>
              <a:t>цьому</a:t>
            </a:r>
            <a:r>
              <a:rPr lang="ru-RU" dirty="0" smtClean="0"/>
              <a:t> </a:t>
            </a:r>
            <a:r>
              <a:rPr lang="ru-RU" dirty="0" err="1" smtClean="0"/>
              <a:t>імідж</a:t>
            </a:r>
            <a:r>
              <a:rPr lang="ru-RU" dirty="0" smtClean="0"/>
              <a:t> банку.</a:t>
            </a:r>
          </a:p>
          <a:p>
            <a:pPr algn="just"/>
            <a:r>
              <a:rPr lang="ru-RU" dirty="0" err="1" smtClean="0"/>
              <a:t>Дискримінація</a:t>
            </a:r>
            <a:r>
              <a:rPr lang="ru-RU" dirty="0" smtClean="0"/>
              <a:t> за формою </a:t>
            </a:r>
            <a:r>
              <a:rPr lang="ru-RU" dirty="0" err="1" smtClean="0"/>
              <a:t>продуктів</a:t>
            </a:r>
            <a:r>
              <a:rPr lang="ru-RU" dirty="0" smtClean="0"/>
              <a:t> покликана </a:t>
            </a:r>
            <a:r>
              <a:rPr lang="ru-RU" dirty="0" err="1" smtClean="0"/>
              <a:t>підкреслити</a:t>
            </a:r>
            <a:r>
              <a:rPr lang="ru-RU" dirty="0" smtClean="0"/>
              <a:t> </a:t>
            </a:r>
            <a:r>
              <a:rPr lang="ru-RU" dirty="0" err="1" smtClean="0"/>
              <a:t>значний</a:t>
            </a:r>
            <a:r>
              <a:rPr lang="ru-RU" dirty="0" smtClean="0"/>
              <a:t> </a:t>
            </a:r>
            <a:r>
              <a:rPr lang="ru-RU" dirty="0" err="1" smtClean="0"/>
              <a:t>рівень</a:t>
            </a:r>
            <a:r>
              <a:rPr lang="ru-RU" dirty="0" smtClean="0"/>
              <a:t> </a:t>
            </a:r>
            <a:r>
              <a:rPr lang="ru-RU" dirty="0" err="1" smtClean="0"/>
              <a:t>якості</a:t>
            </a:r>
            <a:r>
              <a:rPr lang="ru-RU" dirty="0" smtClean="0"/>
              <a:t> </a:t>
            </a:r>
            <a:r>
              <a:rPr lang="ru-RU" dirty="0" err="1" smtClean="0"/>
              <a:t>деяких</a:t>
            </a:r>
            <a:r>
              <a:rPr lang="ru-RU" dirty="0" smtClean="0"/>
              <a:t> </a:t>
            </a:r>
            <a:r>
              <a:rPr lang="ru-RU" dirty="0" err="1" smtClean="0"/>
              <a:t>послуг</a:t>
            </a:r>
            <a:r>
              <a:rPr lang="ru-RU" dirty="0" smtClean="0"/>
              <a:t> (</a:t>
            </a:r>
            <a:r>
              <a:rPr lang="ru-RU" dirty="0" err="1" smtClean="0"/>
              <a:t>хоча</a:t>
            </a:r>
            <a:r>
              <a:rPr lang="ru-RU" dirty="0" smtClean="0"/>
              <a:t> </a:t>
            </a:r>
            <a:r>
              <a:rPr lang="ru-RU" dirty="0" err="1" smtClean="0"/>
              <a:t>витрати</a:t>
            </a:r>
            <a:r>
              <a:rPr lang="ru-RU" dirty="0" smtClean="0"/>
              <a:t> на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надання</a:t>
            </a:r>
            <a:r>
              <a:rPr lang="ru-RU" dirty="0" smtClean="0"/>
              <a:t> </a:t>
            </a:r>
            <a:r>
              <a:rPr lang="ru-RU" dirty="0" err="1" smtClean="0"/>
              <a:t>можуть</a:t>
            </a:r>
            <a:r>
              <a:rPr lang="ru-RU" dirty="0" smtClean="0"/>
              <a:t> і не </a:t>
            </a:r>
            <a:r>
              <a:rPr lang="ru-RU" dirty="0" err="1" smtClean="0"/>
              <a:t>перевищувати</a:t>
            </a:r>
            <a:r>
              <a:rPr lang="ru-RU" dirty="0" smtClean="0"/>
              <a:t> </a:t>
            </a:r>
            <a:r>
              <a:rPr lang="ru-RU" dirty="0" err="1" smtClean="0"/>
              <a:t>витрат</a:t>
            </a:r>
            <a:r>
              <a:rPr lang="ru-RU" dirty="0" smtClean="0"/>
              <a:t> за </a:t>
            </a:r>
            <a:r>
              <a:rPr lang="ru-RU" dirty="0" err="1" smtClean="0"/>
              <a:t>аналогічними</a:t>
            </a:r>
            <a:r>
              <a:rPr lang="ru-RU" dirty="0" smtClean="0"/>
              <a:t> </a:t>
            </a:r>
            <a:r>
              <a:rPr lang="ru-RU" dirty="0" err="1" smtClean="0"/>
              <a:t>операціями</a:t>
            </a:r>
            <a:r>
              <a:rPr lang="ru-RU" dirty="0" smtClean="0"/>
              <a:t>). </a:t>
            </a:r>
          </a:p>
          <a:p>
            <a:pPr algn="just"/>
            <a:r>
              <a:rPr lang="ru-RU" dirty="0" err="1" smtClean="0"/>
              <a:t>Дискримінація</a:t>
            </a:r>
            <a:r>
              <a:rPr lang="ru-RU" dirty="0" smtClean="0"/>
              <a:t> </a:t>
            </a:r>
            <a:r>
              <a:rPr lang="ru-RU" dirty="0" err="1" smtClean="0"/>
              <a:t>місця</a:t>
            </a:r>
            <a:r>
              <a:rPr lang="ru-RU" dirty="0" smtClean="0"/>
              <a:t> </a:t>
            </a:r>
            <a:r>
              <a:rPr lang="ru-RU" dirty="0" err="1" smtClean="0"/>
              <a:t>надання</a:t>
            </a:r>
            <a:r>
              <a:rPr lang="ru-RU" dirty="0" smtClean="0"/>
              <a:t> </a:t>
            </a:r>
            <a:r>
              <a:rPr lang="ru-RU" dirty="0" err="1" smtClean="0"/>
              <a:t>послуг</a:t>
            </a:r>
            <a:r>
              <a:rPr lang="ru-RU" dirty="0" smtClean="0"/>
              <a:t> </a:t>
            </a:r>
            <a:r>
              <a:rPr lang="ru-RU" dirty="0" err="1" smtClean="0"/>
              <a:t>пов'язана</a:t>
            </a:r>
            <a:r>
              <a:rPr lang="ru-RU" dirty="0" smtClean="0"/>
              <a:t> з </a:t>
            </a:r>
            <a:r>
              <a:rPr lang="ru-RU" dirty="0" err="1" smtClean="0"/>
              <a:t>різним</a:t>
            </a:r>
            <a:r>
              <a:rPr lang="ru-RU" dirty="0" smtClean="0"/>
              <a:t> </a:t>
            </a:r>
            <a:r>
              <a:rPr lang="ru-RU" dirty="0" err="1" smtClean="0"/>
              <a:t>рівнем</a:t>
            </a:r>
            <a:r>
              <a:rPr lang="ru-RU" dirty="0" smtClean="0"/>
              <a:t> </a:t>
            </a:r>
            <a:r>
              <a:rPr lang="ru-RU" dirty="0" err="1" smtClean="0"/>
              <a:t>витрат</a:t>
            </a:r>
            <a:r>
              <a:rPr lang="ru-RU" dirty="0" smtClean="0"/>
              <a:t> банку на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надання</a:t>
            </a:r>
            <a:r>
              <a:rPr lang="ru-RU" dirty="0" smtClean="0"/>
              <a:t> </a:t>
            </a:r>
            <a:r>
              <a:rPr lang="ru-RU" dirty="0" err="1" smtClean="0"/>
              <a:t>клієнтам</a:t>
            </a:r>
            <a:r>
              <a:rPr lang="ru-RU" dirty="0" smtClean="0"/>
              <a:t> в </a:t>
            </a:r>
            <a:r>
              <a:rPr lang="ru-RU" dirty="0" err="1" smtClean="0"/>
              <a:t>різних</a:t>
            </a:r>
            <a:r>
              <a:rPr lang="ru-RU" dirty="0" smtClean="0"/>
              <a:t> </a:t>
            </a:r>
            <a:r>
              <a:rPr lang="ru-RU" dirty="0" err="1" smtClean="0"/>
              <a:t>регіонах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знаходить</a:t>
            </a:r>
            <a:r>
              <a:rPr lang="ru-RU" dirty="0" smtClean="0"/>
              <a:t> </a:t>
            </a:r>
            <a:r>
              <a:rPr lang="ru-RU" dirty="0" err="1" smtClean="0"/>
              <a:t>своє</a:t>
            </a:r>
            <a:r>
              <a:rPr lang="ru-RU" dirty="0" smtClean="0"/>
              <a:t> </a:t>
            </a:r>
            <a:r>
              <a:rPr lang="ru-RU" dirty="0" err="1" smtClean="0"/>
              <a:t>відображення</a:t>
            </a:r>
            <a:r>
              <a:rPr lang="ru-RU" dirty="0" smtClean="0"/>
              <a:t> в </a:t>
            </a:r>
            <a:r>
              <a:rPr lang="ru-RU" dirty="0" err="1" smtClean="0"/>
              <a:t>ціні</a:t>
            </a:r>
            <a:r>
              <a:rPr lang="ru-RU" dirty="0" smtClean="0"/>
              <a:t>.</a:t>
            </a:r>
          </a:p>
          <a:p>
            <a:pPr algn="just"/>
            <a:r>
              <a:rPr lang="ru-RU" dirty="0" smtClean="0"/>
              <a:t> </a:t>
            </a:r>
            <a:r>
              <a:rPr lang="ru-RU" dirty="0" err="1" smtClean="0"/>
              <a:t>Дискримінація</a:t>
            </a:r>
            <a:r>
              <a:rPr lang="ru-RU" dirty="0" smtClean="0"/>
              <a:t> часу </a:t>
            </a:r>
            <a:r>
              <a:rPr lang="ru-RU" dirty="0" err="1" smtClean="0"/>
              <a:t>припускає</a:t>
            </a:r>
            <a:r>
              <a:rPr lang="ru-RU" dirty="0" smtClean="0"/>
              <a:t> </a:t>
            </a:r>
            <a:r>
              <a:rPr lang="ru-RU" dirty="0" err="1" smtClean="0"/>
              <a:t>різні</a:t>
            </a:r>
            <a:r>
              <a:rPr lang="ru-RU" dirty="0" smtClean="0"/>
              <a:t> </a:t>
            </a:r>
            <a:r>
              <a:rPr lang="ru-RU" dirty="0" err="1" smtClean="0"/>
              <a:t>ціни</a:t>
            </a:r>
            <a:r>
              <a:rPr lang="ru-RU" dirty="0" smtClean="0"/>
              <a:t> на </a:t>
            </a:r>
            <a:r>
              <a:rPr lang="ru-RU" dirty="0" err="1" smtClean="0"/>
              <a:t>ті</a:t>
            </a:r>
            <a:r>
              <a:rPr lang="ru-RU" dirty="0" smtClean="0"/>
              <a:t> ж </a:t>
            </a:r>
            <a:r>
              <a:rPr lang="ru-RU" dirty="0" err="1" smtClean="0"/>
              <a:t>самі</a:t>
            </a:r>
            <a:r>
              <a:rPr lang="ru-RU" dirty="0" smtClean="0"/>
              <a:t> </a:t>
            </a:r>
            <a:r>
              <a:rPr lang="ru-RU" dirty="0" err="1" smtClean="0"/>
              <a:t>продукти</a:t>
            </a:r>
            <a:r>
              <a:rPr lang="ru-RU" dirty="0" smtClean="0"/>
              <a:t> в </a:t>
            </a:r>
            <a:r>
              <a:rPr lang="ru-RU" dirty="0" err="1" smtClean="0"/>
              <a:t>різний</a:t>
            </a:r>
            <a:r>
              <a:rPr lang="ru-RU" dirty="0" smtClean="0"/>
              <a:t> час. </a:t>
            </a:r>
            <a:r>
              <a:rPr lang="ru-RU" dirty="0" err="1" smtClean="0"/>
              <a:t>Наприклад</a:t>
            </a:r>
            <a:r>
              <a:rPr lang="ru-RU" dirty="0" smtClean="0"/>
              <a:t>, </a:t>
            </a:r>
            <a:r>
              <a:rPr lang="ru-RU" dirty="0" err="1" smtClean="0"/>
              <a:t>улітку</a:t>
            </a:r>
            <a:r>
              <a:rPr lang="ru-RU" dirty="0" smtClean="0"/>
              <a:t> банк </a:t>
            </a:r>
            <a:r>
              <a:rPr lang="ru-RU" dirty="0" err="1" smtClean="0"/>
              <a:t>підвищує</a:t>
            </a:r>
            <a:r>
              <a:rPr lang="ru-RU" dirty="0" smtClean="0"/>
              <a:t> </a:t>
            </a:r>
            <a:r>
              <a:rPr lang="ru-RU" dirty="0" err="1" smtClean="0"/>
              <a:t>відсотки</a:t>
            </a:r>
            <a:r>
              <a:rPr lang="ru-RU" dirty="0" smtClean="0"/>
              <a:t> по депозитах, а </a:t>
            </a:r>
            <a:r>
              <a:rPr lang="ru-RU" dirty="0" err="1" smtClean="0"/>
              <a:t>взимку</a:t>
            </a:r>
            <a:r>
              <a:rPr lang="ru-RU" dirty="0" smtClean="0"/>
              <a:t> – </a:t>
            </a:r>
            <a:r>
              <a:rPr lang="ru-RU" dirty="0" err="1" smtClean="0"/>
              <a:t>знижує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3031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Збутова</a:t>
            </a:r>
            <a:r>
              <a:rPr lang="ru-RU" dirty="0" smtClean="0"/>
              <a:t> </a:t>
            </a:r>
            <a:r>
              <a:rPr lang="ru-RU" dirty="0" err="1" smtClean="0"/>
              <a:t>політика</a:t>
            </a:r>
            <a:r>
              <a:rPr lang="ru-RU" dirty="0" smtClean="0"/>
              <a:t> банку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03506"/>
            <a:ext cx="10515600" cy="4873457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 err="1" smtClean="0"/>
              <a:t>Збутова</a:t>
            </a:r>
            <a:r>
              <a:rPr lang="ru-RU" dirty="0" smtClean="0"/>
              <a:t> </a:t>
            </a:r>
            <a:r>
              <a:rPr lang="ru-RU" dirty="0" err="1" smtClean="0"/>
              <a:t>політика</a:t>
            </a:r>
            <a:r>
              <a:rPr lang="ru-RU" dirty="0" smtClean="0"/>
              <a:t> банку –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послідовний</a:t>
            </a:r>
            <a:r>
              <a:rPr lang="ru-RU" dirty="0" smtClean="0"/>
              <a:t> комплекс </a:t>
            </a:r>
            <a:r>
              <a:rPr lang="ru-RU" dirty="0" err="1" smtClean="0"/>
              <a:t>рішень</a:t>
            </a:r>
            <a:r>
              <a:rPr lang="ru-RU" dirty="0" smtClean="0"/>
              <a:t> </a:t>
            </a:r>
            <a:r>
              <a:rPr lang="ru-RU" dirty="0" err="1" smtClean="0"/>
              <a:t>відносно</a:t>
            </a:r>
            <a:r>
              <a:rPr lang="ru-RU" dirty="0" smtClean="0"/>
              <a:t> </a:t>
            </a:r>
            <a:r>
              <a:rPr lang="ru-RU" dirty="0" err="1" smtClean="0"/>
              <a:t>організації</a:t>
            </a:r>
            <a:r>
              <a:rPr lang="ru-RU" dirty="0" smtClean="0"/>
              <a:t> </a:t>
            </a:r>
            <a:r>
              <a:rPr lang="ru-RU" dirty="0" err="1" smtClean="0"/>
              <a:t>консультаційно-інформаційної</a:t>
            </a:r>
            <a:r>
              <a:rPr lang="ru-RU" dirty="0" smtClean="0"/>
              <a:t> </a:t>
            </a:r>
            <a:r>
              <a:rPr lang="ru-RU" dirty="0" err="1" smtClean="0"/>
              <a:t>роботи</a:t>
            </a:r>
            <a:r>
              <a:rPr lang="ru-RU" dirty="0" smtClean="0"/>
              <a:t> з </a:t>
            </a:r>
            <a:r>
              <a:rPr lang="ru-RU" dirty="0" err="1" smtClean="0"/>
              <a:t>клієнтами</a:t>
            </a:r>
            <a:r>
              <a:rPr lang="ru-RU" dirty="0" smtClean="0"/>
              <a:t>, продажу </a:t>
            </a:r>
            <a:r>
              <a:rPr lang="ru-RU" dirty="0" err="1" smtClean="0"/>
              <a:t>банківських</a:t>
            </a:r>
            <a:r>
              <a:rPr lang="ru-RU" dirty="0" smtClean="0"/>
              <a:t> </a:t>
            </a:r>
            <a:r>
              <a:rPr lang="ru-RU" dirty="0" err="1" smtClean="0"/>
              <a:t>продуктів</a:t>
            </a:r>
            <a:r>
              <a:rPr lang="ru-RU" dirty="0" smtClean="0"/>
              <a:t> і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подальшого</a:t>
            </a:r>
            <a:r>
              <a:rPr lang="ru-RU" dirty="0" smtClean="0"/>
              <a:t> </a:t>
            </a:r>
            <a:r>
              <a:rPr lang="ru-RU" dirty="0" err="1" smtClean="0"/>
              <a:t>обслуговування</a:t>
            </a:r>
            <a:r>
              <a:rPr lang="ru-RU" dirty="0" smtClean="0"/>
              <a:t>. </a:t>
            </a:r>
          </a:p>
          <a:p>
            <a:pPr algn="just"/>
            <a:r>
              <a:rPr lang="ru-RU" dirty="0" err="1" smtClean="0"/>
              <a:t>Завданнями</a:t>
            </a:r>
            <a:r>
              <a:rPr lang="ru-RU" dirty="0" smtClean="0"/>
              <a:t> </a:t>
            </a:r>
            <a:r>
              <a:rPr lang="ru-RU" dirty="0" err="1" smtClean="0"/>
              <a:t>збутової</a:t>
            </a:r>
            <a:r>
              <a:rPr lang="ru-RU" dirty="0" smtClean="0"/>
              <a:t> </a:t>
            </a:r>
            <a:r>
              <a:rPr lang="ru-RU" dirty="0" err="1" smtClean="0"/>
              <a:t>політики</a:t>
            </a:r>
            <a:r>
              <a:rPr lang="ru-RU" dirty="0" smtClean="0"/>
              <a:t> банку є: </a:t>
            </a:r>
          </a:p>
          <a:p>
            <a:pPr algn="just"/>
            <a:r>
              <a:rPr lang="ru-RU" dirty="0" smtClean="0"/>
              <a:t>- </a:t>
            </a:r>
            <a:r>
              <a:rPr lang="ru-RU" dirty="0" err="1" smtClean="0"/>
              <a:t>дослідження</a:t>
            </a:r>
            <a:r>
              <a:rPr lang="ru-RU" dirty="0" smtClean="0"/>
              <a:t> </a:t>
            </a:r>
            <a:r>
              <a:rPr lang="ru-RU" dirty="0" err="1" smtClean="0"/>
              <a:t>сучасних</a:t>
            </a:r>
            <a:r>
              <a:rPr lang="ru-RU" dirty="0" smtClean="0"/>
              <a:t> </a:t>
            </a:r>
            <a:r>
              <a:rPr lang="ru-RU" dirty="0" err="1" smtClean="0"/>
              <a:t>технологій</a:t>
            </a:r>
            <a:r>
              <a:rPr lang="ru-RU" dirty="0" smtClean="0"/>
              <a:t> </a:t>
            </a:r>
            <a:r>
              <a:rPr lang="ru-RU" dirty="0" err="1" smtClean="0"/>
              <a:t>збуту</a:t>
            </a:r>
            <a:r>
              <a:rPr lang="ru-RU" dirty="0" smtClean="0"/>
              <a:t> </a:t>
            </a:r>
            <a:r>
              <a:rPr lang="ru-RU" dirty="0" err="1" smtClean="0"/>
              <a:t>банківських</a:t>
            </a:r>
            <a:r>
              <a:rPr lang="ru-RU" dirty="0" smtClean="0"/>
              <a:t> </a:t>
            </a:r>
            <a:r>
              <a:rPr lang="ru-RU" dirty="0" err="1" smtClean="0"/>
              <a:t>продуктів</a:t>
            </a:r>
            <a:r>
              <a:rPr lang="ru-RU" dirty="0" smtClean="0"/>
              <a:t>; </a:t>
            </a:r>
          </a:p>
          <a:p>
            <a:pPr algn="just"/>
            <a:r>
              <a:rPr lang="ru-RU" dirty="0" smtClean="0"/>
              <a:t>- </a:t>
            </a:r>
            <a:r>
              <a:rPr lang="ru-RU" dirty="0" err="1" smtClean="0"/>
              <a:t>налагодження</a:t>
            </a:r>
            <a:r>
              <a:rPr lang="ru-RU" dirty="0" smtClean="0"/>
              <a:t> </a:t>
            </a:r>
            <a:r>
              <a:rPr lang="ru-RU" dirty="0" err="1" smtClean="0"/>
              <a:t>ефективної</a:t>
            </a:r>
            <a:r>
              <a:rPr lang="ru-RU" dirty="0" smtClean="0"/>
              <a:t> </a:t>
            </a:r>
            <a:r>
              <a:rPr lang="ru-RU" dirty="0" err="1" smtClean="0"/>
              <a:t>збутової</a:t>
            </a:r>
            <a:r>
              <a:rPr lang="ru-RU" dirty="0" smtClean="0"/>
              <a:t> </a:t>
            </a:r>
            <a:r>
              <a:rPr lang="ru-RU" dirty="0" err="1" smtClean="0"/>
              <a:t>мережі</a:t>
            </a:r>
            <a:r>
              <a:rPr lang="ru-RU" dirty="0" smtClean="0"/>
              <a:t> </a:t>
            </a:r>
            <a:r>
              <a:rPr lang="ru-RU" dirty="0" err="1" smtClean="0"/>
              <a:t>банківських</a:t>
            </a:r>
            <a:r>
              <a:rPr lang="ru-RU" dirty="0" smtClean="0"/>
              <a:t> </a:t>
            </a:r>
            <a:r>
              <a:rPr lang="ru-RU" dirty="0" err="1" smtClean="0"/>
              <a:t>продуктів</a:t>
            </a:r>
            <a:r>
              <a:rPr lang="ru-RU" dirty="0" smtClean="0"/>
              <a:t>; </a:t>
            </a:r>
          </a:p>
          <a:p>
            <a:pPr algn="just"/>
            <a:r>
              <a:rPr lang="ru-RU" dirty="0" smtClean="0"/>
              <a:t>- </a:t>
            </a:r>
            <a:r>
              <a:rPr lang="ru-RU" dirty="0" err="1" smtClean="0"/>
              <a:t>здійснення</a:t>
            </a:r>
            <a:r>
              <a:rPr lang="ru-RU" dirty="0" smtClean="0"/>
              <a:t> </a:t>
            </a:r>
            <a:r>
              <a:rPr lang="ru-RU" dirty="0" err="1" smtClean="0"/>
              <a:t>ефективного</a:t>
            </a:r>
            <a:r>
              <a:rPr lang="ru-RU" dirty="0" smtClean="0"/>
              <a:t> </a:t>
            </a:r>
            <a:r>
              <a:rPr lang="ru-RU" dirty="0" err="1" smtClean="0"/>
              <a:t>обслуговування</a:t>
            </a:r>
            <a:r>
              <a:rPr lang="ru-RU" dirty="0" smtClean="0"/>
              <a:t> </a:t>
            </a:r>
            <a:r>
              <a:rPr lang="ru-RU" dirty="0" err="1" smtClean="0"/>
              <a:t>клієнтів</a:t>
            </a:r>
            <a:r>
              <a:rPr lang="ru-RU" dirty="0" smtClean="0"/>
              <a:t>. 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rgbClr val="FF0000"/>
                </a:solidFill>
              </a:rPr>
              <a:t>Система </a:t>
            </a:r>
            <a:r>
              <a:rPr lang="ru-RU" dirty="0" err="1" smtClean="0">
                <a:solidFill>
                  <a:srgbClr val="FF0000"/>
                </a:solidFill>
              </a:rPr>
              <a:t>збуту</a:t>
            </a:r>
            <a:r>
              <a:rPr lang="ru-RU" dirty="0" smtClean="0">
                <a:solidFill>
                  <a:srgbClr val="FF0000"/>
                </a:solidFill>
              </a:rPr>
              <a:t> в </a:t>
            </a:r>
            <a:r>
              <a:rPr lang="ru-RU" dirty="0" err="1" smtClean="0">
                <a:solidFill>
                  <a:srgbClr val="FF0000"/>
                </a:solidFill>
              </a:rPr>
              <a:t>сучасному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комерційному</a:t>
            </a:r>
            <a:r>
              <a:rPr lang="ru-RU" dirty="0" smtClean="0">
                <a:solidFill>
                  <a:srgbClr val="FF0000"/>
                </a:solidFill>
              </a:rPr>
              <a:t> банку </a:t>
            </a:r>
            <a:r>
              <a:rPr lang="ru-RU" dirty="0" err="1" smtClean="0">
                <a:solidFill>
                  <a:srgbClr val="FF0000"/>
                </a:solidFill>
              </a:rPr>
              <a:t>має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такі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ознаки</a:t>
            </a:r>
            <a:r>
              <a:rPr lang="ru-RU" dirty="0" smtClean="0">
                <a:solidFill>
                  <a:srgbClr val="FF0000"/>
                </a:solidFill>
              </a:rPr>
              <a:t>: </a:t>
            </a:r>
          </a:p>
          <a:p>
            <a:pPr algn="just"/>
            <a:r>
              <a:rPr lang="ru-RU" dirty="0" smtClean="0"/>
              <a:t>- </a:t>
            </a:r>
            <a:r>
              <a:rPr lang="ru-RU" dirty="0" err="1" smtClean="0"/>
              <a:t>високий</a:t>
            </a:r>
            <a:r>
              <a:rPr lang="ru-RU" dirty="0" smtClean="0"/>
              <a:t> </a:t>
            </a:r>
            <a:r>
              <a:rPr lang="ru-RU" dirty="0" err="1" smtClean="0"/>
              <a:t>рівень</a:t>
            </a:r>
            <a:r>
              <a:rPr lang="ru-RU" dirty="0" smtClean="0"/>
              <a:t> </a:t>
            </a:r>
            <a:r>
              <a:rPr lang="ru-RU" dirty="0" err="1" smtClean="0"/>
              <a:t>технічної</a:t>
            </a:r>
            <a:r>
              <a:rPr lang="ru-RU" dirty="0" smtClean="0"/>
              <a:t> </a:t>
            </a:r>
            <a:r>
              <a:rPr lang="ru-RU" dirty="0" err="1" smtClean="0"/>
              <a:t>оснащеності</a:t>
            </a:r>
            <a:r>
              <a:rPr lang="ru-RU" dirty="0" smtClean="0"/>
              <a:t>; </a:t>
            </a:r>
          </a:p>
          <a:p>
            <a:pPr algn="just"/>
            <a:r>
              <a:rPr lang="ru-RU" dirty="0" smtClean="0"/>
              <a:t>- </a:t>
            </a:r>
            <a:r>
              <a:rPr lang="ru-RU" dirty="0" err="1" smtClean="0"/>
              <a:t>необхідність</a:t>
            </a:r>
            <a:r>
              <a:rPr lang="ru-RU" dirty="0" smtClean="0"/>
              <a:t> </a:t>
            </a:r>
            <a:r>
              <a:rPr lang="ru-RU" dirty="0" err="1" smtClean="0"/>
              <a:t>значних</a:t>
            </a:r>
            <a:r>
              <a:rPr lang="ru-RU" dirty="0" smtClean="0"/>
              <a:t> </a:t>
            </a:r>
            <a:r>
              <a:rPr lang="ru-RU" dirty="0" err="1" smtClean="0"/>
              <a:t>інвестицій</a:t>
            </a:r>
            <a:r>
              <a:rPr lang="ru-RU" dirty="0" smtClean="0"/>
              <a:t> у </a:t>
            </a:r>
            <a:r>
              <a:rPr lang="ru-RU" dirty="0" err="1" smtClean="0"/>
              <a:t>розвиток</a:t>
            </a:r>
            <a:r>
              <a:rPr lang="ru-RU" dirty="0" smtClean="0"/>
              <a:t> </a:t>
            </a:r>
            <a:r>
              <a:rPr lang="ru-RU" dirty="0" err="1" smtClean="0"/>
              <a:t>різних</a:t>
            </a:r>
            <a:r>
              <a:rPr lang="ru-RU" dirty="0" smtClean="0"/>
              <a:t> </a:t>
            </a:r>
            <a:r>
              <a:rPr lang="ru-RU" dirty="0" err="1" smtClean="0"/>
              <a:t>каналів</a:t>
            </a:r>
            <a:r>
              <a:rPr lang="ru-RU" dirty="0" smtClean="0"/>
              <a:t>; </a:t>
            </a:r>
          </a:p>
          <a:p>
            <a:pPr algn="just"/>
            <a:r>
              <a:rPr lang="ru-RU" dirty="0" smtClean="0"/>
              <a:t>- </a:t>
            </a:r>
            <a:r>
              <a:rPr lang="ru-RU" dirty="0" err="1" smtClean="0"/>
              <a:t>різноманітність</a:t>
            </a:r>
            <a:r>
              <a:rPr lang="ru-RU" dirty="0" smtClean="0"/>
              <a:t> форм доставки продукту на </a:t>
            </a:r>
            <a:r>
              <a:rPr lang="ru-RU" dirty="0" err="1" smtClean="0"/>
              <a:t>вибір</a:t>
            </a:r>
            <a:r>
              <a:rPr lang="ru-RU" dirty="0" smtClean="0"/>
              <a:t> </a:t>
            </a:r>
            <a:r>
              <a:rPr lang="ru-RU" dirty="0" err="1" smtClean="0"/>
              <a:t>клієнта</a:t>
            </a:r>
            <a:r>
              <a:rPr lang="ru-RU" dirty="0" smtClean="0"/>
              <a:t>; </a:t>
            </a:r>
          </a:p>
          <a:p>
            <a:pPr algn="just"/>
            <a:r>
              <a:rPr lang="ru-RU" dirty="0" smtClean="0"/>
              <a:t>- </a:t>
            </a:r>
            <a:r>
              <a:rPr lang="ru-RU" dirty="0" err="1" smtClean="0"/>
              <a:t>готовність</a:t>
            </a:r>
            <a:r>
              <a:rPr lang="ru-RU" dirty="0" smtClean="0"/>
              <a:t> </a:t>
            </a:r>
            <a:r>
              <a:rPr lang="ru-RU" dirty="0" err="1" smtClean="0"/>
              <a:t>системи</a:t>
            </a:r>
            <a:r>
              <a:rPr lang="ru-RU" dirty="0" smtClean="0"/>
              <a:t> до </a:t>
            </a:r>
            <a:r>
              <a:rPr lang="ru-RU" dirty="0" err="1" smtClean="0"/>
              <a:t>внутрішньої</a:t>
            </a:r>
            <a:r>
              <a:rPr lang="ru-RU" dirty="0" smtClean="0"/>
              <a:t> </a:t>
            </a:r>
            <a:r>
              <a:rPr lang="ru-RU" dirty="0" err="1" smtClean="0"/>
              <a:t>структурної</a:t>
            </a:r>
            <a:r>
              <a:rPr lang="ru-RU" dirty="0" smtClean="0"/>
              <a:t> </a:t>
            </a:r>
            <a:r>
              <a:rPr lang="ru-RU" dirty="0" err="1" smtClean="0"/>
              <a:t>перебудови</a:t>
            </a:r>
            <a:r>
              <a:rPr lang="ru-RU" dirty="0" smtClean="0"/>
              <a:t>; </a:t>
            </a:r>
          </a:p>
          <a:p>
            <a:pPr algn="just"/>
            <a:r>
              <a:rPr lang="ru-RU" dirty="0" smtClean="0"/>
              <a:t>- </a:t>
            </a:r>
            <a:r>
              <a:rPr lang="ru-RU" dirty="0" err="1" smtClean="0"/>
              <a:t>взаємне</a:t>
            </a:r>
            <a:r>
              <a:rPr lang="ru-RU" dirty="0" smtClean="0"/>
              <a:t> </a:t>
            </a:r>
            <a:r>
              <a:rPr lang="ru-RU" dirty="0" err="1" smtClean="0"/>
              <a:t>доповнення</a:t>
            </a:r>
            <a:r>
              <a:rPr lang="ru-RU" dirty="0" smtClean="0"/>
              <a:t> одних </a:t>
            </a:r>
            <a:r>
              <a:rPr lang="ru-RU" dirty="0" err="1" smtClean="0"/>
              <a:t>каналів</a:t>
            </a:r>
            <a:r>
              <a:rPr lang="ru-RU" dirty="0" smtClean="0"/>
              <a:t> </a:t>
            </a:r>
            <a:r>
              <a:rPr lang="ru-RU" dirty="0" err="1" smtClean="0"/>
              <a:t>іншими</a:t>
            </a:r>
            <a:r>
              <a:rPr lang="ru-RU" dirty="0" smtClean="0"/>
              <a:t>; </a:t>
            </a:r>
          </a:p>
          <a:p>
            <a:pPr algn="just"/>
            <a:r>
              <a:rPr lang="ru-RU" dirty="0" smtClean="0"/>
              <a:t>- </a:t>
            </a:r>
            <a:r>
              <a:rPr lang="ru-RU" dirty="0" err="1" smtClean="0"/>
              <a:t>координація</a:t>
            </a:r>
            <a:r>
              <a:rPr lang="ru-RU" dirty="0" smtClean="0"/>
              <a:t> </a:t>
            </a:r>
            <a:r>
              <a:rPr lang="ru-RU" dirty="0" err="1" smtClean="0"/>
              <a:t>управління</a:t>
            </a:r>
            <a:r>
              <a:rPr lang="ru-RU" dirty="0" smtClean="0"/>
              <a:t> каналами </a:t>
            </a:r>
            <a:r>
              <a:rPr lang="ru-RU" dirty="0" err="1" smtClean="0"/>
              <a:t>збуту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71085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Проблеми</a:t>
            </a:r>
            <a:r>
              <a:rPr lang="ru-RU" dirty="0" smtClean="0"/>
              <a:t> </a:t>
            </a:r>
            <a:r>
              <a:rPr lang="ru-RU" dirty="0" err="1" smtClean="0"/>
              <a:t>розподілу</a:t>
            </a:r>
            <a:r>
              <a:rPr lang="ru-RU" dirty="0" smtClean="0"/>
              <a:t> </a:t>
            </a:r>
            <a:r>
              <a:rPr lang="ru-RU" dirty="0" err="1" smtClean="0"/>
              <a:t>банківських</a:t>
            </a:r>
            <a:r>
              <a:rPr lang="ru-RU" dirty="0" smtClean="0"/>
              <a:t> </a:t>
            </a:r>
            <a:r>
              <a:rPr lang="ru-RU" dirty="0" err="1" smtClean="0"/>
              <a:t>продуктів</a:t>
            </a:r>
            <a:r>
              <a:rPr lang="ru-RU" dirty="0" smtClean="0"/>
              <a:t> на </a:t>
            </a:r>
            <a:r>
              <a:rPr lang="ru-RU" dirty="0" err="1" smtClean="0"/>
              <a:t>сучасному</a:t>
            </a:r>
            <a:r>
              <a:rPr lang="ru-RU" dirty="0" smtClean="0"/>
              <a:t> ринку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4448" t="22429" r="36252" b="28836"/>
          <a:stretch/>
        </p:blipFill>
        <p:spPr>
          <a:xfrm>
            <a:off x="3151761" y="1575879"/>
            <a:ext cx="5408579" cy="506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6068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247718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Канали збуту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768484"/>
            <a:ext cx="10515600" cy="5914417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dirty="0" smtClean="0"/>
              <a:t>До </a:t>
            </a:r>
            <a:r>
              <a:rPr lang="ru-RU" dirty="0" err="1" smtClean="0"/>
              <a:t>невласних</a:t>
            </a:r>
            <a:r>
              <a:rPr lang="ru-RU" dirty="0" smtClean="0"/>
              <a:t> </a:t>
            </a:r>
            <a:r>
              <a:rPr lang="ru-RU" dirty="0" err="1" smtClean="0"/>
              <a:t>збутових</a:t>
            </a:r>
            <a:r>
              <a:rPr lang="ru-RU" dirty="0" smtClean="0"/>
              <a:t> </a:t>
            </a:r>
            <a:r>
              <a:rPr lang="ru-RU" dirty="0" err="1" smtClean="0"/>
              <a:t>каналів</a:t>
            </a:r>
            <a:r>
              <a:rPr lang="ru-RU" dirty="0" smtClean="0"/>
              <a:t> </a:t>
            </a:r>
            <a:r>
              <a:rPr lang="ru-RU" dirty="0" err="1" smtClean="0"/>
              <a:t>збуту</a:t>
            </a:r>
            <a:r>
              <a:rPr lang="ru-RU" dirty="0" smtClean="0"/>
              <a:t> </a:t>
            </a:r>
            <a:r>
              <a:rPr lang="ru-RU" dirty="0" err="1" smtClean="0"/>
              <a:t>банківських</a:t>
            </a:r>
            <a:r>
              <a:rPr lang="ru-RU" dirty="0" smtClean="0"/>
              <a:t> </a:t>
            </a:r>
            <a:r>
              <a:rPr lang="ru-RU" dirty="0" err="1" smtClean="0"/>
              <a:t>продуктів</a:t>
            </a:r>
            <a:r>
              <a:rPr lang="ru-RU" dirty="0" smtClean="0"/>
              <a:t> </a:t>
            </a:r>
            <a:r>
              <a:rPr lang="ru-RU" dirty="0" err="1" smtClean="0"/>
              <a:t>відносять</a:t>
            </a:r>
            <a:r>
              <a:rPr lang="ru-RU" dirty="0" smtClean="0"/>
              <a:t> </a:t>
            </a:r>
            <a:r>
              <a:rPr lang="ru-RU" dirty="0" err="1" smtClean="0"/>
              <a:t>такі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різновиди</a:t>
            </a:r>
            <a:r>
              <a:rPr lang="ru-RU" dirty="0" smtClean="0"/>
              <a:t>: - </a:t>
            </a:r>
            <a:r>
              <a:rPr lang="ru-RU" dirty="0" err="1" smtClean="0"/>
              <a:t>використання</a:t>
            </a:r>
            <a:r>
              <a:rPr lang="ru-RU" dirty="0" smtClean="0"/>
              <a:t> </a:t>
            </a:r>
            <a:r>
              <a:rPr lang="ru-RU" dirty="0" err="1" smtClean="0"/>
              <a:t>дочірніх</a:t>
            </a:r>
            <a:r>
              <a:rPr lang="ru-RU" dirty="0" smtClean="0"/>
              <a:t> </a:t>
            </a:r>
            <a:r>
              <a:rPr lang="ru-RU" dirty="0" err="1" smtClean="0"/>
              <a:t>фірм</a:t>
            </a:r>
            <a:r>
              <a:rPr lang="ru-RU" dirty="0" smtClean="0"/>
              <a:t>, а </a:t>
            </a:r>
            <a:r>
              <a:rPr lang="ru-RU" dirty="0" err="1" smtClean="0"/>
              <a:t>також</a:t>
            </a:r>
            <a:r>
              <a:rPr lang="ru-RU" dirty="0" smtClean="0"/>
              <a:t> участь у </a:t>
            </a:r>
            <a:r>
              <a:rPr lang="ru-RU" dirty="0" err="1" smtClean="0"/>
              <a:t>капіталі</a:t>
            </a:r>
            <a:r>
              <a:rPr lang="ru-RU" dirty="0" smtClean="0"/>
              <a:t>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банків</a:t>
            </a:r>
            <a:r>
              <a:rPr lang="ru-RU" dirty="0" smtClean="0"/>
              <a:t>, </a:t>
            </a:r>
            <a:r>
              <a:rPr lang="ru-RU" dirty="0" err="1" smtClean="0"/>
              <a:t>страхових</a:t>
            </a:r>
            <a:r>
              <a:rPr lang="ru-RU" dirty="0" smtClean="0"/>
              <a:t> </a:t>
            </a:r>
            <a:r>
              <a:rPr lang="ru-RU" dirty="0" err="1" smtClean="0"/>
              <a:t>компаній</a:t>
            </a:r>
            <a:r>
              <a:rPr lang="ru-RU" dirty="0" smtClean="0"/>
              <a:t>, </a:t>
            </a:r>
            <a:r>
              <a:rPr lang="ru-RU" dirty="0" err="1" smtClean="0"/>
              <a:t>підприємств</a:t>
            </a:r>
            <a:r>
              <a:rPr lang="ru-RU" dirty="0" smtClean="0"/>
              <a:t> </a:t>
            </a:r>
            <a:r>
              <a:rPr lang="ru-RU" dirty="0" err="1" smtClean="0"/>
              <a:t>житлового</a:t>
            </a:r>
            <a:r>
              <a:rPr lang="ru-RU" dirty="0" smtClean="0"/>
              <a:t> </a:t>
            </a:r>
            <a:r>
              <a:rPr lang="ru-RU" dirty="0" err="1" smtClean="0"/>
              <a:t>будівництва</a:t>
            </a:r>
            <a:r>
              <a:rPr lang="ru-RU" dirty="0" smtClean="0"/>
              <a:t>; - </a:t>
            </a:r>
            <a:r>
              <a:rPr lang="ru-RU" dirty="0" err="1" smtClean="0"/>
              <a:t>укладання</a:t>
            </a:r>
            <a:r>
              <a:rPr lang="ru-RU" dirty="0" smtClean="0"/>
              <a:t> </a:t>
            </a:r>
            <a:r>
              <a:rPr lang="ru-RU" dirty="0" err="1" smtClean="0"/>
              <a:t>угод</a:t>
            </a:r>
            <a:r>
              <a:rPr lang="ru-RU" dirty="0" smtClean="0"/>
              <a:t> про </a:t>
            </a:r>
            <a:r>
              <a:rPr lang="ru-RU" dirty="0" err="1" smtClean="0"/>
              <a:t>кооперацію</a:t>
            </a:r>
            <a:r>
              <a:rPr lang="ru-RU" dirty="0" smtClean="0"/>
              <a:t> з </a:t>
            </a:r>
            <a:r>
              <a:rPr lang="ru-RU" dirty="0" err="1" smtClean="0"/>
              <a:t>певними</a:t>
            </a:r>
            <a:r>
              <a:rPr lang="ru-RU" dirty="0" smtClean="0"/>
              <a:t> </a:t>
            </a:r>
            <a:r>
              <a:rPr lang="ru-RU" dirty="0" err="1" smtClean="0"/>
              <a:t>організаціями</a:t>
            </a:r>
            <a:r>
              <a:rPr lang="ru-RU" dirty="0" smtClean="0"/>
              <a:t>. За формою контакту банку з </a:t>
            </a:r>
            <a:r>
              <a:rPr lang="ru-RU" dirty="0" err="1" smtClean="0"/>
              <a:t>клієнтами</a:t>
            </a:r>
            <a:r>
              <a:rPr lang="ru-RU" dirty="0" smtClean="0"/>
              <a:t> </a:t>
            </a:r>
            <a:r>
              <a:rPr lang="ru-RU" dirty="0" err="1" smtClean="0"/>
              <a:t>виділяють</a:t>
            </a:r>
            <a:r>
              <a:rPr lang="ru-RU" dirty="0" smtClean="0"/>
              <a:t> </a:t>
            </a:r>
            <a:r>
              <a:rPr lang="ru-RU" dirty="0" err="1" smtClean="0"/>
              <a:t>традиційні</a:t>
            </a:r>
            <a:r>
              <a:rPr lang="ru-RU" dirty="0" smtClean="0"/>
              <a:t> і </a:t>
            </a:r>
            <a:r>
              <a:rPr lang="ru-RU" dirty="0" err="1" smtClean="0"/>
              <a:t>нетрадиційні</a:t>
            </a:r>
            <a:r>
              <a:rPr lang="ru-RU" dirty="0" smtClean="0"/>
              <a:t> канали доставки. </a:t>
            </a:r>
          </a:p>
          <a:p>
            <a:pPr algn="just"/>
            <a:r>
              <a:rPr lang="ru-RU" dirty="0" err="1" smtClean="0"/>
              <a:t>Традиційними</a:t>
            </a:r>
            <a:r>
              <a:rPr lang="ru-RU" dirty="0" smtClean="0"/>
              <a:t> </a:t>
            </a:r>
            <a:r>
              <a:rPr lang="ru-RU" dirty="0" err="1" smtClean="0"/>
              <a:t>вважаються</a:t>
            </a:r>
            <a:r>
              <a:rPr lang="ru-RU" dirty="0" smtClean="0"/>
              <a:t> </a:t>
            </a:r>
            <a:r>
              <a:rPr lang="ru-RU" dirty="0" err="1" smtClean="0"/>
              <a:t>мережі</a:t>
            </a:r>
            <a:r>
              <a:rPr lang="ru-RU" dirty="0" smtClean="0"/>
              <a:t> </a:t>
            </a:r>
            <a:r>
              <a:rPr lang="ru-RU" dirty="0" err="1" smtClean="0"/>
              <a:t>офісів</a:t>
            </a:r>
            <a:r>
              <a:rPr lang="ru-RU" dirty="0" smtClean="0"/>
              <a:t> банку (</a:t>
            </a:r>
            <a:r>
              <a:rPr lang="ru-RU" dirty="0" err="1" smtClean="0"/>
              <a:t>філії</a:t>
            </a:r>
            <a:r>
              <a:rPr lang="ru-RU" dirty="0" smtClean="0"/>
              <a:t>, </a:t>
            </a:r>
            <a:r>
              <a:rPr lang="ru-RU" dirty="0" err="1" smtClean="0"/>
              <a:t>відділення</a:t>
            </a:r>
            <a:r>
              <a:rPr lang="ru-RU" dirty="0" smtClean="0"/>
              <a:t>, </a:t>
            </a:r>
            <a:r>
              <a:rPr lang="ru-RU" dirty="0" err="1" smtClean="0"/>
              <a:t>операційні</a:t>
            </a:r>
            <a:r>
              <a:rPr lang="ru-RU" dirty="0" smtClean="0"/>
              <a:t> </a:t>
            </a:r>
            <a:r>
              <a:rPr lang="ru-RU" dirty="0" err="1" smtClean="0"/>
              <a:t>каси</a:t>
            </a:r>
            <a:r>
              <a:rPr lang="ru-RU" dirty="0" smtClean="0"/>
              <a:t>, </a:t>
            </a:r>
            <a:r>
              <a:rPr lang="ru-RU" dirty="0" err="1" smtClean="0"/>
              <a:t>обмінні</a:t>
            </a:r>
            <a:r>
              <a:rPr lang="ru-RU" dirty="0" smtClean="0"/>
              <a:t> </a:t>
            </a:r>
            <a:r>
              <a:rPr lang="ru-RU" dirty="0" err="1" smtClean="0"/>
              <a:t>пункти</a:t>
            </a:r>
            <a:r>
              <a:rPr lang="ru-RU" dirty="0" smtClean="0"/>
              <a:t>) і </a:t>
            </a:r>
            <a:r>
              <a:rPr lang="ru-RU" dirty="0" err="1" smtClean="0"/>
              <a:t>агенти</a:t>
            </a:r>
            <a:r>
              <a:rPr lang="ru-RU" dirty="0" smtClean="0"/>
              <a:t> (</a:t>
            </a:r>
            <a:r>
              <a:rPr lang="ru-RU" dirty="0" err="1" smtClean="0"/>
              <a:t>фірми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виконують</a:t>
            </a:r>
            <a:r>
              <a:rPr lang="ru-RU" dirty="0" smtClean="0"/>
              <a:t> </a:t>
            </a:r>
            <a:r>
              <a:rPr lang="ru-RU" dirty="0" err="1" smtClean="0"/>
              <a:t>валютнообмінні</a:t>
            </a:r>
            <a:r>
              <a:rPr lang="ru-RU" dirty="0" smtClean="0"/>
              <a:t> </a:t>
            </a:r>
            <a:r>
              <a:rPr lang="ru-RU" dirty="0" err="1" smtClean="0"/>
              <a:t>операції</a:t>
            </a:r>
            <a:r>
              <a:rPr lang="ru-RU" dirty="0" smtClean="0"/>
              <a:t>, і </a:t>
            </a:r>
            <a:r>
              <a:rPr lang="ru-RU" dirty="0" err="1" smtClean="0"/>
              <a:t>приватні</a:t>
            </a:r>
            <a:r>
              <a:rPr lang="ru-RU" dirty="0" smtClean="0"/>
              <a:t> особи,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імені</a:t>
            </a:r>
            <a:r>
              <a:rPr lang="ru-RU" dirty="0" smtClean="0"/>
              <a:t> банку </a:t>
            </a:r>
            <a:r>
              <a:rPr lang="ru-RU" dirty="0" err="1" smtClean="0"/>
              <a:t>організовують</a:t>
            </a:r>
            <a:r>
              <a:rPr lang="ru-RU" dirty="0" smtClean="0"/>
              <a:t> </a:t>
            </a:r>
            <a:r>
              <a:rPr lang="ru-RU" dirty="0" err="1" smtClean="0"/>
              <a:t>окремі</a:t>
            </a:r>
            <a:r>
              <a:rPr lang="ru-RU" dirty="0" smtClean="0"/>
              <a:t> </a:t>
            </a:r>
            <a:r>
              <a:rPr lang="ru-RU" dirty="0" err="1" smtClean="0"/>
              <a:t>операції</a:t>
            </a:r>
            <a:r>
              <a:rPr lang="ru-RU" dirty="0" smtClean="0"/>
              <a:t> для </a:t>
            </a:r>
            <a:r>
              <a:rPr lang="ru-RU" dirty="0" err="1" smtClean="0"/>
              <a:t>клієнтів</a:t>
            </a:r>
            <a:r>
              <a:rPr lang="ru-RU" dirty="0" smtClean="0"/>
              <a:t>). </a:t>
            </a:r>
          </a:p>
          <a:p>
            <a:pPr algn="just"/>
            <a:r>
              <a:rPr lang="ru-RU" dirty="0" smtClean="0"/>
              <a:t>До </a:t>
            </a:r>
            <a:r>
              <a:rPr lang="ru-RU" dirty="0" err="1" smtClean="0"/>
              <a:t>нетрадиційних</a:t>
            </a:r>
            <a:r>
              <a:rPr lang="ru-RU" dirty="0" smtClean="0"/>
              <a:t> </a:t>
            </a:r>
            <a:r>
              <a:rPr lang="ru-RU" dirty="0" err="1" smtClean="0"/>
              <a:t>каналів</a:t>
            </a:r>
            <a:r>
              <a:rPr lang="ru-RU" dirty="0" smtClean="0"/>
              <a:t> </a:t>
            </a:r>
            <a:r>
              <a:rPr lang="ru-RU" dirty="0" err="1" smtClean="0"/>
              <a:t>відносяться</a:t>
            </a:r>
            <a:r>
              <a:rPr lang="ru-RU" dirty="0" smtClean="0"/>
              <a:t> канали, </a:t>
            </a:r>
            <a:r>
              <a:rPr lang="ru-RU" dirty="0" err="1" smtClean="0"/>
              <a:t>засновані</a:t>
            </a:r>
            <a:r>
              <a:rPr lang="ru-RU" dirty="0" smtClean="0"/>
              <a:t> на </a:t>
            </a:r>
            <a:r>
              <a:rPr lang="ru-RU" dirty="0" err="1" smtClean="0"/>
              <a:t>новітніх</a:t>
            </a:r>
            <a:r>
              <a:rPr lang="ru-RU" dirty="0" smtClean="0"/>
              <a:t> </a:t>
            </a:r>
            <a:r>
              <a:rPr lang="ru-RU" dirty="0" err="1" smtClean="0"/>
              <a:t>телекомунікаціях</a:t>
            </a:r>
            <a:r>
              <a:rPr lang="ru-RU" dirty="0" smtClean="0"/>
              <a:t>. Канал доставки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базуватися</a:t>
            </a:r>
            <a:r>
              <a:rPr lang="ru-RU" dirty="0" smtClean="0"/>
              <a:t> на одному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декількох</a:t>
            </a:r>
            <a:r>
              <a:rPr lang="ru-RU" dirty="0" smtClean="0"/>
              <a:t> каналах </a:t>
            </a:r>
            <a:r>
              <a:rPr lang="ru-RU" dirty="0" err="1" smtClean="0"/>
              <a:t>зв'язку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мають</a:t>
            </a:r>
            <a:r>
              <a:rPr lang="ru-RU" dirty="0" smtClean="0"/>
              <a:t> </a:t>
            </a:r>
            <a:r>
              <a:rPr lang="ru-RU" dirty="0" err="1" smtClean="0"/>
              <a:t>потенціал</a:t>
            </a:r>
            <a:r>
              <a:rPr lang="ru-RU" dirty="0" smtClean="0"/>
              <a:t> </a:t>
            </a:r>
            <a:r>
              <a:rPr lang="ru-RU" dirty="0" err="1" smtClean="0"/>
              <a:t>доповнювати</a:t>
            </a:r>
            <a:r>
              <a:rPr lang="ru-RU" dirty="0" smtClean="0"/>
              <a:t> канал доставки </a:t>
            </a:r>
            <a:r>
              <a:rPr lang="ru-RU" dirty="0" err="1" smtClean="0"/>
              <a:t>банківських</a:t>
            </a:r>
            <a:r>
              <a:rPr lang="ru-RU" dirty="0" smtClean="0"/>
              <a:t> </a:t>
            </a:r>
            <a:r>
              <a:rPr lang="ru-RU" dirty="0" err="1" smtClean="0"/>
              <a:t>послуг</a:t>
            </a:r>
            <a:r>
              <a:rPr lang="ru-RU" dirty="0" smtClean="0"/>
              <a:t>. </a:t>
            </a:r>
          </a:p>
          <a:p>
            <a:pPr algn="just"/>
            <a:r>
              <a:rPr lang="ru-RU" dirty="0" smtClean="0"/>
              <a:t>Канали </a:t>
            </a:r>
            <a:r>
              <a:rPr lang="ru-RU" dirty="0" err="1" smtClean="0"/>
              <a:t>зв'язку</a:t>
            </a:r>
            <a:r>
              <a:rPr lang="ru-RU" dirty="0" smtClean="0"/>
              <a:t> </a:t>
            </a:r>
            <a:r>
              <a:rPr lang="ru-RU" dirty="0" err="1" smtClean="0"/>
              <a:t>бувають</a:t>
            </a:r>
            <a:r>
              <a:rPr lang="ru-RU" dirty="0" smtClean="0"/>
              <a:t> таких </a:t>
            </a:r>
            <a:r>
              <a:rPr lang="ru-RU" dirty="0" err="1" smtClean="0"/>
              <a:t>видів</a:t>
            </a:r>
            <a:r>
              <a:rPr lang="ru-RU" dirty="0" smtClean="0"/>
              <a:t>: </a:t>
            </a:r>
          </a:p>
          <a:p>
            <a:pPr algn="just"/>
            <a:r>
              <a:rPr lang="ru-RU" dirty="0" smtClean="0"/>
              <a:t>- </a:t>
            </a:r>
            <a:r>
              <a:rPr lang="ru-RU" dirty="0" err="1" smtClean="0"/>
              <a:t>пошта</a:t>
            </a:r>
            <a:r>
              <a:rPr lang="ru-RU" dirty="0" smtClean="0"/>
              <a:t>; </a:t>
            </a:r>
          </a:p>
          <a:p>
            <a:pPr algn="just"/>
            <a:r>
              <a:rPr lang="ru-RU" dirty="0" smtClean="0"/>
              <a:t>- </a:t>
            </a:r>
            <a:r>
              <a:rPr lang="ru-RU" dirty="0" err="1" smtClean="0"/>
              <a:t>електронна</a:t>
            </a:r>
            <a:r>
              <a:rPr lang="ru-RU" dirty="0" smtClean="0"/>
              <a:t> </a:t>
            </a:r>
            <a:r>
              <a:rPr lang="ru-RU" dirty="0" err="1" smtClean="0"/>
              <a:t>пошта</a:t>
            </a:r>
            <a:r>
              <a:rPr lang="ru-RU" dirty="0" smtClean="0"/>
              <a:t>; </a:t>
            </a:r>
          </a:p>
          <a:p>
            <a:pPr algn="just"/>
            <a:r>
              <a:rPr lang="ru-RU" dirty="0" smtClean="0"/>
              <a:t>- </a:t>
            </a:r>
            <a:r>
              <a:rPr lang="en-US" dirty="0" smtClean="0"/>
              <a:t>WEB -</a:t>
            </a:r>
            <a:r>
              <a:rPr lang="ru-RU" dirty="0" smtClean="0"/>
              <a:t>сайт банку; </a:t>
            </a:r>
          </a:p>
          <a:p>
            <a:pPr algn="just"/>
            <a:r>
              <a:rPr lang="ru-RU" dirty="0" smtClean="0"/>
              <a:t>- </a:t>
            </a:r>
            <a:r>
              <a:rPr lang="ru-RU" dirty="0" err="1" smtClean="0"/>
              <a:t>стаціонарна</a:t>
            </a:r>
            <a:r>
              <a:rPr lang="ru-RU" dirty="0" smtClean="0"/>
              <a:t> </a:t>
            </a:r>
            <a:r>
              <a:rPr lang="ru-RU" dirty="0" err="1" smtClean="0"/>
              <a:t>телефонія</a:t>
            </a:r>
            <a:r>
              <a:rPr lang="ru-RU" dirty="0" smtClean="0"/>
              <a:t>; </a:t>
            </a:r>
          </a:p>
          <a:p>
            <a:pPr algn="just"/>
            <a:r>
              <a:rPr lang="ru-RU" dirty="0" smtClean="0"/>
              <a:t>- </a:t>
            </a:r>
            <a:r>
              <a:rPr lang="en-US" dirty="0" smtClean="0"/>
              <a:t>IP -</a:t>
            </a:r>
            <a:r>
              <a:rPr lang="ru-RU" dirty="0" err="1" smtClean="0"/>
              <a:t>телефонія</a:t>
            </a:r>
            <a:r>
              <a:rPr lang="ru-RU" dirty="0" smtClean="0"/>
              <a:t>; </a:t>
            </a:r>
          </a:p>
          <a:p>
            <a:pPr algn="just"/>
            <a:r>
              <a:rPr lang="ru-RU" dirty="0" smtClean="0"/>
              <a:t>- </a:t>
            </a:r>
            <a:r>
              <a:rPr lang="ru-RU" dirty="0" err="1" smtClean="0"/>
              <a:t>міжнародна</a:t>
            </a:r>
            <a:r>
              <a:rPr lang="ru-RU" dirty="0" smtClean="0"/>
              <a:t> система </a:t>
            </a:r>
            <a:r>
              <a:rPr lang="ru-RU" dirty="0" err="1" smtClean="0"/>
              <a:t>комунікації</a:t>
            </a:r>
            <a:r>
              <a:rPr lang="ru-RU" dirty="0" smtClean="0"/>
              <a:t> </a:t>
            </a:r>
            <a:r>
              <a:rPr lang="en-US" dirty="0" smtClean="0"/>
              <a:t>SWIFT; </a:t>
            </a:r>
            <a:endParaRPr lang="uk-UA" dirty="0" smtClean="0"/>
          </a:p>
          <a:p>
            <a:pPr algn="just"/>
            <a:r>
              <a:rPr lang="en-US" dirty="0" smtClean="0"/>
              <a:t>- </a:t>
            </a:r>
            <a:r>
              <a:rPr lang="ru-RU" dirty="0" smtClean="0"/>
              <a:t>телеграф і телетайп; </a:t>
            </a:r>
          </a:p>
          <a:p>
            <a:pPr algn="just"/>
            <a:r>
              <a:rPr lang="ru-RU" dirty="0" smtClean="0"/>
              <a:t>- </a:t>
            </a:r>
            <a:r>
              <a:rPr lang="ru-RU" dirty="0" err="1" smtClean="0"/>
              <a:t>супутниковий</a:t>
            </a:r>
            <a:r>
              <a:rPr lang="ru-RU" dirty="0" smtClean="0"/>
              <a:t> </a:t>
            </a:r>
            <a:r>
              <a:rPr lang="ru-RU" dirty="0" err="1" smtClean="0"/>
              <a:t>зв'язок</a:t>
            </a:r>
            <a:r>
              <a:rPr lang="ru-RU" dirty="0" smtClean="0"/>
              <a:t>; </a:t>
            </a:r>
          </a:p>
          <a:p>
            <a:pPr algn="just"/>
            <a:r>
              <a:rPr lang="ru-RU" dirty="0" smtClean="0"/>
              <a:t>- </a:t>
            </a:r>
            <a:r>
              <a:rPr lang="ru-RU" dirty="0" err="1" smtClean="0"/>
              <a:t>інтерактивне</a:t>
            </a:r>
            <a:r>
              <a:rPr lang="ru-RU" dirty="0" smtClean="0"/>
              <a:t> </a:t>
            </a:r>
            <a:r>
              <a:rPr lang="ru-RU" dirty="0" err="1" smtClean="0"/>
              <a:t>відео</a:t>
            </a:r>
            <a:r>
              <a:rPr lang="ru-RU" dirty="0" smtClean="0"/>
              <a:t>;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00326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 smtClean="0"/>
              <a:t>Банк є </a:t>
            </a:r>
            <a:r>
              <a:rPr lang="ru-RU" dirty="0" err="1" smtClean="0"/>
              <a:t>виробником</a:t>
            </a:r>
            <a:r>
              <a:rPr lang="ru-RU" dirty="0" smtClean="0"/>
              <a:t> </a:t>
            </a:r>
            <a:r>
              <a:rPr lang="ru-RU" dirty="0" err="1" smtClean="0"/>
              <a:t>специфічного</a:t>
            </a:r>
            <a:r>
              <a:rPr lang="ru-RU" dirty="0" smtClean="0"/>
              <a:t> товару, а </a:t>
            </a:r>
            <a:r>
              <a:rPr lang="ru-RU" dirty="0" err="1" smtClean="0"/>
              <a:t>саме</a:t>
            </a:r>
            <a:r>
              <a:rPr lang="ru-RU" dirty="0" smtClean="0"/>
              <a:t> </a:t>
            </a:r>
            <a:r>
              <a:rPr lang="ru-RU" dirty="0" err="1" smtClean="0"/>
              <a:t>фінансових</a:t>
            </a:r>
            <a:r>
              <a:rPr lang="ru-RU" dirty="0" smtClean="0"/>
              <a:t> </a:t>
            </a:r>
            <a:r>
              <a:rPr lang="ru-RU" dirty="0" err="1" smtClean="0"/>
              <a:t>послуг</a:t>
            </a:r>
            <a:r>
              <a:rPr lang="ru-RU" dirty="0" smtClean="0"/>
              <a:t>, тому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банківським</a:t>
            </a:r>
            <a:r>
              <a:rPr lang="ru-RU" dirty="0" smtClean="0"/>
              <a:t> продуктом </a:t>
            </a:r>
            <a:r>
              <a:rPr lang="ru-RU" dirty="0" err="1" smtClean="0"/>
              <a:t>розуміють</a:t>
            </a:r>
            <a:r>
              <a:rPr lang="ru-RU" dirty="0" smtClean="0"/>
              <a:t> комплекс </a:t>
            </a:r>
            <a:r>
              <a:rPr lang="ru-RU" dirty="0" err="1" smtClean="0"/>
              <a:t>послуг</a:t>
            </a:r>
            <a:r>
              <a:rPr lang="ru-RU" dirty="0" smtClean="0"/>
              <a:t> банку за </a:t>
            </a:r>
            <a:r>
              <a:rPr lang="ru-RU" dirty="0" err="1" smtClean="0"/>
              <a:t>активними</a:t>
            </a:r>
            <a:r>
              <a:rPr lang="ru-RU" dirty="0" smtClean="0"/>
              <a:t> і </a:t>
            </a:r>
            <a:r>
              <a:rPr lang="ru-RU" dirty="0" err="1" smtClean="0"/>
              <a:t>пасивними</a:t>
            </a:r>
            <a:r>
              <a:rPr lang="ru-RU" dirty="0" smtClean="0"/>
              <a:t> </a:t>
            </a:r>
            <a:r>
              <a:rPr lang="ru-RU" dirty="0" err="1" smtClean="0"/>
              <a:t>операціями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здійснюються</a:t>
            </a:r>
            <a:r>
              <a:rPr lang="ru-RU" dirty="0" smtClean="0"/>
              <a:t> для </a:t>
            </a:r>
            <a:r>
              <a:rPr lang="ru-RU" dirty="0" err="1" smtClean="0"/>
              <a:t>вирішення</a:t>
            </a:r>
            <a:r>
              <a:rPr lang="ru-RU" dirty="0" smtClean="0"/>
              <a:t> </a:t>
            </a:r>
            <a:r>
              <a:rPr lang="ru-RU" dirty="0" err="1" smtClean="0"/>
              <a:t>конкретних</a:t>
            </a:r>
            <a:r>
              <a:rPr lang="ru-RU" dirty="0" smtClean="0"/>
              <a:t> потреб </a:t>
            </a:r>
            <a:r>
              <a:rPr lang="ru-RU" dirty="0" err="1" smtClean="0"/>
              <a:t>клієнтів</a:t>
            </a:r>
            <a:r>
              <a:rPr lang="ru-RU" dirty="0" smtClean="0"/>
              <a:t>.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банківською</a:t>
            </a:r>
            <a:r>
              <a:rPr lang="ru-RU" dirty="0" smtClean="0"/>
              <a:t> </a:t>
            </a:r>
            <a:r>
              <a:rPr lang="ru-RU" dirty="0" err="1" smtClean="0"/>
              <a:t>послугою</a:t>
            </a:r>
            <a:r>
              <a:rPr lang="ru-RU" dirty="0" smtClean="0"/>
              <a:t> </a:t>
            </a:r>
            <a:r>
              <a:rPr lang="ru-RU" dirty="0" err="1" smtClean="0"/>
              <a:t>слід</a:t>
            </a:r>
            <a:r>
              <a:rPr lang="ru-RU" dirty="0" smtClean="0"/>
              <a:t> </a:t>
            </a:r>
            <a:r>
              <a:rPr lang="ru-RU" dirty="0" err="1" smtClean="0"/>
              <a:t>розуміти</a:t>
            </a:r>
            <a:r>
              <a:rPr lang="ru-RU" dirty="0" smtClean="0"/>
              <a:t> один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структурних</a:t>
            </a:r>
            <a:r>
              <a:rPr lang="ru-RU" dirty="0" smtClean="0"/>
              <a:t> </a:t>
            </a:r>
            <a:r>
              <a:rPr lang="ru-RU" dirty="0" err="1" smtClean="0"/>
              <a:t>елементів</a:t>
            </a:r>
            <a:r>
              <a:rPr lang="ru-RU" dirty="0" smtClean="0"/>
              <a:t> </a:t>
            </a:r>
            <a:r>
              <a:rPr lang="ru-RU" dirty="0" err="1" smtClean="0"/>
              <a:t>банківського</a:t>
            </a:r>
            <a:r>
              <a:rPr lang="ru-RU" dirty="0" smtClean="0"/>
              <a:t> продукту, </a:t>
            </a:r>
            <a:r>
              <a:rPr lang="ru-RU" dirty="0" err="1" smtClean="0"/>
              <a:t>тобто</a:t>
            </a:r>
            <a:r>
              <a:rPr lang="ru-RU" dirty="0" smtClean="0"/>
              <a:t> </a:t>
            </a:r>
            <a:r>
              <a:rPr lang="ru-RU" dirty="0" err="1" smtClean="0"/>
              <a:t>йдеться</a:t>
            </a:r>
            <a:r>
              <a:rPr lang="ru-RU" dirty="0" smtClean="0"/>
              <a:t> про </a:t>
            </a:r>
            <a:r>
              <a:rPr lang="ru-RU" dirty="0" err="1" smtClean="0"/>
              <a:t>окрему</a:t>
            </a:r>
            <a:r>
              <a:rPr lang="ru-RU" dirty="0" smtClean="0"/>
              <a:t> </a:t>
            </a:r>
            <a:r>
              <a:rPr lang="ru-RU" dirty="0" err="1" smtClean="0"/>
              <a:t>послугу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операцію</a:t>
            </a:r>
            <a:r>
              <a:rPr lang="ru-RU" dirty="0" smtClean="0"/>
              <a:t> банку. Тому </a:t>
            </a:r>
            <a:r>
              <a:rPr lang="ru-RU" dirty="0" err="1" smtClean="0"/>
              <a:t>поняття</a:t>
            </a:r>
            <a:r>
              <a:rPr lang="ru-RU" dirty="0" smtClean="0"/>
              <a:t> «</a:t>
            </a:r>
            <a:r>
              <a:rPr lang="ru-RU" dirty="0" err="1" smtClean="0"/>
              <a:t>банківський</a:t>
            </a:r>
            <a:r>
              <a:rPr lang="ru-RU" dirty="0" smtClean="0"/>
              <a:t> продукт» </a:t>
            </a:r>
            <a:r>
              <a:rPr lang="ru-RU" dirty="0" err="1" smtClean="0"/>
              <a:t>набагато</a:t>
            </a:r>
            <a:r>
              <a:rPr lang="ru-RU" dirty="0" smtClean="0"/>
              <a:t> </a:t>
            </a:r>
            <a:r>
              <a:rPr lang="ru-RU" dirty="0" err="1" smtClean="0"/>
              <a:t>ширше</a:t>
            </a:r>
            <a:r>
              <a:rPr lang="ru-RU" dirty="0" smtClean="0"/>
              <a:t>, </a:t>
            </a:r>
            <a:r>
              <a:rPr lang="ru-RU" dirty="0" err="1" smtClean="0"/>
              <a:t>ніж</a:t>
            </a:r>
            <a:r>
              <a:rPr lang="ru-RU" dirty="0" smtClean="0"/>
              <a:t> </a:t>
            </a:r>
            <a:r>
              <a:rPr lang="ru-RU" dirty="0" err="1" smtClean="0"/>
              <a:t>поняття</a:t>
            </a:r>
            <a:r>
              <a:rPr lang="ru-RU" dirty="0" smtClean="0"/>
              <a:t> «</a:t>
            </a:r>
            <a:r>
              <a:rPr lang="ru-RU" dirty="0" err="1" smtClean="0"/>
              <a:t>банківська</a:t>
            </a:r>
            <a:r>
              <a:rPr lang="ru-RU" dirty="0" smtClean="0"/>
              <a:t> </a:t>
            </a:r>
            <a:r>
              <a:rPr lang="ru-RU" dirty="0" err="1" smtClean="0"/>
              <a:t>послуга</a:t>
            </a:r>
            <a:r>
              <a:rPr lang="ru-RU" dirty="0" smtClean="0"/>
              <a:t>». При </a:t>
            </a:r>
            <a:r>
              <a:rPr lang="ru-RU" dirty="0" err="1" smtClean="0"/>
              <a:t>формуванні</a:t>
            </a:r>
            <a:r>
              <a:rPr lang="ru-RU" dirty="0" smtClean="0"/>
              <a:t> </a:t>
            </a:r>
            <a:r>
              <a:rPr lang="ru-RU" dirty="0" err="1" smtClean="0"/>
              <a:t>банківського</a:t>
            </a:r>
            <a:r>
              <a:rPr lang="ru-RU" dirty="0" smtClean="0"/>
              <a:t> продукту </a:t>
            </a:r>
            <a:r>
              <a:rPr lang="ru-RU" dirty="0" err="1" smtClean="0"/>
              <a:t>слід</a:t>
            </a:r>
            <a:r>
              <a:rPr lang="ru-RU" dirty="0" smtClean="0"/>
              <a:t> </a:t>
            </a:r>
            <a:r>
              <a:rPr lang="ru-RU" dirty="0" err="1" smtClean="0"/>
              <a:t>ураховувати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клієнти</a:t>
            </a:r>
            <a:r>
              <a:rPr lang="ru-RU" dirty="0" smtClean="0"/>
              <a:t> </a:t>
            </a:r>
            <a:r>
              <a:rPr lang="ru-RU" dirty="0" err="1" smtClean="0"/>
              <a:t>переносять</a:t>
            </a:r>
            <a:r>
              <a:rPr lang="ru-RU" dirty="0" smtClean="0"/>
              <a:t> на </a:t>
            </a:r>
            <a:r>
              <a:rPr lang="ru-RU" dirty="0" err="1" smtClean="0"/>
              <a:t>нього</a:t>
            </a:r>
            <a:r>
              <a:rPr lang="ru-RU" dirty="0" smtClean="0"/>
              <a:t> характеристики самого банку. </a:t>
            </a:r>
            <a:r>
              <a:rPr lang="ru-RU" dirty="0" err="1" smtClean="0"/>
              <a:t>Тобто</a:t>
            </a:r>
            <a:r>
              <a:rPr lang="ru-RU" dirty="0" smtClean="0"/>
              <a:t> при </a:t>
            </a:r>
            <a:r>
              <a:rPr lang="ru-RU" dirty="0" err="1" smtClean="0"/>
              <a:t>реалізації</a:t>
            </a:r>
            <a:r>
              <a:rPr lang="ru-RU" dirty="0" smtClean="0"/>
              <a:t> банком </a:t>
            </a:r>
            <a:r>
              <a:rPr lang="ru-RU" dirty="0" err="1" smtClean="0"/>
              <a:t>продуктової</a:t>
            </a:r>
            <a:r>
              <a:rPr lang="ru-RU" dirty="0" smtClean="0"/>
              <a:t> </a:t>
            </a:r>
            <a:r>
              <a:rPr lang="ru-RU" dirty="0" err="1" smtClean="0"/>
              <a:t>політики</a:t>
            </a:r>
            <a:r>
              <a:rPr lang="ru-RU" dirty="0" smtClean="0"/>
              <a:t> </a:t>
            </a:r>
            <a:r>
              <a:rPr lang="ru-RU" dirty="0" err="1" smtClean="0"/>
              <a:t>необхідно</a:t>
            </a:r>
            <a:r>
              <a:rPr lang="ru-RU" dirty="0" smtClean="0"/>
              <a:t> </a:t>
            </a:r>
            <a:r>
              <a:rPr lang="ru-RU" dirty="0" err="1" smtClean="0"/>
              <a:t>проаналізувати</a:t>
            </a:r>
            <a:r>
              <a:rPr lang="ru-RU" dirty="0" smtClean="0"/>
              <a:t> </a:t>
            </a:r>
            <a:r>
              <a:rPr lang="ru-RU" dirty="0" err="1" smtClean="0"/>
              <a:t>сприйняття</a:t>
            </a:r>
            <a:r>
              <a:rPr lang="ru-RU" dirty="0" smtClean="0"/>
              <a:t> </a:t>
            </a:r>
            <a:r>
              <a:rPr lang="ru-RU" dirty="0" err="1" smtClean="0"/>
              <a:t>цільовим</a:t>
            </a:r>
            <a:r>
              <a:rPr lang="ru-RU" dirty="0" smtClean="0"/>
              <a:t> ринком </a:t>
            </a:r>
            <a:r>
              <a:rPr lang="ru-RU" dirty="0" err="1" smtClean="0"/>
              <a:t>торговельної</a:t>
            </a:r>
            <a:r>
              <a:rPr lang="ru-RU" dirty="0" smtClean="0"/>
              <a:t> марки (бренда) банку.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41465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033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Канали </a:t>
            </a:r>
            <a:r>
              <a:rPr lang="ru-RU" dirty="0" err="1" smtClean="0"/>
              <a:t>зв'язку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904672"/>
            <a:ext cx="10515600" cy="5272291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Канали </a:t>
            </a:r>
            <a:r>
              <a:rPr lang="ru-RU" dirty="0" err="1" smtClean="0"/>
              <a:t>зв'язку</a:t>
            </a:r>
            <a:r>
              <a:rPr lang="ru-RU" dirty="0" smtClean="0"/>
              <a:t> </a:t>
            </a:r>
            <a:r>
              <a:rPr lang="ru-RU" dirty="0" err="1" smtClean="0"/>
              <a:t>доповнюються</a:t>
            </a:r>
            <a:r>
              <a:rPr lang="ru-RU" dirty="0" smtClean="0"/>
              <a:t> системою </a:t>
            </a:r>
            <a:r>
              <a:rPr lang="ru-RU" dirty="0" err="1" smtClean="0"/>
              <a:t>засобів</a:t>
            </a:r>
            <a:r>
              <a:rPr lang="ru-RU" dirty="0" smtClean="0"/>
              <a:t> </a:t>
            </a:r>
            <a:r>
              <a:rPr lang="ru-RU" dirty="0" err="1" smtClean="0"/>
              <a:t>зв'язку</a:t>
            </a:r>
            <a:r>
              <a:rPr lang="ru-RU" dirty="0" smtClean="0"/>
              <a:t>. У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перелік</a:t>
            </a:r>
            <a:r>
              <a:rPr lang="ru-RU" dirty="0" smtClean="0"/>
              <a:t> </a:t>
            </a:r>
            <a:r>
              <a:rPr lang="ru-RU" dirty="0" err="1" smtClean="0"/>
              <a:t>входять</a:t>
            </a:r>
            <a:r>
              <a:rPr lang="ru-RU" dirty="0" smtClean="0"/>
              <a:t> </a:t>
            </a:r>
            <a:r>
              <a:rPr lang="ru-RU" dirty="0" err="1" smtClean="0"/>
              <a:t>телефонні</a:t>
            </a:r>
            <a:r>
              <a:rPr lang="ru-RU" dirty="0" smtClean="0"/>
              <a:t> </a:t>
            </a:r>
            <a:r>
              <a:rPr lang="ru-RU" dirty="0" err="1" smtClean="0"/>
              <a:t>пристрої</a:t>
            </a:r>
            <a:r>
              <a:rPr lang="ru-RU" dirty="0" smtClean="0"/>
              <a:t>, </a:t>
            </a:r>
            <a:r>
              <a:rPr lang="ru-RU" dirty="0" err="1" smtClean="0"/>
              <a:t>факсимільні</a:t>
            </a:r>
            <a:r>
              <a:rPr lang="ru-RU" dirty="0" smtClean="0"/>
              <a:t> </a:t>
            </a:r>
            <a:r>
              <a:rPr lang="ru-RU" dirty="0" err="1" smtClean="0"/>
              <a:t>апарати</a:t>
            </a:r>
            <a:r>
              <a:rPr lang="ru-RU" dirty="0" smtClean="0"/>
              <a:t>, </a:t>
            </a:r>
            <a:r>
              <a:rPr lang="ru-RU" dirty="0" err="1" smtClean="0"/>
              <a:t>комп'ютери</a:t>
            </a:r>
            <a:r>
              <a:rPr lang="ru-RU" dirty="0" smtClean="0"/>
              <a:t> з модемом та </a:t>
            </a:r>
            <a:r>
              <a:rPr lang="ru-RU" dirty="0" err="1" smtClean="0"/>
              <a:t>інфрачервоним</a:t>
            </a:r>
            <a:r>
              <a:rPr lang="ru-RU" dirty="0" smtClean="0"/>
              <a:t> портом, </a:t>
            </a:r>
            <a:r>
              <a:rPr lang="ru-RU" dirty="0" err="1" smtClean="0"/>
              <a:t>відеотермінали</a:t>
            </a:r>
            <a:r>
              <a:rPr lang="ru-RU" dirty="0" smtClean="0"/>
              <a:t> для </a:t>
            </a:r>
            <a:r>
              <a:rPr lang="ru-RU" dirty="0" err="1" smtClean="0"/>
              <a:t>конференцій</a:t>
            </a:r>
            <a:r>
              <a:rPr lang="ru-RU" dirty="0" smtClean="0"/>
              <a:t> банку з </a:t>
            </a:r>
            <a:r>
              <a:rPr lang="ru-RU" dirty="0" err="1" smtClean="0"/>
              <a:t>клієнтами</a:t>
            </a:r>
            <a:r>
              <a:rPr lang="ru-RU" dirty="0" smtClean="0"/>
              <a:t>, </a:t>
            </a:r>
            <a:r>
              <a:rPr lang="ru-RU" dirty="0" err="1" smtClean="0"/>
              <a:t>Інтернет-кіоски</a:t>
            </a:r>
            <a:r>
              <a:rPr lang="ru-RU" dirty="0" smtClean="0"/>
              <a:t>, </a:t>
            </a:r>
            <a:r>
              <a:rPr lang="ru-RU" dirty="0" err="1" smtClean="0"/>
              <a:t>банкомати</a:t>
            </a:r>
            <a:r>
              <a:rPr lang="ru-RU" dirty="0" smtClean="0"/>
              <a:t>. З </a:t>
            </a:r>
            <a:r>
              <a:rPr lang="ru-RU" dirty="0" err="1" smtClean="0"/>
              <a:t>цього</a:t>
            </a:r>
            <a:r>
              <a:rPr lang="ru-RU" dirty="0" smtClean="0"/>
              <a:t> </a:t>
            </a:r>
            <a:r>
              <a:rPr lang="ru-RU" dirty="0" err="1" smtClean="0"/>
              <a:t>переліку</a:t>
            </a:r>
            <a:r>
              <a:rPr lang="ru-RU" dirty="0" smtClean="0"/>
              <a:t> видно,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окремі</a:t>
            </a:r>
            <a:r>
              <a:rPr lang="ru-RU" dirty="0" smtClean="0"/>
              <a:t> </a:t>
            </a:r>
            <a:r>
              <a:rPr lang="ru-RU" dirty="0" err="1" smtClean="0"/>
              <a:t>засоби</a:t>
            </a:r>
            <a:r>
              <a:rPr lang="ru-RU" dirty="0" smtClean="0"/>
              <a:t> </a:t>
            </a:r>
            <a:r>
              <a:rPr lang="ru-RU" dirty="0" err="1" smtClean="0"/>
              <a:t>зв'язку</a:t>
            </a:r>
            <a:r>
              <a:rPr lang="ru-RU" dirty="0" smtClean="0"/>
              <a:t> </a:t>
            </a:r>
            <a:r>
              <a:rPr lang="ru-RU" dirty="0" err="1" smtClean="0"/>
              <a:t>самі</a:t>
            </a:r>
            <a:r>
              <a:rPr lang="ru-RU" dirty="0" smtClean="0"/>
              <a:t> </a:t>
            </a:r>
            <a:r>
              <a:rPr lang="ru-RU" dirty="0" err="1" smtClean="0"/>
              <a:t>вже</a:t>
            </a:r>
            <a:r>
              <a:rPr lang="ru-RU" dirty="0" smtClean="0"/>
              <a:t> </a:t>
            </a:r>
            <a:r>
              <a:rPr lang="ru-RU" dirty="0" err="1" smtClean="0"/>
              <a:t>перетворилися</a:t>
            </a:r>
            <a:r>
              <a:rPr lang="ru-RU" dirty="0" smtClean="0"/>
              <a:t> на канали </a:t>
            </a:r>
            <a:r>
              <a:rPr lang="ru-RU" dirty="0" err="1" smtClean="0"/>
              <a:t>зв'язку</a:t>
            </a:r>
            <a:r>
              <a:rPr lang="ru-RU" dirty="0" smtClean="0"/>
              <a:t>. </a:t>
            </a:r>
          </a:p>
          <a:p>
            <a:pPr algn="just"/>
            <a:r>
              <a:rPr lang="ru-RU" dirty="0" err="1" smtClean="0"/>
              <a:t>Існують</a:t>
            </a:r>
            <a:r>
              <a:rPr lang="ru-RU" dirty="0" smtClean="0"/>
              <a:t> </a:t>
            </a:r>
            <a:r>
              <a:rPr lang="ru-RU" dirty="0" err="1" smtClean="0"/>
              <a:t>різні</a:t>
            </a:r>
            <a:r>
              <a:rPr lang="ru-RU" dirty="0" smtClean="0"/>
              <a:t> </a:t>
            </a:r>
            <a:r>
              <a:rPr lang="ru-RU" dirty="0" err="1" smtClean="0"/>
              <a:t>форми</a:t>
            </a:r>
            <a:r>
              <a:rPr lang="ru-RU" dirty="0" smtClean="0"/>
              <a:t> </a:t>
            </a:r>
            <a:r>
              <a:rPr lang="ru-RU" dirty="0" err="1" smtClean="0"/>
              <a:t>спілкування</a:t>
            </a:r>
            <a:r>
              <a:rPr lang="ru-RU" dirty="0" smtClean="0"/>
              <a:t> банку з </a:t>
            </a:r>
            <a:r>
              <a:rPr lang="ru-RU" dirty="0" err="1" smtClean="0"/>
              <a:t>клієнтом</a:t>
            </a:r>
            <a:r>
              <a:rPr lang="ru-RU" dirty="0" smtClean="0"/>
              <a:t>: </a:t>
            </a:r>
            <a:r>
              <a:rPr lang="ru-RU" dirty="0" err="1" smtClean="0"/>
              <a:t>прямі</a:t>
            </a:r>
            <a:r>
              <a:rPr lang="ru-RU" dirty="0" smtClean="0"/>
              <a:t> </a:t>
            </a:r>
            <a:r>
              <a:rPr lang="ru-RU" dirty="0" err="1" smtClean="0"/>
              <a:t>контакти</a:t>
            </a:r>
            <a:r>
              <a:rPr lang="ru-RU" dirty="0" smtClean="0"/>
              <a:t>, </a:t>
            </a:r>
            <a:r>
              <a:rPr lang="ru-RU" dirty="0" err="1" smtClean="0"/>
              <a:t>спілкування</a:t>
            </a:r>
            <a:r>
              <a:rPr lang="ru-RU" dirty="0" smtClean="0"/>
              <a:t> через </a:t>
            </a:r>
            <a:r>
              <a:rPr lang="ru-RU" dirty="0" err="1" smtClean="0"/>
              <a:t>засоби</a:t>
            </a:r>
            <a:r>
              <a:rPr lang="ru-RU" dirty="0" smtClean="0"/>
              <a:t> </a:t>
            </a:r>
            <a:r>
              <a:rPr lang="ru-RU" dirty="0" err="1" smtClean="0"/>
              <a:t>зв'язку</a:t>
            </a:r>
            <a:r>
              <a:rPr lang="ru-RU" dirty="0" smtClean="0"/>
              <a:t> (</a:t>
            </a:r>
            <a:r>
              <a:rPr lang="ru-RU" dirty="0" err="1" smtClean="0"/>
              <a:t>письмова</a:t>
            </a:r>
            <a:r>
              <a:rPr lang="ru-RU" dirty="0" smtClean="0"/>
              <a:t> форма, </a:t>
            </a:r>
            <a:r>
              <a:rPr lang="ru-RU" dirty="0" err="1" smtClean="0"/>
              <a:t>аудіо</a:t>
            </a:r>
            <a:r>
              <a:rPr lang="ru-RU" dirty="0" smtClean="0"/>
              <a:t>-, </a:t>
            </a:r>
            <a:r>
              <a:rPr lang="ru-RU" dirty="0" err="1" smtClean="0"/>
              <a:t>відеоконференції</a:t>
            </a:r>
            <a:r>
              <a:rPr lang="ru-RU" dirty="0" smtClean="0"/>
              <a:t>). </a:t>
            </a:r>
          </a:p>
          <a:p>
            <a:pPr algn="just"/>
            <a:endParaRPr lang="ru-RU" dirty="0"/>
          </a:p>
          <a:p>
            <a:pPr algn="just"/>
            <a:r>
              <a:rPr lang="ru-RU" dirty="0" smtClean="0"/>
              <a:t>Канали </a:t>
            </a:r>
            <a:r>
              <a:rPr lang="ru-RU" dirty="0" err="1" smtClean="0"/>
              <a:t>збуту</a:t>
            </a:r>
            <a:r>
              <a:rPr lang="ru-RU" dirty="0" smtClean="0"/>
              <a:t> </a:t>
            </a:r>
            <a:r>
              <a:rPr lang="ru-RU" dirty="0" err="1" smtClean="0"/>
              <a:t>підрозділяються</a:t>
            </a:r>
            <a:r>
              <a:rPr lang="ru-RU" dirty="0" smtClean="0"/>
              <a:t> на </a:t>
            </a:r>
            <a:r>
              <a:rPr lang="ru-RU" dirty="0" err="1" smtClean="0"/>
              <a:t>основні</a:t>
            </a:r>
            <a:r>
              <a:rPr lang="ru-RU" dirty="0" smtClean="0"/>
              <a:t> і </a:t>
            </a:r>
            <a:r>
              <a:rPr lang="ru-RU" dirty="0" err="1" smtClean="0"/>
              <a:t>допоміжні</a:t>
            </a:r>
            <a:r>
              <a:rPr lang="ru-RU" dirty="0" smtClean="0"/>
              <a:t>. </a:t>
            </a:r>
            <a:r>
              <a:rPr lang="ru-RU" dirty="0" err="1" smtClean="0"/>
              <a:t>Залежно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типу банку і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організації</a:t>
            </a:r>
            <a:r>
              <a:rPr lang="ru-RU" dirty="0" smtClean="0"/>
              <a:t> </a:t>
            </a:r>
            <a:r>
              <a:rPr lang="ru-RU" dirty="0" err="1" smtClean="0"/>
              <a:t>бізнесу</a:t>
            </a:r>
            <a:r>
              <a:rPr lang="ru-RU" dirty="0" smtClean="0"/>
              <a:t> в </a:t>
            </a:r>
            <a:r>
              <a:rPr lang="ru-RU" dirty="0" err="1" smtClean="0"/>
              <a:t>ролі</a:t>
            </a:r>
            <a:r>
              <a:rPr lang="ru-RU" dirty="0" smtClean="0"/>
              <a:t> </a:t>
            </a:r>
            <a:r>
              <a:rPr lang="ru-RU" dirty="0" err="1" smtClean="0"/>
              <a:t>основних</a:t>
            </a:r>
            <a:r>
              <a:rPr lang="ru-RU" dirty="0" smtClean="0"/>
              <a:t> </a:t>
            </a:r>
            <a:r>
              <a:rPr lang="ru-RU" dirty="0" err="1" smtClean="0"/>
              <a:t>каналів</a:t>
            </a:r>
            <a:r>
              <a:rPr lang="ru-RU" dirty="0" smtClean="0"/>
              <a:t> </a:t>
            </a:r>
            <a:r>
              <a:rPr lang="ru-RU" dirty="0" err="1" smtClean="0"/>
              <a:t>можуть</a:t>
            </a:r>
            <a:r>
              <a:rPr lang="ru-RU" dirty="0" smtClean="0"/>
              <a:t> бути мережа </a:t>
            </a:r>
            <a:r>
              <a:rPr lang="ru-RU" dirty="0" err="1" smtClean="0"/>
              <a:t>стаціонарних</a:t>
            </a:r>
            <a:r>
              <a:rPr lang="ru-RU" dirty="0" smtClean="0"/>
              <a:t> </a:t>
            </a:r>
            <a:r>
              <a:rPr lang="ru-RU" dirty="0" err="1" smtClean="0"/>
              <a:t>офісів</a:t>
            </a:r>
            <a:r>
              <a:rPr lang="ru-RU" dirty="0" smtClean="0"/>
              <a:t> (</a:t>
            </a:r>
            <a:r>
              <a:rPr lang="ru-RU" dirty="0" err="1" smtClean="0"/>
              <a:t>традиційний</a:t>
            </a:r>
            <a:r>
              <a:rPr lang="ru-RU" dirty="0" smtClean="0"/>
              <a:t> банк)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Інтернет</a:t>
            </a:r>
            <a:r>
              <a:rPr lang="ru-RU" dirty="0" smtClean="0"/>
              <a:t>-банк (</a:t>
            </a:r>
            <a:r>
              <a:rPr lang="ru-RU" dirty="0" err="1" smtClean="0"/>
              <a:t>віртуальний</a:t>
            </a:r>
            <a:r>
              <a:rPr lang="ru-RU" dirty="0" smtClean="0"/>
              <a:t> банк). </a:t>
            </a:r>
          </a:p>
          <a:p>
            <a:pPr algn="just"/>
            <a:r>
              <a:rPr lang="ru-RU" dirty="0" err="1" smtClean="0"/>
              <a:t>Основні</a:t>
            </a:r>
            <a:r>
              <a:rPr lang="ru-RU" dirty="0" smtClean="0"/>
              <a:t> канали </a:t>
            </a:r>
            <a:r>
              <a:rPr lang="ru-RU" dirty="0" err="1" smtClean="0"/>
              <a:t>обслуговують</a:t>
            </a:r>
            <a:r>
              <a:rPr lang="ru-RU" dirty="0" smtClean="0"/>
              <a:t> </a:t>
            </a:r>
            <a:r>
              <a:rPr lang="ru-RU" dirty="0" err="1" smtClean="0"/>
              <a:t>головну</a:t>
            </a:r>
            <a:r>
              <a:rPr lang="ru-RU" dirty="0" smtClean="0"/>
              <a:t> </a:t>
            </a:r>
            <a:r>
              <a:rPr lang="ru-RU" dirty="0" err="1" smtClean="0"/>
              <a:t>частину</a:t>
            </a:r>
            <a:r>
              <a:rPr lang="ru-RU" dirty="0" smtClean="0"/>
              <a:t> </a:t>
            </a:r>
            <a:r>
              <a:rPr lang="ru-RU" dirty="0" err="1" smtClean="0"/>
              <a:t>клієнтури</a:t>
            </a:r>
            <a:r>
              <a:rPr lang="ru-RU" dirty="0" smtClean="0"/>
              <a:t> і </a:t>
            </a:r>
            <a:r>
              <a:rPr lang="ru-RU" dirty="0" err="1" smtClean="0"/>
              <a:t>надають</a:t>
            </a:r>
            <a:r>
              <a:rPr lang="ru-RU" dirty="0" smtClean="0"/>
              <a:t> </a:t>
            </a:r>
            <a:r>
              <a:rPr lang="ru-RU" dirty="0" err="1" smtClean="0"/>
              <a:t>велику</a:t>
            </a:r>
            <a:r>
              <a:rPr lang="ru-RU" dirty="0" smtClean="0"/>
              <a:t> </a:t>
            </a:r>
            <a:r>
              <a:rPr lang="ru-RU" dirty="0" err="1" smtClean="0"/>
              <a:t>частину</a:t>
            </a:r>
            <a:r>
              <a:rPr lang="ru-RU" dirty="0" smtClean="0"/>
              <a:t> </a:t>
            </a:r>
            <a:r>
              <a:rPr lang="ru-RU" dirty="0" err="1" smtClean="0"/>
              <a:t>послуг</a:t>
            </a:r>
            <a:r>
              <a:rPr lang="ru-RU" dirty="0" smtClean="0"/>
              <a:t>, </a:t>
            </a:r>
            <a:r>
              <a:rPr lang="ru-RU" dirty="0" err="1" smtClean="0"/>
              <a:t>тоді</a:t>
            </a:r>
            <a:r>
              <a:rPr lang="ru-RU" dirty="0" smtClean="0"/>
              <a:t> як </a:t>
            </a:r>
            <a:r>
              <a:rPr lang="ru-RU" dirty="0" err="1" smtClean="0"/>
              <a:t>допоміжні</a:t>
            </a:r>
            <a:r>
              <a:rPr lang="ru-RU" dirty="0" smtClean="0"/>
              <a:t> </a:t>
            </a:r>
            <a:r>
              <a:rPr lang="ru-RU" dirty="0" err="1" smtClean="0"/>
              <a:t>спеціалізуються</a:t>
            </a:r>
            <a:r>
              <a:rPr lang="ru-RU" dirty="0" smtClean="0"/>
              <a:t> на </a:t>
            </a:r>
            <a:r>
              <a:rPr lang="ru-RU" dirty="0" err="1" smtClean="0"/>
              <a:t>певних</a:t>
            </a:r>
            <a:r>
              <a:rPr lang="ru-RU" dirty="0" smtClean="0"/>
              <a:t> типах </a:t>
            </a:r>
            <a:r>
              <a:rPr lang="ru-RU" dirty="0" err="1" smtClean="0"/>
              <a:t>операцій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категорії</a:t>
            </a:r>
            <a:r>
              <a:rPr lang="ru-RU" dirty="0" smtClean="0"/>
              <a:t> </a:t>
            </a:r>
            <a:r>
              <a:rPr lang="ru-RU" dirty="0" err="1" smtClean="0"/>
              <a:t>клієнтів</a:t>
            </a:r>
            <a:r>
              <a:rPr lang="ru-RU" dirty="0" smtClean="0"/>
              <a:t>. Так, </a:t>
            </a:r>
            <a:r>
              <a:rPr lang="ru-RU" dirty="0" err="1" smtClean="0"/>
              <a:t>традиційний</a:t>
            </a:r>
            <a:r>
              <a:rPr lang="ru-RU" dirty="0" smtClean="0"/>
              <a:t> банк </a:t>
            </a:r>
            <a:r>
              <a:rPr lang="ru-RU" dirty="0" err="1" smtClean="0"/>
              <a:t>створює</a:t>
            </a:r>
            <a:r>
              <a:rPr lang="ru-RU" dirty="0" smtClean="0"/>
              <a:t> канал доставки «</a:t>
            </a:r>
            <a:r>
              <a:rPr lang="ru-RU" dirty="0" err="1" smtClean="0"/>
              <a:t>Інтернет</a:t>
            </a:r>
            <a:r>
              <a:rPr lang="ru-RU" dirty="0" smtClean="0"/>
              <a:t>-банк» для </a:t>
            </a:r>
            <a:r>
              <a:rPr lang="ru-RU" dirty="0" err="1" smtClean="0"/>
              <a:t>проведення</a:t>
            </a:r>
            <a:r>
              <a:rPr lang="ru-RU" dirty="0" smtClean="0"/>
              <a:t> </a:t>
            </a:r>
            <a:r>
              <a:rPr lang="ru-RU" dirty="0" err="1" smtClean="0"/>
              <a:t>простих</a:t>
            </a:r>
            <a:r>
              <a:rPr lang="ru-RU" dirty="0" smtClean="0"/>
              <a:t> </a:t>
            </a:r>
            <a:r>
              <a:rPr lang="ru-RU" dirty="0" err="1" smtClean="0"/>
              <a:t>трансакцій</a:t>
            </a:r>
            <a:r>
              <a:rPr lang="ru-RU" dirty="0" smtClean="0"/>
              <a:t> і </a:t>
            </a:r>
            <a:r>
              <a:rPr lang="ru-RU" dirty="0" err="1" smtClean="0"/>
              <a:t>обслуговування</a:t>
            </a:r>
            <a:r>
              <a:rPr lang="ru-RU" dirty="0" smtClean="0"/>
              <a:t> </a:t>
            </a:r>
            <a:r>
              <a:rPr lang="ru-RU" dirty="0" err="1" smtClean="0"/>
              <a:t>активних</a:t>
            </a:r>
            <a:r>
              <a:rPr lang="ru-RU" dirty="0" smtClean="0"/>
              <a:t> </a:t>
            </a:r>
            <a:r>
              <a:rPr lang="ru-RU" dirty="0" err="1" smtClean="0"/>
              <a:t>користувачів</a:t>
            </a:r>
            <a:r>
              <a:rPr lang="ru-RU" dirty="0" smtClean="0"/>
              <a:t> </a:t>
            </a:r>
            <a:r>
              <a:rPr lang="ru-RU" dirty="0" err="1" smtClean="0"/>
              <a:t>комп'ютера</a:t>
            </a:r>
            <a:r>
              <a:rPr lang="ru-RU" dirty="0" smtClean="0"/>
              <a:t> і </a:t>
            </a:r>
            <a:r>
              <a:rPr lang="ru-RU" dirty="0" err="1" smtClean="0"/>
              <a:t>Інтернет</a:t>
            </a:r>
            <a:r>
              <a:rPr lang="ru-RU" dirty="0" smtClean="0"/>
              <a:t>. У свою </a:t>
            </a:r>
            <a:r>
              <a:rPr lang="ru-RU" dirty="0" err="1" smtClean="0"/>
              <a:t>чергу</a:t>
            </a:r>
            <a:r>
              <a:rPr lang="ru-RU" dirty="0" smtClean="0"/>
              <a:t> </a:t>
            </a:r>
            <a:r>
              <a:rPr lang="ru-RU" dirty="0" err="1" smtClean="0"/>
              <a:t>віртуальний</a:t>
            </a:r>
            <a:r>
              <a:rPr lang="ru-RU" dirty="0" smtClean="0"/>
              <a:t> банк </a:t>
            </a:r>
            <a:r>
              <a:rPr lang="ru-RU" dirty="0" err="1" smtClean="0"/>
              <a:t>відкриває</a:t>
            </a:r>
            <a:r>
              <a:rPr lang="ru-RU" dirty="0" smtClean="0"/>
              <a:t> </a:t>
            </a:r>
            <a:r>
              <a:rPr lang="ru-RU" dirty="0" err="1" smtClean="0"/>
              <a:t>стаціонарний</a:t>
            </a:r>
            <a:r>
              <a:rPr lang="ru-RU" dirty="0" smtClean="0"/>
              <a:t> </a:t>
            </a:r>
            <a:r>
              <a:rPr lang="ru-RU" dirty="0" err="1" smtClean="0"/>
              <a:t>офіс</a:t>
            </a:r>
            <a:r>
              <a:rPr lang="ru-RU" dirty="0" smtClean="0"/>
              <a:t> у </a:t>
            </a:r>
            <a:r>
              <a:rPr lang="ru-RU" dirty="0" err="1" smtClean="0"/>
              <a:t>вигляді</a:t>
            </a:r>
            <a:r>
              <a:rPr lang="ru-RU" dirty="0" smtClean="0"/>
              <a:t> </a:t>
            </a:r>
            <a:r>
              <a:rPr lang="ru-RU" dirty="0" err="1" smtClean="0"/>
              <a:t>кібер</a:t>
            </a:r>
            <a:r>
              <a:rPr lang="ru-RU" dirty="0" smtClean="0"/>
              <a:t>-кафе для </a:t>
            </a:r>
            <a:r>
              <a:rPr lang="ru-RU" dirty="0" err="1" smtClean="0"/>
              <a:t>більшої</a:t>
            </a:r>
            <a:r>
              <a:rPr lang="ru-RU" dirty="0" smtClean="0"/>
              <a:t> </a:t>
            </a:r>
            <a:r>
              <a:rPr lang="ru-RU" dirty="0" err="1" smtClean="0"/>
              <a:t>зручності</a:t>
            </a:r>
            <a:r>
              <a:rPr lang="ru-RU" dirty="0" smtClean="0"/>
              <a:t> </a:t>
            </a:r>
            <a:r>
              <a:rPr lang="ru-RU" dirty="0" err="1" smtClean="0"/>
              <a:t>своїх</a:t>
            </a:r>
            <a:r>
              <a:rPr lang="ru-RU" dirty="0" smtClean="0"/>
              <a:t> </a:t>
            </a:r>
            <a:r>
              <a:rPr lang="ru-RU" dirty="0" err="1" smtClean="0"/>
              <a:t>клієнтів</a:t>
            </a:r>
            <a:r>
              <a:rPr lang="ru-RU" dirty="0" smtClean="0"/>
              <a:t>, </a:t>
            </a:r>
            <a:r>
              <a:rPr lang="ru-RU" dirty="0" err="1" smtClean="0"/>
              <a:t>створення</a:t>
            </a:r>
            <a:r>
              <a:rPr lang="ru-RU" dirty="0" smtClean="0"/>
              <a:t> позитивного </a:t>
            </a:r>
            <a:r>
              <a:rPr lang="ru-RU" dirty="0" err="1" smtClean="0"/>
              <a:t>іміджу</a:t>
            </a:r>
            <a:r>
              <a:rPr lang="ru-RU" dirty="0" smtClean="0"/>
              <a:t> і </a:t>
            </a:r>
            <a:r>
              <a:rPr lang="ru-RU" dirty="0" err="1" smtClean="0"/>
              <a:t>надання</a:t>
            </a:r>
            <a:r>
              <a:rPr lang="ru-RU" dirty="0" smtClean="0"/>
              <a:t> </a:t>
            </a:r>
            <a:r>
              <a:rPr lang="ru-RU" dirty="0" err="1" smtClean="0"/>
              <a:t>додаткових</a:t>
            </a:r>
            <a:r>
              <a:rPr lang="ru-RU" dirty="0" smtClean="0"/>
              <a:t> </a:t>
            </a:r>
            <a:r>
              <a:rPr lang="ru-RU" dirty="0" err="1" smtClean="0"/>
              <a:t>послуг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37930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Комунікаційна</a:t>
            </a:r>
            <a:r>
              <a:rPr lang="ru-RU" dirty="0" smtClean="0"/>
              <a:t> </a:t>
            </a:r>
            <a:r>
              <a:rPr lang="ru-RU" dirty="0" err="1" smtClean="0"/>
              <a:t>політика</a:t>
            </a:r>
            <a:r>
              <a:rPr lang="ru-RU" dirty="0" smtClean="0"/>
              <a:t> банку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 err="1" smtClean="0"/>
              <a:t>Комунікаційна</a:t>
            </a:r>
            <a:r>
              <a:rPr lang="ru-RU" dirty="0" smtClean="0"/>
              <a:t> </a:t>
            </a:r>
            <a:r>
              <a:rPr lang="ru-RU" dirty="0" err="1" smtClean="0"/>
              <a:t>політика</a:t>
            </a:r>
            <a:r>
              <a:rPr lang="ru-RU" dirty="0" smtClean="0"/>
              <a:t> банку –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спілкування</a:t>
            </a:r>
            <a:r>
              <a:rPr lang="ru-RU" dirty="0" smtClean="0"/>
              <a:t>, </a:t>
            </a:r>
            <a:r>
              <a:rPr lang="ru-RU" dirty="0" err="1" smtClean="0"/>
              <a:t>тобто</a:t>
            </a:r>
            <a:r>
              <a:rPr lang="ru-RU" dirty="0" smtClean="0"/>
              <a:t> </a:t>
            </a:r>
            <a:r>
              <a:rPr lang="ru-RU" dirty="0" err="1" smtClean="0"/>
              <a:t>ефективна</a:t>
            </a:r>
            <a:r>
              <a:rPr lang="ru-RU" dirty="0" smtClean="0"/>
              <a:t> передача </a:t>
            </a:r>
            <a:r>
              <a:rPr lang="ru-RU" dirty="0" err="1" smtClean="0"/>
              <a:t>повідомлень</a:t>
            </a:r>
            <a:r>
              <a:rPr lang="ru-RU" dirty="0" smtClean="0"/>
              <a:t> і </a:t>
            </a:r>
            <a:r>
              <a:rPr lang="ru-RU" dirty="0" err="1" smtClean="0"/>
              <a:t>образів</a:t>
            </a:r>
            <a:r>
              <a:rPr lang="ru-RU" dirty="0" smtClean="0"/>
              <a:t> </a:t>
            </a:r>
            <a:r>
              <a:rPr lang="ru-RU" dirty="0" err="1" smtClean="0"/>
              <a:t>цільовому</a:t>
            </a:r>
            <a:r>
              <a:rPr lang="ru-RU" dirty="0" smtClean="0"/>
              <a:t> ринку. </a:t>
            </a:r>
            <a:r>
              <a:rPr lang="ru-RU" dirty="0" err="1" smtClean="0"/>
              <a:t>Ефективність</a:t>
            </a:r>
            <a:r>
              <a:rPr lang="ru-RU" dirty="0" smtClean="0"/>
              <a:t> </a:t>
            </a:r>
            <a:r>
              <a:rPr lang="ru-RU" dirty="0" err="1" smtClean="0"/>
              <a:t>комунікацій</a:t>
            </a:r>
            <a:r>
              <a:rPr lang="ru-RU" dirty="0" smtClean="0"/>
              <a:t> </a:t>
            </a:r>
            <a:r>
              <a:rPr lang="ru-RU" dirty="0" err="1" smtClean="0"/>
              <a:t>передбачає</a:t>
            </a:r>
            <a:r>
              <a:rPr lang="ru-RU" dirty="0" smtClean="0"/>
              <a:t> </a:t>
            </a:r>
            <a:r>
              <a:rPr lang="ru-RU" dirty="0" err="1" smtClean="0"/>
              <a:t>взаємну</a:t>
            </a:r>
            <a:r>
              <a:rPr lang="ru-RU" dirty="0" smtClean="0"/>
              <a:t> </a:t>
            </a:r>
            <a:r>
              <a:rPr lang="ru-RU" dirty="0" err="1" smtClean="0"/>
              <a:t>інформованість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</a:t>
            </a:r>
            <a:r>
              <a:rPr lang="ru-RU" dirty="0" err="1" smtClean="0"/>
              <a:t>клієнтом</a:t>
            </a:r>
            <a:r>
              <a:rPr lang="ru-RU" dirty="0" smtClean="0"/>
              <a:t> і банком. З одного боку, банк повинен </a:t>
            </a:r>
            <a:r>
              <a:rPr lang="ru-RU" dirty="0" err="1" smtClean="0"/>
              <a:t>дуже</a:t>
            </a:r>
            <a:r>
              <a:rPr lang="ru-RU" dirty="0" smtClean="0"/>
              <a:t> добре знати потреби </a:t>
            </a:r>
            <a:r>
              <a:rPr lang="ru-RU" dirty="0" err="1" smtClean="0"/>
              <a:t>клієнтів</a:t>
            </a:r>
            <a:r>
              <a:rPr lang="ru-RU" dirty="0" smtClean="0"/>
              <a:t>, з </a:t>
            </a:r>
            <a:r>
              <a:rPr lang="ru-RU" dirty="0" err="1" smtClean="0"/>
              <a:t>іншого</a:t>
            </a:r>
            <a:r>
              <a:rPr lang="ru-RU" dirty="0" smtClean="0"/>
              <a:t> – </a:t>
            </a:r>
            <a:r>
              <a:rPr lang="ru-RU" dirty="0" err="1" smtClean="0"/>
              <a:t>надавати</a:t>
            </a:r>
            <a:r>
              <a:rPr lang="ru-RU" dirty="0" smtClean="0"/>
              <a:t> </a:t>
            </a:r>
            <a:r>
              <a:rPr lang="ru-RU" dirty="0" err="1" smtClean="0"/>
              <a:t>їм</a:t>
            </a:r>
            <a:r>
              <a:rPr lang="ru-RU" dirty="0" smtClean="0"/>
              <a:t> </a:t>
            </a:r>
            <a:r>
              <a:rPr lang="ru-RU" dirty="0" err="1" smtClean="0"/>
              <a:t>найдостовірнішу</a:t>
            </a:r>
            <a:r>
              <a:rPr lang="ru-RU" dirty="0" smtClean="0"/>
              <a:t> й </a:t>
            </a:r>
            <a:r>
              <a:rPr lang="ru-RU" dirty="0" err="1" smtClean="0"/>
              <a:t>найоб'єктивнішу</a:t>
            </a:r>
            <a:r>
              <a:rPr lang="ru-RU" dirty="0" smtClean="0"/>
              <a:t> </a:t>
            </a:r>
            <a:r>
              <a:rPr lang="ru-RU" dirty="0" err="1" smtClean="0"/>
              <a:t>інформацію</a:t>
            </a:r>
            <a:r>
              <a:rPr lang="ru-RU" dirty="0" smtClean="0"/>
              <a:t> про себе і про </a:t>
            </a:r>
            <a:r>
              <a:rPr lang="ru-RU" dirty="0" err="1" smtClean="0"/>
              <a:t>свої</a:t>
            </a:r>
            <a:r>
              <a:rPr lang="ru-RU" dirty="0" smtClean="0"/>
              <a:t> </a:t>
            </a:r>
            <a:r>
              <a:rPr lang="ru-RU" dirty="0" err="1" smtClean="0"/>
              <a:t>послуги</a:t>
            </a:r>
            <a:r>
              <a:rPr lang="ru-RU" dirty="0" smtClean="0"/>
              <a:t>.</a:t>
            </a:r>
          </a:p>
          <a:p>
            <a:pPr algn="just"/>
            <a:r>
              <a:rPr lang="ru-RU" dirty="0" smtClean="0"/>
              <a:t> Для того, </a:t>
            </a: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політика</a:t>
            </a:r>
            <a:r>
              <a:rPr lang="ru-RU" dirty="0" smtClean="0"/>
              <a:t> </a:t>
            </a:r>
            <a:r>
              <a:rPr lang="ru-RU" dirty="0" err="1" smtClean="0"/>
              <a:t>комунікацій</a:t>
            </a:r>
            <a:r>
              <a:rPr lang="ru-RU" dirty="0" smtClean="0"/>
              <a:t> </a:t>
            </a:r>
            <a:r>
              <a:rPr lang="ru-RU" dirty="0" err="1" smtClean="0"/>
              <a:t>була</a:t>
            </a:r>
            <a:r>
              <a:rPr lang="ru-RU" dirty="0" smtClean="0"/>
              <a:t> </a:t>
            </a:r>
            <a:r>
              <a:rPr lang="ru-RU" dirty="0" err="1" smtClean="0"/>
              <a:t>ефективною</a:t>
            </a:r>
            <a:r>
              <a:rPr lang="ru-RU" dirty="0" smtClean="0"/>
              <a:t>, вона </a:t>
            </a:r>
            <a:r>
              <a:rPr lang="ru-RU" dirty="0" err="1" smtClean="0"/>
              <a:t>має</a:t>
            </a:r>
            <a:r>
              <a:rPr lang="ru-RU" dirty="0" smtClean="0"/>
              <a:t> бути </a:t>
            </a:r>
            <a:r>
              <a:rPr lang="ru-RU" dirty="0" err="1" smtClean="0"/>
              <a:t>тісно</a:t>
            </a:r>
            <a:r>
              <a:rPr lang="ru-RU" dirty="0" smtClean="0"/>
              <a:t> </a:t>
            </a:r>
            <a:r>
              <a:rPr lang="ru-RU" dirty="0" err="1" smtClean="0"/>
              <a:t>пов'язана</a:t>
            </a:r>
            <a:r>
              <a:rPr lang="ru-RU" dirty="0" smtClean="0"/>
              <a:t> з </a:t>
            </a:r>
            <a:r>
              <a:rPr lang="ru-RU" dirty="0" err="1" smtClean="0"/>
              <a:t>іншими</a:t>
            </a:r>
            <a:r>
              <a:rPr lang="ru-RU" dirty="0" smtClean="0"/>
              <a:t> </a:t>
            </a:r>
            <a:r>
              <a:rPr lang="ru-RU" dirty="0" err="1" smtClean="0"/>
              <a:t>елементами</a:t>
            </a:r>
            <a:r>
              <a:rPr lang="ru-RU" dirty="0" smtClean="0"/>
              <a:t> комплексу маркетингу банку. </a:t>
            </a:r>
            <a:r>
              <a:rPr lang="ru-RU" dirty="0" err="1" smtClean="0"/>
              <a:t>Саме</a:t>
            </a:r>
            <a:r>
              <a:rPr lang="ru-RU" dirty="0" smtClean="0"/>
              <a:t> тому комплекс </a:t>
            </a:r>
            <a:r>
              <a:rPr lang="ru-RU" dirty="0" err="1" smtClean="0"/>
              <a:t>комунікацій</a:t>
            </a:r>
            <a:r>
              <a:rPr lang="ru-RU" dirty="0" smtClean="0"/>
              <a:t> є </a:t>
            </a:r>
            <a:r>
              <a:rPr lang="ru-RU" dirty="0" err="1" smtClean="0"/>
              <a:t>завершуючою</a:t>
            </a:r>
            <a:r>
              <a:rPr lang="ru-RU" dirty="0" smtClean="0"/>
              <a:t> </a:t>
            </a:r>
            <a:r>
              <a:rPr lang="ru-RU" dirty="0" err="1" smtClean="0"/>
              <a:t>ланкою</a:t>
            </a:r>
            <a:r>
              <a:rPr lang="ru-RU" dirty="0" smtClean="0"/>
              <a:t> </a:t>
            </a:r>
            <a:r>
              <a:rPr lang="ru-RU" dirty="0" err="1" smtClean="0"/>
              <a:t>маркетингових</a:t>
            </a:r>
            <a:r>
              <a:rPr lang="ru-RU" dirty="0" smtClean="0"/>
              <a:t> </a:t>
            </a:r>
            <a:r>
              <a:rPr lang="ru-RU" dirty="0" err="1" smtClean="0"/>
              <a:t>рішень</a:t>
            </a:r>
            <a:r>
              <a:rPr lang="ru-RU" dirty="0" smtClean="0"/>
              <a:t>, </a:t>
            </a:r>
            <a:r>
              <a:rPr lang="ru-RU" dirty="0" err="1" smtClean="0"/>
              <a:t>оскільки</a:t>
            </a:r>
            <a:r>
              <a:rPr lang="ru-RU" dirty="0" smtClean="0"/>
              <a:t>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діятиме</a:t>
            </a:r>
            <a:r>
              <a:rPr lang="ru-RU" dirty="0" smtClean="0"/>
              <a:t> </a:t>
            </a:r>
            <a:r>
              <a:rPr lang="ru-RU" dirty="0" err="1" smtClean="0"/>
              <a:t>тільки</a:t>
            </a:r>
            <a:r>
              <a:rPr lang="ru-RU" dirty="0" smtClean="0"/>
              <a:t> в </a:t>
            </a:r>
            <a:r>
              <a:rPr lang="ru-RU" dirty="0" err="1" smtClean="0"/>
              <a:t>сукупності</a:t>
            </a:r>
            <a:r>
              <a:rPr lang="ru-RU" dirty="0" smtClean="0"/>
              <a:t> з </a:t>
            </a:r>
            <a:r>
              <a:rPr lang="ru-RU" dirty="0" err="1" smtClean="0"/>
              <a:t>іншими</a:t>
            </a:r>
            <a:r>
              <a:rPr lang="ru-RU" dirty="0" smtClean="0"/>
              <a:t> </a:t>
            </a:r>
            <a:r>
              <a:rPr lang="ru-RU" dirty="0" err="1" smtClean="0"/>
              <a:t>складовими</a:t>
            </a:r>
            <a:r>
              <a:rPr lang="ru-RU" dirty="0" smtClean="0"/>
              <a:t> </a:t>
            </a:r>
            <a:r>
              <a:rPr lang="ru-RU" dirty="0" err="1" smtClean="0"/>
              <a:t>маркетингміксу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71039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Взаємодія</a:t>
            </a:r>
            <a:r>
              <a:rPr lang="ru-RU" dirty="0" smtClean="0"/>
              <a:t> </a:t>
            </a:r>
            <a:r>
              <a:rPr lang="ru-RU" dirty="0" err="1" smtClean="0"/>
              <a:t>комунікаційної</a:t>
            </a:r>
            <a:r>
              <a:rPr lang="ru-RU" dirty="0" smtClean="0"/>
              <a:t> </a:t>
            </a:r>
            <a:r>
              <a:rPr lang="ru-RU" dirty="0" err="1" smtClean="0"/>
              <a:t>політики</a:t>
            </a:r>
            <a:r>
              <a:rPr lang="ru-RU" dirty="0" smtClean="0"/>
              <a:t> з </a:t>
            </a:r>
            <a:r>
              <a:rPr lang="ru-RU" dirty="0" err="1" smtClean="0"/>
              <a:t>іншими</a:t>
            </a:r>
            <a:r>
              <a:rPr lang="ru-RU" dirty="0" smtClean="0"/>
              <a:t> </a:t>
            </a:r>
            <a:r>
              <a:rPr lang="ru-RU" dirty="0" err="1" smtClean="0"/>
              <a:t>складовими</a:t>
            </a:r>
            <a:r>
              <a:rPr lang="ru-RU" dirty="0" smtClean="0"/>
              <a:t> комплексу маркетингу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7719" t="33606" r="38640" b="52310"/>
          <a:stretch/>
        </p:blipFill>
        <p:spPr>
          <a:xfrm>
            <a:off x="838200" y="2198451"/>
            <a:ext cx="9737387" cy="3263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0962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437744"/>
            <a:ext cx="10515600" cy="6303523"/>
          </a:xfrm>
        </p:spPr>
        <p:txBody>
          <a:bodyPr>
            <a:normAutofit fontScale="85000" lnSpcReduction="20000"/>
          </a:bodyPr>
          <a:lstStyle/>
          <a:p>
            <a:r>
              <a:rPr lang="ru-RU" dirty="0" err="1" smtClean="0"/>
              <a:t>Комунікації</a:t>
            </a:r>
            <a:r>
              <a:rPr lang="ru-RU" dirty="0" smtClean="0"/>
              <a:t> є </a:t>
            </a:r>
            <a:r>
              <a:rPr lang="ru-RU" dirty="0" err="1" smtClean="0"/>
              <a:t>процесом</a:t>
            </a:r>
            <a:r>
              <a:rPr lang="ru-RU" dirty="0" smtClean="0"/>
              <a:t>, за </a:t>
            </a:r>
            <a:r>
              <a:rPr lang="ru-RU" dirty="0" err="1" smtClean="0"/>
              <a:t>допомогою</a:t>
            </a:r>
            <a:r>
              <a:rPr lang="ru-RU" dirty="0" smtClean="0"/>
              <a:t> </a:t>
            </a:r>
            <a:r>
              <a:rPr lang="ru-RU" dirty="0" err="1" smtClean="0"/>
              <a:t>якого</a:t>
            </a:r>
            <a:r>
              <a:rPr lang="ru-RU" dirty="0" smtClean="0"/>
              <a:t> </a:t>
            </a:r>
            <a:r>
              <a:rPr lang="ru-RU" dirty="0" err="1" smtClean="0"/>
              <a:t>відбувається</a:t>
            </a:r>
            <a:r>
              <a:rPr lang="ru-RU" dirty="0" smtClean="0"/>
              <a:t> </a:t>
            </a:r>
            <a:r>
              <a:rPr lang="ru-RU" dirty="0" err="1" smtClean="0"/>
              <a:t>обмін</a:t>
            </a:r>
            <a:r>
              <a:rPr lang="ru-RU" dirty="0" smtClean="0"/>
              <a:t> сигналами </a:t>
            </a:r>
            <a:r>
              <a:rPr lang="ru-RU" dirty="0" err="1" smtClean="0"/>
              <a:t>між</a:t>
            </a:r>
            <a:r>
              <a:rPr lang="ru-RU" dirty="0" smtClean="0"/>
              <a:t> </a:t>
            </a:r>
            <a:r>
              <a:rPr lang="ru-RU" dirty="0" err="1" smtClean="0"/>
              <a:t>відправником</a:t>
            </a:r>
            <a:r>
              <a:rPr lang="ru-RU" dirty="0" smtClean="0"/>
              <a:t> </a:t>
            </a:r>
            <a:r>
              <a:rPr lang="ru-RU" dirty="0" err="1" smtClean="0"/>
              <a:t>повідомлення</a:t>
            </a:r>
            <a:r>
              <a:rPr lang="ru-RU" dirty="0" smtClean="0"/>
              <a:t> та </a:t>
            </a:r>
            <a:r>
              <a:rPr lang="ru-RU" dirty="0" err="1" smtClean="0"/>
              <a:t>одержувачем</a:t>
            </a:r>
            <a:r>
              <a:rPr lang="ru-RU" dirty="0" smtClean="0"/>
              <a:t> (адресатом)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застосуванням</a:t>
            </a:r>
            <a:r>
              <a:rPr lang="ru-RU" dirty="0" smtClean="0"/>
              <a:t> </a:t>
            </a:r>
            <a:r>
              <a:rPr lang="ru-RU" dirty="0" err="1" smtClean="0"/>
              <a:t>системи</a:t>
            </a:r>
            <a:r>
              <a:rPr lang="ru-RU" dirty="0" smtClean="0"/>
              <a:t> </a:t>
            </a:r>
            <a:r>
              <a:rPr lang="ru-RU" dirty="0" err="1" smtClean="0"/>
              <a:t>кодуваннядекодування</a:t>
            </a:r>
            <a:r>
              <a:rPr lang="ru-RU" dirty="0" smtClean="0"/>
              <a:t>, з метою </a:t>
            </a:r>
            <a:r>
              <a:rPr lang="ru-RU" dirty="0" err="1" smtClean="0"/>
              <a:t>зміни</a:t>
            </a:r>
            <a:r>
              <a:rPr lang="ru-RU" dirty="0" smtClean="0"/>
              <a:t> </a:t>
            </a:r>
            <a:r>
              <a:rPr lang="ru-RU" dirty="0" err="1" smtClean="0"/>
              <a:t>рівня</a:t>
            </a:r>
            <a:r>
              <a:rPr lang="ru-RU" dirty="0" smtClean="0"/>
              <a:t> </a:t>
            </a:r>
            <a:r>
              <a:rPr lang="ru-RU" dirty="0" err="1" smtClean="0"/>
              <a:t>знань</a:t>
            </a:r>
            <a:r>
              <a:rPr lang="ru-RU" dirty="0" smtClean="0"/>
              <a:t>, установок, </a:t>
            </a:r>
            <a:r>
              <a:rPr lang="ru-RU" dirty="0" err="1" smtClean="0"/>
              <a:t>поведінки</a:t>
            </a:r>
            <a:r>
              <a:rPr lang="ru-RU" dirty="0" smtClean="0"/>
              <a:t> </a:t>
            </a:r>
            <a:r>
              <a:rPr lang="ru-RU" dirty="0" err="1" smtClean="0"/>
              <a:t>цього</a:t>
            </a:r>
            <a:r>
              <a:rPr lang="ru-RU" dirty="0" smtClean="0"/>
              <a:t> </a:t>
            </a:r>
            <a:r>
              <a:rPr lang="ru-RU" dirty="0" err="1" smtClean="0"/>
              <a:t>одержувача</a:t>
            </a:r>
            <a:r>
              <a:rPr lang="ru-RU" dirty="0" smtClean="0"/>
              <a:t>. 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У </a:t>
            </a:r>
            <a:r>
              <a:rPr lang="ru-RU" dirty="0" err="1" smtClean="0">
                <a:solidFill>
                  <a:srgbClr val="FF0000"/>
                </a:solidFill>
              </a:rPr>
              <a:t>моделі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процесу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комунікації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виділяють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такі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елементи</a:t>
            </a:r>
            <a:r>
              <a:rPr lang="ru-RU" dirty="0" smtClean="0">
                <a:solidFill>
                  <a:srgbClr val="FF0000"/>
                </a:solidFill>
              </a:rPr>
              <a:t>: </a:t>
            </a:r>
          </a:p>
          <a:p>
            <a:pPr algn="just"/>
            <a:r>
              <a:rPr lang="ru-RU" dirty="0" smtClean="0"/>
              <a:t>- </a:t>
            </a:r>
            <a:r>
              <a:rPr lang="ru-RU" dirty="0" err="1" smtClean="0"/>
              <a:t>відправник</a:t>
            </a:r>
            <a:r>
              <a:rPr lang="ru-RU" dirty="0" smtClean="0"/>
              <a:t> (</a:t>
            </a:r>
            <a:r>
              <a:rPr lang="ru-RU" dirty="0" err="1" smtClean="0"/>
              <a:t>окрема</a:t>
            </a:r>
            <a:r>
              <a:rPr lang="ru-RU" dirty="0" smtClean="0"/>
              <a:t> особа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організація</a:t>
            </a:r>
            <a:r>
              <a:rPr lang="ru-RU" dirty="0" smtClean="0"/>
              <a:t>) – </a:t>
            </a:r>
            <a:r>
              <a:rPr lang="ru-RU" dirty="0" err="1" smtClean="0"/>
              <a:t>джерело</a:t>
            </a:r>
            <a:r>
              <a:rPr lang="ru-RU" dirty="0" smtClean="0"/>
              <a:t> </a:t>
            </a:r>
            <a:r>
              <a:rPr lang="ru-RU" dirty="0" err="1" smtClean="0"/>
              <a:t>повідомлення</a:t>
            </a:r>
            <a:r>
              <a:rPr lang="ru-RU" dirty="0" smtClean="0"/>
              <a:t>; </a:t>
            </a:r>
          </a:p>
          <a:p>
            <a:pPr algn="just"/>
            <a:r>
              <a:rPr lang="ru-RU" dirty="0" smtClean="0"/>
              <a:t>- </a:t>
            </a:r>
            <a:r>
              <a:rPr lang="ru-RU" dirty="0" err="1" smtClean="0"/>
              <a:t>кодування</a:t>
            </a:r>
            <a:r>
              <a:rPr lang="ru-RU" dirty="0" smtClean="0"/>
              <a:t> - </a:t>
            </a:r>
            <a:r>
              <a:rPr lang="ru-RU" dirty="0" err="1" smtClean="0"/>
              <a:t>процес</a:t>
            </a:r>
            <a:r>
              <a:rPr lang="ru-RU" dirty="0" smtClean="0"/>
              <a:t> </a:t>
            </a:r>
            <a:r>
              <a:rPr lang="ru-RU" dirty="0" err="1" smtClean="0"/>
              <a:t>перетворення</a:t>
            </a:r>
            <a:r>
              <a:rPr lang="ru-RU" dirty="0" smtClean="0"/>
              <a:t> </a:t>
            </a:r>
            <a:r>
              <a:rPr lang="ru-RU" dirty="0" err="1" smtClean="0"/>
              <a:t>ідеї</a:t>
            </a:r>
            <a:r>
              <a:rPr lang="ru-RU" dirty="0" smtClean="0"/>
              <a:t> в </a:t>
            </a:r>
            <a:r>
              <a:rPr lang="ru-RU" dirty="0" err="1" smtClean="0"/>
              <a:t>символи</a:t>
            </a:r>
            <a:r>
              <a:rPr lang="ru-RU" dirty="0" smtClean="0"/>
              <a:t>, </a:t>
            </a:r>
            <a:r>
              <a:rPr lang="ru-RU" dirty="0" err="1" smtClean="0"/>
              <a:t>зображення</a:t>
            </a:r>
            <a:r>
              <a:rPr lang="ru-RU" dirty="0" smtClean="0"/>
              <a:t>, рисунки, </a:t>
            </a:r>
            <a:r>
              <a:rPr lang="ru-RU" dirty="0" err="1" smtClean="0"/>
              <a:t>форми</a:t>
            </a:r>
            <a:r>
              <a:rPr lang="ru-RU" dirty="0" smtClean="0"/>
              <a:t>, звуки, </a:t>
            </a:r>
            <a:r>
              <a:rPr lang="ru-RU" dirty="0" err="1" smtClean="0"/>
              <a:t>мову</a:t>
            </a:r>
            <a:r>
              <a:rPr lang="ru-RU" dirty="0" smtClean="0"/>
              <a:t> і т.п.; </a:t>
            </a:r>
          </a:p>
          <a:p>
            <a:pPr algn="just"/>
            <a:r>
              <a:rPr lang="ru-RU" dirty="0" smtClean="0"/>
              <a:t>- </a:t>
            </a:r>
            <a:r>
              <a:rPr lang="ru-RU" dirty="0" err="1" smtClean="0"/>
              <a:t>звернення</a:t>
            </a:r>
            <a:r>
              <a:rPr lang="ru-RU" dirty="0" smtClean="0"/>
              <a:t> (</a:t>
            </a:r>
            <a:r>
              <a:rPr lang="ru-RU" dirty="0" err="1" smtClean="0"/>
              <a:t>повідомлення</a:t>
            </a:r>
            <a:r>
              <a:rPr lang="ru-RU" dirty="0" smtClean="0"/>
              <a:t>) – </a:t>
            </a:r>
            <a:r>
              <a:rPr lang="ru-RU" dirty="0" err="1" smtClean="0"/>
              <a:t>сукупність</a:t>
            </a:r>
            <a:r>
              <a:rPr lang="ru-RU" dirty="0" smtClean="0"/>
              <a:t> </a:t>
            </a:r>
            <a:r>
              <a:rPr lang="ru-RU" dirty="0" err="1" smtClean="0"/>
              <a:t>символів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передаються</a:t>
            </a:r>
            <a:r>
              <a:rPr lang="ru-RU" dirty="0" smtClean="0"/>
              <a:t> </a:t>
            </a:r>
            <a:r>
              <a:rPr lang="ru-RU" dirty="0" err="1" smtClean="0"/>
              <a:t>відправником</a:t>
            </a:r>
            <a:r>
              <a:rPr lang="ru-RU" dirty="0" smtClean="0"/>
              <a:t>. </a:t>
            </a:r>
            <a:r>
              <a:rPr lang="ru-RU" dirty="0" err="1" smtClean="0"/>
              <a:t>Більшість</a:t>
            </a:r>
            <a:r>
              <a:rPr lang="ru-RU" dirty="0" smtClean="0"/>
              <a:t> </a:t>
            </a:r>
            <a:r>
              <a:rPr lang="ru-RU" dirty="0" err="1" smtClean="0"/>
              <a:t>повідомлень</a:t>
            </a:r>
            <a:r>
              <a:rPr lang="ru-RU" dirty="0" smtClean="0"/>
              <a:t> </a:t>
            </a:r>
            <a:r>
              <a:rPr lang="ru-RU" dirty="0" err="1" smtClean="0"/>
              <a:t>передаються</a:t>
            </a:r>
            <a:r>
              <a:rPr lang="ru-RU" dirty="0" smtClean="0"/>
              <a:t> у </a:t>
            </a:r>
            <a:r>
              <a:rPr lang="ru-RU" dirty="0" err="1" smtClean="0"/>
              <a:t>вербальній</a:t>
            </a:r>
            <a:r>
              <a:rPr lang="ru-RU" dirty="0" smtClean="0"/>
              <a:t> </a:t>
            </a:r>
            <a:r>
              <a:rPr lang="ru-RU" dirty="0" err="1" smtClean="0"/>
              <a:t>формі</a:t>
            </a:r>
            <a:r>
              <a:rPr lang="ru-RU" dirty="0" smtClean="0"/>
              <a:t> (слова). </a:t>
            </a:r>
            <a:r>
              <a:rPr lang="ru-RU" dirty="0" err="1" smtClean="0"/>
              <a:t>Проте</a:t>
            </a:r>
            <a:r>
              <a:rPr lang="ru-RU" dirty="0" smtClean="0"/>
              <a:t> </a:t>
            </a:r>
            <a:r>
              <a:rPr lang="ru-RU" dirty="0" err="1" smtClean="0"/>
              <a:t>звернення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бути і </a:t>
            </a:r>
            <a:r>
              <a:rPr lang="ru-RU" dirty="0" err="1" smtClean="0"/>
              <a:t>невербальним</a:t>
            </a:r>
            <a:r>
              <a:rPr lang="ru-RU" dirty="0" smtClean="0"/>
              <a:t> (жести, </a:t>
            </a:r>
            <a:r>
              <a:rPr lang="ru-RU" dirty="0" err="1" smtClean="0"/>
              <a:t>міміка</a:t>
            </a:r>
            <a:r>
              <a:rPr lang="ru-RU" dirty="0" smtClean="0"/>
              <a:t>, </a:t>
            </a:r>
            <a:r>
              <a:rPr lang="ru-RU" dirty="0" err="1" smtClean="0"/>
              <a:t>графічне</a:t>
            </a:r>
            <a:r>
              <a:rPr lang="ru-RU" dirty="0" smtClean="0"/>
              <a:t> </a:t>
            </a:r>
            <a:r>
              <a:rPr lang="ru-RU" dirty="0" err="1" smtClean="0"/>
              <a:t>зображення</a:t>
            </a:r>
            <a:r>
              <a:rPr lang="ru-RU" dirty="0" smtClean="0"/>
              <a:t>); </a:t>
            </a:r>
          </a:p>
          <a:p>
            <a:pPr algn="just"/>
            <a:r>
              <a:rPr lang="ru-RU" dirty="0" smtClean="0"/>
              <a:t>- </a:t>
            </a:r>
            <a:r>
              <a:rPr lang="ru-RU" dirty="0" err="1" smtClean="0"/>
              <a:t>засоби</a:t>
            </a:r>
            <a:r>
              <a:rPr lang="ru-RU" dirty="0" smtClean="0"/>
              <a:t> </a:t>
            </a:r>
            <a:r>
              <a:rPr lang="ru-RU" dirty="0" err="1" smtClean="0"/>
              <a:t>поширення</a:t>
            </a:r>
            <a:r>
              <a:rPr lang="ru-RU" dirty="0" smtClean="0"/>
              <a:t> </a:t>
            </a:r>
            <a:r>
              <a:rPr lang="ru-RU" dirty="0" err="1" smtClean="0"/>
              <a:t>інформації</a:t>
            </a:r>
            <a:r>
              <a:rPr lang="ru-RU" dirty="0" smtClean="0"/>
              <a:t> – канали </a:t>
            </a:r>
            <a:r>
              <a:rPr lang="ru-RU" dirty="0" err="1" smtClean="0"/>
              <a:t>передачі</a:t>
            </a:r>
            <a:r>
              <a:rPr lang="ru-RU" dirty="0" smtClean="0"/>
              <a:t>, </a:t>
            </a:r>
            <a:r>
              <a:rPr lang="ru-RU" dirty="0" err="1" smtClean="0"/>
              <a:t>якими</a:t>
            </a:r>
            <a:r>
              <a:rPr lang="ru-RU" dirty="0" smtClean="0"/>
              <a:t> сигнал </a:t>
            </a:r>
            <a:r>
              <a:rPr lang="ru-RU" dirty="0" err="1" smtClean="0"/>
              <a:t>передається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відправника</a:t>
            </a:r>
            <a:r>
              <a:rPr lang="ru-RU" dirty="0" smtClean="0"/>
              <a:t> до адресата (</a:t>
            </a:r>
            <a:r>
              <a:rPr lang="ru-RU" dirty="0" err="1" smtClean="0"/>
              <a:t>телебачення</a:t>
            </a:r>
            <a:r>
              <a:rPr lang="ru-RU" dirty="0" smtClean="0"/>
              <a:t>, </a:t>
            </a:r>
            <a:r>
              <a:rPr lang="ru-RU" dirty="0" err="1" smtClean="0"/>
              <a:t>радіо</a:t>
            </a:r>
            <a:r>
              <a:rPr lang="ru-RU" dirty="0" smtClean="0"/>
              <a:t>, </a:t>
            </a:r>
            <a:r>
              <a:rPr lang="ru-RU" dirty="0" err="1" smtClean="0"/>
              <a:t>друковані</a:t>
            </a:r>
            <a:r>
              <a:rPr lang="ru-RU" dirty="0" smtClean="0"/>
              <a:t> ЗМІ); </a:t>
            </a:r>
          </a:p>
          <a:p>
            <a:pPr algn="just"/>
            <a:r>
              <a:rPr lang="ru-RU" dirty="0" smtClean="0"/>
              <a:t>- </a:t>
            </a:r>
            <a:r>
              <a:rPr lang="ru-RU" dirty="0" err="1" smtClean="0"/>
              <a:t>декодування</a:t>
            </a:r>
            <a:r>
              <a:rPr lang="ru-RU" dirty="0" smtClean="0"/>
              <a:t> – </a:t>
            </a:r>
            <a:r>
              <a:rPr lang="ru-RU" dirty="0" err="1" smtClean="0"/>
              <a:t>процес</a:t>
            </a:r>
            <a:r>
              <a:rPr lang="ru-RU" dirty="0" smtClean="0"/>
              <a:t>, за </a:t>
            </a:r>
            <a:r>
              <a:rPr lang="ru-RU" dirty="0" err="1" smtClean="0"/>
              <a:t>допомогою</a:t>
            </a:r>
            <a:r>
              <a:rPr lang="ru-RU" dirty="0" smtClean="0"/>
              <a:t> </a:t>
            </a:r>
            <a:r>
              <a:rPr lang="ru-RU" dirty="0" err="1" smtClean="0"/>
              <a:t>якого</a:t>
            </a:r>
            <a:r>
              <a:rPr lang="ru-RU" dirty="0" smtClean="0"/>
              <a:t> </a:t>
            </a:r>
            <a:r>
              <a:rPr lang="ru-RU" dirty="0" err="1" smtClean="0"/>
              <a:t>одержувач</a:t>
            </a:r>
            <a:r>
              <a:rPr lang="ru-RU" dirty="0" smtClean="0"/>
              <a:t> </a:t>
            </a:r>
            <a:r>
              <a:rPr lang="ru-RU" dirty="0" err="1" smtClean="0"/>
              <a:t>приписує</a:t>
            </a:r>
            <a:r>
              <a:rPr lang="ru-RU" dirty="0" smtClean="0"/>
              <a:t> (</a:t>
            </a:r>
            <a:r>
              <a:rPr lang="ru-RU" dirty="0" err="1" smtClean="0"/>
              <a:t>надає</a:t>
            </a:r>
            <a:r>
              <a:rPr lang="ru-RU" dirty="0" smtClean="0"/>
              <a:t>) </a:t>
            </a:r>
            <a:r>
              <a:rPr lang="ru-RU" dirty="0" err="1" smtClean="0"/>
              <a:t>значення</a:t>
            </a:r>
            <a:r>
              <a:rPr lang="ru-RU" dirty="0" smtClean="0"/>
              <a:t> символам,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прийшли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відправника</a:t>
            </a:r>
            <a:r>
              <a:rPr lang="ru-RU" dirty="0" smtClean="0"/>
              <a:t>. </a:t>
            </a:r>
            <a:r>
              <a:rPr lang="ru-RU" dirty="0" err="1" smtClean="0"/>
              <a:t>Декодування</a:t>
            </a:r>
            <a:r>
              <a:rPr lang="ru-RU" dirty="0" smtClean="0"/>
              <a:t> </a:t>
            </a:r>
            <a:r>
              <a:rPr lang="ru-RU" dirty="0" err="1" smtClean="0"/>
              <a:t>передбачає</a:t>
            </a:r>
            <a:r>
              <a:rPr lang="ru-RU" dirty="0" smtClean="0"/>
              <a:t> </a:t>
            </a:r>
            <a:r>
              <a:rPr lang="ru-RU" dirty="0" err="1" smtClean="0"/>
              <a:t>вплив</a:t>
            </a:r>
            <a:r>
              <a:rPr lang="ru-RU" dirty="0" smtClean="0"/>
              <a:t> на </a:t>
            </a:r>
            <a:r>
              <a:rPr lang="ru-RU" dirty="0" err="1" smtClean="0"/>
              <a:t>клієнта</a:t>
            </a:r>
            <a:r>
              <a:rPr lang="ru-RU" dirty="0" smtClean="0"/>
              <a:t> у </a:t>
            </a:r>
            <a:r>
              <a:rPr lang="ru-RU" dirty="0" err="1" smtClean="0"/>
              <a:t>вигляді</a:t>
            </a:r>
            <a:r>
              <a:rPr lang="ru-RU" dirty="0" smtClean="0"/>
              <a:t> </a:t>
            </a:r>
            <a:r>
              <a:rPr lang="ru-RU" dirty="0" err="1" smtClean="0"/>
              <a:t>ознайомлення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зверненням</a:t>
            </a:r>
            <a:r>
              <a:rPr lang="ru-RU" dirty="0" smtClean="0"/>
              <a:t>, </a:t>
            </a:r>
            <a:r>
              <a:rPr lang="ru-RU" dirty="0" err="1" smtClean="0"/>
              <a:t>розуміння</a:t>
            </a:r>
            <a:r>
              <a:rPr lang="ru-RU" dirty="0" smtClean="0"/>
              <a:t> і </a:t>
            </a:r>
            <a:r>
              <a:rPr lang="ru-RU" dirty="0" err="1" smtClean="0"/>
              <a:t>запам'ятовування</a:t>
            </a:r>
            <a:r>
              <a:rPr lang="ru-RU" dirty="0" smtClean="0"/>
              <a:t> </a:t>
            </a:r>
            <a:r>
              <a:rPr lang="ru-RU" dirty="0" err="1" smtClean="0"/>
              <a:t>повідомлення</a:t>
            </a:r>
            <a:r>
              <a:rPr lang="ru-RU" dirty="0" smtClean="0"/>
              <a:t>, </a:t>
            </a:r>
            <a:r>
              <a:rPr lang="ru-RU" dirty="0" err="1" smtClean="0"/>
              <a:t>здійснення</a:t>
            </a:r>
            <a:r>
              <a:rPr lang="ru-RU" dirty="0" smtClean="0"/>
              <a:t> покупки (</a:t>
            </a:r>
            <a:r>
              <a:rPr lang="ru-RU" dirty="0" err="1" smtClean="0"/>
              <a:t>звернення</a:t>
            </a:r>
            <a:r>
              <a:rPr lang="ru-RU" dirty="0" smtClean="0"/>
              <a:t> в банк); </a:t>
            </a:r>
          </a:p>
          <a:p>
            <a:pPr algn="just"/>
            <a:r>
              <a:rPr lang="ru-RU" dirty="0" smtClean="0"/>
              <a:t>- </a:t>
            </a:r>
            <a:r>
              <a:rPr lang="ru-RU" dirty="0" err="1" smtClean="0"/>
              <a:t>одержувач</a:t>
            </a:r>
            <a:r>
              <a:rPr lang="ru-RU" dirty="0" smtClean="0"/>
              <a:t> - </a:t>
            </a:r>
            <a:r>
              <a:rPr lang="ru-RU" dirty="0" err="1" smtClean="0"/>
              <a:t>цільова</a:t>
            </a:r>
            <a:r>
              <a:rPr lang="ru-RU" dirty="0" smtClean="0"/>
              <a:t> </a:t>
            </a:r>
            <a:r>
              <a:rPr lang="ru-RU" dirty="0" err="1" smtClean="0"/>
              <a:t>аудиторія</a:t>
            </a:r>
            <a:r>
              <a:rPr lang="ru-RU" dirty="0" smtClean="0"/>
              <a:t>, </a:t>
            </a:r>
            <a:r>
              <a:rPr lang="ru-RU" dirty="0" err="1" smtClean="0"/>
              <a:t>якою</a:t>
            </a:r>
            <a:r>
              <a:rPr lang="ru-RU" dirty="0" smtClean="0"/>
              <a:t> є не </a:t>
            </a:r>
            <a:r>
              <a:rPr lang="ru-RU" dirty="0" err="1" smtClean="0"/>
              <a:t>лише</a:t>
            </a:r>
            <a:r>
              <a:rPr lang="ru-RU" dirty="0" smtClean="0"/>
              <a:t> </a:t>
            </a:r>
            <a:r>
              <a:rPr lang="ru-RU" dirty="0" err="1" smtClean="0"/>
              <a:t>ті</a:t>
            </a:r>
            <a:r>
              <a:rPr lang="ru-RU" dirty="0" smtClean="0"/>
              <a:t>, кому адресовано </a:t>
            </a:r>
            <a:r>
              <a:rPr lang="ru-RU" dirty="0" err="1" smtClean="0"/>
              <a:t>повідомлення</a:t>
            </a:r>
            <a:r>
              <a:rPr lang="ru-RU" dirty="0" smtClean="0"/>
              <a:t>, але й </a:t>
            </a:r>
            <a:r>
              <a:rPr lang="ru-RU" dirty="0" err="1" smtClean="0"/>
              <a:t>ті</a:t>
            </a:r>
            <a:r>
              <a:rPr lang="ru-RU" dirty="0" smtClean="0"/>
              <a:t>, </a:t>
            </a:r>
            <a:r>
              <a:rPr lang="ru-RU" dirty="0" err="1" smtClean="0"/>
              <a:t>хто</a:t>
            </a:r>
            <a:r>
              <a:rPr lang="ru-RU" dirty="0" smtClean="0"/>
              <a:t> </a:t>
            </a:r>
            <a:r>
              <a:rPr lang="ru-RU" dirty="0" err="1" smtClean="0"/>
              <a:t>впливає</a:t>
            </a:r>
            <a:r>
              <a:rPr lang="ru-RU" dirty="0" smtClean="0"/>
              <a:t> на </a:t>
            </a:r>
            <a:r>
              <a:rPr lang="ru-RU" dirty="0" err="1" smtClean="0"/>
              <a:t>ухвалення</a:t>
            </a:r>
            <a:r>
              <a:rPr lang="ru-RU" dirty="0" smtClean="0"/>
              <a:t> </a:t>
            </a:r>
            <a:r>
              <a:rPr lang="ru-RU" dirty="0" err="1" smtClean="0"/>
              <a:t>рішення</a:t>
            </a:r>
            <a:r>
              <a:rPr lang="ru-RU" dirty="0" smtClean="0"/>
              <a:t> про </a:t>
            </a:r>
            <a:r>
              <a:rPr lang="ru-RU" dirty="0" err="1" smtClean="0"/>
              <a:t>звернення</a:t>
            </a:r>
            <a:r>
              <a:rPr lang="ru-RU" dirty="0" smtClean="0"/>
              <a:t> до конкурентного банку; </a:t>
            </a:r>
          </a:p>
          <a:p>
            <a:pPr algn="just"/>
            <a:r>
              <a:rPr lang="ru-RU" dirty="0" smtClean="0"/>
              <a:t>- </a:t>
            </a:r>
            <a:r>
              <a:rPr lang="ru-RU" dirty="0" err="1" smtClean="0"/>
              <a:t>реакція</a:t>
            </a:r>
            <a:r>
              <a:rPr lang="ru-RU" dirty="0" smtClean="0"/>
              <a:t> – </a:t>
            </a:r>
            <a:r>
              <a:rPr lang="ru-RU" dirty="0" err="1" smtClean="0"/>
              <a:t>сукупність</a:t>
            </a:r>
            <a:r>
              <a:rPr lang="ru-RU" dirty="0" smtClean="0"/>
              <a:t> </a:t>
            </a:r>
            <a:r>
              <a:rPr lang="ru-RU" dirty="0" err="1" smtClean="0"/>
              <a:t>відгуків</a:t>
            </a:r>
            <a:r>
              <a:rPr lang="ru-RU" dirty="0" smtClean="0"/>
              <a:t> </a:t>
            </a:r>
            <a:r>
              <a:rPr lang="ru-RU" dirty="0" err="1" smtClean="0"/>
              <a:t>одержувача</a:t>
            </a:r>
            <a:r>
              <a:rPr lang="ru-RU" dirty="0" smtClean="0"/>
              <a:t>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ознайомлення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зверненням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впливає</a:t>
            </a:r>
            <a:r>
              <a:rPr lang="ru-RU" dirty="0" smtClean="0"/>
              <a:t> на </a:t>
            </a:r>
            <a:r>
              <a:rPr lang="ru-RU" dirty="0" err="1" smtClean="0"/>
              <a:t>зміну</a:t>
            </a:r>
            <a:r>
              <a:rPr lang="ru-RU" dirty="0" smtClean="0"/>
              <a:t> </a:t>
            </a:r>
            <a:r>
              <a:rPr lang="ru-RU" dirty="0" err="1" smtClean="0"/>
              <a:t>поведінки</a:t>
            </a:r>
            <a:r>
              <a:rPr lang="ru-RU" dirty="0" smtClean="0"/>
              <a:t> </a:t>
            </a:r>
            <a:r>
              <a:rPr lang="ru-RU" dirty="0" err="1" smtClean="0"/>
              <a:t>одержувача</a:t>
            </a:r>
            <a:r>
              <a:rPr lang="ru-RU" dirty="0" smtClean="0"/>
              <a:t>; </a:t>
            </a:r>
          </a:p>
          <a:p>
            <a:pPr algn="just"/>
            <a:r>
              <a:rPr lang="ru-RU" dirty="0" smtClean="0"/>
              <a:t>- </a:t>
            </a:r>
            <a:r>
              <a:rPr lang="ru-RU" dirty="0" err="1" smtClean="0"/>
              <a:t>зворотний</a:t>
            </a:r>
            <a:r>
              <a:rPr lang="ru-RU" dirty="0" smtClean="0"/>
              <a:t> </a:t>
            </a:r>
            <a:r>
              <a:rPr lang="ru-RU" dirty="0" err="1" smtClean="0"/>
              <a:t>зв'язок</a:t>
            </a:r>
            <a:r>
              <a:rPr lang="ru-RU" dirty="0" smtClean="0"/>
              <a:t> – </a:t>
            </a:r>
            <a:r>
              <a:rPr lang="ru-RU" dirty="0" err="1" smtClean="0"/>
              <a:t>частина</a:t>
            </a:r>
            <a:r>
              <a:rPr lang="ru-RU" dirty="0" smtClean="0"/>
              <a:t> </a:t>
            </a:r>
            <a:r>
              <a:rPr lang="ru-RU" dirty="0" err="1" smtClean="0"/>
              <a:t>реакції</a:t>
            </a:r>
            <a:r>
              <a:rPr lang="ru-RU" dirty="0" smtClean="0"/>
              <a:t>, яку </a:t>
            </a:r>
            <a:r>
              <a:rPr lang="ru-RU" dirty="0" err="1" smtClean="0"/>
              <a:t>одержувач</a:t>
            </a:r>
            <a:r>
              <a:rPr lang="ru-RU" dirty="0" smtClean="0"/>
              <a:t> доводить до </a:t>
            </a:r>
            <a:r>
              <a:rPr lang="ru-RU" dirty="0" err="1" smtClean="0"/>
              <a:t>відома</a:t>
            </a:r>
            <a:r>
              <a:rPr lang="ru-RU" dirty="0" smtClean="0"/>
              <a:t> </a:t>
            </a:r>
            <a:r>
              <a:rPr lang="ru-RU" dirty="0" err="1" smtClean="0"/>
              <a:t>відправника</a:t>
            </a:r>
            <a:r>
              <a:rPr lang="ru-RU" dirty="0" smtClean="0"/>
              <a:t> (</a:t>
            </a:r>
            <a:r>
              <a:rPr lang="ru-RU" dirty="0" err="1" smtClean="0"/>
              <a:t>звернення</a:t>
            </a:r>
            <a:r>
              <a:rPr lang="ru-RU" dirty="0" smtClean="0"/>
              <a:t> за </a:t>
            </a:r>
            <a:r>
              <a:rPr lang="ru-RU" dirty="0" err="1" smtClean="0"/>
              <a:t>додатковою</a:t>
            </a:r>
            <a:r>
              <a:rPr lang="ru-RU" dirty="0" smtClean="0"/>
              <a:t> </a:t>
            </a:r>
            <a:r>
              <a:rPr lang="ru-RU" dirty="0" err="1" smtClean="0"/>
              <a:t>інформацією</a:t>
            </a:r>
            <a:r>
              <a:rPr lang="ru-RU" dirty="0" smtClean="0"/>
              <a:t>, </a:t>
            </a:r>
            <a:r>
              <a:rPr lang="ru-RU" dirty="0" err="1" smtClean="0"/>
              <a:t>впізнання</a:t>
            </a:r>
            <a:r>
              <a:rPr lang="ru-RU" dirty="0" smtClean="0"/>
              <a:t> банку </a:t>
            </a:r>
            <a:r>
              <a:rPr lang="ru-RU" dirty="0" err="1" smtClean="0"/>
              <a:t>серед</a:t>
            </a:r>
            <a:r>
              <a:rPr lang="ru-RU" dirty="0" smtClean="0"/>
              <a:t> </a:t>
            </a:r>
            <a:r>
              <a:rPr lang="ru-RU" dirty="0" err="1" smtClean="0"/>
              <a:t>банків-конкурентів</a:t>
            </a:r>
            <a:r>
              <a:rPr lang="ru-RU" dirty="0" smtClean="0"/>
              <a:t>); </a:t>
            </a:r>
          </a:p>
          <a:p>
            <a:pPr algn="just"/>
            <a:r>
              <a:rPr lang="ru-RU" dirty="0" smtClean="0"/>
              <a:t>- шуми – </a:t>
            </a:r>
            <a:r>
              <a:rPr lang="ru-RU" dirty="0" err="1" smtClean="0"/>
              <a:t>незаплановані</a:t>
            </a:r>
            <a:r>
              <a:rPr lang="ru-RU" dirty="0" smtClean="0"/>
              <a:t> </a:t>
            </a:r>
            <a:r>
              <a:rPr lang="ru-RU" dirty="0" err="1" smtClean="0"/>
              <a:t>викривлення</a:t>
            </a:r>
            <a:r>
              <a:rPr lang="ru-RU" dirty="0" smtClean="0"/>
              <a:t> </a:t>
            </a:r>
            <a:r>
              <a:rPr lang="ru-RU" dirty="0" err="1" smtClean="0"/>
              <a:t>інформації</a:t>
            </a:r>
            <a:r>
              <a:rPr lang="ru-RU" dirty="0" smtClean="0"/>
              <a:t> в </a:t>
            </a:r>
            <a:r>
              <a:rPr lang="ru-RU" dirty="0" err="1" smtClean="0"/>
              <a:t>результаті</a:t>
            </a:r>
            <a:r>
              <a:rPr lang="ru-RU" dirty="0" smtClean="0"/>
              <a:t> </a:t>
            </a:r>
            <a:r>
              <a:rPr lang="ru-RU" dirty="0" err="1" smtClean="0"/>
              <a:t>втручання</a:t>
            </a:r>
            <a:r>
              <a:rPr lang="ru-RU" dirty="0" smtClean="0"/>
              <a:t> в </a:t>
            </a:r>
            <a:r>
              <a:rPr lang="ru-RU" dirty="0" err="1" smtClean="0"/>
              <a:t>процес</a:t>
            </a:r>
            <a:r>
              <a:rPr lang="ru-RU" dirty="0" smtClean="0"/>
              <a:t> </a:t>
            </a:r>
            <a:r>
              <a:rPr lang="ru-RU" dirty="0" err="1" smtClean="0"/>
              <a:t>комунікації</a:t>
            </a:r>
            <a:r>
              <a:rPr lang="ru-RU" dirty="0" smtClean="0"/>
              <a:t> </a:t>
            </a:r>
            <a:r>
              <a:rPr lang="ru-RU" dirty="0" err="1" smtClean="0"/>
              <a:t>чинників</a:t>
            </a:r>
            <a:r>
              <a:rPr lang="ru-RU" dirty="0" smtClean="0"/>
              <a:t> </a:t>
            </a:r>
            <a:r>
              <a:rPr lang="ru-RU" dirty="0" err="1" smtClean="0"/>
              <a:t>зовнішнього</a:t>
            </a:r>
            <a:r>
              <a:rPr lang="ru-RU" dirty="0" smtClean="0"/>
              <a:t> </a:t>
            </a:r>
            <a:r>
              <a:rPr lang="ru-RU" dirty="0" err="1" smtClean="0"/>
              <a:t>середовища</a:t>
            </a:r>
            <a:r>
              <a:rPr lang="ru-RU" dirty="0" smtClean="0"/>
              <a:t> (</a:t>
            </a:r>
            <a:r>
              <a:rPr lang="ru-RU" dirty="0" err="1" smtClean="0"/>
              <a:t>звернення</a:t>
            </a:r>
            <a:r>
              <a:rPr lang="ru-RU" dirty="0" smtClean="0"/>
              <a:t> </a:t>
            </a:r>
            <a:r>
              <a:rPr lang="ru-RU" dirty="0" err="1" smtClean="0"/>
              <a:t>банків-конкурентів</a:t>
            </a:r>
            <a:r>
              <a:rPr lang="ru-RU" dirty="0" smtClean="0"/>
              <a:t>, </a:t>
            </a:r>
            <a:r>
              <a:rPr lang="ru-RU" dirty="0" err="1" smtClean="0"/>
              <a:t>поламаний</a:t>
            </a:r>
            <a:r>
              <a:rPr lang="ru-RU" dirty="0" smtClean="0"/>
              <a:t> </a:t>
            </a:r>
            <a:r>
              <a:rPr lang="ru-RU" dirty="0" err="1" smtClean="0"/>
              <a:t>рекламний</a:t>
            </a:r>
            <a:r>
              <a:rPr lang="ru-RU" dirty="0" smtClean="0"/>
              <a:t> щит, </a:t>
            </a:r>
            <a:r>
              <a:rPr lang="ru-RU" dirty="0" err="1" smtClean="0"/>
              <a:t>помилки</a:t>
            </a:r>
            <a:r>
              <a:rPr lang="ru-RU" dirty="0" smtClean="0"/>
              <a:t> в </a:t>
            </a:r>
            <a:r>
              <a:rPr lang="ru-RU" dirty="0" err="1" smtClean="0"/>
              <a:t>тексті</a:t>
            </a:r>
            <a:r>
              <a:rPr lang="ru-RU" dirty="0" smtClean="0"/>
              <a:t> </a:t>
            </a:r>
            <a:r>
              <a:rPr lang="ru-RU" dirty="0" err="1" smtClean="0"/>
              <a:t>повідомлення</a:t>
            </a:r>
            <a:r>
              <a:rPr lang="ru-RU" dirty="0" smtClean="0"/>
              <a:t>, </a:t>
            </a:r>
            <a:r>
              <a:rPr lang="ru-RU" dirty="0" err="1" smtClean="0"/>
              <a:t>незрозуміла</a:t>
            </a:r>
            <a:r>
              <a:rPr lang="ru-RU" dirty="0" smtClean="0"/>
              <a:t> </a:t>
            </a:r>
            <a:r>
              <a:rPr lang="ru-RU" dirty="0" err="1" smtClean="0"/>
              <a:t>назва</a:t>
            </a:r>
            <a:r>
              <a:rPr lang="ru-RU" dirty="0" smtClean="0"/>
              <a:t> банку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назва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важко</a:t>
            </a:r>
            <a:r>
              <a:rPr lang="ru-RU" dirty="0" smtClean="0"/>
              <a:t> </a:t>
            </a:r>
            <a:r>
              <a:rPr lang="ru-RU" dirty="0" err="1" smtClean="0"/>
              <a:t>вимовляється</a:t>
            </a:r>
            <a:r>
              <a:rPr lang="ru-RU" dirty="0" smtClean="0"/>
              <a:t>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47410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Процес</a:t>
            </a:r>
            <a:r>
              <a:rPr lang="ru-RU" dirty="0" smtClean="0"/>
              <a:t> </a:t>
            </a:r>
            <a:r>
              <a:rPr lang="ru-RU" dirty="0" err="1" smtClean="0"/>
              <a:t>маркетингових</a:t>
            </a:r>
            <a:r>
              <a:rPr lang="ru-RU" dirty="0" smtClean="0"/>
              <a:t> </a:t>
            </a:r>
            <a:r>
              <a:rPr lang="ru-RU" dirty="0" err="1" smtClean="0"/>
              <a:t>комунікацій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4072" t="45007" r="34365" b="28838"/>
          <a:stretch/>
        </p:blipFill>
        <p:spPr>
          <a:xfrm>
            <a:off x="1546699" y="2023352"/>
            <a:ext cx="9046722" cy="4217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2424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Проте</a:t>
            </a:r>
            <a:r>
              <a:rPr lang="ru-RU" dirty="0" smtClean="0"/>
              <a:t> при </a:t>
            </a:r>
            <a:r>
              <a:rPr lang="ru-RU" dirty="0" err="1" smtClean="0"/>
              <a:t>виборі</a:t>
            </a:r>
            <a:r>
              <a:rPr lang="ru-RU" dirty="0" smtClean="0"/>
              <a:t> </a:t>
            </a:r>
            <a:r>
              <a:rPr lang="ru-RU" dirty="0" err="1" smtClean="0"/>
              <a:t>засобів</a:t>
            </a:r>
            <a:r>
              <a:rPr lang="ru-RU" dirty="0" smtClean="0"/>
              <a:t> </a:t>
            </a:r>
            <a:r>
              <a:rPr lang="ru-RU" dirty="0" err="1" smtClean="0"/>
              <a:t>необхідно</a:t>
            </a:r>
            <a:r>
              <a:rPr lang="ru-RU" dirty="0" smtClean="0"/>
              <a:t> </a:t>
            </a:r>
            <a:r>
              <a:rPr lang="ru-RU" dirty="0" err="1" smtClean="0"/>
              <a:t>дотримуватися</a:t>
            </a:r>
            <a:r>
              <a:rPr lang="ru-RU" dirty="0" smtClean="0"/>
              <a:t> </a:t>
            </a:r>
            <a:r>
              <a:rPr lang="ru-RU" dirty="0" err="1" smtClean="0"/>
              <a:t>певних</a:t>
            </a:r>
            <a:r>
              <a:rPr lang="ru-RU" dirty="0" smtClean="0"/>
              <a:t> </a:t>
            </a:r>
            <a:r>
              <a:rPr lang="ru-RU" dirty="0" err="1" smtClean="0"/>
              <a:t>етапів</a:t>
            </a:r>
            <a:r>
              <a:rPr lang="ru-RU" dirty="0" smtClean="0"/>
              <a:t>: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1) </a:t>
            </a:r>
            <a:r>
              <a:rPr lang="ru-RU" dirty="0" err="1" smtClean="0"/>
              <a:t>визначення</a:t>
            </a:r>
            <a:r>
              <a:rPr lang="ru-RU" dirty="0" smtClean="0"/>
              <a:t> </a:t>
            </a:r>
            <a:r>
              <a:rPr lang="ru-RU" dirty="0" err="1" smtClean="0"/>
              <a:t>цілей</a:t>
            </a:r>
            <a:r>
              <a:rPr lang="ru-RU" dirty="0" smtClean="0"/>
              <a:t> </a:t>
            </a:r>
            <a:r>
              <a:rPr lang="ru-RU" dirty="0" err="1" smtClean="0"/>
              <a:t>просування</a:t>
            </a:r>
            <a:r>
              <a:rPr lang="ru-RU" dirty="0" smtClean="0"/>
              <a:t>; 2) </a:t>
            </a:r>
            <a:r>
              <a:rPr lang="ru-RU" dirty="0" err="1" smtClean="0"/>
              <a:t>визначення</a:t>
            </a:r>
            <a:r>
              <a:rPr lang="ru-RU" dirty="0" smtClean="0"/>
              <a:t> </a:t>
            </a:r>
            <a:r>
              <a:rPr lang="ru-RU" dirty="0" err="1" smtClean="0"/>
              <a:t>цільової</a:t>
            </a:r>
            <a:r>
              <a:rPr lang="ru-RU" dirty="0" smtClean="0"/>
              <a:t> </a:t>
            </a:r>
            <a:r>
              <a:rPr lang="ru-RU" dirty="0" err="1" smtClean="0"/>
              <a:t>аудиторії</a:t>
            </a:r>
            <a:r>
              <a:rPr lang="ru-RU" dirty="0" smtClean="0"/>
              <a:t>; 3) </a:t>
            </a:r>
            <a:r>
              <a:rPr lang="ru-RU" dirty="0" err="1" smtClean="0"/>
              <a:t>вибирання</a:t>
            </a:r>
            <a:r>
              <a:rPr lang="ru-RU" dirty="0" smtClean="0"/>
              <a:t> </a:t>
            </a:r>
            <a:r>
              <a:rPr lang="ru-RU" dirty="0" err="1" smtClean="0"/>
              <a:t>засобів</a:t>
            </a:r>
            <a:r>
              <a:rPr lang="ru-RU" dirty="0" smtClean="0"/>
              <a:t> </a:t>
            </a:r>
            <a:r>
              <a:rPr lang="ru-RU" dirty="0" err="1" smtClean="0"/>
              <a:t>комунікації</a:t>
            </a:r>
            <a:r>
              <a:rPr lang="ru-RU" dirty="0" smtClean="0"/>
              <a:t>; 4) </a:t>
            </a:r>
            <a:r>
              <a:rPr lang="ru-RU" dirty="0" err="1" smtClean="0"/>
              <a:t>розроблення</a:t>
            </a:r>
            <a:r>
              <a:rPr lang="ru-RU" dirty="0" smtClean="0"/>
              <a:t> </a:t>
            </a:r>
            <a:r>
              <a:rPr lang="ru-RU" dirty="0" err="1" smtClean="0"/>
              <a:t>стратегії</a:t>
            </a:r>
            <a:r>
              <a:rPr lang="ru-RU" dirty="0" smtClean="0"/>
              <a:t> </a:t>
            </a:r>
            <a:r>
              <a:rPr lang="ru-RU" dirty="0" err="1" smtClean="0"/>
              <a:t>просування</a:t>
            </a:r>
            <a:r>
              <a:rPr lang="ru-RU" dirty="0" smtClean="0"/>
              <a:t>; 5) </a:t>
            </a:r>
            <a:r>
              <a:rPr lang="ru-RU" dirty="0" err="1" smtClean="0"/>
              <a:t>формування</a:t>
            </a:r>
            <a:r>
              <a:rPr lang="ru-RU" dirty="0" smtClean="0"/>
              <a:t> бюджету </a:t>
            </a:r>
            <a:r>
              <a:rPr lang="ru-RU" dirty="0" err="1" smtClean="0"/>
              <a:t>просування</a:t>
            </a:r>
            <a:r>
              <a:rPr lang="ru-RU" dirty="0" smtClean="0"/>
              <a:t>; 6) </a:t>
            </a:r>
            <a:r>
              <a:rPr lang="ru-RU" dirty="0" err="1" smtClean="0"/>
              <a:t>оцінка</a:t>
            </a:r>
            <a:r>
              <a:rPr lang="ru-RU" dirty="0" smtClean="0"/>
              <a:t> комплексу </a:t>
            </a:r>
            <a:r>
              <a:rPr lang="ru-RU" dirty="0" err="1" smtClean="0"/>
              <a:t>просування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09520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Інструменти</a:t>
            </a:r>
            <a:r>
              <a:rPr lang="ru-RU" dirty="0" smtClean="0"/>
              <a:t> </a:t>
            </a:r>
            <a:r>
              <a:rPr lang="ru-RU" dirty="0" err="1" smtClean="0"/>
              <a:t>комунікації</a:t>
            </a:r>
            <a:r>
              <a:rPr lang="ru-RU" dirty="0" smtClean="0"/>
              <a:t> в банках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До </a:t>
            </a:r>
            <a:r>
              <a:rPr lang="ru-RU" dirty="0" err="1" smtClean="0">
                <a:solidFill>
                  <a:srgbClr val="FF0000"/>
                </a:solidFill>
              </a:rPr>
              <a:t>основних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інструментів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комунікації</a:t>
            </a:r>
            <a:r>
              <a:rPr lang="ru-RU" dirty="0" smtClean="0">
                <a:solidFill>
                  <a:srgbClr val="FF0000"/>
                </a:solidFill>
              </a:rPr>
              <a:t> в банках </a:t>
            </a:r>
            <a:r>
              <a:rPr lang="ru-RU" dirty="0" err="1" smtClean="0">
                <a:solidFill>
                  <a:srgbClr val="FF0000"/>
                </a:solidFill>
              </a:rPr>
              <a:t>відносяться</a:t>
            </a:r>
            <a:r>
              <a:rPr lang="ru-RU" dirty="0" smtClean="0">
                <a:solidFill>
                  <a:srgbClr val="FF0000"/>
                </a:solidFill>
              </a:rPr>
              <a:t>: </a:t>
            </a:r>
          </a:p>
          <a:p>
            <a:r>
              <a:rPr lang="ru-RU" dirty="0" smtClean="0"/>
              <a:t>1) реклама; </a:t>
            </a:r>
          </a:p>
          <a:p>
            <a:r>
              <a:rPr lang="ru-RU" dirty="0" smtClean="0"/>
              <a:t>2) </a:t>
            </a:r>
            <a:r>
              <a:rPr lang="ru-RU" dirty="0" err="1" smtClean="0"/>
              <a:t>пабліситі</a:t>
            </a:r>
            <a:r>
              <a:rPr lang="ru-RU" dirty="0" smtClean="0"/>
              <a:t>; </a:t>
            </a:r>
          </a:p>
          <a:p>
            <a:r>
              <a:rPr lang="ru-RU" dirty="0" smtClean="0"/>
              <a:t>3) </a:t>
            </a:r>
            <a:r>
              <a:rPr lang="en-US" dirty="0" smtClean="0"/>
              <a:t>PR; </a:t>
            </a:r>
            <a:endParaRPr lang="uk-UA" dirty="0" smtClean="0"/>
          </a:p>
          <a:p>
            <a:r>
              <a:rPr lang="en-US" dirty="0" smtClean="0"/>
              <a:t>4) </a:t>
            </a:r>
            <a:r>
              <a:rPr lang="ru-RU" dirty="0" err="1" smtClean="0"/>
              <a:t>стимулювання</a:t>
            </a:r>
            <a:r>
              <a:rPr lang="ru-RU" dirty="0" smtClean="0"/>
              <a:t> </a:t>
            </a:r>
            <a:r>
              <a:rPr lang="ru-RU" dirty="0" err="1" smtClean="0"/>
              <a:t>збуту</a:t>
            </a:r>
            <a:r>
              <a:rPr lang="ru-RU" dirty="0" smtClean="0"/>
              <a:t>; </a:t>
            </a:r>
          </a:p>
          <a:p>
            <a:r>
              <a:rPr lang="ru-RU" dirty="0" smtClean="0"/>
              <a:t>5) </a:t>
            </a:r>
            <a:r>
              <a:rPr lang="ru-RU" dirty="0" err="1" smtClean="0"/>
              <a:t>прямий</a:t>
            </a:r>
            <a:r>
              <a:rPr lang="ru-RU" dirty="0" smtClean="0"/>
              <a:t> маркетинг. 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До </a:t>
            </a:r>
            <a:r>
              <a:rPr lang="ru-RU" dirty="0" err="1" smtClean="0">
                <a:solidFill>
                  <a:srgbClr val="FF0000"/>
                </a:solidFill>
              </a:rPr>
              <a:t>синтетичних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засобів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комунікацій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відносять</a:t>
            </a:r>
            <a:r>
              <a:rPr lang="ru-RU" dirty="0" smtClean="0">
                <a:solidFill>
                  <a:srgbClr val="FF0000"/>
                </a:solidFill>
              </a:rPr>
              <a:t>: </a:t>
            </a:r>
          </a:p>
          <a:p>
            <a:r>
              <a:rPr lang="ru-RU" dirty="0" smtClean="0"/>
              <a:t>- </a:t>
            </a:r>
            <a:r>
              <a:rPr lang="ru-RU" dirty="0" err="1" smtClean="0"/>
              <a:t>організаційну</a:t>
            </a:r>
            <a:r>
              <a:rPr lang="ru-RU" dirty="0" smtClean="0"/>
              <a:t> культуру; </a:t>
            </a:r>
          </a:p>
          <a:p>
            <a:r>
              <a:rPr lang="ru-RU" dirty="0" smtClean="0"/>
              <a:t>- спонсорство; </a:t>
            </a:r>
          </a:p>
          <a:p>
            <a:r>
              <a:rPr lang="ru-RU" dirty="0" smtClean="0"/>
              <a:t>- </a:t>
            </a:r>
            <a:r>
              <a:rPr lang="ru-RU" dirty="0" err="1" smtClean="0"/>
              <a:t>лобіювання</a:t>
            </a:r>
            <a:r>
              <a:rPr lang="ru-RU" dirty="0" smtClean="0"/>
              <a:t>; </a:t>
            </a:r>
          </a:p>
          <a:p>
            <a:r>
              <a:rPr lang="ru-RU" dirty="0" smtClean="0"/>
              <a:t>- </a:t>
            </a:r>
            <a:r>
              <a:rPr lang="ru-RU" dirty="0" err="1" smtClean="0"/>
              <a:t>сервіс</a:t>
            </a:r>
            <a:r>
              <a:rPr lang="ru-RU" dirty="0" smtClean="0"/>
              <a:t>; </a:t>
            </a:r>
          </a:p>
          <a:p>
            <a:r>
              <a:rPr lang="ru-RU" dirty="0" smtClean="0"/>
              <a:t>- меценатство.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735958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606686" y="84483"/>
            <a:ext cx="881286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Цілі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впливу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і 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призначення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інструментів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комунікацій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банку. 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Основні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інструменти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2773929"/>
              </p:ext>
            </p:extLst>
          </p:nvPr>
        </p:nvGraphicFramePr>
        <p:xfrm>
          <a:off x="337028" y="453815"/>
          <a:ext cx="11102700" cy="6309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6130"/>
                <a:gridCol w="5262664"/>
                <a:gridCol w="4503906"/>
              </a:tblGrid>
              <a:tr h="635683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Інструмент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комунікацій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Мета </a:t>
                      </a:r>
                      <a:r>
                        <a:rPr lang="ru-RU" dirty="0" err="1" smtClean="0"/>
                        <a:t>впливу</a:t>
                      </a:r>
                      <a:r>
                        <a:rPr lang="ru-RU" dirty="0" smtClean="0"/>
                        <a:t> на </a:t>
                      </a:r>
                      <a:r>
                        <a:rPr lang="ru-RU" dirty="0" err="1" smtClean="0"/>
                        <a:t>об'єкт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комунікацій</a:t>
                      </a:r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Призначення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інструменту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комунікацій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Реклама 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err="1" smtClean="0"/>
                        <a:t>Інформування</a:t>
                      </a:r>
                      <a:r>
                        <a:rPr lang="ru-RU" dirty="0" smtClean="0"/>
                        <a:t> про банк і </a:t>
                      </a:r>
                      <a:r>
                        <a:rPr lang="ru-RU" dirty="0" err="1" smtClean="0"/>
                        <a:t>його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послуги</a:t>
                      </a:r>
                      <a:r>
                        <a:rPr lang="ru-RU" dirty="0" smtClean="0"/>
                        <a:t>, </a:t>
                      </a:r>
                      <a:r>
                        <a:rPr lang="ru-RU" dirty="0" err="1" smtClean="0"/>
                        <a:t>формування</a:t>
                      </a:r>
                      <a:r>
                        <a:rPr lang="ru-RU" dirty="0" smtClean="0"/>
                        <a:t> образу банку і </a:t>
                      </a:r>
                      <a:r>
                        <a:rPr lang="ru-RU" dirty="0" err="1" smtClean="0"/>
                        <a:t>його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послуг</a:t>
                      </a:r>
                      <a:r>
                        <a:rPr lang="ru-RU" dirty="0" smtClean="0"/>
                        <a:t>, </a:t>
                      </a:r>
                      <a:r>
                        <a:rPr lang="ru-RU" dirty="0" err="1" smtClean="0"/>
                        <a:t>формування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попиту</a:t>
                      </a:r>
                      <a:r>
                        <a:rPr lang="ru-RU" dirty="0" smtClean="0"/>
                        <a:t> на </a:t>
                      </a:r>
                      <a:r>
                        <a:rPr lang="ru-RU" dirty="0" err="1" smtClean="0"/>
                        <a:t>послуги</a:t>
                      </a:r>
                      <a:r>
                        <a:rPr lang="ru-RU" dirty="0" smtClean="0"/>
                        <a:t> банку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err="1" smtClean="0"/>
                        <a:t>Просування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банківських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продуктів</a:t>
                      </a:r>
                      <a:r>
                        <a:rPr lang="ru-RU" dirty="0" smtClean="0"/>
                        <a:t> і </a:t>
                      </a:r>
                      <a:r>
                        <a:rPr lang="ru-RU" dirty="0" err="1" smtClean="0"/>
                        <a:t>послуг</a:t>
                      </a:r>
                      <a:r>
                        <a:rPr lang="ru-RU" dirty="0" smtClean="0"/>
                        <a:t>, </a:t>
                      </a:r>
                      <a:r>
                        <a:rPr lang="ru-RU" dirty="0" err="1" smtClean="0"/>
                        <a:t>просування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торговельної</a:t>
                      </a:r>
                      <a:r>
                        <a:rPr lang="ru-RU" dirty="0" smtClean="0"/>
                        <a:t> марки, </a:t>
                      </a:r>
                      <a:r>
                        <a:rPr lang="ru-RU" dirty="0" err="1" smtClean="0"/>
                        <a:t>просування</a:t>
                      </a:r>
                      <a:r>
                        <a:rPr lang="ru-RU" dirty="0" smtClean="0"/>
                        <a:t> банку в </a:t>
                      </a:r>
                      <a:r>
                        <a:rPr lang="ru-RU" dirty="0" err="1" smtClean="0"/>
                        <a:t>комерційному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середовищі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Пабліситі</a:t>
                      </a:r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err="1" smtClean="0"/>
                        <a:t>Інформування</a:t>
                      </a:r>
                      <a:r>
                        <a:rPr lang="ru-RU" dirty="0" smtClean="0"/>
                        <a:t> про </a:t>
                      </a:r>
                      <a:r>
                        <a:rPr lang="ru-RU" dirty="0" err="1" smtClean="0"/>
                        <a:t>діяльність</a:t>
                      </a:r>
                      <a:r>
                        <a:rPr lang="ru-RU" dirty="0" smtClean="0"/>
                        <a:t> банку і </a:t>
                      </a:r>
                      <a:r>
                        <a:rPr lang="ru-RU" dirty="0" err="1" smtClean="0"/>
                        <a:t>його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продукти</a:t>
                      </a:r>
                      <a:r>
                        <a:rPr lang="ru-RU" dirty="0" smtClean="0"/>
                        <a:t>, </a:t>
                      </a:r>
                      <a:r>
                        <a:rPr lang="ru-RU" dirty="0" err="1" smtClean="0"/>
                        <a:t>формування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позитивної</a:t>
                      </a:r>
                      <a:r>
                        <a:rPr lang="ru-RU" dirty="0" smtClean="0"/>
                        <a:t> думки про банк у </a:t>
                      </a:r>
                      <a:r>
                        <a:rPr lang="ru-RU" dirty="0" err="1" smtClean="0"/>
                        <a:t>суспільства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err="1" smtClean="0"/>
                        <a:t>Просування</a:t>
                      </a:r>
                      <a:r>
                        <a:rPr lang="ru-RU" dirty="0" smtClean="0"/>
                        <a:t> банку в </a:t>
                      </a:r>
                      <a:r>
                        <a:rPr lang="ru-RU" dirty="0" err="1" smtClean="0"/>
                        <a:t>комерційному</a:t>
                      </a:r>
                      <a:r>
                        <a:rPr lang="ru-RU" dirty="0" smtClean="0"/>
                        <a:t> і </a:t>
                      </a:r>
                      <a:r>
                        <a:rPr lang="ru-RU" dirty="0" err="1" smtClean="0"/>
                        <a:t>некомерційному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середовищі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 (</a:t>
                      </a:r>
                      <a:r>
                        <a:rPr lang="ru-RU" dirty="0" err="1" smtClean="0"/>
                        <a:t>зв'язки</a:t>
                      </a:r>
                      <a:r>
                        <a:rPr lang="ru-RU" dirty="0" smtClean="0"/>
                        <a:t> з </a:t>
                      </a:r>
                      <a:r>
                        <a:rPr lang="ru-RU" dirty="0" err="1" smtClean="0"/>
                        <a:t>громадськістю</a:t>
                      </a:r>
                      <a:r>
                        <a:rPr lang="ru-RU" dirty="0" smtClean="0"/>
                        <a:t> ) 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err="1" smtClean="0"/>
                        <a:t>Інформація</a:t>
                      </a:r>
                      <a:r>
                        <a:rPr lang="ru-RU" dirty="0" smtClean="0"/>
                        <a:t> про банк, пропаганда </a:t>
                      </a:r>
                      <a:r>
                        <a:rPr lang="ru-RU" dirty="0" err="1" smtClean="0"/>
                        <a:t>успіхів</a:t>
                      </a:r>
                      <a:r>
                        <a:rPr lang="ru-RU" dirty="0" smtClean="0"/>
                        <a:t> банку, </a:t>
                      </a:r>
                      <a:r>
                        <a:rPr lang="ru-RU" dirty="0" err="1" smtClean="0"/>
                        <a:t>розуміння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діяльності</a:t>
                      </a:r>
                      <a:r>
                        <a:rPr lang="ru-RU" dirty="0" smtClean="0"/>
                        <a:t> банку, </a:t>
                      </a:r>
                      <a:r>
                        <a:rPr lang="ru-RU" dirty="0" err="1" smtClean="0"/>
                        <a:t>симпатія</a:t>
                      </a:r>
                      <a:r>
                        <a:rPr lang="ru-RU" dirty="0" smtClean="0"/>
                        <a:t> і </a:t>
                      </a:r>
                      <a:r>
                        <a:rPr lang="ru-RU" dirty="0" err="1" smtClean="0"/>
                        <a:t>сприйняття</a:t>
                      </a:r>
                      <a:r>
                        <a:rPr lang="ru-RU" dirty="0" smtClean="0"/>
                        <a:t>, </a:t>
                      </a:r>
                      <a:r>
                        <a:rPr lang="ru-RU" dirty="0" err="1" smtClean="0"/>
                        <a:t>формування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позитивної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громадської</a:t>
                      </a:r>
                      <a:r>
                        <a:rPr lang="ru-RU" dirty="0" smtClean="0"/>
                        <a:t> думки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err="1" smtClean="0"/>
                        <a:t>Просування</a:t>
                      </a:r>
                      <a:r>
                        <a:rPr lang="ru-RU" dirty="0" smtClean="0"/>
                        <a:t> банку як </a:t>
                      </a:r>
                      <a:r>
                        <a:rPr lang="ru-RU" dirty="0" err="1" smtClean="0"/>
                        <a:t>соціального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інституту</a:t>
                      </a:r>
                      <a:r>
                        <a:rPr lang="ru-RU" dirty="0" smtClean="0"/>
                        <a:t> й </a:t>
                      </a:r>
                      <a:r>
                        <a:rPr lang="ru-RU" dirty="0" err="1" smtClean="0"/>
                        <a:t>економічного</a:t>
                      </a:r>
                      <a:r>
                        <a:rPr lang="ru-RU" dirty="0" smtClean="0"/>
                        <a:t> агента 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Стимулюванн</a:t>
                      </a:r>
                      <a:r>
                        <a:rPr lang="ru-RU" dirty="0" smtClean="0"/>
                        <a:t> я </a:t>
                      </a:r>
                      <a:r>
                        <a:rPr lang="ru-RU" dirty="0" err="1" smtClean="0"/>
                        <a:t>збуту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err="1" smtClean="0"/>
                        <a:t>Зростання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обсягу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продажів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послуг</a:t>
                      </a:r>
                      <a:r>
                        <a:rPr lang="ru-RU" dirty="0" smtClean="0"/>
                        <a:t> банку, уже </a:t>
                      </a:r>
                      <a:r>
                        <a:rPr lang="ru-RU" dirty="0" err="1" smtClean="0"/>
                        <a:t>відомих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споживачеві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err="1" smtClean="0"/>
                        <a:t>Просування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банківських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послуг</a:t>
                      </a:r>
                      <a:r>
                        <a:rPr lang="ru-RU" dirty="0" smtClean="0"/>
                        <a:t> і </a:t>
                      </a:r>
                      <a:r>
                        <a:rPr lang="ru-RU" dirty="0" err="1" smtClean="0"/>
                        <a:t>продуктів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Прямий</a:t>
                      </a:r>
                      <a:r>
                        <a:rPr lang="ru-RU" dirty="0" smtClean="0"/>
                        <a:t> маркетинг 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err="1" smtClean="0"/>
                        <a:t>Формування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первинних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комунікацій</a:t>
                      </a:r>
                      <a:r>
                        <a:rPr lang="ru-RU" dirty="0" smtClean="0"/>
                        <a:t> з </a:t>
                      </a:r>
                      <a:r>
                        <a:rPr lang="ru-RU" dirty="0" err="1" smtClean="0"/>
                        <a:t>клієнтам</a:t>
                      </a:r>
                      <a:r>
                        <a:rPr lang="ru-RU" dirty="0" smtClean="0"/>
                        <a:t>, </a:t>
                      </a:r>
                      <a:r>
                        <a:rPr lang="ru-RU" dirty="0" err="1" smtClean="0"/>
                        <a:t>створення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постійних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персоніфікованих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комунікацій</a:t>
                      </a:r>
                      <a:r>
                        <a:rPr lang="ru-RU" dirty="0" smtClean="0"/>
                        <a:t> з </a:t>
                      </a:r>
                      <a:r>
                        <a:rPr lang="ru-RU" dirty="0" err="1" smtClean="0"/>
                        <a:t>клієнтами</a:t>
                      </a:r>
                      <a:r>
                        <a:rPr lang="ru-RU" dirty="0" smtClean="0"/>
                        <a:t> на </a:t>
                      </a:r>
                      <a:r>
                        <a:rPr lang="ru-RU" dirty="0" err="1" smtClean="0"/>
                        <a:t>основі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відстеження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динаміки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споживання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послуг</a:t>
                      </a:r>
                      <a:r>
                        <a:rPr lang="ru-RU" dirty="0" smtClean="0"/>
                        <a:t>, </a:t>
                      </a:r>
                      <a:r>
                        <a:rPr lang="ru-RU" dirty="0" err="1" smtClean="0"/>
                        <a:t>їх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комерційного</a:t>
                      </a:r>
                      <a:r>
                        <a:rPr lang="ru-RU" dirty="0" smtClean="0"/>
                        <a:t> стану і </a:t>
                      </a:r>
                      <a:r>
                        <a:rPr lang="ru-RU" dirty="0" err="1" smtClean="0"/>
                        <a:t>надання</a:t>
                      </a:r>
                      <a:r>
                        <a:rPr lang="ru-RU" dirty="0" smtClean="0"/>
                        <a:t> ним </a:t>
                      </a:r>
                      <a:r>
                        <a:rPr lang="ru-RU" dirty="0" err="1" smtClean="0"/>
                        <a:t>послуг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виходячи</a:t>
                      </a:r>
                      <a:r>
                        <a:rPr lang="ru-RU" dirty="0" smtClean="0"/>
                        <a:t> з </a:t>
                      </a:r>
                      <a:r>
                        <a:rPr lang="ru-RU" dirty="0" err="1" smtClean="0"/>
                        <a:t>поточних</a:t>
                      </a:r>
                      <a:r>
                        <a:rPr lang="ru-RU" dirty="0" smtClean="0"/>
                        <a:t> потреб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err="1" smtClean="0"/>
                        <a:t>Просування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банківських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послуг</a:t>
                      </a:r>
                      <a:r>
                        <a:rPr lang="ru-RU" dirty="0" smtClean="0"/>
                        <a:t> і </a:t>
                      </a:r>
                      <a:r>
                        <a:rPr lang="ru-RU" dirty="0" err="1" smtClean="0"/>
                        <a:t>продуктів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480861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6007"/>
          </a:xfrm>
        </p:spPr>
        <p:txBody>
          <a:bodyPr>
            <a:normAutofit fontScale="90000"/>
          </a:bodyPr>
          <a:lstStyle/>
          <a:p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Цілі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впливу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і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призначення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інструментів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комунікацій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банку.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Синтетичні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інструменти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2869415"/>
              </p:ext>
            </p:extLst>
          </p:nvPr>
        </p:nvGraphicFramePr>
        <p:xfrm>
          <a:off x="256162" y="1302932"/>
          <a:ext cx="11650493" cy="5217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4336"/>
                <a:gridCol w="5796064"/>
                <a:gridCol w="4640093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Організаційна</a:t>
                      </a:r>
                      <a:r>
                        <a:rPr lang="ru-RU" dirty="0" smtClean="0"/>
                        <a:t> культура 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err="1" smtClean="0"/>
                        <a:t>Забезпечення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синергетичного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ефекту</a:t>
                      </a:r>
                      <a:r>
                        <a:rPr lang="ru-RU" dirty="0" smtClean="0"/>
                        <a:t> у </a:t>
                      </a:r>
                      <a:r>
                        <a:rPr lang="ru-RU" dirty="0" err="1" smtClean="0"/>
                        <a:t>разі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застосування</a:t>
                      </a:r>
                      <a:r>
                        <a:rPr lang="ru-RU" dirty="0" smtClean="0"/>
                        <a:t> маркетингового </a:t>
                      </a:r>
                      <a:r>
                        <a:rPr lang="ru-RU" dirty="0" err="1" smtClean="0"/>
                        <a:t>інструментарію</a:t>
                      </a:r>
                      <a:r>
                        <a:rPr lang="ru-RU" dirty="0" smtClean="0"/>
                        <a:t> й </a:t>
                      </a:r>
                      <a:r>
                        <a:rPr lang="ru-RU" dirty="0" err="1" smtClean="0"/>
                        <a:t>елементів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комунікаційного</a:t>
                      </a:r>
                      <a:r>
                        <a:rPr lang="ru-RU" dirty="0" smtClean="0"/>
                        <a:t> комплексу, </a:t>
                      </a:r>
                      <a:r>
                        <a:rPr lang="ru-RU" dirty="0" err="1" smtClean="0"/>
                        <a:t>формування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довгострокових</a:t>
                      </a:r>
                      <a:r>
                        <a:rPr lang="ru-RU" dirty="0" smtClean="0"/>
                        <a:t> і </a:t>
                      </a:r>
                      <a:r>
                        <a:rPr lang="ru-RU" dirty="0" err="1" smtClean="0"/>
                        <a:t>ефективних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комунікацій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err="1" smtClean="0"/>
                        <a:t>Забезпечення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ефективності</a:t>
                      </a:r>
                      <a:r>
                        <a:rPr lang="ru-RU" dirty="0" smtClean="0"/>
                        <a:t>, </a:t>
                      </a:r>
                      <a:r>
                        <a:rPr lang="ru-RU" dirty="0" err="1" smtClean="0"/>
                        <a:t>адаптації</a:t>
                      </a:r>
                      <a:r>
                        <a:rPr lang="ru-RU" dirty="0" smtClean="0"/>
                        <a:t> і </a:t>
                      </a:r>
                      <a:r>
                        <a:rPr lang="ru-RU" dirty="0" err="1" smtClean="0"/>
                        <a:t>життєдіяльності</a:t>
                      </a:r>
                      <a:r>
                        <a:rPr lang="ru-RU" dirty="0" smtClean="0"/>
                        <a:t> банку, </a:t>
                      </a:r>
                      <a:r>
                        <a:rPr lang="ru-RU" dirty="0" err="1" smtClean="0"/>
                        <a:t>якісний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розвиток</a:t>
                      </a:r>
                      <a:r>
                        <a:rPr lang="ru-RU" dirty="0" smtClean="0"/>
                        <a:t>, </a:t>
                      </a:r>
                      <a:r>
                        <a:rPr lang="ru-RU" dirty="0" err="1" smtClean="0"/>
                        <a:t>мотивація</a:t>
                      </a:r>
                      <a:r>
                        <a:rPr lang="ru-RU" dirty="0" smtClean="0"/>
                        <a:t>, </a:t>
                      </a:r>
                      <a:r>
                        <a:rPr lang="ru-RU" dirty="0" err="1" smtClean="0"/>
                        <a:t>спільність</a:t>
                      </a:r>
                      <a:r>
                        <a:rPr lang="ru-RU" dirty="0" smtClean="0"/>
                        <a:t> думок і </a:t>
                      </a:r>
                      <a:r>
                        <a:rPr lang="ru-RU" dirty="0" err="1" smtClean="0"/>
                        <a:t>поглядів</a:t>
                      </a:r>
                      <a:r>
                        <a:rPr lang="ru-RU" dirty="0" smtClean="0"/>
                        <a:t> персоналу 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Спонсорство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err="1" smtClean="0"/>
                        <a:t>Створення</a:t>
                      </a:r>
                      <a:r>
                        <a:rPr lang="ru-RU" dirty="0" smtClean="0"/>
                        <a:t> образу марки і </a:t>
                      </a:r>
                      <a:r>
                        <a:rPr lang="ru-RU" dirty="0" err="1" smtClean="0"/>
                        <a:t>підвищення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її</a:t>
                      </a:r>
                      <a:r>
                        <a:rPr lang="ru-RU" dirty="0" smtClean="0"/>
                        <a:t> престижу, авторитету, </a:t>
                      </a:r>
                      <a:r>
                        <a:rPr lang="ru-RU" dirty="0" err="1" smtClean="0"/>
                        <a:t>інформу-вання</a:t>
                      </a:r>
                      <a:r>
                        <a:rPr lang="ru-RU" dirty="0" smtClean="0"/>
                        <a:t> про банк і </a:t>
                      </a:r>
                      <a:r>
                        <a:rPr lang="ru-RU" dirty="0" err="1" smtClean="0"/>
                        <a:t>його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послуги</a:t>
                      </a:r>
                      <a:r>
                        <a:rPr lang="ru-RU" dirty="0" smtClean="0"/>
                        <a:t>, </a:t>
                      </a:r>
                      <a:r>
                        <a:rPr lang="ru-RU" dirty="0" err="1" smtClean="0"/>
                        <a:t>підтримка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рекламної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кампанії</a:t>
                      </a:r>
                      <a:r>
                        <a:rPr lang="ru-RU" dirty="0" smtClean="0"/>
                        <a:t>, </a:t>
                      </a:r>
                      <a:r>
                        <a:rPr lang="ru-RU" dirty="0" err="1" smtClean="0"/>
                        <a:t>активізація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комерційної</a:t>
                      </a:r>
                      <a:r>
                        <a:rPr lang="ru-RU" dirty="0" smtClean="0"/>
                        <a:t> й </a:t>
                      </a:r>
                      <a:r>
                        <a:rPr lang="ru-RU" dirty="0" err="1" smtClean="0"/>
                        <a:t>інституціональної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мережі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err="1" smtClean="0"/>
                        <a:t>Просування</a:t>
                      </a:r>
                      <a:r>
                        <a:rPr lang="ru-RU" dirty="0" smtClean="0"/>
                        <a:t> банку, марки, </a:t>
                      </a:r>
                      <a:r>
                        <a:rPr lang="ru-RU" dirty="0" err="1" smtClean="0"/>
                        <a:t>послуг</a:t>
                      </a:r>
                      <a:r>
                        <a:rPr lang="ru-RU" dirty="0" smtClean="0"/>
                        <a:t> у </a:t>
                      </a:r>
                      <a:r>
                        <a:rPr lang="ru-RU" dirty="0" err="1" smtClean="0"/>
                        <a:t>комерційному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середовищі</a:t>
                      </a:r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Сервіс</a:t>
                      </a:r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err="1" smtClean="0"/>
                        <a:t>Формування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сервісної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павутини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навколо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клієнта</a:t>
                      </a:r>
                      <a:r>
                        <a:rPr lang="ru-RU" dirty="0" smtClean="0"/>
                        <a:t> на </a:t>
                      </a:r>
                      <a:r>
                        <a:rPr lang="ru-RU" dirty="0" err="1" smtClean="0"/>
                        <a:t>основі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персоніфікованого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підходу</a:t>
                      </a:r>
                      <a:r>
                        <a:rPr lang="ru-RU" dirty="0" smtClean="0"/>
                        <a:t>, </a:t>
                      </a:r>
                      <a:r>
                        <a:rPr lang="ru-RU" dirty="0" err="1" smtClean="0"/>
                        <a:t>здатного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забезпечити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довгострокові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комунікації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err="1" smtClean="0"/>
                        <a:t>Просування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послуг</a:t>
                      </a:r>
                      <a:r>
                        <a:rPr lang="ru-RU" dirty="0" smtClean="0"/>
                        <a:t> і </a:t>
                      </a:r>
                      <a:r>
                        <a:rPr lang="ru-RU" dirty="0" err="1" smtClean="0"/>
                        <a:t>продуктів</a:t>
                      </a:r>
                      <a:r>
                        <a:rPr lang="ru-RU" dirty="0" smtClean="0"/>
                        <a:t>, </a:t>
                      </a:r>
                      <a:r>
                        <a:rPr lang="ru-RU" dirty="0" err="1" smtClean="0"/>
                        <a:t>що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забезпечує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якісне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просування</a:t>
                      </a:r>
                      <a:r>
                        <a:rPr lang="ru-RU" dirty="0" smtClean="0"/>
                        <a:t> банку в </a:t>
                      </a:r>
                      <a:r>
                        <a:rPr lang="ru-RU" dirty="0" err="1" smtClean="0"/>
                        <a:t>комерційному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середовищі</a:t>
                      </a:r>
                      <a:r>
                        <a:rPr lang="ru-RU" dirty="0" smtClean="0"/>
                        <a:t> і </a:t>
                      </a:r>
                      <a:r>
                        <a:rPr lang="ru-RU" dirty="0" err="1" smtClean="0"/>
                        <a:t>створення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конкурентних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переваг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Лобіювання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err="1" smtClean="0"/>
                        <a:t>Створення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сприятливих</a:t>
                      </a:r>
                      <a:r>
                        <a:rPr lang="ru-RU" dirty="0" smtClean="0"/>
                        <a:t> умов для </a:t>
                      </a:r>
                      <a:r>
                        <a:rPr lang="ru-RU" dirty="0" err="1" smtClean="0"/>
                        <a:t>бізнесу</a:t>
                      </a:r>
                      <a:r>
                        <a:rPr lang="ru-RU" dirty="0" smtClean="0"/>
                        <a:t> і </a:t>
                      </a:r>
                      <a:r>
                        <a:rPr lang="ru-RU" dirty="0" err="1" smtClean="0"/>
                        <a:t>конкурентних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переваг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err="1" smtClean="0"/>
                        <a:t>Просування</a:t>
                      </a:r>
                      <a:r>
                        <a:rPr lang="ru-RU" dirty="0" smtClean="0"/>
                        <a:t> банку в </a:t>
                      </a:r>
                      <a:r>
                        <a:rPr lang="ru-RU" dirty="0" err="1" smtClean="0"/>
                        <a:t>некомерційному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середовищі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Меценатство 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err="1" smtClean="0"/>
                        <a:t>Реалізація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соціальної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місії</a:t>
                      </a:r>
                      <a:r>
                        <a:rPr lang="ru-RU" dirty="0" smtClean="0"/>
                        <a:t>, </a:t>
                      </a:r>
                      <a:r>
                        <a:rPr lang="ru-RU" dirty="0" err="1" smtClean="0"/>
                        <a:t>формування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сприятливої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громадської</a:t>
                      </a:r>
                      <a:r>
                        <a:rPr lang="ru-RU" dirty="0" smtClean="0"/>
                        <a:t> думки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err="1" smtClean="0"/>
                        <a:t>Просування</a:t>
                      </a:r>
                      <a:r>
                        <a:rPr lang="ru-RU" dirty="0" smtClean="0"/>
                        <a:t> банку як </a:t>
                      </a:r>
                      <a:r>
                        <a:rPr lang="ru-RU" dirty="0" err="1" smtClean="0"/>
                        <a:t>соціального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інституту</a:t>
                      </a:r>
                      <a:r>
                        <a:rPr lang="ru-RU" dirty="0" smtClean="0"/>
                        <a:t> в </a:t>
                      </a:r>
                      <a:r>
                        <a:rPr lang="ru-RU" dirty="0" err="1" smtClean="0"/>
                        <a:t>некомерційному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середовищі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91009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6460"/>
            <a:ext cx="5922523" cy="6459166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Для кожного ринку (у масштабах </a:t>
            </a:r>
            <a:r>
              <a:rPr lang="ru-RU" dirty="0" err="1" smtClean="0"/>
              <a:t>країни</a:t>
            </a:r>
            <a:r>
              <a:rPr lang="ru-RU" dirty="0" smtClean="0"/>
              <a:t>) </a:t>
            </a:r>
            <a:r>
              <a:rPr lang="ru-RU" dirty="0" err="1" smtClean="0"/>
              <a:t>процес</a:t>
            </a:r>
            <a:r>
              <a:rPr lang="ru-RU" dirty="0" smtClean="0"/>
              <a:t> </a:t>
            </a:r>
            <a:r>
              <a:rPr lang="ru-RU" dirty="0" err="1" smtClean="0"/>
              <a:t>аналізу</a:t>
            </a:r>
            <a:r>
              <a:rPr lang="ru-RU" dirty="0" smtClean="0"/>
              <a:t> </a:t>
            </a:r>
            <a:r>
              <a:rPr lang="ru-RU" dirty="0" err="1" smtClean="0"/>
              <a:t>сприйняття</a:t>
            </a:r>
            <a:r>
              <a:rPr lang="ru-RU" dirty="0" smtClean="0"/>
              <a:t> </a:t>
            </a:r>
            <a:r>
              <a:rPr lang="ru-RU" dirty="0" err="1" smtClean="0"/>
              <a:t>цільовим</a:t>
            </a:r>
            <a:r>
              <a:rPr lang="ru-RU" dirty="0" smtClean="0"/>
              <a:t> ринком </a:t>
            </a:r>
            <a:r>
              <a:rPr lang="ru-RU" dirty="0" err="1" smtClean="0"/>
              <a:t>торговельної</a:t>
            </a:r>
            <a:r>
              <a:rPr lang="ru-RU" dirty="0" smtClean="0"/>
              <a:t> марки (бренда) банку </a:t>
            </a:r>
            <a:r>
              <a:rPr lang="ru-RU" dirty="0" err="1" smtClean="0"/>
              <a:t>дає</a:t>
            </a:r>
            <a:r>
              <a:rPr lang="ru-RU" dirty="0" smtClean="0"/>
              <a:t> </a:t>
            </a:r>
            <a:r>
              <a:rPr lang="ru-RU" dirty="0" err="1" smtClean="0"/>
              <a:t>можливість</a:t>
            </a:r>
            <a:r>
              <a:rPr lang="ru-RU" dirty="0" smtClean="0"/>
              <a:t> </a:t>
            </a:r>
            <a:r>
              <a:rPr lang="ru-RU" dirty="0" err="1" smtClean="0"/>
              <a:t>побудувати</a:t>
            </a:r>
            <a:r>
              <a:rPr lang="ru-RU" dirty="0" smtClean="0"/>
              <a:t> </a:t>
            </a:r>
            <a:r>
              <a:rPr lang="ru-RU" dirty="0" err="1" smtClean="0"/>
              <a:t>багатовимірну</a:t>
            </a:r>
            <a:r>
              <a:rPr lang="ru-RU" dirty="0" smtClean="0"/>
              <a:t> карту образу </a:t>
            </a:r>
            <a:r>
              <a:rPr lang="ru-RU" dirty="0" err="1" smtClean="0"/>
              <a:t>банківських</a:t>
            </a:r>
            <a:r>
              <a:rPr lang="ru-RU" dirty="0" smtClean="0"/>
              <a:t> </a:t>
            </a:r>
            <a:r>
              <a:rPr lang="ru-RU" dirty="0" err="1" smtClean="0"/>
              <a:t>продуктів</a:t>
            </a:r>
            <a:r>
              <a:rPr lang="ru-RU" dirty="0" smtClean="0"/>
              <a:t>. </a:t>
            </a:r>
          </a:p>
          <a:p>
            <a:pPr algn="just"/>
            <a:r>
              <a:rPr lang="ru-RU" dirty="0" err="1" smtClean="0"/>
              <a:t>Ця</a:t>
            </a:r>
            <a:r>
              <a:rPr lang="ru-RU" dirty="0" smtClean="0"/>
              <a:t> карта </a:t>
            </a:r>
            <a:r>
              <a:rPr lang="ru-RU" dirty="0" err="1" smtClean="0"/>
              <a:t>базується</a:t>
            </a:r>
            <a:r>
              <a:rPr lang="ru-RU" dirty="0" smtClean="0"/>
              <a:t> на </a:t>
            </a:r>
            <a:r>
              <a:rPr lang="ru-RU" dirty="0" err="1" smtClean="0"/>
              <a:t>основі</a:t>
            </a:r>
            <a:r>
              <a:rPr lang="ru-RU" dirty="0" smtClean="0"/>
              <a:t> </a:t>
            </a:r>
            <a:r>
              <a:rPr lang="ru-RU" dirty="0" err="1" smtClean="0"/>
              <a:t>співвідношення</a:t>
            </a:r>
            <a:r>
              <a:rPr lang="ru-RU" dirty="0" smtClean="0"/>
              <a:t> </a:t>
            </a:r>
            <a:r>
              <a:rPr lang="ru-RU" dirty="0" err="1" smtClean="0"/>
              <a:t>двох</a:t>
            </a:r>
            <a:r>
              <a:rPr lang="ru-RU" dirty="0" smtClean="0"/>
              <a:t> </a:t>
            </a:r>
            <a:r>
              <a:rPr lang="ru-RU" dirty="0" err="1" smtClean="0"/>
              <a:t>показників</a:t>
            </a:r>
            <a:r>
              <a:rPr lang="ru-RU" dirty="0" smtClean="0"/>
              <a:t>: </a:t>
            </a:r>
          </a:p>
          <a:p>
            <a:pPr algn="just"/>
            <a:r>
              <a:rPr lang="ru-RU" dirty="0" smtClean="0"/>
              <a:t>- </a:t>
            </a:r>
            <a:r>
              <a:rPr lang="ru-RU" dirty="0" err="1" smtClean="0"/>
              <a:t>престижності</a:t>
            </a:r>
            <a:r>
              <a:rPr lang="ru-RU" dirty="0" smtClean="0"/>
              <a:t> банку (</a:t>
            </a:r>
            <a:r>
              <a:rPr lang="ru-RU" dirty="0" err="1" smtClean="0"/>
              <a:t>фіксований</a:t>
            </a:r>
            <a:r>
              <a:rPr lang="ru-RU" dirty="0" smtClean="0"/>
              <a:t> </a:t>
            </a:r>
            <a:r>
              <a:rPr lang="ru-RU" dirty="0" err="1" smtClean="0"/>
              <a:t>показник</a:t>
            </a:r>
            <a:r>
              <a:rPr lang="ru-RU" dirty="0" smtClean="0"/>
              <a:t> для </a:t>
            </a:r>
            <a:r>
              <a:rPr lang="ru-RU" dirty="0" err="1" smtClean="0"/>
              <a:t>всіх</a:t>
            </a:r>
            <a:r>
              <a:rPr lang="ru-RU" dirty="0" smtClean="0"/>
              <a:t> </a:t>
            </a:r>
            <a:r>
              <a:rPr lang="ru-RU" dirty="0" err="1" smtClean="0"/>
              <a:t>ринків</a:t>
            </a:r>
            <a:r>
              <a:rPr lang="ru-RU" dirty="0" smtClean="0"/>
              <a:t>); </a:t>
            </a:r>
          </a:p>
          <a:p>
            <a:pPr algn="just"/>
            <a:r>
              <a:rPr lang="ru-RU" dirty="0" smtClean="0"/>
              <a:t>- </a:t>
            </a:r>
            <a:r>
              <a:rPr lang="ru-RU" dirty="0" err="1" smtClean="0"/>
              <a:t>найбільш</a:t>
            </a:r>
            <a:r>
              <a:rPr lang="ru-RU" dirty="0" smtClean="0"/>
              <a:t> </a:t>
            </a:r>
            <a:r>
              <a:rPr lang="ru-RU" dirty="0" err="1" smtClean="0"/>
              <a:t>суттєва</a:t>
            </a:r>
            <a:r>
              <a:rPr lang="ru-RU" dirty="0" smtClean="0"/>
              <a:t> характеристика </a:t>
            </a:r>
            <a:r>
              <a:rPr lang="ru-RU" dirty="0" err="1" smtClean="0"/>
              <a:t>вибору</a:t>
            </a:r>
            <a:r>
              <a:rPr lang="ru-RU" dirty="0" smtClean="0"/>
              <a:t> </a:t>
            </a:r>
            <a:r>
              <a:rPr lang="ru-RU" dirty="0" err="1" smtClean="0"/>
              <a:t>банківського</a:t>
            </a:r>
            <a:r>
              <a:rPr lang="ru-RU" dirty="0" smtClean="0"/>
              <a:t> продукту (</a:t>
            </a:r>
            <a:r>
              <a:rPr lang="ru-RU" dirty="0" err="1" smtClean="0"/>
              <a:t>показник</a:t>
            </a:r>
            <a:r>
              <a:rPr lang="ru-RU" dirty="0" smtClean="0"/>
              <a:t> </a:t>
            </a:r>
            <a:r>
              <a:rPr lang="ru-RU" dirty="0" err="1" smtClean="0"/>
              <a:t>визначається</a:t>
            </a:r>
            <a:r>
              <a:rPr lang="ru-RU" dirty="0" smtClean="0"/>
              <a:t> шляхом </a:t>
            </a:r>
            <a:r>
              <a:rPr lang="ru-RU" dirty="0" err="1" smtClean="0"/>
              <a:t>досліджень</a:t>
            </a:r>
            <a:r>
              <a:rPr lang="ru-RU" dirty="0" smtClean="0"/>
              <a:t> для кожного ринку)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34947" t="38866" r="35372" b="18723"/>
          <a:stretch/>
        </p:blipFill>
        <p:spPr>
          <a:xfrm>
            <a:off x="7081736" y="1289252"/>
            <a:ext cx="4951378" cy="3979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554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811838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Для </a:t>
            </a:r>
            <a:r>
              <a:rPr lang="ru-RU" dirty="0" err="1" smtClean="0"/>
              <a:t>банків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потрапляють</a:t>
            </a:r>
            <a:r>
              <a:rPr lang="ru-RU" dirty="0" smtClean="0"/>
              <a:t> у квадрант 1, образ </a:t>
            </a:r>
            <a:r>
              <a:rPr lang="ru-RU" dirty="0" err="1" smtClean="0"/>
              <a:t>банківських</a:t>
            </a:r>
            <a:r>
              <a:rPr lang="ru-RU" dirty="0" smtClean="0"/>
              <a:t> </a:t>
            </a:r>
            <a:r>
              <a:rPr lang="ru-RU" dirty="0" err="1" smtClean="0"/>
              <a:t>продуктів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назву</a:t>
            </a:r>
            <a:r>
              <a:rPr lang="ru-RU" dirty="0" smtClean="0"/>
              <a:t> «</a:t>
            </a:r>
            <a:r>
              <a:rPr lang="ru-RU" dirty="0" err="1" smtClean="0"/>
              <a:t>Висока</a:t>
            </a:r>
            <a:r>
              <a:rPr lang="ru-RU" dirty="0" smtClean="0"/>
              <a:t> </a:t>
            </a:r>
            <a:r>
              <a:rPr lang="ru-RU" dirty="0" err="1" smtClean="0"/>
              <a:t>якість</a:t>
            </a:r>
            <a:r>
              <a:rPr lang="ru-RU" dirty="0" smtClean="0"/>
              <a:t>». </a:t>
            </a:r>
            <a:r>
              <a:rPr lang="ru-RU" dirty="0" err="1" smtClean="0"/>
              <a:t>Тобто</a:t>
            </a:r>
            <a:r>
              <a:rPr lang="ru-RU" dirty="0" smtClean="0"/>
              <a:t>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банківські</a:t>
            </a:r>
            <a:r>
              <a:rPr lang="ru-RU" dirty="0" smtClean="0"/>
              <a:t> </a:t>
            </a:r>
            <a:r>
              <a:rPr lang="ru-RU" dirty="0" err="1" smtClean="0"/>
              <a:t>продукти</a:t>
            </a:r>
            <a:r>
              <a:rPr lang="ru-RU" dirty="0" smtClean="0"/>
              <a:t> </a:t>
            </a:r>
            <a:r>
              <a:rPr lang="ru-RU" dirty="0" err="1" smtClean="0"/>
              <a:t>високої</a:t>
            </a:r>
            <a:r>
              <a:rPr lang="ru-RU" dirty="0" smtClean="0"/>
              <a:t> </a:t>
            </a:r>
            <a:r>
              <a:rPr lang="ru-RU" dirty="0" err="1" smtClean="0"/>
              <a:t>якості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представляють</a:t>
            </a:r>
            <a:r>
              <a:rPr lang="ru-RU" dirty="0" smtClean="0"/>
              <a:t> </a:t>
            </a:r>
            <a:r>
              <a:rPr lang="ru-RU" dirty="0" err="1" smtClean="0"/>
              <a:t>найпрестижніші</a:t>
            </a:r>
            <a:r>
              <a:rPr lang="ru-RU" dirty="0" smtClean="0"/>
              <a:t> банки. </a:t>
            </a:r>
            <a:r>
              <a:rPr lang="ru-RU" dirty="0" err="1" smtClean="0"/>
              <a:t>Такі</a:t>
            </a:r>
            <a:r>
              <a:rPr lang="ru-RU" dirty="0" smtClean="0"/>
              <a:t> </a:t>
            </a:r>
            <a:r>
              <a:rPr lang="ru-RU" dirty="0" err="1" smtClean="0"/>
              <a:t>банківські</a:t>
            </a:r>
            <a:r>
              <a:rPr lang="ru-RU" dirty="0" smtClean="0"/>
              <a:t> </a:t>
            </a:r>
            <a:r>
              <a:rPr lang="ru-RU" dirty="0" err="1" smtClean="0"/>
              <a:t>продукти</a:t>
            </a:r>
            <a:r>
              <a:rPr lang="ru-RU" dirty="0" smtClean="0"/>
              <a:t> є </a:t>
            </a:r>
            <a:r>
              <a:rPr lang="ru-RU" dirty="0" err="1" smtClean="0"/>
              <a:t>найбільш</a:t>
            </a:r>
            <a:r>
              <a:rPr lang="ru-RU" dirty="0" smtClean="0"/>
              <a:t> </a:t>
            </a:r>
            <a:r>
              <a:rPr lang="ru-RU" dirty="0" err="1" smtClean="0"/>
              <a:t>конкурентоспроможними</a:t>
            </a:r>
            <a:r>
              <a:rPr lang="ru-RU" dirty="0" smtClean="0"/>
              <a:t>. Не </a:t>
            </a:r>
            <a:r>
              <a:rPr lang="ru-RU" dirty="0" err="1" smtClean="0"/>
              <a:t>більше</a:t>
            </a:r>
            <a:r>
              <a:rPr lang="ru-RU" dirty="0" smtClean="0"/>
              <a:t> 10 % </a:t>
            </a:r>
            <a:r>
              <a:rPr lang="ru-RU" dirty="0" err="1" smtClean="0"/>
              <a:t>банківських</a:t>
            </a:r>
            <a:r>
              <a:rPr lang="ru-RU" dirty="0" smtClean="0"/>
              <a:t> </a:t>
            </a:r>
            <a:r>
              <a:rPr lang="ru-RU" dirty="0" err="1" smtClean="0"/>
              <a:t>продуктів</a:t>
            </a:r>
            <a:r>
              <a:rPr lang="ru-RU" dirty="0" smtClean="0"/>
              <a:t>. </a:t>
            </a:r>
          </a:p>
          <a:p>
            <a:pPr algn="just"/>
            <a:r>
              <a:rPr lang="ru-RU" dirty="0" smtClean="0"/>
              <a:t>Квадрант 2 – </a:t>
            </a:r>
            <a:r>
              <a:rPr lang="ru-RU" dirty="0" err="1" smtClean="0"/>
              <a:t>властивий</a:t>
            </a:r>
            <a:r>
              <a:rPr lang="ru-RU" dirty="0" smtClean="0"/>
              <a:t> для </a:t>
            </a:r>
            <a:r>
              <a:rPr lang="ru-RU" dirty="0" err="1" smtClean="0"/>
              <a:t>банківських</a:t>
            </a:r>
            <a:r>
              <a:rPr lang="ru-RU" dirty="0" smtClean="0"/>
              <a:t> </a:t>
            </a:r>
            <a:r>
              <a:rPr lang="ru-RU" dirty="0" err="1" smtClean="0"/>
              <a:t>продуктів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називаються</a:t>
            </a:r>
            <a:r>
              <a:rPr lang="ru-RU" dirty="0" smtClean="0"/>
              <a:t> «</a:t>
            </a:r>
            <a:r>
              <a:rPr lang="ru-RU" dirty="0" err="1" smtClean="0"/>
              <a:t>Ілюзія</a:t>
            </a:r>
            <a:r>
              <a:rPr lang="ru-RU" dirty="0" smtClean="0"/>
              <a:t> </a:t>
            </a:r>
            <a:r>
              <a:rPr lang="ru-RU" dirty="0" err="1" smtClean="0"/>
              <a:t>високої</a:t>
            </a:r>
            <a:r>
              <a:rPr lang="ru-RU" dirty="0" smtClean="0"/>
              <a:t> </a:t>
            </a:r>
            <a:r>
              <a:rPr lang="ru-RU" dirty="0" err="1" smtClean="0"/>
              <a:t>якості</a:t>
            </a:r>
            <a:r>
              <a:rPr lang="ru-RU" dirty="0" smtClean="0"/>
              <a:t>». </a:t>
            </a:r>
            <a:r>
              <a:rPr lang="ru-RU" dirty="0" err="1" smtClean="0"/>
              <a:t>Насправді</a:t>
            </a:r>
            <a:r>
              <a:rPr lang="ru-RU" dirty="0" smtClean="0"/>
              <a:t> </a:t>
            </a:r>
            <a:r>
              <a:rPr lang="ru-RU" dirty="0" err="1" smtClean="0"/>
              <a:t>якість</a:t>
            </a:r>
            <a:r>
              <a:rPr lang="ru-RU" dirty="0" smtClean="0"/>
              <a:t> </a:t>
            </a:r>
            <a:r>
              <a:rPr lang="ru-RU" dirty="0" err="1" smtClean="0"/>
              <a:t>продуктів</a:t>
            </a:r>
            <a:r>
              <a:rPr lang="ru-RU" dirty="0" smtClean="0"/>
              <a:t> </a:t>
            </a:r>
            <a:r>
              <a:rPr lang="ru-RU" dirty="0" err="1" smtClean="0"/>
              <a:t>невисока</a:t>
            </a:r>
            <a:r>
              <a:rPr lang="ru-RU" dirty="0" smtClean="0"/>
              <a:t>, </a:t>
            </a:r>
            <a:r>
              <a:rPr lang="ru-RU" dirty="0" err="1" smtClean="0"/>
              <a:t>ілюзія</a:t>
            </a:r>
            <a:r>
              <a:rPr lang="ru-RU" dirty="0" smtClean="0"/>
              <a:t> </a:t>
            </a:r>
            <a:r>
              <a:rPr lang="ru-RU" dirty="0" err="1" smtClean="0"/>
              <a:t>створюється</a:t>
            </a:r>
            <a:r>
              <a:rPr lang="ru-RU" dirty="0" smtClean="0"/>
              <a:t> за </a:t>
            </a:r>
            <a:r>
              <a:rPr lang="ru-RU" dirty="0" err="1" smtClean="0"/>
              <a:t>рахунок</a:t>
            </a:r>
            <a:r>
              <a:rPr lang="ru-RU" dirty="0" smtClean="0"/>
              <a:t> позитивного </a:t>
            </a:r>
            <a:r>
              <a:rPr lang="ru-RU" dirty="0" err="1" smtClean="0"/>
              <a:t>іміджу</a:t>
            </a:r>
            <a:r>
              <a:rPr lang="ru-RU" dirty="0" smtClean="0"/>
              <a:t> банку. У </a:t>
            </a:r>
            <a:r>
              <a:rPr lang="ru-RU" dirty="0" err="1" smtClean="0"/>
              <a:t>цей</a:t>
            </a:r>
            <a:r>
              <a:rPr lang="ru-RU" dirty="0" smtClean="0"/>
              <a:t> квадрант </a:t>
            </a:r>
            <a:r>
              <a:rPr lang="ru-RU" dirty="0" err="1" smtClean="0"/>
              <a:t>потрапляє</a:t>
            </a:r>
            <a:r>
              <a:rPr lang="ru-RU" dirty="0" smtClean="0"/>
              <a:t> не </a:t>
            </a:r>
            <a:r>
              <a:rPr lang="ru-RU" dirty="0" err="1" smtClean="0"/>
              <a:t>більше</a:t>
            </a:r>
            <a:r>
              <a:rPr lang="ru-RU" dirty="0" smtClean="0"/>
              <a:t> 30-40% </a:t>
            </a:r>
            <a:r>
              <a:rPr lang="ru-RU" dirty="0" err="1" smtClean="0"/>
              <a:t>банківських</a:t>
            </a:r>
            <a:r>
              <a:rPr lang="ru-RU" dirty="0" smtClean="0"/>
              <a:t> </a:t>
            </a:r>
            <a:r>
              <a:rPr lang="ru-RU" dirty="0" err="1" smtClean="0"/>
              <a:t>продуктів</a:t>
            </a:r>
            <a:r>
              <a:rPr lang="ru-RU" dirty="0" smtClean="0"/>
              <a:t>. </a:t>
            </a:r>
          </a:p>
          <a:p>
            <a:pPr algn="just"/>
            <a:r>
              <a:rPr lang="ru-RU" dirty="0" smtClean="0"/>
              <a:t>Квадрант 3 – </a:t>
            </a:r>
            <a:r>
              <a:rPr lang="ru-RU" dirty="0" err="1" smtClean="0"/>
              <a:t>характеризує</a:t>
            </a:r>
            <a:r>
              <a:rPr lang="ru-RU" dirty="0" smtClean="0"/>
              <a:t> </a:t>
            </a:r>
            <a:r>
              <a:rPr lang="ru-RU" dirty="0" err="1" smtClean="0"/>
              <a:t>банківські</a:t>
            </a:r>
            <a:r>
              <a:rPr lang="ru-RU" dirty="0" smtClean="0"/>
              <a:t> </a:t>
            </a:r>
            <a:r>
              <a:rPr lang="ru-RU" dirty="0" err="1" smtClean="0"/>
              <a:t>продукти</a:t>
            </a:r>
            <a:r>
              <a:rPr lang="ru-RU" dirty="0" smtClean="0"/>
              <a:t> </a:t>
            </a:r>
            <a:r>
              <a:rPr lang="ru-RU" dirty="0" err="1" smtClean="0"/>
              <a:t>належної</a:t>
            </a:r>
            <a:r>
              <a:rPr lang="ru-RU" dirty="0" smtClean="0"/>
              <a:t> </a:t>
            </a:r>
            <a:r>
              <a:rPr lang="ru-RU" dirty="0" err="1" smtClean="0"/>
              <a:t>якості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пропонують</a:t>
            </a:r>
            <a:r>
              <a:rPr lang="ru-RU" dirty="0" smtClean="0"/>
              <a:t> банки не з </a:t>
            </a:r>
            <a:r>
              <a:rPr lang="ru-RU" dirty="0" err="1" smtClean="0"/>
              <a:t>найвищими</a:t>
            </a:r>
            <a:r>
              <a:rPr lang="ru-RU" dirty="0" smtClean="0"/>
              <a:t> </a:t>
            </a:r>
            <a:r>
              <a:rPr lang="ru-RU" dirty="0" err="1" smtClean="0"/>
              <a:t>показниками</a:t>
            </a:r>
            <a:r>
              <a:rPr lang="ru-RU" dirty="0" smtClean="0"/>
              <a:t> </a:t>
            </a:r>
            <a:r>
              <a:rPr lang="ru-RU" dirty="0" err="1" smtClean="0"/>
              <a:t>престижності</a:t>
            </a:r>
            <a:r>
              <a:rPr lang="ru-RU" dirty="0" smtClean="0"/>
              <a:t>. </a:t>
            </a:r>
            <a:r>
              <a:rPr lang="ru-RU" dirty="0" err="1" smtClean="0"/>
              <a:t>Такі</a:t>
            </a:r>
            <a:r>
              <a:rPr lang="ru-RU" dirty="0" smtClean="0"/>
              <a:t> </a:t>
            </a:r>
            <a:r>
              <a:rPr lang="ru-RU" dirty="0" err="1" smtClean="0"/>
              <a:t>продукти</a:t>
            </a:r>
            <a:r>
              <a:rPr lang="ru-RU" dirty="0" smtClean="0"/>
              <a:t> </a:t>
            </a:r>
            <a:r>
              <a:rPr lang="ru-RU" dirty="0" err="1" smtClean="0"/>
              <a:t>називаються</a:t>
            </a:r>
            <a:r>
              <a:rPr lang="ru-RU" dirty="0" smtClean="0"/>
              <a:t> «Правдива </a:t>
            </a:r>
            <a:r>
              <a:rPr lang="ru-RU" dirty="0" err="1" smtClean="0"/>
              <a:t>якість</a:t>
            </a:r>
            <a:r>
              <a:rPr lang="ru-RU" dirty="0" smtClean="0"/>
              <a:t>». </a:t>
            </a:r>
            <a:r>
              <a:rPr lang="ru-RU" dirty="0" err="1" smtClean="0"/>
              <a:t>Саме</a:t>
            </a:r>
            <a:r>
              <a:rPr lang="ru-RU" dirty="0" smtClean="0"/>
              <a:t> </a:t>
            </a:r>
            <a:r>
              <a:rPr lang="ru-RU" dirty="0" err="1" smtClean="0"/>
              <a:t>такі</a:t>
            </a:r>
            <a:r>
              <a:rPr lang="ru-RU" dirty="0" smtClean="0"/>
              <a:t> </a:t>
            </a:r>
            <a:r>
              <a:rPr lang="ru-RU" dirty="0" err="1" smtClean="0"/>
              <a:t>продукти</a:t>
            </a:r>
            <a:r>
              <a:rPr lang="ru-RU" dirty="0" smtClean="0"/>
              <a:t> </a:t>
            </a:r>
            <a:r>
              <a:rPr lang="ru-RU" dirty="0" err="1" smtClean="0"/>
              <a:t>найкраще</a:t>
            </a:r>
            <a:r>
              <a:rPr lang="ru-RU" dirty="0" smtClean="0"/>
              <a:t> </a:t>
            </a:r>
            <a:r>
              <a:rPr lang="ru-RU" dirty="0" err="1" smtClean="0"/>
              <a:t>задовольняють</a:t>
            </a:r>
            <a:r>
              <a:rPr lang="ru-RU" dirty="0" smtClean="0"/>
              <a:t> потреби </a:t>
            </a:r>
            <a:r>
              <a:rPr lang="ru-RU" dirty="0" err="1" smtClean="0"/>
              <a:t>клієнтів</a:t>
            </a:r>
            <a:r>
              <a:rPr lang="ru-RU" dirty="0" smtClean="0"/>
              <a:t>, </a:t>
            </a:r>
            <a:r>
              <a:rPr lang="ru-RU" dirty="0" err="1" smtClean="0"/>
              <a:t>оскільки</a:t>
            </a:r>
            <a:r>
              <a:rPr lang="ru-RU" dirty="0" smtClean="0"/>
              <a:t> банки </a:t>
            </a:r>
            <a:r>
              <a:rPr lang="ru-RU" dirty="0" err="1" smtClean="0"/>
              <a:t>позбавлені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показного </a:t>
            </a:r>
            <a:r>
              <a:rPr lang="ru-RU" dirty="0" err="1" smtClean="0"/>
              <a:t>блиску</a:t>
            </a:r>
            <a:r>
              <a:rPr lang="ru-RU" dirty="0" smtClean="0"/>
              <a:t> і </a:t>
            </a:r>
            <a:r>
              <a:rPr lang="ru-RU" dirty="0" err="1" smtClean="0"/>
              <a:t>зайвих</a:t>
            </a:r>
            <a:r>
              <a:rPr lang="ru-RU" dirty="0" smtClean="0"/>
              <a:t> </a:t>
            </a:r>
            <a:r>
              <a:rPr lang="ru-RU" dirty="0" err="1" smtClean="0"/>
              <a:t>амбіцій</a:t>
            </a:r>
            <a:r>
              <a:rPr lang="ru-RU" dirty="0" smtClean="0"/>
              <a:t> </a:t>
            </a:r>
            <a:r>
              <a:rPr lang="ru-RU" dirty="0" err="1" smtClean="0"/>
              <a:t>відносно</a:t>
            </a:r>
            <a:r>
              <a:rPr lang="ru-RU" dirty="0" smtClean="0"/>
              <a:t> </a:t>
            </a:r>
            <a:r>
              <a:rPr lang="ru-RU" dirty="0" err="1" smtClean="0"/>
              <a:t>свого</a:t>
            </a:r>
            <a:r>
              <a:rPr lang="ru-RU" dirty="0" smtClean="0"/>
              <a:t> </a:t>
            </a:r>
            <a:r>
              <a:rPr lang="ru-RU" dirty="0" err="1" smtClean="0"/>
              <a:t>положення</a:t>
            </a:r>
            <a:r>
              <a:rPr lang="ru-RU" dirty="0" smtClean="0"/>
              <a:t> на ринку, а тому </a:t>
            </a:r>
            <a:r>
              <a:rPr lang="ru-RU" dirty="0" err="1" smtClean="0"/>
              <a:t>прагнуть</a:t>
            </a:r>
            <a:r>
              <a:rPr lang="ru-RU" dirty="0" smtClean="0"/>
              <a:t> </a:t>
            </a:r>
            <a:r>
              <a:rPr lang="ru-RU" dirty="0" err="1" smtClean="0"/>
              <a:t>утримати</a:t>
            </a:r>
            <a:r>
              <a:rPr lang="ru-RU" dirty="0" smtClean="0"/>
              <a:t> кожного </a:t>
            </a:r>
            <a:r>
              <a:rPr lang="ru-RU" dirty="0" err="1" smtClean="0"/>
              <a:t>клієнта</a:t>
            </a:r>
            <a:r>
              <a:rPr lang="ru-RU" dirty="0" smtClean="0"/>
              <a:t>. У </a:t>
            </a:r>
            <a:r>
              <a:rPr lang="ru-RU" dirty="0" err="1" smtClean="0"/>
              <a:t>цей</a:t>
            </a:r>
            <a:r>
              <a:rPr lang="ru-RU" dirty="0" smtClean="0"/>
              <a:t> квадрант </a:t>
            </a:r>
            <a:r>
              <a:rPr lang="ru-RU" dirty="0" err="1" smtClean="0"/>
              <a:t>потрапляють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20 до 30% </a:t>
            </a:r>
            <a:r>
              <a:rPr lang="ru-RU" dirty="0" err="1" smtClean="0"/>
              <a:t>банківських</a:t>
            </a:r>
            <a:r>
              <a:rPr lang="ru-RU" dirty="0" smtClean="0"/>
              <a:t> </a:t>
            </a:r>
            <a:r>
              <a:rPr lang="ru-RU" dirty="0" err="1" smtClean="0"/>
              <a:t>продуктів</a:t>
            </a:r>
            <a:r>
              <a:rPr lang="ru-RU" dirty="0" smtClean="0"/>
              <a:t>. </a:t>
            </a:r>
          </a:p>
          <a:p>
            <a:pPr algn="just"/>
            <a:r>
              <a:rPr lang="ru-RU" dirty="0" smtClean="0"/>
              <a:t>Для </a:t>
            </a:r>
            <a:r>
              <a:rPr lang="ru-RU" dirty="0" err="1" smtClean="0"/>
              <a:t>банків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потрапляють</a:t>
            </a:r>
            <a:r>
              <a:rPr lang="ru-RU" dirty="0" smtClean="0"/>
              <a:t> у квадрант 4, образ </a:t>
            </a:r>
            <a:r>
              <a:rPr lang="ru-RU" dirty="0" err="1" smtClean="0"/>
              <a:t>банківських</a:t>
            </a:r>
            <a:r>
              <a:rPr lang="ru-RU" dirty="0" smtClean="0"/>
              <a:t> </a:t>
            </a:r>
            <a:r>
              <a:rPr lang="ru-RU" dirty="0" err="1" smtClean="0"/>
              <a:t>продуктів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назву</a:t>
            </a:r>
            <a:r>
              <a:rPr lang="ru-RU" dirty="0" smtClean="0"/>
              <a:t> «Стандартна </a:t>
            </a:r>
            <a:r>
              <a:rPr lang="ru-RU" dirty="0" err="1" smtClean="0"/>
              <a:t>якість</a:t>
            </a:r>
            <a:r>
              <a:rPr lang="ru-RU" dirty="0" smtClean="0"/>
              <a:t>». </a:t>
            </a:r>
            <a:r>
              <a:rPr lang="ru-RU" dirty="0" err="1" smtClean="0"/>
              <a:t>Ці</a:t>
            </a:r>
            <a:r>
              <a:rPr lang="ru-RU" dirty="0" smtClean="0"/>
              <a:t> </a:t>
            </a:r>
            <a:r>
              <a:rPr lang="ru-RU" dirty="0" err="1" smtClean="0"/>
              <a:t>продукти</a:t>
            </a:r>
            <a:r>
              <a:rPr lang="ru-RU" dirty="0" smtClean="0"/>
              <a:t> </a:t>
            </a:r>
            <a:r>
              <a:rPr lang="ru-RU" dirty="0" err="1" smtClean="0"/>
              <a:t>досить</a:t>
            </a:r>
            <a:r>
              <a:rPr lang="ru-RU" dirty="0" smtClean="0"/>
              <a:t> </a:t>
            </a:r>
            <a:r>
              <a:rPr lang="ru-RU" dirty="0" err="1" smtClean="0"/>
              <a:t>привабливі</a:t>
            </a:r>
            <a:r>
              <a:rPr lang="ru-RU" dirty="0" smtClean="0"/>
              <a:t> для того сегмента </a:t>
            </a:r>
            <a:r>
              <a:rPr lang="ru-RU" dirty="0" err="1" smtClean="0"/>
              <a:t>споживачів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вважають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всі</a:t>
            </a:r>
            <a:r>
              <a:rPr lang="ru-RU" dirty="0" smtClean="0"/>
              <a:t> банки </a:t>
            </a:r>
            <a:r>
              <a:rPr lang="ru-RU" dirty="0" err="1" smtClean="0"/>
              <a:t>пропонують</a:t>
            </a:r>
            <a:r>
              <a:rPr lang="ru-RU" dirty="0" smtClean="0"/>
              <a:t> </a:t>
            </a:r>
            <a:r>
              <a:rPr lang="ru-RU" dirty="0" err="1" smtClean="0"/>
              <a:t>однакові</a:t>
            </a:r>
            <a:r>
              <a:rPr lang="ru-RU" dirty="0" smtClean="0"/>
              <a:t> </a:t>
            </a:r>
            <a:r>
              <a:rPr lang="ru-RU" dirty="0" err="1" smtClean="0"/>
              <a:t>послуги</a:t>
            </a:r>
            <a:r>
              <a:rPr lang="ru-RU" dirty="0" smtClean="0"/>
              <a:t> з </a:t>
            </a:r>
            <a:r>
              <a:rPr lang="ru-RU" dirty="0" err="1" smtClean="0"/>
              <a:t>різними</a:t>
            </a:r>
            <a:r>
              <a:rPr lang="ru-RU" dirty="0" smtClean="0"/>
              <a:t> тарифами й </a:t>
            </a:r>
            <a:r>
              <a:rPr lang="ru-RU" dirty="0" err="1" smtClean="0"/>
              <a:t>відсотковими</a:t>
            </a:r>
            <a:r>
              <a:rPr lang="ru-RU" dirty="0" smtClean="0"/>
              <a:t> ставками. Тому </a:t>
            </a:r>
            <a:r>
              <a:rPr lang="ru-RU" dirty="0" err="1" smtClean="0"/>
              <a:t>вигідніше</a:t>
            </a:r>
            <a:r>
              <a:rPr lang="ru-RU" dirty="0" smtClean="0"/>
              <a:t> </a:t>
            </a:r>
            <a:r>
              <a:rPr lang="ru-RU" dirty="0" err="1" smtClean="0"/>
              <a:t>звертатися</a:t>
            </a:r>
            <a:r>
              <a:rPr lang="ru-RU" dirty="0" smtClean="0"/>
              <a:t> до </a:t>
            </a:r>
            <a:r>
              <a:rPr lang="ru-RU" dirty="0" err="1" smtClean="0"/>
              <a:t>менш</a:t>
            </a:r>
            <a:r>
              <a:rPr lang="ru-RU" dirty="0" smtClean="0"/>
              <a:t> </a:t>
            </a:r>
            <a:r>
              <a:rPr lang="ru-RU" dirty="0" err="1" smtClean="0"/>
              <a:t>престижних</a:t>
            </a:r>
            <a:r>
              <a:rPr lang="ru-RU" dirty="0" smtClean="0"/>
              <a:t> </a:t>
            </a:r>
            <a:r>
              <a:rPr lang="ru-RU" dirty="0" err="1" smtClean="0"/>
              <a:t>установ</a:t>
            </a:r>
            <a:r>
              <a:rPr lang="ru-RU" dirty="0" smtClean="0"/>
              <a:t>, </a:t>
            </a:r>
            <a:r>
              <a:rPr lang="ru-RU" dirty="0" err="1" smtClean="0"/>
              <a:t>виходячи</a:t>
            </a:r>
            <a:r>
              <a:rPr lang="ru-RU" dirty="0" smtClean="0"/>
              <a:t> з </a:t>
            </a:r>
            <a:r>
              <a:rPr lang="ru-RU" dirty="0" err="1" smtClean="0"/>
              <a:t>фінансової</a:t>
            </a:r>
            <a:r>
              <a:rPr lang="ru-RU" dirty="0" smtClean="0"/>
              <a:t> </a:t>
            </a:r>
            <a:r>
              <a:rPr lang="ru-RU" dirty="0" err="1" smtClean="0"/>
              <a:t>вигоди</a:t>
            </a:r>
            <a:r>
              <a:rPr lang="ru-RU" dirty="0" smtClean="0"/>
              <a:t>. У </a:t>
            </a:r>
            <a:r>
              <a:rPr lang="ru-RU" dirty="0" err="1" smtClean="0"/>
              <a:t>цей</a:t>
            </a:r>
            <a:r>
              <a:rPr lang="ru-RU" dirty="0" smtClean="0"/>
              <a:t> квадрант </a:t>
            </a:r>
            <a:r>
              <a:rPr lang="ru-RU" dirty="0" err="1" smtClean="0"/>
              <a:t>потрапляє</a:t>
            </a:r>
            <a:r>
              <a:rPr lang="ru-RU" dirty="0" smtClean="0"/>
              <a:t> 20-40% </a:t>
            </a:r>
            <a:r>
              <a:rPr lang="ru-RU" dirty="0" err="1" smtClean="0"/>
              <a:t>банківських</a:t>
            </a:r>
            <a:r>
              <a:rPr lang="ru-RU" dirty="0" smtClean="0"/>
              <a:t> </a:t>
            </a:r>
            <a:r>
              <a:rPr lang="ru-RU" dirty="0" err="1" smtClean="0"/>
              <a:t>продуктів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38715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Асортиментна</a:t>
            </a:r>
            <a:r>
              <a:rPr lang="ru-RU" dirty="0" smtClean="0"/>
              <a:t> </a:t>
            </a:r>
            <a:r>
              <a:rPr lang="ru-RU" dirty="0" err="1" smtClean="0"/>
              <a:t>політика</a:t>
            </a:r>
            <a:r>
              <a:rPr lang="ru-RU" dirty="0" smtClean="0"/>
              <a:t> </a:t>
            </a:r>
            <a:r>
              <a:rPr lang="ru-RU" dirty="0" err="1" smtClean="0"/>
              <a:t>банківської</a:t>
            </a:r>
            <a:r>
              <a:rPr lang="ru-RU" dirty="0" smtClean="0"/>
              <a:t> установи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4198" t="27794" r="35496" b="10282"/>
          <a:stretch/>
        </p:blipFill>
        <p:spPr>
          <a:xfrm>
            <a:off x="3336586" y="1027906"/>
            <a:ext cx="5243210" cy="5732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2482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56671"/>
          </a:xfrm>
        </p:spPr>
        <p:txBody>
          <a:bodyPr>
            <a:normAutofit fontScale="90000"/>
          </a:bodyPr>
          <a:lstStyle/>
          <a:p>
            <a:r>
              <a:rPr lang="ru-RU" sz="2700" dirty="0" smtClean="0"/>
              <a:t>При </a:t>
            </a:r>
            <a:r>
              <a:rPr lang="ru-RU" sz="2700" dirty="0" err="1" smtClean="0"/>
              <a:t>розробленні</a:t>
            </a:r>
            <a:r>
              <a:rPr lang="ru-RU" sz="2700" dirty="0" smtClean="0"/>
              <a:t> </a:t>
            </a:r>
            <a:r>
              <a:rPr lang="ru-RU" sz="2700" dirty="0" err="1" smtClean="0"/>
              <a:t>асортиментної</a:t>
            </a:r>
            <a:r>
              <a:rPr lang="ru-RU" sz="2700" dirty="0" smtClean="0"/>
              <a:t> </a:t>
            </a:r>
            <a:r>
              <a:rPr lang="ru-RU" sz="2700" dirty="0" err="1" smtClean="0"/>
              <a:t>політики</a:t>
            </a:r>
            <a:r>
              <a:rPr lang="ru-RU" sz="2700" dirty="0" smtClean="0"/>
              <a:t> банку </a:t>
            </a:r>
            <a:r>
              <a:rPr lang="ru-RU" sz="2700" dirty="0" err="1" smtClean="0"/>
              <a:t>необхідно</a:t>
            </a:r>
            <a:r>
              <a:rPr lang="ru-RU" sz="2700" dirty="0" smtClean="0"/>
              <a:t> </a:t>
            </a:r>
            <a:r>
              <a:rPr lang="ru-RU" sz="2700" dirty="0" err="1" smtClean="0"/>
              <a:t>враховувати</a:t>
            </a:r>
            <a:r>
              <a:rPr lang="ru-RU" sz="2700" dirty="0" smtClean="0"/>
              <a:t> </a:t>
            </a:r>
            <a:r>
              <a:rPr lang="ru-RU" sz="2700" dirty="0" err="1" smtClean="0"/>
              <a:t>специфічні</a:t>
            </a:r>
            <a:r>
              <a:rPr lang="ru-RU" sz="2700" dirty="0" smtClean="0"/>
              <a:t> характеристики </a:t>
            </a:r>
            <a:r>
              <a:rPr lang="ru-RU" sz="2700" dirty="0" err="1" smtClean="0"/>
              <a:t>банківських</a:t>
            </a:r>
            <a:r>
              <a:rPr lang="ru-RU" sz="2700" dirty="0" smtClean="0"/>
              <a:t> </a:t>
            </a:r>
            <a:r>
              <a:rPr lang="ru-RU" sz="2700" dirty="0" err="1" smtClean="0"/>
              <a:t>продуктів</a:t>
            </a:r>
            <a:r>
              <a:rPr lang="ru-RU" sz="2700" dirty="0" smtClean="0"/>
              <a:t> і </a:t>
            </a:r>
            <a:r>
              <a:rPr lang="ru-RU" sz="2700" dirty="0" err="1" smtClean="0"/>
              <a:t>відмінні</a:t>
            </a:r>
            <a:r>
              <a:rPr lang="ru-RU" sz="2700" dirty="0" smtClean="0"/>
              <a:t> </a:t>
            </a:r>
            <a:r>
              <a:rPr lang="ru-RU" sz="2700" dirty="0" err="1" smtClean="0"/>
              <a:t>риси</a:t>
            </a:r>
            <a:r>
              <a:rPr lang="ru-RU" sz="2700" dirty="0" smtClean="0"/>
              <a:t>: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138136"/>
            <a:ext cx="10515600" cy="5038827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 smtClean="0"/>
              <a:t>- </a:t>
            </a:r>
            <a:r>
              <a:rPr lang="ru-RU" dirty="0" err="1" smtClean="0"/>
              <a:t>нематеріальність</a:t>
            </a:r>
            <a:r>
              <a:rPr lang="ru-RU" dirty="0" smtClean="0"/>
              <a:t> </a:t>
            </a:r>
            <a:r>
              <a:rPr lang="ru-RU" dirty="0" err="1" smtClean="0"/>
              <a:t>послуг</a:t>
            </a:r>
            <a:r>
              <a:rPr lang="ru-RU" dirty="0" smtClean="0"/>
              <a:t>,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абстрактний</a:t>
            </a:r>
            <a:r>
              <a:rPr lang="ru-RU" dirty="0" smtClean="0"/>
              <a:t> характер (</a:t>
            </a:r>
            <a:r>
              <a:rPr lang="ru-RU" dirty="0" err="1" smtClean="0"/>
              <a:t>неможливо</a:t>
            </a:r>
            <a:r>
              <a:rPr lang="ru-RU" dirty="0" smtClean="0"/>
              <a:t> </a:t>
            </a:r>
            <a:r>
              <a:rPr lang="ru-RU" dirty="0" err="1" smtClean="0"/>
              <a:t>побачити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оцінити</a:t>
            </a:r>
            <a:r>
              <a:rPr lang="ru-RU" dirty="0" smtClean="0"/>
              <a:t> до тих </a:t>
            </a:r>
            <a:r>
              <a:rPr lang="ru-RU" dirty="0" err="1" smtClean="0"/>
              <a:t>пір</a:t>
            </a:r>
            <a:r>
              <a:rPr lang="ru-RU" dirty="0" smtClean="0"/>
              <a:t>, </a:t>
            </a:r>
            <a:r>
              <a:rPr lang="ru-RU" dirty="0" err="1" smtClean="0"/>
              <a:t>поки</a:t>
            </a:r>
            <a:r>
              <a:rPr lang="ru-RU" dirty="0" smtClean="0"/>
              <a:t> </a:t>
            </a:r>
            <a:r>
              <a:rPr lang="ru-RU" dirty="0" err="1" smtClean="0"/>
              <a:t>клієнт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не </a:t>
            </a:r>
            <a:r>
              <a:rPr lang="ru-RU" dirty="0" err="1" smtClean="0"/>
              <a:t>отримає</a:t>
            </a:r>
            <a:r>
              <a:rPr lang="ru-RU" dirty="0" smtClean="0"/>
              <a:t>). Тому </a:t>
            </a:r>
            <a:r>
              <a:rPr lang="ru-RU" dirty="0" err="1" smtClean="0"/>
              <a:t>ключовим</a:t>
            </a:r>
            <a:r>
              <a:rPr lang="ru-RU" dirty="0" smtClean="0"/>
              <a:t> словом у маркетингу </a:t>
            </a:r>
            <a:r>
              <a:rPr lang="ru-RU" dirty="0" err="1" smtClean="0"/>
              <a:t>послуг</a:t>
            </a:r>
            <a:r>
              <a:rPr lang="ru-RU" dirty="0" smtClean="0"/>
              <a:t> є </a:t>
            </a:r>
            <a:r>
              <a:rPr lang="ru-RU" dirty="0" err="1" smtClean="0"/>
              <a:t>вигода</a:t>
            </a:r>
            <a:r>
              <a:rPr lang="ru-RU" dirty="0" smtClean="0"/>
              <a:t>, яку </a:t>
            </a:r>
            <a:r>
              <a:rPr lang="ru-RU" dirty="0" err="1" smtClean="0"/>
              <a:t>отримує</a:t>
            </a:r>
            <a:r>
              <a:rPr lang="ru-RU" dirty="0" smtClean="0"/>
              <a:t> </a:t>
            </a:r>
            <a:r>
              <a:rPr lang="ru-RU" dirty="0" err="1" smtClean="0"/>
              <a:t>клієнт</a:t>
            </a:r>
            <a:r>
              <a:rPr lang="ru-RU" dirty="0" smtClean="0"/>
              <a:t>, </a:t>
            </a:r>
            <a:r>
              <a:rPr lang="ru-RU" dirty="0" err="1" smtClean="0"/>
              <a:t>звернувшись</a:t>
            </a:r>
            <a:r>
              <a:rPr lang="ru-RU" dirty="0" smtClean="0"/>
              <a:t> до </a:t>
            </a:r>
            <a:r>
              <a:rPr lang="ru-RU" dirty="0" err="1" smtClean="0"/>
              <a:t>послуг</a:t>
            </a:r>
            <a:r>
              <a:rPr lang="ru-RU" dirty="0" smtClean="0"/>
              <a:t> банку. </a:t>
            </a:r>
            <a:r>
              <a:rPr lang="ru-RU" dirty="0" err="1" smtClean="0"/>
              <a:t>Основними</a:t>
            </a:r>
            <a:r>
              <a:rPr lang="ru-RU" dirty="0" smtClean="0"/>
              <a:t> шляхами </a:t>
            </a:r>
            <a:r>
              <a:rPr lang="ru-RU" dirty="0" err="1" smtClean="0"/>
              <a:t>підвищення</a:t>
            </a:r>
            <a:r>
              <a:rPr lang="ru-RU" dirty="0" smtClean="0"/>
              <a:t> </a:t>
            </a:r>
            <a:r>
              <a:rPr lang="ru-RU" dirty="0" err="1" smtClean="0"/>
              <a:t>відчутності</a:t>
            </a:r>
            <a:r>
              <a:rPr lang="ru-RU" dirty="0" smtClean="0"/>
              <a:t> </a:t>
            </a:r>
            <a:r>
              <a:rPr lang="ru-RU" dirty="0" err="1" smtClean="0"/>
              <a:t>банківських</a:t>
            </a:r>
            <a:r>
              <a:rPr lang="ru-RU" dirty="0" smtClean="0"/>
              <a:t> </a:t>
            </a:r>
            <a:r>
              <a:rPr lang="ru-RU" dirty="0" err="1" smtClean="0"/>
              <a:t>послуг</a:t>
            </a:r>
            <a:r>
              <a:rPr lang="ru-RU" dirty="0" smtClean="0"/>
              <a:t> є: </a:t>
            </a:r>
            <a:r>
              <a:rPr lang="ru-RU" dirty="0" err="1" smtClean="0"/>
              <a:t>акцентування</a:t>
            </a:r>
            <a:r>
              <a:rPr lang="ru-RU" dirty="0" smtClean="0"/>
              <a:t> </a:t>
            </a:r>
            <a:r>
              <a:rPr lang="ru-RU" dirty="0" err="1" smtClean="0"/>
              <a:t>уваги</a:t>
            </a:r>
            <a:r>
              <a:rPr lang="ru-RU" dirty="0" smtClean="0"/>
              <a:t> на </a:t>
            </a:r>
            <a:r>
              <a:rPr lang="ru-RU" dirty="0" err="1" smtClean="0"/>
              <a:t>потенційних</a:t>
            </a:r>
            <a:r>
              <a:rPr lang="ru-RU" dirty="0" smtClean="0"/>
              <a:t> </a:t>
            </a:r>
            <a:r>
              <a:rPr lang="ru-RU" dirty="0" err="1" smtClean="0"/>
              <a:t>вигодах</a:t>
            </a:r>
            <a:r>
              <a:rPr lang="ru-RU" dirty="0" smtClean="0"/>
              <a:t> </a:t>
            </a:r>
            <a:r>
              <a:rPr lang="ru-RU" dirty="0" err="1" smtClean="0"/>
              <a:t>відносин</a:t>
            </a:r>
            <a:r>
              <a:rPr lang="ru-RU" dirty="0" smtClean="0"/>
              <a:t> з </a:t>
            </a:r>
            <a:r>
              <a:rPr lang="ru-RU" dirty="0" err="1" smtClean="0"/>
              <a:t>клієнтами</a:t>
            </a:r>
            <a:r>
              <a:rPr lang="ru-RU" dirty="0" smtClean="0"/>
              <a:t>; </a:t>
            </a:r>
            <a:r>
              <a:rPr lang="ru-RU" dirty="0" err="1" smtClean="0"/>
              <a:t>залучення</a:t>
            </a:r>
            <a:r>
              <a:rPr lang="ru-RU" dirty="0" smtClean="0"/>
              <a:t> до </a:t>
            </a:r>
            <a:r>
              <a:rPr lang="ru-RU" dirty="0" err="1" smtClean="0"/>
              <a:t>розроблення</a:t>
            </a:r>
            <a:r>
              <a:rPr lang="ru-RU" dirty="0" smtClean="0"/>
              <a:t> і </a:t>
            </a:r>
            <a:r>
              <a:rPr lang="ru-RU" dirty="0" err="1" smtClean="0"/>
              <a:t>проведення</a:t>
            </a:r>
            <a:r>
              <a:rPr lang="ru-RU" dirty="0" smtClean="0"/>
              <a:t> </a:t>
            </a:r>
            <a:r>
              <a:rPr lang="ru-RU" dirty="0" err="1" smtClean="0"/>
              <a:t>рекламних</a:t>
            </a:r>
            <a:r>
              <a:rPr lang="ru-RU" dirty="0" smtClean="0"/>
              <a:t> </a:t>
            </a:r>
            <a:r>
              <a:rPr lang="ru-RU" dirty="0" err="1" smtClean="0"/>
              <a:t>кампаній</a:t>
            </a:r>
            <a:r>
              <a:rPr lang="ru-RU" dirty="0" smtClean="0"/>
              <a:t> </a:t>
            </a:r>
            <a:r>
              <a:rPr lang="ru-RU" dirty="0" err="1" smtClean="0"/>
              <a:t>солідних</a:t>
            </a:r>
            <a:r>
              <a:rPr lang="ru-RU" dirty="0" smtClean="0"/>
              <a:t> </a:t>
            </a:r>
            <a:r>
              <a:rPr lang="ru-RU" dirty="0" err="1" smtClean="0"/>
              <a:t>організацій</a:t>
            </a:r>
            <a:r>
              <a:rPr lang="ru-RU" dirty="0" smtClean="0"/>
              <a:t> і </a:t>
            </a:r>
            <a:r>
              <a:rPr lang="ru-RU" dirty="0" err="1" smtClean="0"/>
              <a:t>забезпечення</a:t>
            </a:r>
            <a:r>
              <a:rPr lang="ru-RU" dirty="0" smtClean="0"/>
              <a:t> </a:t>
            </a:r>
            <a:r>
              <a:rPr lang="ru-RU" dirty="0" err="1" smtClean="0"/>
              <a:t>фахівцями</a:t>
            </a:r>
            <a:r>
              <a:rPr lang="ru-RU" dirty="0" smtClean="0"/>
              <a:t> </a:t>
            </a:r>
            <a:r>
              <a:rPr lang="ru-RU" dirty="0" err="1" smtClean="0"/>
              <a:t>власних</a:t>
            </a:r>
            <a:r>
              <a:rPr lang="ru-RU" dirty="0" smtClean="0"/>
              <a:t> </a:t>
            </a:r>
            <a:r>
              <a:rPr lang="ru-RU" dirty="0" err="1" smtClean="0"/>
              <a:t>структурних</a:t>
            </a:r>
            <a:r>
              <a:rPr lang="ru-RU" dirty="0" smtClean="0"/>
              <a:t> </a:t>
            </a:r>
            <a:r>
              <a:rPr lang="ru-RU" dirty="0" err="1" smtClean="0"/>
              <a:t>підрозділів</a:t>
            </a:r>
            <a:r>
              <a:rPr lang="ru-RU" dirty="0" smtClean="0"/>
              <a:t> з </a:t>
            </a:r>
            <a:r>
              <a:rPr lang="ru-RU" dirty="0" err="1" smtClean="0"/>
              <a:t>реклами</a:t>
            </a:r>
            <a:r>
              <a:rPr lang="ru-RU" dirty="0" smtClean="0"/>
              <a:t> і </a:t>
            </a:r>
            <a:r>
              <a:rPr lang="en-US" dirty="0" smtClean="0"/>
              <a:t>PR; </a:t>
            </a:r>
            <a:endParaRPr lang="uk-UA" dirty="0" smtClean="0"/>
          </a:p>
          <a:p>
            <a:pPr algn="just"/>
            <a:r>
              <a:rPr lang="en-US" dirty="0" smtClean="0"/>
              <a:t>- </a:t>
            </a:r>
            <a:r>
              <a:rPr lang="ru-RU" dirty="0" err="1" smtClean="0"/>
              <a:t>мінливість</a:t>
            </a:r>
            <a:r>
              <a:rPr lang="ru-RU" dirty="0" smtClean="0"/>
              <a:t> </a:t>
            </a:r>
            <a:r>
              <a:rPr lang="ru-RU" dirty="0" err="1" smtClean="0"/>
              <a:t>якості</a:t>
            </a:r>
            <a:r>
              <a:rPr lang="ru-RU" dirty="0" smtClean="0"/>
              <a:t> </a:t>
            </a:r>
            <a:r>
              <a:rPr lang="ru-RU" dirty="0" err="1" smtClean="0"/>
              <a:t>послуг</a:t>
            </a:r>
            <a:r>
              <a:rPr lang="ru-RU" dirty="0" smtClean="0"/>
              <a:t>. </a:t>
            </a:r>
            <a:r>
              <a:rPr lang="ru-RU" dirty="0" err="1" smtClean="0"/>
              <a:t>Основні</a:t>
            </a:r>
            <a:r>
              <a:rPr lang="ru-RU" dirty="0" smtClean="0"/>
              <a:t> </a:t>
            </a:r>
            <a:r>
              <a:rPr lang="ru-RU" dirty="0" err="1" smtClean="0"/>
              <a:t>вимоги</a:t>
            </a:r>
            <a:r>
              <a:rPr lang="ru-RU" dirty="0" smtClean="0"/>
              <a:t> тут </a:t>
            </a:r>
            <a:r>
              <a:rPr lang="ru-RU" dirty="0" err="1" smtClean="0"/>
              <a:t>ставляться</a:t>
            </a:r>
            <a:r>
              <a:rPr lang="ru-RU" dirty="0" smtClean="0"/>
              <a:t> до </a:t>
            </a:r>
            <a:r>
              <a:rPr lang="ru-RU" dirty="0" err="1" smtClean="0"/>
              <a:t>навчання</a:t>
            </a:r>
            <a:r>
              <a:rPr lang="ru-RU" dirty="0" smtClean="0"/>
              <a:t> </a:t>
            </a:r>
            <a:r>
              <a:rPr lang="ru-RU" dirty="0" err="1" smtClean="0"/>
              <a:t>кадрів</a:t>
            </a:r>
            <a:r>
              <a:rPr lang="ru-RU" dirty="0" smtClean="0"/>
              <a:t>. </a:t>
            </a:r>
            <a:r>
              <a:rPr lang="ru-RU" dirty="0" err="1" smtClean="0"/>
              <a:t>Працівники</a:t>
            </a:r>
            <a:r>
              <a:rPr lang="ru-RU" dirty="0" smtClean="0"/>
              <a:t> банку </a:t>
            </a:r>
            <a:r>
              <a:rPr lang="ru-RU" dirty="0" err="1" smtClean="0"/>
              <a:t>повинні</a:t>
            </a:r>
            <a:r>
              <a:rPr lang="ru-RU" dirty="0" smtClean="0"/>
              <a:t> знати не </a:t>
            </a:r>
            <a:r>
              <a:rPr lang="ru-RU" dirty="0" err="1" smtClean="0"/>
              <a:t>лише</a:t>
            </a:r>
            <a:r>
              <a:rPr lang="ru-RU" dirty="0" smtClean="0"/>
              <a:t> </a:t>
            </a:r>
            <a:r>
              <a:rPr lang="ru-RU" dirty="0" err="1" smtClean="0"/>
              <a:t>техніку</a:t>
            </a:r>
            <a:r>
              <a:rPr lang="ru-RU" dirty="0" smtClean="0"/>
              <a:t> </a:t>
            </a:r>
            <a:r>
              <a:rPr lang="ru-RU" dirty="0" err="1" smtClean="0"/>
              <a:t>банківської</a:t>
            </a:r>
            <a:r>
              <a:rPr lang="ru-RU" dirty="0" smtClean="0"/>
              <a:t> </a:t>
            </a:r>
            <a:r>
              <a:rPr lang="ru-RU" dirty="0" err="1" smtClean="0"/>
              <a:t>справи</a:t>
            </a:r>
            <a:r>
              <a:rPr lang="ru-RU" dirty="0" smtClean="0"/>
              <a:t>, але й </a:t>
            </a:r>
            <a:r>
              <a:rPr lang="ru-RU" dirty="0" err="1" smtClean="0"/>
              <a:t>психологію</a:t>
            </a:r>
            <a:r>
              <a:rPr lang="ru-RU" dirty="0" smtClean="0"/>
              <a:t> </a:t>
            </a:r>
            <a:r>
              <a:rPr lang="ru-RU" dirty="0" err="1" smtClean="0"/>
              <a:t>спілкування</a:t>
            </a:r>
            <a:r>
              <a:rPr lang="ru-RU" dirty="0" smtClean="0"/>
              <a:t> з людьми. </a:t>
            </a:r>
            <a:r>
              <a:rPr lang="ru-RU" dirty="0" err="1" smtClean="0"/>
              <a:t>Додаткову</a:t>
            </a:r>
            <a:r>
              <a:rPr lang="ru-RU" dirty="0" smtClean="0"/>
              <a:t> </a:t>
            </a:r>
            <a:r>
              <a:rPr lang="ru-RU" dirty="0" err="1" smtClean="0"/>
              <a:t>якість</a:t>
            </a:r>
            <a:r>
              <a:rPr lang="ru-RU" dirty="0" smtClean="0"/>
              <a:t> </a:t>
            </a:r>
            <a:r>
              <a:rPr lang="ru-RU" dirty="0" err="1" smtClean="0"/>
              <a:t>послуг</a:t>
            </a:r>
            <a:r>
              <a:rPr lang="ru-RU" dirty="0" smtClean="0"/>
              <a:t> </a:t>
            </a:r>
            <a:r>
              <a:rPr lang="ru-RU" dirty="0" err="1" smtClean="0"/>
              <a:t>створює</a:t>
            </a:r>
            <a:r>
              <a:rPr lang="ru-RU" dirty="0" smtClean="0"/>
              <a:t> </a:t>
            </a:r>
            <a:r>
              <a:rPr lang="ru-RU" dirty="0" err="1" smtClean="0"/>
              <a:t>інтер'єр</a:t>
            </a:r>
            <a:r>
              <a:rPr lang="ru-RU" dirty="0" smtClean="0"/>
              <a:t> банку, </a:t>
            </a:r>
            <a:r>
              <a:rPr lang="ru-RU" dirty="0" err="1" smtClean="0"/>
              <a:t>офісні</a:t>
            </a:r>
            <a:r>
              <a:rPr lang="ru-RU" dirty="0" smtClean="0"/>
              <a:t> </a:t>
            </a:r>
            <a:r>
              <a:rPr lang="ru-RU" dirty="0" err="1" smtClean="0"/>
              <a:t>меблі</a:t>
            </a:r>
            <a:r>
              <a:rPr lang="ru-RU" dirty="0" smtClean="0"/>
              <a:t> і т.п.; </a:t>
            </a:r>
          </a:p>
          <a:p>
            <a:pPr algn="just"/>
            <a:r>
              <a:rPr lang="ru-RU" dirty="0" smtClean="0"/>
              <a:t>- </a:t>
            </a:r>
            <a:r>
              <a:rPr lang="ru-RU" dirty="0" err="1" smtClean="0"/>
              <a:t>неможливість</a:t>
            </a:r>
            <a:r>
              <a:rPr lang="ru-RU" dirty="0" smtClean="0"/>
              <a:t> </a:t>
            </a:r>
            <a:r>
              <a:rPr lang="ru-RU" dirty="0" err="1" smtClean="0"/>
              <a:t>збереження</a:t>
            </a:r>
            <a:r>
              <a:rPr lang="ru-RU" dirty="0" smtClean="0"/>
              <a:t> </a:t>
            </a:r>
            <a:r>
              <a:rPr lang="ru-RU" dirty="0" err="1" smtClean="0"/>
              <a:t>послуг</a:t>
            </a:r>
            <a:r>
              <a:rPr lang="ru-RU" dirty="0" smtClean="0"/>
              <a:t>. </a:t>
            </a:r>
            <a:r>
              <a:rPr lang="ru-RU" dirty="0" err="1" smtClean="0"/>
              <a:t>Послуги</a:t>
            </a:r>
            <a:r>
              <a:rPr lang="ru-RU" dirty="0" smtClean="0"/>
              <a:t> не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зберігати</a:t>
            </a:r>
            <a:r>
              <a:rPr lang="ru-RU" dirty="0" smtClean="0"/>
              <a:t> як </a:t>
            </a:r>
            <a:r>
              <a:rPr lang="ru-RU" dirty="0" err="1" smtClean="0"/>
              <a:t>товари</a:t>
            </a:r>
            <a:r>
              <a:rPr lang="ru-RU" dirty="0" smtClean="0"/>
              <a:t>. Вони </a:t>
            </a:r>
            <a:r>
              <a:rPr lang="ru-RU" dirty="0" err="1" smtClean="0"/>
              <a:t>можуть</a:t>
            </a:r>
            <a:r>
              <a:rPr lang="ru-RU" dirty="0" smtClean="0"/>
              <a:t> бути </a:t>
            </a:r>
            <a:r>
              <a:rPr lang="ru-RU" dirty="0" err="1" smtClean="0"/>
              <a:t>використані</a:t>
            </a:r>
            <a:r>
              <a:rPr lang="ru-RU" dirty="0" smtClean="0"/>
              <a:t> </a:t>
            </a:r>
            <a:r>
              <a:rPr lang="ru-RU" dirty="0" err="1" smtClean="0"/>
              <a:t>клієнтами</a:t>
            </a:r>
            <a:r>
              <a:rPr lang="ru-RU" dirty="0" smtClean="0"/>
              <a:t> </a:t>
            </a:r>
            <a:r>
              <a:rPr lang="ru-RU" dirty="0" err="1" smtClean="0"/>
              <a:t>тільки</a:t>
            </a:r>
            <a:r>
              <a:rPr lang="ru-RU" dirty="0" smtClean="0"/>
              <a:t> у момент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отримання</a:t>
            </a:r>
            <a:r>
              <a:rPr lang="ru-RU" dirty="0" smtClean="0"/>
              <a:t>; </a:t>
            </a:r>
          </a:p>
          <a:p>
            <a:pPr algn="just"/>
            <a:r>
              <a:rPr lang="ru-RU" dirty="0" smtClean="0"/>
              <a:t>- </a:t>
            </a:r>
            <a:r>
              <a:rPr lang="ru-RU" dirty="0" err="1" smtClean="0"/>
              <a:t>різноплановість</a:t>
            </a:r>
            <a:r>
              <a:rPr lang="ru-RU" dirty="0" smtClean="0"/>
              <a:t> форм </a:t>
            </a:r>
            <a:r>
              <a:rPr lang="ru-RU" dirty="0" err="1" smtClean="0"/>
              <a:t>розрахунку</a:t>
            </a:r>
            <a:r>
              <a:rPr lang="ru-RU" dirty="0" smtClean="0"/>
              <a:t>. </a:t>
            </a:r>
            <a:r>
              <a:rPr lang="ru-RU" dirty="0" err="1" smtClean="0"/>
              <a:t>Надання</a:t>
            </a:r>
            <a:r>
              <a:rPr lang="ru-RU" dirty="0" smtClean="0"/>
              <a:t> </a:t>
            </a:r>
            <a:r>
              <a:rPr lang="ru-RU" dirty="0" err="1" smtClean="0"/>
              <a:t>банківських</a:t>
            </a:r>
            <a:r>
              <a:rPr lang="ru-RU" dirty="0" smtClean="0"/>
              <a:t> </a:t>
            </a:r>
            <a:r>
              <a:rPr lang="ru-RU" dirty="0" err="1" smtClean="0"/>
              <a:t>послуг</a:t>
            </a:r>
            <a:r>
              <a:rPr lang="ru-RU" dirty="0" smtClean="0"/>
              <a:t> </a:t>
            </a:r>
            <a:r>
              <a:rPr lang="ru-RU" dirty="0" err="1" smtClean="0"/>
              <a:t>пов'язане</a:t>
            </a:r>
            <a:r>
              <a:rPr lang="ru-RU" dirty="0" smtClean="0"/>
              <a:t> з </a:t>
            </a:r>
            <a:r>
              <a:rPr lang="ru-RU" dirty="0" err="1" smtClean="0"/>
              <a:t>використанням</a:t>
            </a:r>
            <a:r>
              <a:rPr lang="ru-RU" dirty="0" smtClean="0"/>
              <a:t> грошей у </a:t>
            </a:r>
            <a:r>
              <a:rPr lang="ru-RU" dirty="0" err="1" smtClean="0"/>
              <a:t>різних</a:t>
            </a:r>
            <a:r>
              <a:rPr lang="ru-RU" dirty="0" smtClean="0"/>
              <a:t> формах: </a:t>
            </a:r>
            <a:r>
              <a:rPr lang="ru-RU" dirty="0" err="1" smtClean="0"/>
              <a:t>готівка</a:t>
            </a:r>
            <a:r>
              <a:rPr lang="ru-RU" dirty="0" smtClean="0"/>
              <a:t>, </a:t>
            </a:r>
            <a:r>
              <a:rPr lang="ru-RU" dirty="0" err="1" smtClean="0"/>
              <a:t>безготівковий</a:t>
            </a:r>
            <a:r>
              <a:rPr lang="ru-RU" dirty="0" smtClean="0"/>
              <a:t> </a:t>
            </a:r>
            <a:r>
              <a:rPr lang="ru-RU" dirty="0" err="1" smtClean="0"/>
              <a:t>розрахунок</a:t>
            </a:r>
            <a:r>
              <a:rPr lang="ru-RU" dirty="0" smtClean="0"/>
              <a:t> і </a:t>
            </a:r>
            <a:r>
              <a:rPr lang="ru-RU" dirty="0" err="1" smtClean="0"/>
              <a:t>рахунки</a:t>
            </a:r>
            <a:r>
              <a:rPr lang="ru-RU" dirty="0" smtClean="0"/>
              <a:t>; </a:t>
            </a:r>
          </a:p>
          <a:p>
            <a:pPr algn="just"/>
            <a:r>
              <a:rPr lang="ru-RU" dirty="0" smtClean="0"/>
              <a:t>- </a:t>
            </a:r>
            <a:r>
              <a:rPr lang="ru-RU" dirty="0" err="1" smtClean="0"/>
              <a:t>майнове</a:t>
            </a:r>
            <a:r>
              <a:rPr lang="ru-RU" dirty="0" smtClean="0"/>
              <a:t> </a:t>
            </a:r>
            <a:r>
              <a:rPr lang="ru-RU" dirty="0" err="1" smtClean="0"/>
              <a:t>забезпечення</a:t>
            </a:r>
            <a:r>
              <a:rPr lang="ru-RU" dirty="0" smtClean="0"/>
              <a:t> </a:t>
            </a:r>
            <a:r>
              <a:rPr lang="ru-RU" dirty="0" err="1" smtClean="0"/>
              <a:t>послуг</a:t>
            </a:r>
            <a:r>
              <a:rPr lang="ru-RU" dirty="0" smtClean="0"/>
              <a:t>. </a:t>
            </a:r>
            <a:r>
              <a:rPr lang="ru-RU" dirty="0" err="1" smtClean="0"/>
              <a:t>Нематеріальні</a:t>
            </a:r>
            <a:r>
              <a:rPr lang="ru-RU" dirty="0" smtClean="0"/>
              <a:t> </a:t>
            </a:r>
            <a:r>
              <a:rPr lang="ru-RU" dirty="0" err="1" smtClean="0"/>
              <a:t>банківські</a:t>
            </a:r>
            <a:r>
              <a:rPr lang="ru-RU" dirty="0" smtClean="0"/>
              <a:t> </a:t>
            </a:r>
            <a:r>
              <a:rPr lang="ru-RU" dirty="0" err="1" smtClean="0"/>
              <a:t>послуги</a:t>
            </a:r>
            <a:r>
              <a:rPr lang="ru-RU" dirty="0" smtClean="0"/>
              <a:t> </a:t>
            </a:r>
            <a:r>
              <a:rPr lang="ru-RU" dirty="0" err="1" smtClean="0"/>
              <a:t>набувають</a:t>
            </a:r>
            <a:r>
              <a:rPr lang="ru-RU" dirty="0" smtClean="0"/>
              <a:t> </a:t>
            </a:r>
            <a:r>
              <a:rPr lang="ru-RU" dirty="0" err="1" smtClean="0"/>
              <a:t>видимих</a:t>
            </a:r>
            <a:r>
              <a:rPr lang="ru-RU" dirty="0" smtClean="0"/>
              <a:t> рис за </a:t>
            </a:r>
            <a:r>
              <a:rPr lang="ru-RU" dirty="0" err="1" smtClean="0"/>
              <a:t>допомогою</a:t>
            </a:r>
            <a:r>
              <a:rPr lang="ru-RU" dirty="0" smtClean="0"/>
              <a:t> </a:t>
            </a:r>
            <a:r>
              <a:rPr lang="ru-RU" dirty="0" err="1" smtClean="0"/>
              <a:t>майнових</a:t>
            </a:r>
            <a:r>
              <a:rPr lang="ru-RU" dirty="0" smtClean="0"/>
              <a:t> </a:t>
            </a:r>
            <a:r>
              <a:rPr lang="ru-RU" dirty="0" err="1" smtClean="0"/>
              <a:t>договірних</a:t>
            </a:r>
            <a:r>
              <a:rPr lang="ru-RU" dirty="0" smtClean="0"/>
              <a:t> </a:t>
            </a:r>
            <a:r>
              <a:rPr lang="ru-RU" dirty="0" err="1" smtClean="0"/>
              <a:t>відносин</a:t>
            </a:r>
            <a:r>
              <a:rPr lang="ru-RU" dirty="0" smtClean="0"/>
              <a:t>; </a:t>
            </a:r>
          </a:p>
          <a:p>
            <a:pPr algn="just"/>
            <a:r>
              <a:rPr lang="ru-RU" dirty="0" smtClean="0"/>
              <a:t>- </a:t>
            </a:r>
            <a:r>
              <a:rPr lang="ru-RU" dirty="0" err="1" smtClean="0"/>
              <a:t>тимчасова</a:t>
            </a:r>
            <a:r>
              <a:rPr lang="ru-RU" dirty="0" smtClean="0"/>
              <a:t> </a:t>
            </a:r>
            <a:r>
              <a:rPr lang="ru-RU" dirty="0" err="1" smtClean="0"/>
              <a:t>абстрактність</a:t>
            </a:r>
            <a:r>
              <a:rPr lang="ru-RU" dirty="0" smtClean="0"/>
              <a:t> </a:t>
            </a:r>
            <a:r>
              <a:rPr lang="ru-RU" dirty="0" err="1" smtClean="0"/>
              <a:t>послуг</a:t>
            </a:r>
            <a:r>
              <a:rPr lang="ru-RU" dirty="0" smtClean="0"/>
              <a:t>. </a:t>
            </a:r>
            <a:r>
              <a:rPr lang="ru-RU" dirty="0" err="1" smtClean="0"/>
              <a:t>Більшість</a:t>
            </a:r>
            <a:r>
              <a:rPr lang="ru-RU" dirty="0" smtClean="0"/>
              <a:t> </a:t>
            </a:r>
            <a:r>
              <a:rPr lang="ru-RU" dirty="0" err="1" smtClean="0"/>
              <a:t>банківських</a:t>
            </a:r>
            <a:r>
              <a:rPr lang="ru-RU" dirty="0" smtClean="0"/>
              <a:t> </a:t>
            </a:r>
            <a:r>
              <a:rPr lang="ru-RU" dirty="0" err="1" smtClean="0"/>
              <a:t>послуг</a:t>
            </a:r>
            <a:r>
              <a:rPr lang="ru-RU" dirty="0" smtClean="0"/>
              <a:t> </a:t>
            </a:r>
            <a:r>
              <a:rPr lang="ru-RU" dirty="0" err="1" smtClean="0"/>
              <a:t>мають</a:t>
            </a:r>
            <a:r>
              <a:rPr lang="ru-RU" dirty="0" smtClean="0"/>
              <a:t> </a:t>
            </a:r>
            <a:r>
              <a:rPr lang="ru-RU" dirty="0" err="1" smtClean="0"/>
              <a:t>протяжність</a:t>
            </a:r>
            <a:r>
              <a:rPr lang="ru-RU" dirty="0" smtClean="0"/>
              <a:t> у </a:t>
            </a:r>
            <a:r>
              <a:rPr lang="ru-RU" dirty="0" err="1" smtClean="0"/>
              <a:t>часі</a:t>
            </a:r>
            <a:r>
              <a:rPr lang="ru-RU" dirty="0" smtClean="0"/>
              <a:t>: </a:t>
            </a:r>
            <a:r>
              <a:rPr lang="ru-RU" dirty="0" err="1" smtClean="0"/>
              <a:t>договір</a:t>
            </a:r>
            <a:r>
              <a:rPr lang="ru-RU" dirty="0" smtClean="0"/>
              <a:t>, як правило, не </a:t>
            </a:r>
            <a:r>
              <a:rPr lang="ru-RU" dirty="0" err="1" smtClean="0"/>
              <a:t>обмежується</a:t>
            </a:r>
            <a:r>
              <a:rPr lang="ru-RU" dirty="0" smtClean="0"/>
              <a:t> </a:t>
            </a:r>
            <a:r>
              <a:rPr lang="ru-RU" dirty="0" err="1" smtClean="0"/>
              <a:t>одноразовим</a:t>
            </a:r>
            <a:r>
              <a:rPr lang="ru-RU" dirty="0" smtClean="0"/>
              <a:t> актом, </a:t>
            </a:r>
            <a:r>
              <a:rPr lang="ru-RU" dirty="0" err="1" smtClean="0"/>
              <a:t>встановлюються</a:t>
            </a:r>
            <a:r>
              <a:rPr lang="ru-RU" dirty="0" smtClean="0"/>
              <a:t> </a:t>
            </a:r>
            <a:r>
              <a:rPr lang="ru-RU" dirty="0" err="1" smtClean="0"/>
              <a:t>більш-менш</a:t>
            </a:r>
            <a:r>
              <a:rPr lang="ru-RU" dirty="0" smtClean="0"/>
              <a:t> </a:t>
            </a:r>
            <a:r>
              <a:rPr lang="ru-RU" dirty="0" err="1" smtClean="0"/>
              <a:t>тривалі</a:t>
            </a:r>
            <a:r>
              <a:rPr lang="ru-RU" dirty="0" smtClean="0"/>
              <a:t> </a:t>
            </a:r>
            <a:r>
              <a:rPr lang="ru-RU" dirty="0" err="1" smtClean="0"/>
              <a:t>зв'язки</a:t>
            </a:r>
            <a:r>
              <a:rPr lang="ru-RU" dirty="0" smtClean="0"/>
              <a:t> </a:t>
            </a:r>
            <a:r>
              <a:rPr lang="ru-RU" dirty="0" err="1" smtClean="0"/>
              <a:t>клієнта</a:t>
            </a:r>
            <a:r>
              <a:rPr lang="ru-RU" dirty="0" smtClean="0"/>
              <a:t> з банком.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72793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6007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Політика</a:t>
            </a:r>
            <a:r>
              <a:rPr lang="ru-RU" dirty="0" smtClean="0"/>
              <a:t> </a:t>
            </a:r>
            <a:r>
              <a:rPr lang="ru-RU" dirty="0" err="1" smtClean="0"/>
              <a:t>асортиментної</a:t>
            </a:r>
            <a:r>
              <a:rPr lang="ru-RU" dirty="0" smtClean="0"/>
              <a:t> </a:t>
            </a:r>
            <a:r>
              <a:rPr lang="ru-RU" dirty="0" err="1" smtClean="0"/>
              <a:t>гнучкості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32688"/>
            <a:ext cx="10515600" cy="5525311"/>
          </a:xfrm>
        </p:spPr>
        <p:txBody>
          <a:bodyPr>
            <a:normAutofit fontScale="92500"/>
          </a:bodyPr>
          <a:lstStyle/>
          <a:p>
            <a:pPr algn="just"/>
            <a:r>
              <a:rPr lang="ru-RU" dirty="0" err="1" smtClean="0"/>
              <a:t>Розширення</a:t>
            </a:r>
            <a:r>
              <a:rPr lang="ru-RU" dirty="0" smtClean="0"/>
              <a:t> </a:t>
            </a:r>
            <a:r>
              <a:rPr lang="ru-RU" dirty="0" err="1" smtClean="0"/>
              <a:t>асортименту</a:t>
            </a:r>
            <a:r>
              <a:rPr lang="ru-RU" dirty="0" smtClean="0"/>
              <a:t> </a:t>
            </a:r>
            <a:r>
              <a:rPr lang="ru-RU" dirty="0" err="1" smtClean="0"/>
              <a:t>доцільне</a:t>
            </a:r>
            <a:r>
              <a:rPr lang="ru-RU" dirty="0" smtClean="0"/>
              <a:t> для </a:t>
            </a:r>
            <a:r>
              <a:rPr lang="ru-RU" dirty="0" err="1" smtClean="0"/>
              <a:t>банків</a:t>
            </a:r>
            <a:r>
              <a:rPr lang="ru-RU" dirty="0" smtClean="0"/>
              <a:t> </a:t>
            </a:r>
            <a:r>
              <a:rPr lang="ru-RU" dirty="0" err="1" smtClean="0"/>
              <a:t>тоді</a:t>
            </a:r>
            <a:r>
              <a:rPr lang="ru-RU" dirty="0" smtClean="0"/>
              <a:t>, коли </a:t>
            </a:r>
            <a:r>
              <a:rPr lang="ru-RU" dirty="0" err="1" smtClean="0"/>
              <a:t>існуючі</a:t>
            </a:r>
            <a:r>
              <a:rPr lang="ru-RU" dirty="0" smtClean="0"/>
              <a:t> </a:t>
            </a:r>
            <a:r>
              <a:rPr lang="ru-RU" dirty="0" err="1" smtClean="0"/>
              <a:t>асортиментні</a:t>
            </a:r>
            <a:r>
              <a:rPr lang="ru-RU" dirty="0" smtClean="0"/>
              <a:t> </a:t>
            </a:r>
            <a:r>
              <a:rPr lang="ru-RU" dirty="0" err="1" smtClean="0"/>
              <a:t>групи</a:t>
            </a:r>
            <a:r>
              <a:rPr lang="ru-RU" dirty="0" smtClean="0"/>
              <a:t> і </a:t>
            </a:r>
            <a:r>
              <a:rPr lang="ru-RU" dirty="0" err="1" smtClean="0"/>
              <a:t>модифікації</a:t>
            </a:r>
            <a:r>
              <a:rPr lang="ru-RU" dirty="0" smtClean="0"/>
              <a:t> </a:t>
            </a:r>
            <a:r>
              <a:rPr lang="ru-RU" dirty="0" err="1" smtClean="0"/>
              <a:t>продуктів</a:t>
            </a:r>
            <a:r>
              <a:rPr lang="ru-RU" dirty="0" smtClean="0"/>
              <a:t> для </a:t>
            </a:r>
            <a:r>
              <a:rPr lang="ru-RU" dirty="0" err="1" smtClean="0"/>
              <a:t>різних</a:t>
            </a:r>
            <a:r>
              <a:rPr lang="ru-RU" dirty="0" smtClean="0"/>
              <a:t> </a:t>
            </a:r>
            <a:r>
              <a:rPr lang="ru-RU" dirty="0" err="1" smtClean="0"/>
              <a:t>сегментів</a:t>
            </a:r>
            <a:r>
              <a:rPr lang="ru-RU" dirty="0" smtClean="0"/>
              <a:t> не </a:t>
            </a:r>
            <a:r>
              <a:rPr lang="ru-RU" dirty="0" err="1" smtClean="0"/>
              <a:t>враховують</a:t>
            </a:r>
            <a:r>
              <a:rPr lang="ru-RU" dirty="0" smtClean="0"/>
              <a:t> </a:t>
            </a:r>
            <a:r>
              <a:rPr lang="ru-RU" dirty="0" err="1" smtClean="0"/>
              <a:t>усіх</a:t>
            </a:r>
            <a:r>
              <a:rPr lang="ru-RU" dirty="0" smtClean="0"/>
              <a:t> </a:t>
            </a:r>
            <a:r>
              <a:rPr lang="ru-RU" dirty="0" err="1" smtClean="0"/>
              <a:t>вимог</a:t>
            </a:r>
            <a:r>
              <a:rPr lang="ru-RU" dirty="0" smtClean="0"/>
              <a:t> ринку. У </a:t>
            </a:r>
            <a:r>
              <a:rPr lang="ru-RU" dirty="0" err="1" smtClean="0"/>
              <a:t>цьому</a:t>
            </a:r>
            <a:r>
              <a:rPr lang="ru-RU" dirty="0" smtClean="0"/>
              <a:t> </a:t>
            </a:r>
            <a:r>
              <a:rPr lang="ru-RU" dirty="0" err="1" smtClean="0"/>
              <a:t>випадку</a:t>
            </a:r>
            <a:r>
              <a:rPr lang="ru-RU" dirty="0" smtClean="0"/>
              <a:t> для </a:t>
            </a:r>
            <a:r>
              <a:rPr lang="ru-RU" dirty="0" err="1" smtClean="0"/>
              <a:t>задоволення</a:t>
            </a:r>
            <a:r>
              <a:rPr lang="ru-RU" dirty="0" smtClean="0"/>
              <a:t> реального (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потенційного</a:t>
            </a:r>
            <a:r>
              <a:rPr lang="ru-RU" dirty="0" smtClean="0"/>
              <a:t>) </a:t>
            </a:r>
            <a:r>
              <a:rPr lang="ru-RU" dirty="0" err="1" smtClean="0"/>
              <a:t>попиту</a:t>
            </a:r>
            <a:r>
              <a:rPr lang="ru-RU" dirty="0" smtClean="0"/>
              <a:t> </a:t>
            </a:r>
            <a:r>
              <a:rPr lang="ru-RU" dirty="0" err="1" smtClean="0"/>
              <a:t>слід</a:t>
            </a:r>
            <a:r>
              <a:rPr lang="ru-RU" dirty="0" smtClean="0"/>
              <a:t> </a:t>
            </a:r>
            <a:r>
              <a:rPr lang="ru-RU" dirty="0" err="1" smtClean="0"/>
              <a:t>нарощувати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насичувати</a:t>
            </a:r>
            <a:r>
              <a:rPr lang="ru-RU" dirty="0" smtClean="0"/>
              <a:t> </a:t>
            </a:r>
            <a:r>
              <a:rPr lang="ru-RU" dirty="0" err="1" smtClean="0"/>
              <a:t>асортимент</a:t>
            </a:r>
            <a:r>
              <a:rPr lang="ru-RU" dirty="0" smtClean="0"/>
              <a:t>. </a:t>
            </a:r>
          </a:p>
          <a:p>
            <a:pPr algn="just"/>
            <a:r>
              <a:rPr lang="ru-RU" dirty="0" err="1" smtClean="0"/>
              <a:t>Нарощування</a:t>
            </a:r>
            <a:r>
              <a:rPr lang="ru-RU" dirty="0" smtClean="0"/>
              <a:t> </a:t>
            </a:r>
            <a:r>
              <a:rPr lang="ru-RU" dirty="0" err="1" smtClean="0"/>
              <a:t>асортименту</a:t>
            </a:r>
            <a:r>
              <a:rPr lang="ru-RU" dirty="0" smtClean="0"/>
              <a:t> </a:t>
            </a:r>
            <a:r>
              <a:rPr lang="ru-RU" dirty="0" err="1" smtClean="0"/>
              <a:t>здійснюється</a:t>
            </a:r>
            <a:r>
              <a:rPr lang="ru-RU" dirty="0" smtClean="0"/>
              <a:t> </a:t>
            </a:r>
            <a:r>
              <a:rPr lang="ru-RU" dirty="0" err="1" smtClean="0"/>
              <a:t>тоді</a:t>
            </a:r>
            <a:r>
              <a:rPr lang="ru-RU" dirty="0" smtClean="0"/>
              <a:t>, коли банк </a:t>
            </a:r>
            <a:r>
              <a:rPr lang="ru-RU" dirty="0" err="1" smtClean="0"/>
              <a:t>упроваджує</a:t>
            </a:r>
            <a:r>
              <a:rPr lang="ru-RU" dirty="0" smtClean="0"/>
              <a:t> на </a:t>
            </a:r>
            <a:r>
              <a:rPr lang="ru-RU" dirty="0" err="1" smtClean="0"/>
              <a:t>ринок</a:t>
            </a:r>
            <a:r>
              <a:rPr lang="ru-RU" dirty="0" smtClean="0"/>
              <a:t> </a:t>
            </a:r>
            <a:r>
              <a:rPr lang="ru-RU" dirty="0" err="1" smtClean="0"/>
              <a:t>новий</a:t>
            </a:r>
            <a:r>
              <a:rPr lang="ru-RU" dirty="0" smtClean="0"/>
              <a:t> </a:t>
            </a:r>
            <a:r>
              <a:rPr lang="ru-RU" dirty="0" err="1" smtClean="0"/>
              <a:t>асортиментний</a:t>
            </a:r>
            <a:r>
              <a:rPr lang="ru-RU" dirty="0" smtClean="0"/>
              <a:t> ряд </a:t>
            </a:r>
            <a:r>
              <a:rPr lang="ru-RU" dirty="0" err="1" smtClean="0"/>
              <a:t>банківських</a:t>
            </a:r>
            <a:r>
              <a:rPr lang="ru-RU" dirty="0" smtClean="0"/>
              <a:t> </a:t>
            </a:r>
            <a:r>
              <a:rPr lang="ru-RU" dirty="0" err="1" smtClean="0"/>
              <a:t>продуктів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раніше</a:t>
            </a:r>
            <a:r>
              <a:rPr lang="ru-RU" dirty="0" smtClean="0"/>
              <a:t> не </a:t>
            </a:r>
            <a:r>
              <a:rPr lang="ru-RU" dirty="0" err="1" smtClean="0"/>
              <a:t>пропонував</a:t>
            </a:r>
            <a:r>
              <a:rPr lang="ru-RU" dirty="0" smtClean="0"/>
              <a:t> (</a:t>
            </a:r>
            <a:r>
              <a:rPr lang="ru-RU" dirty="0" err="1" smtClean="0"/>
              <a:t>наприклад</a:t>
            </a:r>
            <a:r>
              <a:rPr lang="ru-RU" dirty="0" smtClean="0"/>
              <a:t>, продаж монет, </a:t>
            </a:r>
            <a:r>
              <a:rPr lang="ru-RU" dirty="0" err="1" smtClean="0"/>
              <a:t>страхування</a:t>
            </a:r>
            <a:r>
              <a:rPr lang="ru-RU" dirty="0" smtClean="0"/>
              <a:t>). </a:t>
            </a:r>
          </a:p>
          <a:p>
            <a:pPr algn="just"/>
            <a:r>
              <a:rPr lang="ru-RU" dirty="0" err="1" smtClean="0"/>
              <a:t>Насичення</a:t>
            </a:r>
            <a:r>
              <a:rPr lang="ru-RU" dirty="0" smtClean="0"/>
              <a:t> </a:t>
            </a:r>
            <a:r>
              <a:rPr lang="ru-RU" dirty="0" err="1" smtClean="0"/>
              <a:t>асортименту</a:t>
            </a:r>
            <a:r>
              <a:rPr lang="ru-RU" dirty="0" smtClean="0"/>
              <a:t> </a:t>
            </a:r>
            <a:r>
              <a:rPr lang="ru-RU" dirty="0" err="1" smtClean="0"/>
              <a:t>відбувається</a:t>
            </a:r>
            <a:r>
              <a:rPr lang="ru-RU" dirty="0" smtClean="0"/>
              <a:t> </a:t>
            </a:r>
            <a:r>
              <a:rPr lang="ru-RU" dirty="0" err="1" smtClean="0"/>
              <a:t>тоді</a:t>
            </a:r>
            <a:r>
              <a:rPr lang="ru-RU" dirty="0" smtClean="0"/>
              <a:t>, коли банк у межах </a:t>
            </a:r>
            <a:r>
              <a:rPr lang="ru-RU" dirty="0" err="1" smtClean="0"/>
              <a:t>наявного</a:t>
            </a:r>
            <a:r>
              <a:rPr lang="ru-RU" dirty="0" smtClean="0"/>
              <a:t> </a:t>
            </a:r>
            <a:r>
              <a:rPr lang="ru-RU" dirty="0" err="1" smtClean="0"/>
              <a:t>асортиментного</a:t>
            </a:r>
            <a:r>
              <a:rPr lang="ru-RU" dirty="0" smtClean="0"/>
              <a:t> ряду </a:t>
            </a:r>
            <a:r>
              <a:rPr lang="ru-RU" dirty="0" err="1" smtClean="0"/>
              <a:t>банківських</a:t>
            </a:r>
            <a:r>
              <a:rPr lang="ru-RU" dirty="0" smtClean="0"/>
              <a:t> </a:t>
            </a:r>
            <a:r>
              <a:rPr lang="ru-RU" dirty="0" err="1" smtClean="0"/>
              <a:t>продуктів</a:t>
            </a:r>
            <a:r>
              <a:rPr lang="ru-RU" dirty="0" smtClean="0"/>
              <a:t> </a:t>
            </a:r>
            <a:r>
              <a:rPr lang="ru-RU" dirty="0" err="1" smtClean="0"/>
              <a:t>виділяє</a:t>
            </a:r>
            <a:r>
              <a:rPr lang="ru-RU" dirty="0" smtClean="0"/>
              <a:t> </a:t>
            </a:r>
            <a:r>
              <a:rPr lang="ru-RU" dirty="0" err="1" smtClean="0"/>
              <a:t>певну</a:t>
            </a:r>
            <a:r>
              <a:rPr lang="ru-RU" dirty="0" smtClean="0"/>
              <a:t> </a:t>
            </a:r>
            <a:r>
              <a:rPr lang="ru-RU" dirty="0" err="1" smtClean="0"/>
              <a:t>модифікацію</a:t>
            </a:r>
            <a:r>
              <a:rPr lang="ru-RU" dirty="0" smtClean="0"/>
              <a:t> </a:t>
            </a:r>
            <a:r>
              <a:rPr lang="ru-RU" dirty="0" err="1" smtClean="0"/>
              <a:t>цього</a:t>
            </a:r>
            <a:r>
              <a:rPr lang="ru-RU" dirty="0" smtClean="0"/>
              <a:t> продукту, </a:t>
            </a:r>
            <a:r>
              <a:rPr lang="ru-RU" dirty="0" err="1" smtClean="0"/>
              <a:t>керуючись</a:t>
            </a:r>
            <a:r>
              <a:rPr lang="ru-RU" dirty="0" smtClean="0"/>
              <a:t> </a:t>
            </a:r>
            <a:r>
              <a:rPr lang="ru-RU" dirty="0" err="1" smtClean="0"/>
              <a:t>сегментними</a:t>
            </a:r>
            <a:r>
              <a:rPr lang="ru-RU" dirty="0" smtClean="0"/>
              <a:t> </a:t>
            </a:r>
            <a:r>
              <a:rPr lang="ru-RU" dirty="0" err="1" smtClean="0"/>
              <a:t>особливостями</a:t>
            </a:r>
            <a:r>
              <a:rPr lang="ru-RU" dirty="0" smtClean="0"/>
              <a:t> </a:t>
            </a:r>
            <a:r>
              <a:rPr lang="ru-RU" dirty="0" err="1" smtClean="0"/>
              <a:t>цільового</a:t>
            </a:r>
            <a:r>
              <a:rPr lang="ru-RU" dirty="0" smtClean="0"/>
              <a:t> ринку, для </a:t>
            </a:r>
            <a:r>
              <a:rPr lang="ru-RU" dirty="0" err="1" smtClean="0"/>
              <a:t>якого</a:t>
            </a:r>
            <a:r>
              <a:rPr lang="ru-RU" dirty="0" smtClean="0"/>
              <a:t> </a:t>
            </a:r>
            <a:r>
              <a:rPr lang="ru-RU" dirty="0" err="1" smtClean="0"/>
              <a:t>здійснюється</a:t>
            </a:r>
            <a:r>
              <a:rPr lang="ru-RU" dirty="0" smtClean="0"/>
              <a:t> </a:t>
            </a:r>
            <a:r>
              <a:rPr lang="ru-RU" dirty="0" err="1" smtClean="0"/>
              <a:t>удосконалення</a:t>
            </a:r>
            <a:r>
              <a:rPr lang="ru-RU" dirty="0" smtClean="0"/>
              <a:t> (</a:t>
            </a:r>
            <a:r>
              <a:rPr lang="ru-RU" dirty="0" err="1" smtClean="0"/>
              <a:t>наприклад</a:t>
            </a:r>
            <a:r>
              <a:rPr lang="ru-RU" dirty="0" smtClean="0"/>
              <a:t> </a:t>
            </a:r>
            <a:r>
              <a:rPr lang="ru-RU" dirty="0" err="1" smtClean="0"/>
              <a:t>різноманітні</a:t>
            </a:r>
            <a:r>
              <a:rPr lang="ru-RU" dirty="0" smtClean="0"/>
              <a:t> </a:t>
            </a:r>
            <a:r>
              <a:rPr lang="ru-RU" dirty="0" err="1" smtClean="0"/>
              <a:t>депозити</a:t>
            </a:r>
            <a:r>
              <a:rPr lang="ru-RU" dirty="0" smtClean="0"/>
              <a:t>). </a:t>
            </a:r>
            <a:r>
              <a:rPr lang="ru-RU" dirty="0" err="1" smtClean="0"/>
              <a:t>Проте</a:t>
            </a:r>
            <a:r>
              <a:rPr lang="ru-RU" dirty="0" smtClean="0"/>
              <a:t> </a:t>
            </a:r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 smtClean="0"/>
              <a:t>наявний</a:t>
            </a:r>
            <a:r>
              <a:rPr lang="ru-RU" dirty="0" smtClean="0"/>
              <a:t> </a:t>
            </a:r>
            <a:r>
              <a:rPr lang="ru-RU" dirty="0" err="1" smtClean="0"/>
              <a:t>асортимент</a:t>
            </a:r>
            <a:r>
              <a:rPr lang="ru-RU" dirty="0" smtClean="0"/>
              <a:t> є </a:t>
            </a:r>
            <a:r>
              <a:rPr lang="ru-RU" dirty="0" err="1" smtClean="0"/>
              <a:t>занадто</a:t>
            </a:r>
            <a:r>
              <a:rPr lang="ru-RU" dirty="0" smtClean="0"/>
              <a:t> </a:t>
            </a:r>
            <a:r>
              <a:rPr lang="ru-RU" dirty="0" err="1" smtClean="0"/>
              <a:t>розрізненим</a:t>
            </a:r>
            <a:r>
              <a:rPr lang="ru-RU" dirty="0" smtClean="0"/>
              <a:t> і </a:t>
            </a:r>
            <a:r>
              <a:rPr lang="ru-RU" dirty="0" err="1" smtClean="0"/>
              <a:t>супроводжується</a:t>
            </a:r>
            <a:r>
              <a:rPr lang="ru-RU" dirty="0" smtClean="0"/>
              <a:t> </a:t>
            </a:r>
            <a:r>
              <a:rPr lang="ru-RU" dirty="0" err="1" smtClean="0"/>
              <a:t>значними</a:t>
            </a:r>
            <a:r>
              <a:rPr lang="ru-RU" dirty="0" smtClean="0"/>
              <a:t> </a:t>
            </a:r>
            <a:r>
              <a:rPr lang="ru-RU" dirty="0" err="1" smtClean="0"/>
              <a:t>витратами</a:t>
            </a:r>
            <a:r>
              <a:rPr lang="ru-RU" dirty="0" smtClean="0"/>
              <a:t> банку, </a:t>
            </a:r>
            <a:r>
              <a:rPr lang="ru-RU" dirty="0" err="1" smtClean="0"/>
              <a:t>необґрунтованими</a:t>
            </a:r>
            <a:r>
              <a:rPr lang="ru-RU" dirty="0" smtClean="0"/>
              <a:t> </a:t>
            </a:r>
            <a:r>
              <a:rPr lang="ru-RU" dirty="0" err="1" smtClean="0"/>
              <a:t>ринковим</a:t>
            </a:r>
            <a:r>
              <a:rPr lang="ru-RU" dirty="0" smtClean="0"/>
              <a:t> попитом, </a:t>
            </a:r>
            <a:r>
              <a:rPr lang="ru-RU" dirty="0" err="1" smtClean="0"/>
              <a:t>тоді</a:t>
            </a:r>
            <a:r>
              <a:rPr lang="ru-RU" dirty="0" smtClean="0"/>
              <a:t> </a:t>
            </a:r>
            <a:r>
              <a:rPr lang="ru-RU" dirty="0" err="1" smtClean="0"/>
              <a:t>доцільно</a:t>
            </a:r>
            <a:r>
              <a:rPr lang="ru-RU" dirty="0" smtClean="0"/>
              <a:t> </a:t>
            </a:r>
            <a:r>
              <a:rPr lang="ru-RU" dirty="0" err="1" smtClean="0"/>
              <a:t>звужувати</a:t>
            </a:r>
            <a:r>
              <a:rPr lang="ru-RU" dirty="0" smtClean="0"/>
              <a:t> </a:t>
            </a:r>
            <a:r>
              <a:rPr lang="ru-RU" dirty="0" err="1" smtClean="0"/>
              <a:t>асортимент</a:t>
            </a:r>
            <a:r>
              <a:rPr lang="ru-RU" dirty="0" smtClean="0"/>
              <a:t>. </a:t>
            </a:r>
          </a:p>
          <a:p>
            <a:pPr algn="just"/>
            <a:r>
              <a:rPr lang="ru-RU" dirty="0" err="1" smtClean="0"/>
              <a:t>Звуження</a:t>
            </a:r>
            <a:r>
              <a:rPr lang="ru-RU" dirty="0" smtClean="0"/>
              <a:t> </a:t>
            </a:r>
            <a:r>
              <a:rPr lang="ru-RU" dirty="0" err="1" smtClean="0"/>
              <a:t>асортиментних</a:t>
            </a:r>
            <a:r>
              <a:rPr lang="ru-RU" dirty="0" smtClean="0"/>
              <a:t> </a:t>
            </a:r>
            <a:r>
              <a:rPr lang="ru-RU" dirty="0" err="1" smtClean="0"/>
              <a:t>рядів</a:t>
            </a:r>
            <a:r>
              <a:rPr lang="ru-RU" dirty="0" smtClean="0"/>
              <a:t> </a:t>
            </a:r>
            <a:r>
              <a:rPr lang="ru-RU" dirty="0" err="1" smtClean="0"/>
              <a:t>здійснюється</a:t>
            </a:r>
            <a:r>
              <a:rPr lang="ru-RU" dirty="0" smtClean="0"/>
              <a:t> </a:t>
            </a:r>
            <a:r>
              <a:rPr lang="ru-RU" dirty="0" err="1" smtClean="0"/>
              <a:t>тоді</a:t>
            </a:r>
            <a:r>
              <a:rPr lang="ru-RU" dirty="0" smtClean="0"/>
              <a:t>, коли банк </a:t>
            </a:r>
            <a:r>
              <a:rPr lang="ru-RU" dirty="0" err="1" smtClean="0"/>
              <a:t>вилучає</a:t>
            </a:r>
            <a:r>
              <a:rPr lang="ru-RU" dirty="0" smtClean="0"/>
              <a:t> з </a:t>
            </a:r>
            <a:r>
              <a:rPr lang="ru-RU" dirty="0" err="1" smtClean="0"/>
              <a:t>асортиментної</a:t>
            </a:r>
            <a:r>
              <a:rPr lang="ru-RU" dirty="0" smtClean="0"/>
              <a:t> </a:t>
            </a:r>
            <a:r>
              <a:rPr lang="ru-RU" dirty="0" err="1" smtClean="0"/>
              <a:t>політики</a:t>
            </a:r>
            <a:r>
              <a:rPr lang="ru-RU" dirty="0" smtClean="0"/>
              <a:t> </a:t>
            </a:r>
            <a:r>
              <a:rPr lang="ru-RU" dirty="0" err="1" smtClean="0"/>
              <a:t>цілий</a:t>
            </a:r>
            <a:r>
              <a:rPr lang="ru-RU" dirty="0" smtClean="0"/>
              <a:t> </a:t>
            </a:r>
            <a:r>
              <a:rPr lang="ru-RU" dirty="0" err="1" smtClean="0"/>
              <a:t>асортиментний</a:t>
            </a:r>
            <a:r>
              <a:rPr lang="ru-RU" dirty="0" smtClean="0"/>
              <a:t> ряд </a:t>
            </a:r>
            <a:r>
              <a:rPr lang="ru-RU" dirty="0" err="1" smtClean="0"/>
              <a:t>банківських</a:t>
            </a:r>
            <a:r>
              <a:rPr lang="ru-RU" dirty="0" smtClean="0"/>
              <a:t> </a:t>
            </a:r>
            <a:r>
              <a:rPr lang="ru-RU" dirty="0" err="1" smtClean="0"/>
              <a:t>продуктів</a:t>
            </a:r>
            <a:r>
              <a:rPr lang="ru-RU" dirty="0" smtClean="0"/>
              <a:t> і </a:t>
            </a:r>
            <a:r>
              <a:rPr lang="ru-RU" dirty="0" err="1" smtClean="0"/>
              <a:t>надалі</a:t>
            </a:r>
            <a:r>
              <a:rPr lang="ru-RU" dirty="0" smtClean="0"/>
              <a:t> не буде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пропонувати</a:t>
            </a:r>
            <a:r>
              <a:rPr lang="ru-RU" dirty="0" smtClean="0"/>
              <a:t> ринку (</a:t>
            </a:r>
            <a:r>
              <a:rPr lang="ru-RU" dirty="0" err="1" smtClean="0"/>
              <a:t>наприклад</a:t>
            </a:r>
            <a:r>
              <a:rPr lang="ru-RU" dirty="0" smtClean="0"/>
              <a:t>, </a:t>
            </a:r>
            <a:r>
              <a:rPr lang="ru-RU" dirty="0" err="1" smtClean="0"/>
              <a:t>відмова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кредитування</a:t>
            </a:r>
            <a:r>
              <a:rPr lang="ru-RU" dirty="0" smtClean="0"/>
              <a:t>, </a:t>
            </a:r>
            <a:r>
              <a:rPr lang="ru-RU" dirty="0" err="1" smtClean="0"/>
              <a:t>поповнення</a:t>
            </a:r>
            <a:r>
              <a:rPr lang="ru-RU" dirty="0" smtClean="0"/>
              <a:t> </a:t>
            </a:r>
            <a:r>
              <a:rPr lang="ru-RU" dirty="0" err="1" smtClean="0"/>
              <a:t>рахунку</a:t>
            </a:r>
            <a:r>
              <a:rPr lang="ru-RU" dirty="0" smtClean="0"/>
              <a:t> </a:t>
            </a:r>
            <a:r>
              <a:rPr lang="ru-RU" dirty="0" err="1" smtClean="0"/>
              <a:t>мобільним</a:t>
            </a:r>
            <a:r>
              <a:rPr lang="ru-RU" dirty="0" smtClean="0"/>
              <a:t> телефоном). </a:t>
            </a:r>
          </a:p>
          <a:p>
            <a:pPr algn="just"/>
            <a:r>
              <a:rPr lang="ru-RU" dirty="0" err="1" smtClean="0"/>
              <a:t>Звуження</a:t>
            </a:r>
            <a:r>
              <a:rPr lang="ru-RU" dirty="0" smtClean="0"/>
              <a:t> </a:t>
            </a:r>
            <a:r>
              <a:rPr lang="ru-RU" dirty="0" err="1" smtClean="0"/>
              <a:t>модифікацій</a:t>
            </a:r>
            <a:r>
              <a:rPr lang="ru-RU" dirty="0" smtClean="0"/>
              <a:t> </a:t>
            </a:r>
            <a:r>
              <a:rPr lang="ru-RU" dirty="0" err="1" smtClean="0"/>
              <a:t>продуктів</a:t>
            </a:r>
            <a:r>
              <a:rPr lang="ru-RU" dirty="0" smtClean="0"/>
              <a:t> </a:t>
            </a:r>
            <a:r>
              <a:rPr lang="ru-RU" dirty="0" err="1" smtClean="0"/>
              <a:t>здійснюється</a:t>
            </a:r>
            <a:r>
              <a:rPr lang="ru-RU" dirty="0" smtClean="0"/>
              <a:t>, коли банк у межах </a:t>
            </a:r>
            <a:r>
              <a:rPr lang="ru-RU" dirty="0" err="1" smtClean="0"/>
              <a:t>наявного</a:t>
            </a:r>
            <a:r>
              <a:rPr lang="ru-RU" dirty="0" smtClean="0"/>
              <a:t> </a:t>
            </a:r>
            <a:r>
              <a:rPr lang="ru-RU" dirty="0" err="1" smtClean="0"/>
              <a:t>асортиментного</a:t>
            </a:r>
            <a:r>
              <a:rPr lang="ru-RU" dirty="0" smtClean="0"/>
              <a:t> ряду </a:t>
            </a:r>
            <a:r>
              <a:rPr lang="ru-RU" dirty="0" err="1" smtClean="0"/>
              <a:t>банківських</a:t>
            </a:r>
            <a:r>
              <a:rPr lang="ru-RU" dirty="0" smtClean="0"/>
              <a:t> </a:t>
            </a:r>
            <a:r>
              <a:rPr lang="ru-RU" dirty="0" err="1" smtClean="0"/>
              <a:t>продуктів</a:t>
            </a:r>
            <a:r>
              <a:rPr lang="ru-RU" dirty="0" smtClean="0"/>
              <a:t> </a:t>
            </a:r>
            <a:r>
              <a:rPr lang="ru-RU" dirty="0" err="1" smtClean="0"/>
              <a:t>вилучає</a:t>
            </a:r>
            <a:r>
              <a:rPr lang="ru-RU" dirty="0" smtClean="0"/>
              <a:t> </a:t>
            </a:r>
            <a:r>
              <a:rPr lang="ru-RU" dirty="0" err="1" smtClean="0"/>
              <a:t>певну</a:t>
            </a:r>
            <a:r>
              <a:rPr lang="ru-RU" dirty="0" smtClean="0"/>
              <a:t> </a:t>
            </a:r>
            <a:r>
              <a:rPr lang="ru-RU" dirty="0" err="1" smtClean="0"/>
              <a:t>модифікацію</a:t>
            </a:r>
            <a:r>
              <a:rPr lang="ru-RU" dirty="0" smtClean="0"/>
              <a:t> </a:t>
            </a:r>
            <a:r>
              <a:rPr lang="ru-RU" dirty="0" err="1" smtClean="0"/>
              <a:t>цього</a:t>
            </a:r>
            <a:r>
              <a:rPr lang="ru-RU" dirty="0" smtClean="0"/>
              <a:t> продукту, </a:t>
            </a:r>
            <a:r>
              <a:rPr lang="ru-RU" dirty="0" err="1" smtClean="0"/>
              <a:t>керуючись</a:t>
            </a:r>
            <a:r>
              <a:rPr lang="ru-RU" dirty="0" smtClean="0"/>
              <a:t> </a:t>
            </a:r>
            <a:r>
              <a:rPr lang="ru-RU" dirty="0" err="1" smtClean="0"/>
              <a:t>зміною</a:t>
            </a:r>
            <a:r>
              <a:rPr lang="ru-RU" dirty="0" smtClean="0"/>
              <a:t> </a:t>
            </a:r>
            <a:r>
              <a:rPr lang="ru-RU" dirty="0" err="1" smtClean="0"/>
              <a:t>цільового</a:t>
            </a:r>
            <a:r>
              <a:rPr lang="ru-RU" dirty="0" smtClean="0"/>
              <a:t> ринку, для </a:t>
            </a:r>
            <a:r>
              <a:rPr lang="ru-RU" dirty="0" err="1" smtClean="0"/>
              <a:t>якого</a:t>
            </a:r>
            <a:r>
              <a:rPr lang="ru-RU" dirty="0" smtClean="0"/>
              <a:t> </a:t>
            </a:r>
            <a:r>
              <a:rPr lang="ru-RU" dirty="0" err="1" smtClean="0"/>
              <a:t>пропонувався</a:t>
            </a:r>
            <a:r>
              <a:rPr lang="ru-RU" dirty="0" smtClean="0"/>
              <a:t> </a:t>
            </a:r>
            <a:r>
              <a:rPr lang="ru-RU" dirty="0" err="1" smtClean="0"/>
              <a:t>цей</a:t>
            </a:r>
            <a:r>
              <a:rPr lang="ru-RU" dirty="0" smtClean="0"/>
              <a:t> продукт (</a:t>
            </a:r>
            <a:r>
              <a:rPr lang="ru-RU" dirty="0" err="1" smtClean="0"/>
              <a:t>наприклад</a:t>
            </a:r>
            <a:r>
              <a:rPr lang="ru-RU" dirty="0" smtClean="0"/>
              <a:t>, </a:t>
            </a:r>
            <a:r>
              <a:rPr lang="ru-RU" dirty="0" err="1" smtClean="0"/>
              <a:t>вилучення</a:t>
            </a:r>
            <a:r>
              <a:rPr lang="ru-RU" dirty="0" smtClean="0"/>
              <a:t> </a:t>
            </a:r>
            <a:r>
              <a:rPr lang="ru-RU" dirty="0" err="1" smtClean="0"/>
              <a:t>програм</a:t>
            </a:r>
            <a:r>
              <a:rPr lang="ru-RU" dirty="0" smtClean="0"/>
              <a:t> для </a:t>
            </a:r>
            <a:r>
              <a:rPr lang="ru-RU" dirty="0" err="1" smtClean="0"/>
              <a:t>пенсіонерів</a:t>
            </a:r>
            <a:r>
              <a:rPr lang="ru-RU" dirty="0" smtClean="0"/>
              <a:t>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73151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Матриця</a:t>
            </a:r>
            <a:r>
              <a:rPr lang="ru-RU" dirty="0" smtClean="0"/>
              <a:t> </a:t>
            </a:r>
            <a:r>
              <a:rPr lang="ru-RU" dirty="0" err="1" smtClean="0"/>
              <a:t>стратегій</a:t>
            </a:r>
            <a:r>
              <a:rPr lang="ru-RU" dirty="0" smtClean="0"/>
              <a:t> </a:t>
            </a:r>
            <a:r>
              <a:rPr lang="ru-RU" dirty="0" err="1" smtClean="0"/>
              <a:t>розроблення</a:t>
            </a:r>
            <a:r>
              <a:rPr lang="ru-RU" dirty="0" smtClean="0"/>
              <a:t> нового продукту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4449" t="35843" r="34743" b="18329"/>
          <a:stretch/>
        </p:blipFill>
        <p:spPr>
          <a:xfrm>
            <a:off x="3472773" y="1145939"/>
            <a:ext cx="6750997" cy="5648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293434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72</TotalTime>
  <Words>3953</Words>
  <Application>Microsoft Office PowerPoint</Application>
  <PresentationFormat>Широкоэкранный</PresentationFormat>
  <Paragraphs>233</Paragraphs>
  <Slides>38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2" baseType="lpstr">
      <vt:lpstr>Arial</vt:lpstr>
      <vt:lpstr>Calibri</vt:lpstr>
      <vt:lpstr>Calibri Light</vt:lpstr>
      <vt:lpstr>Ретро</vt:lpstr>
      <vt:lpstr>Продуктова політика та ціноутворення на продукти та послуги банку. Комунікації та продаж банківських продуктів.</vt:lpstr>
      <vt:lpstr>Процес розроблення і реалізації продуктової політики банку включає: </vt:lpstr>
      <vt:lpstr>Презентация PowerPoint</vt:lpstr>
      <vt:lpstr>Презентация PowerPoint</vt:lpstr>
      <vt:lpstr>Презентация PowerPoint</vt:lpstr>
      <vt:lpstr>Асортиментна політика банківської установи</vt:lpstr>
      <vt:lpstr>При розробленні асортиментної політики банку необхідно враховувати специфічні характеристики банківських продуктів і відмінні риси:  </vt:lpstr>
      <vt:lpstr>Політика асортиментної гнучкості.</vt:lpstr>
      <vt:lpstr>Матриця стратегій розроблення нового продукту</vt:lpstr>
      <vt:lpstr>Три рівні банківської послуги</vt:lpstr>
      <vt:lpstr>Три рівні банківської послуги </vt:lpstr>
      <vt:lpstr>Складові якості банківських продуктів</vt:lpstr>
      <vt:lpstr>Життєвий цикл банківського продукту</vt:lpstr>
      <vt:lpstr>Презентация PowerPoint</vt:lpstr>
      <vt:lpstr>Цінова політика банку</vt:lpstr>
      <vt:lpstr>Цілі цінової політики банку спрямовані на визначення: </vt:lpstr>
      <vt:lpstr>У той же час за наявності таких рамок комерційний банк має свободу встановлення цін на свої продукти, що пояснюється такими чинниками:  </vt:lpstr>
      <vt:lpstr>Відмінність цінової політики кожного банку обумовлена рядом чинників:</vt:lpstr>
      <vt:lpstr>Види цін на банківські продукти </vt:lpstr>
      <vt:lpstr>Цінові стратегії банку </vt:lpstr>
      <vt:lpstr>– Ціноутворення на різних етапах життєвого циклу банківського продукту</vt:lpstr>
      <vt:lpstr>Цінові стратегії банку</vt:lpstr>
      <vt:lpstr>Методи ціноутворення </vt:lpstr>
      <vt:lpstr>Методи ціноутворення</vt:lpstr>
      <vt:lpstr>Цінова дискримінація</vt:lpstr>
      <vt:lpstr>Презентация PowerPoint</vt:lpstr>
      <vt:lpstr>Збутова політика банку</vt:lpstr>
      <vt:lpstr>Проблеми розподілу банківських продуктів на сучасному ринку</vt:lpstr>
      <vt:lpstr>Канали збуту</vt:lpstr>
      <vt:lpstr>Канали зв'язку</vt:lpstr>
      <vt:lpstr>Комунікаційна політика банку</vt:lpstr>
      <vt:lpstr>Взаємодія комунікаційної політики з іншими складовими комплексу маркетингу</vt:lpstr>
      <vt:lpstr>Презентация PowerPoint</vt:lpstr>
      <vt:lpstr>Процес маркетингових комунікацій </vt:lpstr>
      <vt:lpstr>Проте при виборі засобів необхідно дотримуватися певних етапів: </vt:lpstr>
      <vt:lpstr>Інструменти комунікації в банках</vt:lpstr>
      <vt:lpstr>Цілі впливу і призначення інструментів комунікацій банку. Основні інструменти </vt:lpstr>
      <vt:lpstr>Цілі впливу і призначення інструментів комунікацій банку. Синтетичні інструменти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Продуктова політика банку</dc:title>
  <dc:creator>Пользователь Windows</dc:creator>
  <cp:lastModifiedBy>Пользователь Windows</cp:lastModifiedBy>
  <cp:revision>9</cp:revision>
  <dcterms:created xsi:type="dcterms:W3CDTF">2025-08-21T15:15:05Z</dcterms:created>
  <dcterms:modified xsi:type="dcterms:W3CDTF">2025-08-24T16:57:04Z</dcterms:modified>
</cp:coreProperties>
</file>