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 id="258" r:id="rId4"/>
    <p:sldId id="259" r:id="rId5"/>
    <p:sldId id="260" r:id="rId6"/>
    <p:sldId id="261" r:id="rId7"/>
    <p:sldId id="262" r:id="rId8"/>
    <p:sldId id="263" r:id="rId9"/>
    <p:sldId id="269" r:id="rId10"/>
    <p:sldId id="270" r:id="rId11"/>
    <p:sldId id="272" r:id="rId12"/>
    <p:sldId id="271"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lgn="l">
              <a:defRPr/>
            </a:lvl1pPr>
          </a:lstStyle>
          <a:p>
            <a:fld id="{B4C71EC6-210F-42DE-9C53-41977AD35B3D}" type="datetimeFigureOut">
              <a:rPr lang="ru-RU" smtClean="0"/>
              <a:t>19.10.2023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290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19.10.2023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947120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19.10.2023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8508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19.10.2023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980112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4C71EC6-210F-42DE-9C53-41977AD35B3D}" type="datetimeFigureOut">
              <a:rPr lang="ru-RU" smtClean="0"/>
              <a:t>19.10.2023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1610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19.10.2023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26315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768096" y="2967788"/>
            <a:ext cx="3566160" cy="33415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4491990" y="2967788"/>
            <a:ext cx="3566160" cy="33415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19.10.2023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520761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19.10.2023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225927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19.10.2023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88247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4C71EC6-210F-42DE-9C53-41977AD35B3D}" type="datetimeFigureOut">
              <a:rPr lang="ru-RU" smtClean="0"/>
              <a:t>19.10.2023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743244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4C71EC6-210F-42DE-9C53-41977AD35B3D}" type="datetimeFigureOut">
              <a:rPr lang="ru-RU" smtClean="0"/>
              <a:t>19.10.2023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7988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4C71EC6-210F-42DE-9C53-41977AD35B3D}" type="datetimeFigureOut">
              <a:rPr lang="ru-RU" smtClean="0"/>
              <a:t>19.10.2023</a:t>
            </a:fld>
            <a:endParaRPr lang="ru-RU"/>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19B0651-EE4F-4900-A07F-96A6BFA9D0F0}" type="slidenum">
              <a:rPr lang="ru-RU" smtClean="0"/>
              <a:t>‹№›</a:t>
            </a:fld>
            <a:endParaRPr lang="ru-RU"/>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4059028"/>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sz="1800" b="1" dirty="0">
                <a:solidFill>
                  <a:srgbClr val="000000"/>
                </a:solidFill>
                <a:effectLst/>
                <a:latin typeface="Times New Roman" panose="02020603050405020304" pitchFamily="18" charset="0"/>
                <a:ea typeface="Times New Roman" panose="02020603050405020304" pitchFamily="18" charset="0"/>
              </a:rPr>
              <a:t>УПРАВЛІННЯ стартап ПРОЄКТАМИ</a:t>
            </a:r>
            <a:endParaRPr lang="ru-RU" dirty="0"/>
          </a:p>
        </p:txBody>
      </p:sp>
      <p:sp>
        <p:nvSpPr>
          <p:cNvPr id="3" name="Подзаголовок 2"/>
          <p:cNvSpPr>
            <a:spLocks noGrp="1"/>
          </p:cNvSpPr>
          <p:nvPr>
            <p:ph type="subTitle" idx="1"/>
          </p:nvPr>
        </p:nvSpPr>
        <p:spPr/>
        <p:txBody>
          <a:bodyPr/>
          <a:lstStyle/>
          <a:p>
            <a:r>
              <a:rPr lang="uk-UA" dirty="0"/>
              <a:t>Дисципліна за вибором студента</a:t>
            </a:r>
            <a:endParaRPr lang="ru-RU" dirty="0"/>
          </a:p>
        </p:txBody>
      </p:sp>
    </p:spTree>
    <p:extLst>
      <p:ext uri="{BB962C8B-B14F-4D97-AF65-F5344CB8AC3E}">
        <p14:creationId xmlns:p14="http://schemas.microsoft.com/office/powerpoint/2010/main" val="1724138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2960" y="1100628"/>
            <a:ext cx="7520940" cy="3912548"/>
          </a:xfrm>
        </p:spPr>
        <p:txBody>
          <a:bodyPr>
            <a:normAutofit/>
          </a:bodyPr>
          <a:lstStyle/>
          <a:p>
            <a:pPr indent="450215" algn="just"/>
            <a:r>
              <a:rPr lang="uk-UA" sz="1800" b="1" dirty="0">
                <a:effectLst/>
                <a:latin typeface="Times New Roman" panose="02020603050405020304" pitchFamily="18" charset="0"/>
                <a:ea typeface="Times New Roman" panose="02020603050405020304" pitchFamily="18" charset="0"/>
              </a:rPr>
              <a:t>Змістовий модуль 6. Управління ризиками в проєктах.</a:t>
            </a:r>
            <a:endParaRPr lang="uk-UA" sz="1800" dirty="0">
              <a:effectLst/>
              <a:latin typeface="Times New Roman" panose="02020603050405020304" pitchFamily="18" charset="0"/>
              <a:ea typeface="Times New Roman" panose="02020603050405020304" pitchFamily="18" charset="0"/>
            </a:endParaRPr>
          </a:p>
          <a:p>
            <a:pPr indent="450215" algn="just"/>
            <a:r>
              <a:rPr lang="uk-UA" sz="1800" dirty="0">
                <a:effectLst/>
                <a:latin typeface="Times New Roman" panose="02020603050405020304" pitchFamily="18" charset="0"/>
                <a:ea typeface="Times New Roman" panose="02020603050405020304" pitchFamily="18" charset="0"/>
              </a:rPr>
              <a:t>Ризик та одиниці його вимірювання. Різні види ризику та їх місце у проєкті. Джерела виникнення проєктних ризиків. Методи мінімізації систематичних та несистематичних ризиків. Стратегії реагування на ризики. Диверсифікація ризиків.  </a:t>
            </a:r>
          </a:p>
        </p:txBody>
      </p:sp>
    </p:spTree>
    <p:extLst>
      <p:ext uri="{BB962C8B-B14F-4D97-AF65-F5344CB8AC3E}">
        <p14:creationId xmlns:p14="http://schemas.microsoft.com/office/powerpoint/2010/main" val="280642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2960" y="1100628"/>
            <a:ext cx="7520940" cy="3912548"/>
          </a:xfrm>
        </p:spPr>
        <p:txBody>
          <a:bodyPr>
            <a:normAutofit/>
          </a:bodyPr>
          <a:lstStyle/>
          <a:p>
            <a:pPr indent="450215" algn="just"/>
            <a:r>
              <a:rPr lang="uk-UA" sz="1800" b="1" dirty="0">
                <a:effectLst/>
                <a:latin typeface="Times New Roman" panose="02020603050405020304" pitchFamily="18" charset="0"/>
                <a:ea typeface="Times New Roman" panose="02020603050405020304" pitchFamily="18" charset="0"/>
              </a:rPr>
              <a:t>Змістовий модуль 7. Управління якістю проєктів.</a:t>
            </a:r>
            <a:endParaRPr lang="uk-UA" sz="1800" dirty="0">
              <a:effectLst/>
              <a:latin typeface="Times New Roman" panose="02020603050405020304" pitchFamily="18" charset="0"/>
              <a:ea typeface="Times New Roman" panose="02020603050405020304" pitchFamily="18" charset="0"/>
            </a:endParaRPr>
          </a:p>
          <a:p>
            <a:pPr indent="450215" algn="just"/>
            <a:r>
              <a:rPr lang="uk-UA" sz="1800" dirty="0">
                <a:effectLst/>
                <a:latin typeface="Times New Roman" panose="02020603050405020304" pitchFamily="18" charset="0"/>
                <a:ea typeface="Times New Roman" panose="02020603050405020304" pitchFamily="18" charset="0"/>
              </a:rPr>
              <a:t>Якість проєкту, її компоненти та прояви. Стандарти якості. Сучасні концепції управління якістю. Структура системи управління якістю проєкту. Основні показники та параметри, які використовують для  контролю за якістю (охарактеризуйте на прикладах вибраний параметр). Класичні методи контролю якості продукції. Сучасні методи контролю якості продукту. </a:t>
            </a:r>
          </a:p>
        </p:txBody>
      </p:sp>
    </p:spTree>
    <p:extLst>
      <p:ext uri="{BB962C8B-B14F-4D97-AF65-F5344CB8AC3E}">
        <p14:creationId xmlns:p14="http://schemas.microsoft.com/office/powerpoint/2010/main" val="1498619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2960" y="1100628"/>
            <a:ext cx="7520940" cy="3912548"/>
          </a:xfrm>
        </p:spPr>
        <p:txBody>
          <a:bodyPr>
            <a:normAutofit/>
          </a:bodyPr>
          <a:lstStyle/>
          <a:p>
            <a:pPr indent="450215" algn="just"/>
            <a:r>
              <a:rPr lang="uk-UA" sz="1800" b="1" dirty="0">
                <a:effectLst/>
                <a:latin typeface="Times New Roman" panose="02020603050405020304" pitchFamily="18" charset="0"/>
                <a:ea typeface="Times New Roman" panose="02020603050405020304" pitchFamily="18" charset="0"/>
              </a:rPr>
              <a:t>Змістовий модуль 8. Управління комунікаціями проєкту.</a:t>
            </a:r>
            <a:endParaRPr lang="uk-UA" sz="1800" dirty="0">
              <a:effectLst/>
              <a:latin typeface="Times New Roman" panose="02020603050405020304" pitchFamily="18" charset="0"/>
              <a:ea typeface="Times New Roman" panose="02020603050405020304" pitchFamily="18" charset="0"/>
            </a:endParaRPr>
          </a:p>
          <a:p>
            <a:pPr indent="450215" algn="just"/>
            <a:r>
              <a:rPr lang="uk-UA" sz="1800" dirty="0">
                <a:effectLst/>
                <a:latin typeface="Times New Roman" panose="02020603050405020304" pitchFamily="18" charset="0"/>
                <a:ea typeface="Times New Roman" panose="02020603050405020304" pitchFamily="18" charset="0"/>
              </a:rPr>
              <a:t>Процеси управління комунікаціями проєкту. Інструменти запобігання комунікативному хаосу. Інформаційна безпека комунікаційного процесу проєкту. </a:t>
            </a:r>
            <a:r>
              <a:rPr lang="uk-UA" sz="1800" dirty="0" err="1">
                <a:effectLst/>
                <a:latin typeface="Times New Roman" panose="02020603050405020304" pitchFamily="18" charset="0"/>
                <a:ea typeface="Times New Roman" panose="02020603050405020304" pitchFamily="18" charset="0"/>
              </a:rPr>
              <a:t>Стейкхолдери</a:t>
            </a:r>
            <a:r>
              <a:rPr lang="uk-UA" sz="1800" dirty="0">
                <a:effectLst/>
                <a:latin typeface="Times New Roman" panose="02020603050405020304" pitchFamily="18" charset="0"/>
                <a:ea typeface="Times New Roman" panose="02020603050405020304" pitchFamily="18" charset="0"/>
              </a:rPr>
              <a:t> проєкту. </a:t>
            </a:r>
          </a:p>
        </p:txBody>
      </p:sp>
    </p:spTree>
    <p:extLst>
      <p:ext uri="{BB962C8B-B14F-4D97-AF65-F5344CB8AC3E}">
        <p14:creationId xmlns:p14="http://schemas.microsoft.com/office/powerpoint/2010/main" val="4228661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Рекомендована література</a:t>
            </a:r>
            <a:endParaRPr lang="ru-RU" dirty="0"/>
          </a:p>
        </p:txBody>
      </p:sp>
      <p:sp>
        <p:nvSpPr>
          <p:cNvPr id="3" name="Объект 2"/>
          <p:cNvSpPr>
            <a:spLocks noGrp="1"/>
          </p:cNvSpPr>
          <p:nvPr>
            <p:ph idx="1"/>
          </p:nvPr>
        </p:nvSpPr>
        <p:spPr>
          <a:xfrm>
            <a:off x="706013" y="2348880"/>
            <a:ext cx="7520940" cy="3579849"/>
          </a:xfrm>
        </p:spPr>
        <p:txBody>
          <a:bodyPr>
            <a:normAutofit fontScale="85000" lnSpcReduction="20000"/>
          </a:bodyPr>
          <a:lstStyle/>
          <a:p>
            <a:pPr indent="450215" algn="just"/>
            <a:r>
              <a:rPr lang="uk-UA" sz="1800" b="1" dirty="0">
                <a:solidFill>
                  <a:srgbClr val="000000"/>
                </a:solidFill>
                <a:effectLst/>
                <a:latin typeface="Times New Roman" panose="02020603050405020304" pitchFamily="18" charset="0"/>
                <a:ea typeface="Times New Roman" panose="02020603050405020304" pitchFamily="18" charset="0"/>
              </a:rPr>
              <a:t>Основна:</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uk-UA" sz="1800" dirty="0">
                <a:solidFill>
                  <a:srgbClr val="000000"/>
                </a:solidFill>
                <a:effectLst/>
                <a:latin typeface="Times New Roman" panose="02020603050405020304" pitchFamily="18" charset="0"/>
                <a:ea typeface="MS Mincho" panose="02020609040205080304" pitchFamily="49" charset="-128"/>
              </a:rPr>
              <a:t>Блага Н. В. Управління проєктами : </a:t>
            </a:r>
            <a:r>
              <a:rPr lang="uk-UA" sz="1800" dirty="0" err="1">
                <a:solidFill>
                  <a:srgbClr val="000000"/>
                </a:solidFill>
                <a:effectLst/>
                <a:latin typeface="Times New Roman" panose="02020603050405020304" pitchFamily="18" charset="0"/>
                <a:ea typeface="MS Mincho" panose="02020609040205080304" pitchFamily="49" charset="-128"/>
              </a:rPr>
              <a:t>навч</a:t>
            </a:r>
            <a:r>
              <a:rPr lang="uk-UA" sz="1800" dirty="0">
                <a:solidFill>
                  <a:srgbClr val="000000"/>
                </a:solidFill>
                <a:effectLst/>
                <a:latin typeface="Times New Roman" panose="02020603050405020304" pitchFamily="18" charset="0"/>
                <a:ea typeface="MS Mincho" panose="02020609040205080304" pitchFamily="49" charset="-128"/>
              </a:rPr>
              <a:t>. посібник. Львів : Львівський державний університет внутрішніх справ, 2021. 152 с.</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tabLst>
                <a:tab pos="228600" algn="l"/>
                <a:tab pos="540385" algn="l"/>
              </a:tabLst>
            </a:pPr>
            <a:r>
              <a:rPr lang="uk-UA" sz="1800" dirty="0">
                <a:solidFill>
                  <a:srgbClr val="000000"/>
                </a:solidFill>
                <a:effectLst/>
                <a:latin typeface="Times New Roman" panose="02020603050405020304" pitchFamily="18" charset="0"/>
                <a:ea typeface="MS Mincho" panose="02020609040205080304" pitchFamily="49" charset="-128"/>
              </a:rPr>
              <a:t>Микитюк П.П., </a:t>
            </a:r>
            <a:r>
              <a:rPr lang="uk-UA" sz="1800" dirty="0" err="1">
                <a:solidFill>
                  <a:srgbClr val="000000"/>
                </a:solidFill>
                <a:effectLst/>
                <a:latin typeface="Times New Roman" panose="02020603050405020304" pitchFamily="18" charset="0"/>
                <a:ea typeface="MS Mincho" panose="02020609040205080304" pitchFamily="49" charset="-128"/>
              </a:rPr>
              <a:t>Брич</a:t>
            </a:r>
            <a:r>
              <a:rPr lang="uk-UA" sz="1800" dirty="0">
                <a:solidFill>
                  <a:srgbClr val="000000"/>
                </a:solidFill>
                <a:effectLst/>
                <a:latin typeface="Times New Roman" panose="02020603050405020304" pitchFamily="18" charset="0"/>
                <a:ea typeface="MS Mincho" panose="02020609040205080304" pitchFamily="49" charset="-128"/>
              </a:rPr>
              <a:t> В.Я., Микитюк Ю.І., </a:t>
            </a:r>
            <a:r>
              <a:rPr lang="uk-UA" sz="1800" dirty="0" err="1">
                <a:solidFill>
                  <a:srgbClr val="000000"/>
                </a:solidFill>
                <a:effectLst/>
                <a:latin typeface="Times New Roman" panose="02020603050405020304" pitchFamily="18" charset="0"/>
                <a:ea typeface="MS Mincho" panose="02020609040205080304" pitchFamily="49" charset="-128"/>
              </a:rPr>
              <a:t>Труш</a:t>
            </a:r>
            <a:r>
              <a:rPr lang="uk-UA" sz="1800" dirty="0">
                <a:solidFill>
                  <a:srgbClr val="000000"/>
                </a:solidFill>
                <a:effectLst/>
                <a:latin typeface="Times New Roman" panose="02020603050405020304" pitchFamily="18" charset="0"/>
                <a:ea typeface="MS Mincho" panose="02020609040205080304" pitchFamily="49" charset="-128"/>
              </a:rPr>
              <a:t> І.М. Управління проектами: підручник. Тернопіль, 2021. – 416 с.</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tabLst>
                <a:tab pos="228600" algn="l"/>
                <a:tab pos="540385" algn="l"/>
              </a:tabLst>
            </a:pPr>
            <a:r>
              <a:rPr lang="uk-UA" sz="1800" dirty="0">
                <a:solidFill>
                  <a:srgbClr val="000000"/>
                </a:solidFill>
                <a:effectLst/>
                <a:latin typeface="Times New Roman" panose="02020603050405020304" pitchFamily="18" charset="0"/>
                <a:ea typeface="MS Mincho" panose="02020609040205080304" pitchFamily="49" charset="-128"/>
              </a:rPr>
              <a:t>Приймак В. М. Управління проектами. Збірник кейсів [Електронний ресурс] : </a:t>
            </a:r>
            <a:r>
              <a:rPr lang="uk-UA" sz="1800" dirty="0" err="1">
                <a:solidFill>
                  <a:srgbClr val="000000"/>
                </a:solidFill>
                <a:effectLst/>
                <a:latin typeface="Times New Roman" panose="02020603050405020304" pitchFamily="18" charset="0"/>
                <a:ea typeface="MS Mincho" panose="02020609040205080304" pitchFamily="49" charset="-128"/>
              </a:rPr>
              <a:t>навч</a:t>
            </a:r>
            <a:r>
              <a:rPr lang="uk-UA" sz="1800" dirty="0">
                <a:solidFill>
                  <a:srgbClr val="000000"/>
                </a:solidFill>
                <a:effectLst/>
                <a:latin typeface="Times New Roman" panose="02020603050405020304" pitchFamily="18" charset="0"/>
                <a:ea typeface="MS Mincho" panose="02020609040205080304" pitchFamily="49" charset="-128"/>
              </a:rPr>
              <a:t>. </a:t>
            </a:r>
            <a:r>
              <a:rPr lang="uk-UA" sz="1800" dirty="0" err="1">
                <a:solidFill>
                  <a:srgbClr val="000000"/>
                </a:solidFill>
                <a:effectLst/>
                <a:latin typeface="Times New Roman" panose="02020603050405020304" pitchFamily="18" charset="0"/>
                <a:ea typeface="MS Mincho" panose="02020609040205080304" pitchFamily="49" charset="-128"/>
              </a:rPr>
              <a:t>посіб</a:t>
            </a:r>
            <a:r>
              <a:rPr lang="uk-UA" sz="1800" dirty="0">
                <a:solidFill>
                  <a:srgbClr val="000000"/>
                </a:solidFill>
                <a:effectLst/>
                <a:latin typeface="Times New Roman" panose="02020603050405020304" pitchFamily="18" charset="0"/>
                <a:ea typeface="MS Mincho" panose="02020609040205080304" pitchFamily="49" charset="-128"/>
              </a:rPr>
              <a:t>. К.: Київський національний університет імені Тараса Шевченка, 2021. 268с.</a:t>
            </a:r>
            <a:endParaRPr lang="uk-UA" sz="1800" dirty="0">
              <a:effectLst/>
              <a:latin typeface="Times New Roman" panose="02020603050405020304" pitchFamily="18" charset="0"/>
              <a:ea typeface="Times New Roman" panose="02020603050405020304" pitchFamily="18" charset="0"/>
            </a:endParaRPr>
          </a:p>
          <a:p>
            <a:pPr indent="450215" algn="just">
              <a:tabLst>
                <a:tab pos="231775" algn="l"/>
                <a:tab pos="450215" algn="l"/>
                <a:tab pos="540385" algn="l"/>
              </a:tabLst>
            </a:pPr>
            <a:r>
              <a:rPr lang="uk-UA" sz="1800" b="1" dirty="0">
                <a:solidFill>
                  <a:srgbClr val="000000"/>
                </a:solidFill>
                <a:effectLst/>
                <a:latin typeface="Times New Roman" panose="02020603050405020304" pitchFamily="18" charset="0"/>
                <a:ea typeface="MS Mincho" panose="02020609040205080304" pitchFamily="49" charset="-128"/>
              </a:rPr>
              <a:t> </a:t>
            </a:r>
            <a:endParaRPr lang="uk-UA" sz="1800" dirty="0">
              <a:effectLst/>
              <a:latin typeface="Times New Roman" panose="02020603050405020304" pitchFamily="18" charset="0"/>
              <a:ea typeface="Times New Roman" panose="02020603050405020304" pitchFamily="18" charset="0"/>
            </a:endParaRPr>
          </a:p>
          <a:p>
            <a:pPr indent="450215" algn="just">
              <a:tabLst>
                <a:tab pos="231775" algn="l"/>
                <a:tab pos="450215" algn="l"/>
                <a:tab pos="540385" algn="l"/>
              </a:tabLst>
            </a:pPr>
            <a:r>
              <a:rPr lang="uk-UA" sz="1800" b="1" dirty="0">
                <a:solidFill>
                  <a:srgbClr val="000000"/>
                </a:solidFill>
                <a:effectLst/>
                <a:latin typeface="Times New Roman" panose="02020603050405020304" pitchFamily="18" charset="0"/>
                <a:ea typeface="MS Mincho" panose="02020609040205080304" pitchFamily="49" charset="-128"/>
              </a:rPr>
              <a:t>Додаткова:</a:t>
            </a:r>
            <a:endParaRPr lang="uk-UA" sz="1800" dirty="0">
              <a:effectLst/>
              <a:latin typeface="Times New Roman" panose="02020603050405020304" pitchFamily="18" charset="0"/>
              <a:ea typeface="Times New Roman" panose="02020603050405020304" pitchFamily="18" charset="0"/>
            </a:endParaRPr>
          </a:p>
          <a:p>
            <a:pPr marL="342900" lvl="0" indent="-342900" algn="just">
              <a:spcBef>
                <a:spcPts val="70"/>
              </a:spcBef>
              <a:spcAft>
                <a:spcPts val="0"/>
              </a:spcAft>
              <a:buFont typeface="+mj-lt"/>
              <a:buAutoNum type="arabicPeriod"/>
              <a:tabLst>
                <a:tab pos="90170" algn="l"/>
                <a:tab pos="231775" algn="l"/>
                <a:tab pos="540385" algn="l"/>
              </a:tabLst>
            </a:pPr>
            <a:r>
              <a:rPr lang="ru-RU" sz="1800" dirty="0">
                <a:solidFill>
                  <a:srgbClr val="000000"/>
                </a:solidFill>
                <a:effectLst/>
                <a:latin typeface="Times New Roman" panose="02020603050405020304" pitchFamily="18" charset="0"/>
                <a:ea typeface="Times New Roman" panose="02020603050405020304" pitchFamily="18" charset="0"/>
              </a:rPr>
              <a:t>Стешенко О. Д. </a:t>
            </a:r>
            <a:r>
              <a:rPr lang="ru-RU" sz="1800" dirty="0" err="1">
                <a:solidFill>
                  <a:srgbClr val="000000"/>
                </a:solidFill>
                <a:effectLst/>
                <a:latin typeface="Times New Roman" panose="02020603050405020304" pitchFamily="18" charset="0"/>
                <a:ea typeface="Times New Roman" panose="02020603050405020304" pitchFamily="18" charset="0"/>
              </a:rPr>
              <a:t>Ризикологія</a:t>
            </a:r>
            <a:r>
              <a:rPr lang="ru-RU" sz="1800" dirty="0">
                <a:solidFill>
                  <a:srgbClr val="000000"/>
                </a:solidFill>
                <a:effectLst/>
                <a:latin typeface="Times New Roman" panose="02020603050405020304" pitchFamily="18" charset="0"/>
                <a:ea typeface="Times New Roman" panose="02020603050405020304" pitchFamily="18" charset="0"/>
              </a:rPr>
              <a:t> : </a:t>
            </a:r>
            <a:r>
              <a:rPr lang="ru-RU" sz="1800" dirty="0" err="1">
                <a:solidFill>
                  <a:srgbClr val="000000"/>
                </a:solidFill>
                <a:effectLst/>
                <a:latin typeface="Times New Roman" panose="02020603050405020304" pitchFamily="18" charset="0"/>
                <a:ea typeface="Times New Roman" panose="02020603050405020304" pitchFamily="18" charset="0"/>
              </a:rPr>
              <a:t>навчальний</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посібник</a:t>
            </a:r>
            <a:r>
              <a:rPr lang="ru-RU"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Харків</a:t>
            </a:r>
            <a:r>
              <a:rPr lang="en-US" sz="1800" dirty="0">
                <a:solidFill>
                  <a:srgbClr val="000000"/>
                </a:solidFill>
                <a:effectLst/>
                <a:latin typeface="Times New Roman" panose="02020603050405020304" pitchFamily="18" charset="0"/>
                <a:ea typeface="Times New Roman" panose="02020603050405020304" pitchFamily="18" charset="0"/>
              </a:rPr>
              <a:t> : </a:t>
            </a:r>
            <a:r>
              <a:rPr lang="en-US" sz="1800" dirty="0" err="1">
                <a:solidFill>
                  <a:srgbClr val="000000"/>
                </a:solidFill>
                <a:effectLst/>
                <a:latin typeface="Times New Roman" panose="02020603050405020304" pitchFamily="18" charset="0"/>
                <a:ea typeface="Times New Roman" panose="02020603050405020304" pitchFamily="18" charset="0"/>
              </a:rPr>
              <a:t>УкрДУЗТ</a:t>
            </a:r>
            <a:r>
              <a:rPr lang="en-US" sz="1800" dirty="0">
                <a:solidFill>
                  <a:srgbClr val="000000"/>
                </a:solidFill>
                <a:effectLst/>
                <a:latin typeface="Times New Roman" panose="02020603050405020304" pitchFamily="18" charset="0"/>
                <a:ea typeface="Times New Roman" panose="02020603050405020304" pitchFamily="18" charset="0"/>
              </a:rPr>
              <a:t>, 2019. 180 с.</a:t>
            </a:r>
            <a:endParaRPr lang="uk-UA" sz="1800" dirty="0">
              <a:effectLst/>
              <a:latin typeface="Times New Roman" panose="02020603050405020304" pitchFamily="18" charset="0"/>
              <a:ea typeface="Times New Roman" panose="02020603050405020304" pitchFamily="18" charset="0"/>
            </a:endParaRPr>
          </a:p>
          <a:p>
            <a:pPr marL="342900" lvl="0" indent="-342900" algn="just">
              <a:spcBef>
                <a:spcPts val="70"/>
              </a:spcBef>
              <a:spcAft>
                <a:spcPts val="0"/>
              </a:spcAft>
              <a:buFont typeface="+mj-lt"/>
              <a:buAutoNum type="arabicPeriod"/>
              <a:tabLst>
                <a:tab pos="90170" algn="l"/>
                <a:tab pos="231775" algn="l"/>
                <a:tab pos="540385" algn="l"/>
              </a:tabLst>
            </a:pPr>
            <a:r>
              <a:rPr lang="en-US" sz="1800" dirty="0" err="1">
                <a:solidFill>
                  <a:srgbClr val="000000"/>
                </a:solidFill>
                <a:effectLst/>
                <a:latin typeface="Times New Roman" panose="02020603050405020304" pitchFamily="18" charset="0"/>
                <a:ea typeface="Times New Roman" panose="02020603050405020304" pitchFamily="18" charset="0"/>
              </a:rPr>
              <a:t>Зачко</a:t>
            </a:r>
            <a:r>
              <a:rPr lang="en-US" sz="1800" dirty="0">
                <a:solidFill>
                  <a:srgbClr val="000000"/>
                </a:solidFill>
                <a:effectLst/>
                <a:latin typeface="Times New Roman" panose="02020603050405020304" pitchFamily="18" charset="0"/>
                <a:ea typeface="Times New Roman" panose="02020603050405020304" pitchFamily="18" charset="0"/>
              </a:rPr>
              <a:t> О. Б., </a:t>
            </a:r>
            <a:r>
              <a:rPr lang="en-US" sz="1800" dirty="0" err="1">
                <a:solidFill>
                  <a:srgbClr val="000000"/>
                </a:solidFill>
                <a:effectLst/>
                <a:latin typeface="Times New Roman" panose="02020603050405020304" pitchFamily="18" charset="0"/>
                <a:ea typeface="Times New Roman" panose="02020603050405020304" pitchFamily="18" charset="0"/>
              </a:rPr>
              <a:t>Івануса</a:t>
            </a:r>
            <a:r>
              <a:rPr lang="en-US" sz="1800" dirty="0">
                <a:solidFill>
                  <a:srgbClr val="000000"/>
                </a:solidFill>
                <a:effectLst/>
                <a:latin typeface="Times New Roman" panose="02020603050405020304" pitchFamily="18" charset="0"/>
                <a:ea typeface="Times New Roman" panose="02020603050405020304" pitchFamily="18" charset="0"/>
              </a:rPr>
              <a:t> А.І., </a:t>
            </a:r>
            <a:r>
              <a:rPr lang="en-US" sz="1800" dirty="0" err="1">
                <a:solidFill>
                  <a:srgbClr val="000000"/>
                </a:solidFill>
                <a:effectLst/>
                <a:latin typeface="Times New Roman" panose="02020603050405020304" pitchFamily="18" charset="0"/>
                <a:ea typeface="Times New Roman" panose="02020603050405020304" pitchFamily="18" charset="0"/>
              </a:rPr>
              <a:t>Кобилкін</a:t>
            </a:r>
            <a:r>
              <a:rPr lang="en-US" sz="1800" dirty="0">
                <a:solidFill>
                  <a:srgbClr val="000000"/>
                </a:solidFill>
                <a:effectLst/>
                <a:latin typeface="Times New Roman" panose="02020603050405020304" pitchFamily="18" charset="0"/>
                <a:ea typeface="Times New Roman" panose="02020603050405020304" pitchFamily="18" charset="0"/>
              </a:rPr>
              <a:t> Д.С. </a:t>
            </a:r>
            <a:r>
              <a:rPr lang="en-US" sz="1800" dirty="0" err="1">
                <a:solidFill>
                  <a:srgbClr val="000000"/>
                </a:solidFill>
                <a:effectLst/>
                <a:latin typeface="Times New Roman" panose="02020603050405020304" pitchFamily="18" charset="0"/>
                <a:ea typeface="Times New Roman" panose="02020603050405020304" pitchFamily="18" charset="0"/>
              </a:rPr>
              <a:t>Управління</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проектами</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теорія</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практика</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інформаційні</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технології</a:t>
            </a:r>
            <a:r>
              <a:rPr lang="en-US" sz="1800" dirty="0">
                <a:solidFill>
                  <a:srgbClr val="000000"/>
                </a:solidFill>
                <a:effectLst/>
                <a:latin typeface="Times New Roman" panose="02020603050405020304" pitchFamily="18" charset="0"/>
                <a:ea typeface="Times New Roman" panose="02020603050405020304" pitchFamily="18" charset="0"/>
              </a:rPr>
              <a:t>. – </a:t>
            </a:r>
            <a:r>
              <a:rPr lang="en-US" sz="1800" dirty="0" err="1">
                <a:solidFill>
                  <a:srgbClr val="000000"/>
                </a:solidFill>
                <a:effectLst/>
                <a:latin typeface="Times New Roman" panose="02020603050405020304" pitchFamily="18" charset="0"/>
                <a:ea typeface="Times New Roman" panose="02020603050405020304" pitchFamily="18" charset="0"/>
              </a:rPr>
              <a:t>Львів</a:t>
            </a:r>
            <a:r>
              <a:rPr lang="en-US" sz="1800" dirty="0">
                <a:solidFill>
                  <a:srgbClr val="000000"/>
                </a:solidFill>
                <a:effectLst/>
                <a:latin typeface="Times New Roman" panose="02020603050405020304" pitchFamily="18" charset="0"/>
                <a:ea typeface="Times New Roman" panose="02020603050405020304" pitchFamily="18" charset="0"/>
              </a:rPr>
              <a:t>: ЛДУ БЖД, 2019. – 173 с. </a:t>
            </a:r>
            <a:endParaRPr lang="uk-UA" sz="1800" dirty="0">
              <a:effectLst/>
              <a:latin typeface="Times New Roman" panose="02020603050405020304" pitchFamily="18" charset="0"/>
              <a:ea typeface="Times New Roman" panose="02020603050405020304" pitchFamily="18" charset="0"/>
            </a:endParaRPr>
          </a:p>
          <a:p>
            <a:pPr marL="342900" lvl="0" indent="-342900" algn="just">
              <a:spcBef>
                <a:spcPts val="70"/>
              </a:spcBef>
              <a:spcAft>
                <a:spcPts val="0"/>
              </a:spcAft>
              <a:buFont typeface="+mj-lt"/>
              <a:buAutoNum type="arabicPeriod"/>
              <a:tabLst>
                <a:tab pos="90170" algn="l"/>
                <a:tab pos="231775" algn="l"/>
                <a:tab pos="540385" algn="l"/>
              </a:tabLst>
            </a:pPr>
            <a:r>
              <a:rPr lang="uk-UA" sz="1800" dirty="0" err="1">
                <a:solidFill>
                  <a:srgbClr val="000000"/>
                </a:solidFill>
                <a:effectLst/>
                <a:latin typeface="Times New Roman" panose="02020603050405020304" pitchFamily="18" charset="0"/>
                <a:ea typeface="Times New Roman" panose="02020603050405020304" pitchFamily="18" charset="0"/>
              </a:rPr>
              <a:t>Войтко</a:t>
            </a:r>
            <a:r>
              <a:rPr lang="uk-UA" sz="1800" dirty="0">
                <a:solidFill>
                  <a:srgbClr val="000000"/>
                </a:solidFill>
                <a:effectLst/>
                <a:latin typeface="Times New Roman" panose="02020603050405020304" pitchFamily="18" charset="0"/>
                <a:ea typeface="Times New Roman" panose="02020603050405020304" pitchFamily="18" charset="0"/>
              </a:rPr>
              <a:t> С.В. Управління проектами та стартапами в Індустрії 4.0 : підручник. Київ : КПІ ім. Ігоря Сікорського, Вид-во «Політехніка», 2019. 200 с. </a:t>
            </a:r>
            <a:endParaRPr lang="uk-UA" sz="1800" dirty="0">
              <a:effectLst/>
              <a:latin typeface="Times New Roman" panose="02020603050405020304" pitchFamily="18" charset="0"/>
              <a:ea typeface="Times New Roman" panose="02020603050405020304" pitchFamily="18" charset="0"/>
            </a:endParaRPr>
          </a:p>
          <a:p>
            <a:pPr indent="450215" algn="just">
              <a:spcBef>
                <a:spcPts val="70"/>
              </a:spcBef>
              <a:tabLst>
                <a:tab pos="90170" algn="l"/>
                <a:tab pos="231775" algn="l"/>
              </a:tabLst>
            </a:pPr>
            <a:r>
              <a:rPr lang="uk-UA" sz="1800" b="1" dirty="0">
                <a:solidFill>
                  <a:srgbClr val="000000"/>
                </a:solidFill>
                <a:effectLst/>
                <a:latin typeface="Times New Roman" panose="02020603050405020304" pitchFamily="18" charset="0"/>
                <a:ea typeface="Times New Roman" panose="02020603050405020304" pitchFamily="18" charset="0"/>
              </a:rPr>
              <a:t> </a:t>
            </a:r>
            <a:endParaRPr lang="uk-UA" sz="1800" dirty="0">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360187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000" dirty="0"/>
              <a:t>Розробник дисципліни – </a:t>
            </a:r>
            <a:r>
              <a:rPr lang="uk-UA" sz="2000" dirty="0" err="1"/>
              <a:t>Голомб</a:t>
            </a:r>
            <a:r>
              <a:rPr lang="uk-UA" sz="2000" dirty="0"/>
              <a:t> Вікторія Володимирівна</a:t>
            </a:r>
            <a:endParaRPr lang="ru-RU" sz="2000" dirty="0"/>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71600" y="2276872"/>
            <a:ext cx="2684859" cy="3579812"/>
          </a:xfrm>
        </p:spPr>
      </p:pic>
      <p:sp>
        <p:nvSpPr>
          <p:cNvPr id="5" name="Прямоугольник 4"/>
          <p:cNvSpPr/>
          <p:nvPr/>
        </p:nvSpPr>
        <p:spPr>
          <a:xfrm>
            <a:off x="4067944" y="1844824"/>
            <a:ext cx="4572000" cy="1754326"/>
          </a:xfrm>
          <a:prstGeom prst="rect">
            <a:avLst/>
          </a:prstGeom>
        </p:spPr>
        <p:txBody>
          <a:bodyPr>
            <a:spAutoFit/>
          </a:bodyPr>
          <a:lstStyle/>
          <a:p>
            <a:r>
              <a:rPr lang="ru-RU" dirty="0"/>
              <a:t>Кандидат </a:t>
            </a:r>
            <a:r>
              <a:rPr lang="ru-RU" dirty="0" err="1"/>
              <a:t>економічних</a:t>
            </a:r>
            <a:r>
              <a:rPr lang="ru-RU" dirty="0"/>
              <a:t> наук, доцент </a:t>
            </a:r>
          </a:p>
          <a:p>
            <a:r>
              <a:rPr lang="ru-RU" dirty="0"/>
              <a:t>Доцент </a:t>
            </a:r>
            <a:r>
              <a:rPr lang="ru-RU" dirty="0" err="1"/>
              <a:t>кафедри</a:t>
            </a:r>
            <a:r>
              <a:rPr lang="ru-RU" dirty="0"/>
              <a:t> </a:t>
            </a:r>
            <a:r>
              <a:rPr lang="ru-RU" dirty="0" err="1"/>
              <a:t>інформаційної</a:t>
            </a:r>
            <a:r>
              <a:rPr lang="ru-RU" dirty="0"/>
              <a:t> </a:t>
            </a:r>
            <a:r>
              <a:rPr lang="ru-RU" dirty="0" err="1"/>
              <a:t>економіки</a:t>
            </a:r>
            <a:r>
              <a:rPr lang="ru-RU" dirty="0"/>
              <a:t>, </a:t>
            </a:r>
            <a:r>
              <a:rPr lang="ru-RU" dirty="0" err="1"/>
              <a:t>підприємництва</a:t>
            </a:r>
            <a:r>
              <a:rPr lang="ru-RU" dirty="0"/>
              <a:t> та </a:t>
            </a:r>
            <a:r>
              <a:rPr lang="ru-RU" dirty="0" err="1"/>
              <a:t>фінансів</a:t>
            </a:r>
            <a:r>
              <a:rPr lang="ru-RU" dirty="0"/>
              <a:t>.</a:t>
            </a:r>
          </a:p>
          <a:p>
            <a:r>
              <a:rPr lang="de-DE" dirty="0" err="1"/>
              <a:t>e-mail</a:t>
            </a:r>
            <a:r>
              <a:rPr lang="de-DE" dirty="0"/>
              <a:t>: viktoria.golomb@gmail.com </a:t>
            </a:r>
          </a:p>
          <a:p>
            <a:r>
              <a:rPr lang="de-DE" dirty="0" err="1"/>
              <a:t>Viber</a:t>
            </a:r>
            <a:r>
              <a:rPr lang="de-DE" dirty="0"/>
              <a:t>: +38 (050) 133 87 99</a:t>
            </a:r>
          </a:p>
          <a:p>
            <a:r>
              <a:rPr lang="de-DE" dirty="0" err="1"/>
              <a:t>Telegram</a:t>
            </a:r>
            <a:r>
              <a:rPr lang="de-DE" dirty="0"/>
              <a:t>: +38 (097) 80 66 215</a:t>
            </a:r>
          </a:p>
        </p:txBody>
      </p:sp>
    </p:spTree>
    <p:extLst>
      <p:ext uri="{BB962C8B-B14F-4D97-AF65-F5344CB8AC3E}">
        <p14:creationId xmlns:p14="http://schemas.microsoft.com/office/powerpoint/2010/main" val="2021652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Мета дисципліни</a:t>
            </a:r>
            <a:endParaRPr lang="ru-RU" dirty="0"/>
          </a:p>
        </p:txBody>
      </p:sp>
      <p:sp>
        <p:nvSpPr>
          <p:cNvPr id="4" name="Объект 3"/>
          <p:cNvSpPr>
            <a:spLocks noGrp="1"/>
          </p:cNvSpPr>
          <p:nvPr>
            <p:ph idx="1"/>
          </p:nvPr>
        </p:nvSpPr>
        <p:spPr>
          <a:xfrm>
            <a:off x="827584" y="1700808"/>
            <a:ext cx="7520940" cy="3579849"/>
          </a:xfrm>
        </p:spPr>
        <p:txBody>
          <a:bodyPr>
            <a:normAutofit/>
          </a:bodyPr>
          <a:lstStyle/>
          <a:p>
            <a:pPr marL="0" indent="0"/>
            <a:r>
              <a:rPr lang="uk-UA" sz="1800" dirty="0">
                <a:effectLst/>
                <a:latin typeface="Times New Roman" panose="02020603050405020304" pitchFamily="18" charset="0"/>
                <a:ea typeface="Times New Roman" panose="02020603050405020304" pitchFamily="18" charset="0"/>
              </a:rPr>
              <a:t>формування у майбутніх фахівців сучасного системного мислення та комплексу теоретичних знань і спеціальних вмінь та навичок застосування універсального інструментарію розробки та реалізації проектів з метою досягнення ефективного існування та розвитку організації</a:t>
            </a:r>
            <a:endParaRPr lang="ru-RU" sz="2400" b="0" dirty="0"/>
          </a:p>
        </p:txBody>
      </p:sp>
    </p:spTree>
    <p:extLst>
      <p:ext uri="{BB962C8B-B14F-4D97-AF65-F5344CB8AC3E}">
        <p14:creationId xmlns:p14="http://schemas.microsoft.com/office/powerpoint/2010/main" val="1390872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Основні завдання </a:t>
            </a:r>
            <a:endParaRPr lang="ru-RU" dirty="0"/>
          </a:p>
        </p:txBody>
      </p:sp>
      <p:sp>
        <p:nvSpPr>
          <p:cNvPr id="3" name="Объект 2"/>
          <p:cNvSpPr>
            <a:spLocks noGrp="1"/>
          </p:cNvSpPr>
          <p:nvPr>
            <p:ph idx="1"/>
          </p:nvPr>
        </p:nvSpPr>
        <p:spPr/>
        <p:txBody>
          <a:bodyPr>
            <a:normAutofit fontScale="85000" lnSpcReduction="20000"/>
          </a:bodyPr>
          <a:lstStyle/>
          <a:p>
            <a:pPr marL="342900" lvl="0" indent="-342900" algn="just">
              <a:buFont typeface="Symbol" panose="05050102010706020507" pitchFamily="18" charset="2"/>
              <a:buChar char=""/>
              <a:tabLst>
                <a:tab pos="540385" algn="l"/>
              </a:tabLst>
            </a:pPr>
            <a:r>
              <a:rPr lang="uk-UA" sz="1800" dirty="0">
                <a:effectLst/>
                <a:latin typeface="Times New Roman" panose="02020603050405020304" pitchFamily="18" charset="0"/>
                <a:ea typeface="Times New Roman" panose="02020603050405020304" pitchFamily="18" charset="0"/>
              </a:rPr>
              <a:t>засвоєння теоретичних основ управління проєктами, включаючи поняття, класифікацію та сучасні тенденції; </a:t>
            </a:r>
          </a:p>
          <a:p>
            <a:pPr marL="342900" lvl="0" indent="-342900" algn="just">
              <a:buFont typeface="Symbol" panose="05050102010706020507" pitchFamily="18" charset="2"/>
              <a:buChar char=""/>
              <a:tabLst>
                <a:tab pos="540385" algn="l"/>
              </a:tabLst>
            </a:pPr>
            <a:r>
              <a:rPr lang="uk-UA" sz="1800" dirty="0">
                <a:effectLst/>
                <a:latin typeface="Times New Roman" panose="02020603050405020304" pitchFamily="18" charset="0"/>
                <a:ea typeface="Times New Roman" panose="02020603050405020304" pitchFamily="18" charset="0"/>
              </a:rPr>
              <a:t>формування навичок обґрунтування доцільності проєкту та розробки концепції проєкту; </a:t>
            </a:r>
          </a:p>
          <a:p>
            <a:pPr marL="342900" lvl="0" indent="-342900" algn="just">
              <a:buFont typeface="Symbol" panose="05050102010706020507" pitchFamily="18" charset="2"/>
              <a:buChar char=""/>
              <a:tabLst>
                <a:tab pos="540385" algn="l"/>
              </a:tabLst>
            </a:pPr>
            <a:r>
              <a:rPr lang="uk-UA" sz="1800" dirty="0">
                <a:effectLst/>
                <a:latin typeface="Times New Roman" panose="02020603050405020304" pitchFamily="18" charset="0"/>
                <a:ea typeface="Times New Roman" panose="02020603050405020304" pitchFamily="18" charset="0"/>
              </a:rPr>
              <a:t>дослідження різних форм організаційної структури проєкту та їх вибору для конкретного </a:t>
            </a:r>
            <a:r>
              <a:rPr lang="uk-UA" sz="1800" dirty="0" err="1">
                <a:effectLst/>
                <a:latin typeface="Times New Roman" panose="02020603050405020304" pitchFamily="18" charset="0"/>
                <a:ea typeface="Times New Roman" panose="02020603050405020304" pitchFamily="18" charset="0"/>
              </a:rPr>
              <a:t>проєкта</a:t>
            </a:r>
            <a:r>
              <a:rPr lang="uk-UA" sz="1800" dirty="0">
                <a:effectLst/>
                <a:latin typeface="Times New Roman" panose="02020603050405020304" pitchFamily="18" charset="0"/>
                <a:ea typeface="Times New Roman" panose="02020603050405020304" pitchFamily="18" charset="0"/>
              </a:rPr>
              <a:t>;</a:t>
            </a:r>
          </a:p>
          <a:p>
            <a:pPr marL="342900" lvl="0" indent="-342900" algn="just">
              <a:buFont typeface="Symbol" panose="05050102010706020507" pitchFamily="18" charset="2"/>
              <a:buChar char=""/>
              <a:tabLst>
                <a:tab pos="540385" algn="l"/>
              </a:tabLst>
            </a:pPr>
            <a:r>
              <a:rPr lang="uk-UA" sz="1800" dirty="0">
                <a:effectLst/>
                <a:latin typeface="Times New Roman" panose="02020603050405020304" pitchFamily="18" charset="0"/>
                <a:ea typeface="Times New Roman" panose="02020603050405020304" pitchFamily="18" charset="0"/>
              </a:rPr>
              <a:t>дослідження </a:t>
            </a:r>
            <a:r>
              <a:rPr lang="uk-UA" sz="1800" dirty="0" err="1">
                <a:effectLst/>
                <a:latin typeface="Times New Roman" panose="02020603050405020304" pitchFamily="18" charset="0"/>
                <a:ea typeface="Times New Roman" panose="02020603050405020304" pitchFamily="18" charset="0"/>
              </a:rPr>
              <a:t>методик</a:t>
            </a:r>
            <a:r>
              <a:rPr lang="uk-UA" sz="1800" dirty="0">
                <a:effectLst/>
                <a:latin typeface="Times New Roman" panose="02020603050405020304" pitchFamily="18" charset="0"/>
                <a:ea typeface="Times New Roman" panose="02020603050405020304" pitchFamily="18" charset="0"/>
              </a:rPr>
              <a:t> планування та контролю проєкту, включаючи сіткове та календарне планування;</a:t>
            </a:r>
          </a:p>
          <a:p>
            <a:pPr marL="342900" lvl="0" indent="-342900" algn="just">
              <a:buFont typeface="Symbol" panose="05050102010706020507" pitchFamily="18" charset="2"/>
              <a:buChar char=""/>
              <a:tabLst>
                <a:tab pos="540385" algn="l"/>
              </a:tabLst>
            </a:pPr>
            <a:r>
              <a:rPr lang="uk-UA" sz="1800" dirty="0">
                <a:effectLst/>
                <a:latin typeface="Times New Roman" panose="02020603050405020304" pitchFamily="18" charset="0"/>
                <a:ea typeface="Times New Roman" panose="02020603050405020304" pitchFamily="18" charset="0"/>
              </a:rPr>
              <a:t>оволодіння методиками плануванням ресурсів та витрат проєкту, включаючи класифікацію ресурсів і вартість;</a:t>
            </a:r>
          </a:p>
          <a:p>
            <a:pPr marL="342900" lvl="0" indent="-342900" algn="just">
              <a:buFont typeface="Symbol" panose="05050102010706020507" pitchFamily="18" charset="2"/>
              <a:buChar char=""/>
              <a:tabLst>
                <a:tab pos="540385" algn="l"/>
              </a:tabLst>
            </a:pPr>
            <a:r>
              <a:rPr lang="uk-UA" sz="1800" dirty="0">
                <a:effectLst/>
                <a:latin typeface="Times New Roman" panose="02020603050405020304" pitchFamily="18" charset="0"/>
                <a:ea typeface="Times New Roman" panose="02020603050405020304" pitchFamily="18" charset="0"/>
              </a:rPr>
              <a:t>дослідження питань управління ризиками в проєктах, включаючи методи мінімізації ризиків і стратегії реагування на них;</a:t>
            </a:r>
          </a:p>
          <a:p>
            <a:pPr marL="342900" lvl="0" indent="-342900" algn="just">
              <a:buFont typeface="Symbol" panose="05050102010706020507" pitchFamily="18" charset="2"/>
              <a:buChar char=""/>
              <a:tabLst>
                <a:tab pos="540385" algn="l"/>
              </a:tabLst>
            </a:pPr>
            <a:r>
              <a:rPr lang="uk-UA" sz="1800" dirty="0">
                <a:effectLst/>
                <a:latin typeface="Times New Roman" panose="02020603050405020304" pitchFamily="18" charset="0"/>
                <a:ea typeface="Times New Roman" panose="02020603050405020304" pitchFamily="18" charset="0"/>
              </a:rPr>
              <a:t>формування навичок управління якістю проєктів та контролю за якістю продукту;</a:t>
            </a:r>
          </a:p>
          <a:p>
            <a:pPr marL="342900" lvl="0" indent="-342900" algn="just">
              <a:buFont typeface="Symbol" panose="05050102010706020507" pitchFamily="18" charset="2"/>
              <a:buChar char=""/>
              <a:tabLst>
                <a:tab pos="540385" algn="l"/>
              </a:tabLst>
            </a:pPr>
            <a:r>
              <a:rPr lang="uk-UA" sz="1800" dirty="0">
                <a:effectLst/>
                <a:latin typeface="Times New Roman" panose="02020603050405020304" pitchFamily="18" charset="0"/>
                <a:ea typeface="Times New Roman" panose="02020603050405020304" pitchFamily="18" charset="0"/>
              </a:rPr>
              <a:t>оволодіння методиками управління комунікаціями в проєктах та взаємодії зі </a:t>
            </a:r>
            <a:r>
              <a:rPr lang="uk-UA" sz="1800" dirty="0" err="1">
                <a:effectLst/>
                <a:latin typeface="Times New Roman" panose="02020603050405020304" pitchFamily="18" charset="0"/>
                <a:ea typeface="Times New Roman" panose="02020603050405020304" pitchFamily="18" charset="0"/>
              </a:rPr>
              <a:t>стейкхолдерами</a:t>
            </a:r>
            <a:r>
              <a:rPr lang="uk-UA" sz="1800" dirty="0">
                <a:effectLst/>
                <a:latin typeface="Times New Roman" panose="02020603050405020304" pitchFamily="18" charset="0"/>
                <a:ea typeface="Times New Roman" panose="02020603050405020304" pitchFamily="18" charset="0"/>
              </a:rPr>
              <a:t> проєкту.</a:t>
            </a:r>
          </a:p>
          <a:p>
            <a:endParaRPr lang="ru-RU" dirty="0"/>
          </a:p>
        </p:txBody>
      </p:sp>
    </p:spTree>
    <p:extLst>
      <p:ext uri="{BB962C8B-B14F-4D97-AF65-F5344CB8AC3E}">
        <p14:creationId xmlns:p14="http://schemas.microsoft.com/office/powerpoint/2010/main" val="2893352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99592" y="332656"/>
            <a:ext cx="7520940" cy="548640"/>
          </a:xfrm>
        </p:spPr>
        <p:txBody>
          <a:bodyPr>
            <a:normAutofit fontScale="90000"/>
          </a:bodyPr>
          <a:lstStyle/>
          <a:p>
            <a:r>
              <a:rPr lang="uk-UA" sz="2000" b="1" dirty="0">
                <a:latin typeface="Times New Roman" panose="02020603050405020304" pitchFamily="18" charset="0"/>
                <a:ea typeface="Times New Roman" panose="02020603050405020304" pitchFamily="18" charset="0"/>
              </a:rPr>
              <a:t>Змістовий модуль 1. Загальне уявлення про проєкт та управління ним. </a:t>
            </a:r>
            <a:endParaRPr lang="ru-RU" sz="2000" dirty="0"/>
          </a:p>
        </p:txBody>
      </p:sp>
      <p:sp>
        <p:nvSpPr>
          <p:cNvPr id="9" name="Объект 8"/>
          <p:cNvSpPr>
            <a:spLocks noGrp="1"/>
          </p:cNvSpPr>
          <p:nvPr>
            <p:ph idx="1"/>
          </p:nvPr>
        </p:nvSpPr>
        <p:spPr>
          <a:xfrm>
            <a:off x="822960" y="1100628"/>
            <a:ext cx="7520940" cy="3984556"/>
          </a:xfrm>
        </p:spPr>
        <p:txBody>
          <a:bodyPr>
            <a:normAutofit/>
          </a:bodyPr>
          <a:lstStyle/>
          <a:p>
            <a:pPr indent="450215" algn="just"/>
            <a:r>
              <a:rPr lang="uk-UA" sz="1800" dirty="0">
                <a:effectLst/>
                <a:latin typeface="Times New Roman" panose="02020603050405020304" pitchFamily="18" charset="0"/>
                <a:ea typeface="Times New Roman" panose="02020603050405020304" pitchFamily="18" charset="0"/>
              </a:rPr>
              <a:t>Поняття та класифікація проєктів.  </a:t>
            </a:r>
          </a:p>
          <a:p>
            <a:pPr indent="450215" algn="just"/>
            <a:r>
              <a:rPr lang="uk-UA" sz="1800" dirty="0">
                <a:effectLst/>
                <a:latin typeface="Times New Roman" panose="02020603050405020304" pitchFamily="18" charset="0"/>
                <a:ea typeface="Times New Roman" panose="02020603050405020304" pitchFamily="18" charset="0"/>
              </a:rPr>
              <a:t>Сутність системи управління проєктами. </a:t>
            </a:r>
          </a:p>
          <a:p>
            <a:pPr indent="450215" algn="just"/>
            <a:r>
              <a:rPr lang="uk-UA" sz="1800" dirty="0">
                <a:effectLst/>
                <a:latin typeface="Times New Roman" panose="02020603050405020304" pitchFamily="18" charset="0"/>
                <a:ea typeface="Times New Roman" panose="02020603050405020304" pitchFamily="18" charset="0"/>
              </a:rPr>
              <a:t>Цілі управління проєктами. </a:t>
            </a:r>
          </a:p>
          <a:p>
            <a:pPr indent="450215" algn="just"/>
            <a:r>
              <a:rPr lang="uk-UA" sz="1800" dirty="0">
                <a:effectLst/>
                <a:latin typeface="Times New Roman" panose="02020603050405020304" pitchFamily="18" charset="0"/>
                <a:ea typeface="Times New Roman" panose="02020603050405020304" pitchFamily="18" charset="0"/>
              </a:rPr>
              <a:t>Сучасна постановка проєктних цілей  за SMART-підходом.</a:t>
            </a:r>
          </a:p>
          <a:p>
            <a:pPr indent="450215" algn="just"/>
            <a:r>
              <a:rPr lang="uk-UA" sz="1800" dirty="0">
                <a:effectLst/>
                <a:latin typeface="Times New Roman" panose="02020603050405020304" pitchFamily="18" charset="0"/>
                <a:ea typeface="Times New Roman" panose="02020603050405020304" pitchFamily="18" charset="0"/>
              </a:rPr>
              <a:t> Принципи і функції управління проєктами. </a:t>
            </a:r>
          </a:p>
          <a:p>
            <a:pPr indent="450215" algn="just"/>
            <a:r>
              <a:rPr lang="uk-UA" sz="1800" dirty="0">
                <a:effectLst/>
                <a:latin typeface="Times New Roman" panose="02020603050405020304" pitchFamily="18" charset="0"/>
                <a:ea typeface="Times New Roman" panose="02020603050405020304" pitchFamily="18" charset="0"/>
              </a:rPr>
              <a:t>Переваги системи управління проєктами  та їхні характеристики. </a:t>
            </a:r>
          </a:p>
          <a:p>
            <a:pPr indent="450215" algn="just"/>
            <a:r>
              <a:rPr lang="uk-UA" sz="1800" dirty="0">
                <a:effectLst/>
                <a:latin typeface="Times New Roman" panose="02020603050405020304" pitchFamily="18" charset="0"/>
                <a:ea typeface="Times New Roman" panose="02020603050405020304" pitchFamily="18" charset="0"/>
              </a:rPr>
              <a:t>Сучасні тенденції управління проєктами. </a:t>
            </a:r>
          </a:p>
        </p:txBody>
      </p:sp>
    </p:spTree>
    <p:extLst>
      <p:ext uri="{BB962C8B-B14F-4D97-AF65-F5344CB8AC3E}">
        <p14:creationId xmlns:p14="http://schemas.microsoft.com/office/powerpoint/2010/main" val="2523740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000" b="1" dirty="0">
                <a:latin typeface="Times New Roman" panose="02020603050405020304" pitchFamily="18" charset="0"/>
                <a:ea typeface="Times New Roman" panose="02020603050405020304" pitchFamily="18" charset="0"/>
              </a:rPr>
              <a:t>Змістовий модуль 2. Основні підходи до обґрунтування доцільності проєкту.</a:t>
            </a:r>
            <a:endParaRPr lang="ru-RU" sz="2000" dirty="0"/>
          </a:p>
        </p:txBody>
      </p:sp>
      <p:sp>
        <p:nvSpPr>
          <p:cNvPr id="3" name="Объект 2"/>
          <p:cNvSpPr>
            <a:spLocks noGrp="1"/>
          </p:cNvSpPr>
          <p:nvPr>
            <p:ph idx="1"/>
          </p:nvPr>
        </p:nvSpPr>
        <p:spPr>
          <a:xfrm>
            <a:off x="611560" y="1844824"/>
            <a:ext cx="7520940" cy="4416604"/>
          </a:xfrm>
        </p:spPr>
        <p:txBody>
          <a:bodyPr>
            <a:normAutofit/>
          </a:bodyPr>
          <a:lstStyle/>
          <a:p>
            <a:pPr indent="450215" algn="just"/>
            <a:r>
              <a:rPr lang="uk-UA" sz="1800" dirty="0">
                <a:effectLst/>
                <a:latin typeface="Times New Roman" panose="02020603050405020304" pitchFamily="18" charset="0"/>
                <a:ea typeface="Times New Roman" panose="02020603050405020304" pitchFamily="18" charset="0"/>
              </a:rPr>
              <a:t>Обґрунтування доцільності проєкту. </a:t>
            </a:r>
          </a:p>
          <a:p>
            <a:pPr indent="450215" algn="just"/>
            <a:r>
              <a:rPr lang="uk-UA" sz="1800" dirty="0">
                <a:effectLst/>
                <a:latin typeface="Times New Roman" panose="02020603050405020304" pitchFamily="18" charset="0"/>
                <a:ea typeface="Times New Roman" panose="02020603050405020304" pitchFamily="18" charset="0"/>
              </a:rPr>
              <a:t>Розробка концепції проєкту. </a:t>
            </a:r>
          </a:p>
          <a:p>
            <a:pPr indent="450215" algn="just"/>
            <a:r>
              <a:rPr lang="uk-UA" sz="1800" dirty="0">
                <a:effectLst/>
                <a:latin typeface="Times New Roman" panose="02020603050405020304" pitchFamily="18" charset="0"/>
                <a:ea typeface="Times New Roman" panose="02020603050405020304" pitchFamily="18" charset="0"/>
              </a:rPr>
              <a:t>Процес підготовки проєкту. </a:t>
            </a:r>
          </a:p>
          <a:p>
            <a:pPr indent="450215" algn="just"/>
            <a:r>
              <a:rPr lang="uk-UA" sz="1800" dirty="0">
                <a:effectLst/>
                <a:latin typeface="Times New Roman" panose="02020603050405020304" pitchFamily="18" charset="0"/>
                <a:ea typeface="Times New Roman" panose="02020603050405020304" pitchFamily="18" charset="0"/>
              </a:rPr>
              <a:t>Учасники проєкту. </a:t>
            </a:r>
          </a:p>
          <a:p>
            <a:pPr indent="450215" algn="just"/>
            <a:r>
              <a:rPr lang="uk-UA" sz="1800" dirty="0">
                <a:effectLst/>
                <a:latin typeface="Times New Roman" panose="02020603050405020304" pitchFamily="18" charset="0"/>
                <a:ea typeface="Times New Roman" panose="02020603050405020304" pitchFamily="18" charset="0"/>
              </a:rPr>
              <a:t>Оточення проєкту.</a:t>
            </a:r>
          </a:p>
          <a:p>
            <a:pPr indent="450215" algn="just"/>
            <a:r>
              <a:rPr lang="uk-UA" sz="1800" dirty="0">
                <a:effectLst/>
                <a:latin typeface="Times New Roman" panose="02020603050405020304" pitchFamily="18" charset="0"/>
                <a:ea typeface="Times New Roman" panose="02020603050405020304" pitchFamily="18" charset="0"/>
              </a:rPr>
              <a:t>Характеристика етапів узгодження проєкту. </a:t>
            </a:r>
          </a:p>
          <a:p>
            <a:endParaRPr lang="ru-RU" sz="2400" dirty="0"/>
          </a:p>
        </p:txBody>
      </p:sp>
    </p:spTree>
    <p:extLst>
      <p:ext uri="{BB962C8B-B14F-4D97-AF65-F5344CB8AC3E}">
        <p14:creationId xmlns:p14="http://schemas.microsoft.com/office/powerpoint/2010/main" val="2904251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6665" y="692696"/>
            <a:ext cx="7853496" cy="548640"/>
          </a:xfrm>
        </p:spPr>
        <p:txBody>
          <a:bodyPr>
            <a:normAutofit fontScale="90000"/>
          </a:bodyPr>
          <a:lstStyle/>
          <a:p>
            <a:r>
              <a:rPr lang="uk-UA" sz="2000" b="1" dirty="0">
                <a:latin typeface="Times New Roman" panose="02020603050405020304" pitchFamily="18" charset="0"/>
                <a:ea typeface="Times New Roman" panose="02020603050405020304" pitchFamily="18" charset="0"/>
              </a:rPr>
              <a:t>Змістовий модуль 3. Основні форми організаційної структури проєкту. Структуризація проєкту.</a:t>
            </a:r>
            <a:endParaRPr lang="ru-RU" sz="2000" dirty="0"/>
          </a:p>
        </p:txBody>
      </p:sp>
      <p:sp>
        <p:nvSpPr>
          <p:cNvPr id="3" name="Объект 2"/>
          <p:cNvSpPr>
            <a:spLocks noGrp="1"/>
          </p:cNvSpPr>
          <p:nvPr>
            <p:ph idx="1"/>
          </p:nvPr>
        </p:nvSpPr>
        <p:spPr>
          <a:xfrm>
            <a:off x="755576" y="1988840"/>
            <a:ext cx="7520940" cy="4632628"/>
          </a:xfrm>
        </p:spPr>
        <p:txBody>
          <a:bodyPr>
            <a:normAutofit/>
          </a:bodyPr>
          <a:lstStyle/>
          <a:p>
            <a:pPr indent="450215" algn="just"/>
            <a:r>
              <a:rPr lang="uk-UA" sz="1800" dirty="0">
                <a:effectLst/>
                <a:latin typeface="Times New Roman" panose="02020603050405020304" pitchFamily="18" charset="0"/>
                <a:ea typeface="Times New Roman" panose="02020603050405020304" pitchFamily="18" charset="0"/>
              </a:rPr>
              <a:t>Організація системи управління проєктами. Класичні типи організації проєктів (лінійний і  матричний тип),  проміжні типи (функціонально-впливовий і  тип періодичного переходу). Матрична система організації проєктів. Основні етапи системи  управління проєктами. Вибір організаційної структури управління. Критерії відбору. Базові форми проєктних структур, їх порівняння та оцінка ефективності. Форми організаційної структури проєктів. Поняття структуризації проєкту. Складові структуризації проєкту. Основні завдання структуризації проєкту. Методи управління проєктами</a:t>
            </a:r>
          </a:p>
          <a:p>
            <a:endParaRPr lang="ru-RU" sz="2400" dirty="0"/>
          </a:p>
        </p:txBody>
      </p:sp>
    </p:spTree>
    <p:extLst>
      <p:ext uri="{BB962C8B-B14F-4D97-AF65-F5344CB8AC3E}">
        <p14:creationId xmlns:p14="http://schemas.microsoft.com/office/powerpoint/2010/main" val="895588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2960" y="1100628"/>
            <a:ext cx="7520940" cy="3912548"/>
          </a:xfrm>
        </p:spPr>
        <p:txBody>
          <a:bodyPr>
            <a:normAutofit/>
          </a:bodyPr>
          <a:lstStyle/>
          <a:p>
            <a:pPr indent="450215" algn="just"/>
            <a:r>
              <a:rPr lang="uk-UA" sz="1800" b="1" dirty="0">
                <a:effectLst/>
                <a:latin typeface="Times New Roman" panose="02020603050405020304" pitchFamily="18" charset="0"/>
                <a:ea typeface="Times New Roman" panose="02020603050405020304" pitchFamily="18" charset="0"/>
              </a:rPr>
              <a:t>Змістовий модуль 4. Методичні основи планування  і контролю проєкту. Основи сіткового і календарного  планування проєкту.</a:t>
            </a:r>
            <a:endParaRPr lang="uk-UA" sz="1800" dirty="0">
              <a:effectLst/>
              <a:latin typeface="Times New Roman" panose="02020603050405020304" pitchFamily="18" charset="0"/>
              <a:ea typeface="Times New Roman" panose="02020603050405020304" pitchFamily="18" charset="0"/>
            </a:endParaRPr>
          </a:p>
          <a:p>
            <a:pPr indent="450215" algn="just"/>
            <a:r>
              <a:rPr lang="uk-UA" sz="1800" dirty="0">
                <a:effectLst/>
                <a:latin typeface="Times New Roman" panose="02020603050405020304" pitchFamily="18" charset="0"/>
                <a:ea typeface="Times New Roman" panose="02020603050405020304" pitchFamily="18" charset="0"/>
              </a:rPr>
              <a:t>Складові системи планування проєкту. Етапи планування і розбивки проєкту. Система контролю за дотриманням параметрів проєкту. Управління змістом у проєктній діяльності. Теоретико-методичні підходи до планування послідовності робіт і теорія графів сіткове планування й сіткова модель. Календарне планування й діаграма </a:t>
            </a:r>
            <a:r>
              <a:rPr lang="uk-UA" sz="1800" dirty="0" err="1">
                <a:effectLst/>
                <a:latin typeface="Times New Roman" panose="02020603050405020304" pitchFamily="18" charset="0"/>
                <a:ea typeface="Times New Roman" panose="02020603050405020304" pitchFamily="18" charset="0"/>
              </a:rPr>
              <a:t>Ґанта</a:t>
            </a:r>
            <a:r>
              <a:rPr lang="uk-UA" sz="1800" dirty="0">
                <a:effectLst/>
                <a:latin typeface="Times New Roman" panose="02020603050405020304" pitchFamily="18" charset="0"/>
                <a:ea typeface="Times New Roman" panose="02020603050405020304" pitchFamily="18" charset="0"/>
              </a:rPr>
              <a:t>. Сіткові графіки та напрями їх оптимізації. </a:t>
            </a:r>
          </a:p>
        </p:txBody>
      </p:sp>
    </p:spTree>
    <p:extLst>
      <p:ext uri="{BB962C8B-B14F-4D97-AF65-F5344CB8AC3E}">
        <p14:creationId xmlns:p14="http://schemas.microsoft.com/office/powerpoint/2010/main" val="1448262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2960" y="1100628"/>
            <a:ext cx="7520940" cy="3912548"/>
          </a:xfrm>
        </p:spPr>
        <p:txBody>
          <a:bodyPr>
            <a:normAutofit/>
          </a:bodyPr>
          <a:lstStyle/>
          <a:p>
            <a:pPr indent="450215" algn="just"/>
            <a:r>
              <a:rPr lang="uk-UA" sz="1800" b="1" dirty="0">
                <a:effectLst/>
                <a:latin typeface="Times New Roman" panose="02020603050405020304" pitchFamily="18" charset="0"/>
                <a:ea typeface="Times New Roman" panose="02020603050405020304" pitchFamily="18" charset="0"/>
              </a:rPr>
              <a:t>Змістовий модуль 5. Планування ресурсів і витрат проєкту.</a:t>
            </a:r>
            <a:endParaRPr lang="uk-UA" sz="1800" dirty="0">
              <a:effectLst/>
              <a:latin typeface="Times New Roman" panose="02020603050405020304" pitchFamily="18" charset="0"/>
              <a:ea typeface="Times New Roman" panose="02020603050405020304" pitchFamily="18" charset="0"/>
            </a:endParaRPr>
          </a:p>
          <a:p>
            <a:pPr indent="450215" algn="just"/>
            <a:r>
              <a:rPr lang="uk-UA" sz="1800" dirty="0">
                <a:effectLst/>
                <a:latin typeface="Times New Roman" panose="02020603050405020304" pitchFamily="18" charset="0"/>
                <a:ea typeface="Times New Roman" panose="02020603050405020304" pitchFamily="18" charset="0"/>
              </a:rPr>
              <a:t>Види і характеристики ресурсів проєкту. Особливості планування витрат.  Основні процеси управління вартістю проєкту. Особливості класифікації джерел фінансування проєкту. Роль та особливості кошторису. Точність побудови кошторисної документації.  Методи забезпечення потреби проєкту в ресурсах. Прямі витрати у бюджеті проєкту. Особливості кадрового й інформаційного забезпечення. Інструменти та критерії оптимізації ресурсного забезпечення.  </a:t>
            </a:r>
          </a:p>
        </p:txBody>
      </p:sp>
    </p:spTree>
    <p:extLst>
      <p:ext uri="{BB962C8B-B14F-4D97-AF65-F5344CB8AC3E}">
        <p14:creationId xmlns:p14="http://schemas.microsoft.com/office/powerpoint/2010/main" val="12294545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нтеграл">
  <a:themeElements>
    <a:clrScheme name="І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І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І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54</TotalTime>
  <Words>825</Words>
  <Application>Microsoft Office PowerPoint</Application>
  <PresentationFormat>Екран (4:3)</PresentationFormat>
  <Paragraphs>57</Paragraphs>
  <Slides>13</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13</vt:i4>
      </vt:variant>
    </vt:vector>
  </HeadingPairs>
  <TitlesOfParts>
    <vt:vector size="20" baseType="lpstr">
      <vt:lpstr>Calibri</vt:lpstr>
      <vt:lpstr>Symbol</vt:lpstr>
      <vt:lpstr>Times New Roman</vt:lpstr>
      <vt:lpstr>Tw Cen MT</vt:lpstr>
      <vt:lpstr>Tw Cen MT Condensed</vt:lpstr>
      <vt:lpstr>Wingdings 3</vt:lpstr>
      <vt:lpstr>Інтеграл</vt:lpstr>
      <vt:lpstr>УПРАВЛІННЯ стартап ПРОЄКТАМИ</vt:lpstr>
      <vt:lpstr>Розробник дисципліни – Голомб Вікторія Володимирівна</vt:lpstr>
      <vt:lpstr>Мета дисципліни</vt:lpstr>
      <vt:lpstr>Основні завдання </vt:lpstr>
      <vt:lpstr>Змістовий модуль 1. Загальне уявлення про проєкт та управління ним. </vt:lpstr>
      <vt:lpstr>Змістовий модуль 2. Основні підходи до обґрунтування доцільності проєкту.</vt:lpstr>
      <vt:lpstr>Змістовий модуль 3. Основні форми організаційної структури проєкту. Структуризація проєкту.</vt:lpstr>
      <vt:lpstr>Презентація PowerPoint</vt:lpstr>
      <vt:lpstr>Презентація PowerPoint</vt:lpstr>
      <vt:lpstr>Презентація PowerPoint</vt:lpstr>
      <vt:lpstr>Презентація PowerPoint</vt:lpstr>
      <vt:lpstr>Презентація PowerPoint</vt:lpstr>
      <vt:lpstr>Рекомендована література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Бюджетування</dc:title>
  <dc:creator>Viktoria Holomb</dc:creator>
  <cp:lastModifiedBy>Viktoria Holomb</cp:lastModifiedBy>
  <cp:revision>8</cp:revision>
  <dcterms:created xsi:type="dcterms:W3CDTF">2022-09-22T08:40:14Z</dcterms:created>
  <dcterms:modified xsi:type="dcterms:W3CDTF">2023-10-19T07:43:18Z</dcterms:modified>
</cp:coreProperties>
</file>