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/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6564-EC59-4E30-B595-9B8A378D0427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33FB-8501-4101-AFBE-925390623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5199-5991-42EB-9F08-223F927AF9FF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D45B-67D1-4A31-BD2B-81E092FA8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849F-977E-4623-9BE1-9891E50A5B5E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88AF-F3BE-4E96-9C28-662614469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C3EA-6ACF-4C8A-AD6E-AEE6A756CAE0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9007-780F-4738-8209-7CEA18C46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4808-1459-42E3-9DF5-AE18002E5D48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34BE-17B4-4327-B93B-2982D403D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4BBE-6E4C-4A3C-980C-7929B7151319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1217-31A8-432C-90C9-918A8BF6D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76C1-9B9B-4CFD-9F6F-0DB5101DD15B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05B3-CF85-4FCF-8019-FB41510CB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12BB-A569-489C-81E1-405AB6902B7F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4646-607E-450B-9836-8989C561A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33200-5472-4C9F-9526-58359069E195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1587-70AC-4CB8-AC01-79BACCF69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0F69-79B2-4E05-9194-0BD9B91EF68D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E19C-9CA2-45BB-9081-A898564A6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8503-0B8C-44F7-9F13-55B274F7522E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1F61-E8DD-4219-9FBD-AD813D3B0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CCE8-3D71-4921-BB0A-E2D82D25F63A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D656-CF49-40DC-8BEA-C297C03EF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C02A-90DE-45F6-932D-DB13E673AF4C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47F2-2C3F-4DF2-A782-4489751E5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1C83-DBC0-45ED-9FCD-D894CF66E8E3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6B63-1186-4F9C-BF27-6F438E2D4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F2D1-9B85-4926-BC85-5313F82F4E29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D5E7-748A-45AF-9446-27A79569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4B42-7C6A-4370-985F-DBF03F459816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FD07-6024-4D2C-A694-50F8873D5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D752-B27E-4576-9A8C-16C0CD5CB406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05E7-E77F-4465-9A13-633AC8B2D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CFE5575-27FF-4B98-B7A2-58A8FD5086FB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3389FEC-69B1-4C1F-BA3D-28F96433F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79" r:id="rId7"/>
    <p:sldLayoutId id="2147483786" r:id="rId8"/>
    <p:sldLayoutId id="2147483778" r:id="rId9"/>
    <p:sldLayoutId id="2147483777" r:id="rId10"/>
    <p:sldLayoutId id="2147483787" r:id="rId11"/>
    <p:sldLayoutId id="2147483788" r:id="rId12"/>
    <p:sldLayoutId id="2147483776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uk-UA" sz="4800" b="1" i="1" smtClean="0">
                <a:ln>
                  <a:noFill/>
                </a:ln>
              </a:rPr>
              <a:t>Школа наукового управління</a:t>
            </a:r>
            <a:r>
              <a:rPr lang="uk-UA" sz="4800" smtClean="0">
                <a:ln>
                  <a:noFill/>
                </a:ln>
              </a:rPr>
              <a:t> </a:t>
            </a:r>
            <a:endParaRPr lang="ru-RU" sz="4800" smtClean="0">
              <a:ln>
                <a:noFill/>
              </a:ln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932488" y="4314825"/>
            <a:ext cx="3836987" cy="892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9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25" y="1895475"/>
            <a:ext cx="3968750" cy="434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Френк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Гілберт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9825" y="2590800"/>
            <a:ext cx="2597150" cy="331787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037013" y="758825"/>
            <a:ext cx="7426325" cy="5262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Його</a:t>
            </a:r>
            <a:r>
              <a:rPr lang="ru-RU" dirty="0"/>
              <a:t> батьки походили з </a:t>
            </a:r>
            <a:r>
              <a:rPr lang="ru-RU" dirty="0" err="1"/>
              <a:t>поселенців</a:t>
            </a:r>
            <a:r>
              <a:rPr lang="ru-RU" dirty="0"/>
              <a:t> з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й </a:t>
            </a:r>
            <a:r>
              <a:rPr lang="ru-RU" dirty="0" err="1"/>
              <a:t>жорстко</a:t>
            </a:r>
            <a:r>
              <a:rPr lang="ru-RU" dirty="0"/>
              <a:t> </a:t>
            </a:r>
            <a:r>
              <a:rPr lang="ru-RU" dirty="0" err="1"/>
              <a:t>дотримувалися</a:t>
            </a:r>
            <a:r>
              <a:rPr lang="ru-RU" dirty="0"/>
              <a:t> </a:t>
            </a:r>
            <a:r>
              <a:rPr lang="ru-RU" dirty="0" err="1"/>
              <a:t>пуританських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. По </a:t>
            </a:r>
            <a:r>
              <a:rPr lang="ru-RU" dirty="0" err="1"/>
              <a:t>закінченні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учнем</a:t>
            </a:r>
            <a:r>
              <a:rPr lang="ru-RU" dirty="0"/>
              <a:t> </a:t>
            </a:r>
            <a:r>
              <a:rPr lang="ru-RU" dirty="0" err="1"/>
              <a:t>каменяра</a:t>
            </a:r>
            <a:r>
              <a:rPr lang="ru-RU" dirty="0"/>
              <a:t>,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будівельну</a:t>
            </a:r>
            <a:r>
              <a:rPr lang="ru-RU" dirty="0"/>
              <a:t> справу, почав </a:t>
            </a:r>
            <a:r>
              <a:rPr lang="ru-RU" dirty="0" err="1"/>
              <a:t>розробляти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часу. В 1904 р. </a:t>
            </a:r>
            <a:r>
              <a:rPr lang="ru-RU" dirty="0" err="1"/>
              <a:t>одружився</a:t>
            </a:r>
            <a:r>
              <a:rPr lang="ru-RU" dirty="0"/>
              <a:t> з </a:t>
            </a:r>
            <a:r>
              <a:rPr lang="ru-RU" dirty="0" err="1"/>
              <a:t>Ліліан</a:t>
            </a:r>
            <a:r>
              <a:rPr lang="ru-RU" dirty="0"/>
              <a:t> </a:t>
            </a:r>
            <a:r>
              <a:rPr lang="ru-RU" dirty="0" err="1"/>
              <a:t>Моллер</a:t>
            </a:r>
            <a:r>
              <a:rPr lang="ru-RU" dirty="0"/>
              <a:t>. У 1907–1913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співпрацював</a:t>
            </a:r>
            <a:r>
              <a:rPr lang="ru-RU" dirty="0"/>
              <a:t> з Ф. Тейлором й Г. </a:t>
            </a:r>
            <a:r>
              <a:rPr lang="ru-RU" dirty="0" err="1"/>
              <a:t>Ганттом</a:t>
            </a:r>
            <a:r>
              <a:rPr lang="ru-RU" dirty="0"/>
              <a:t> над “</a:t>
            </a:r>
            <a:r>
              <a:rPr lang="ru-RU" dirty="0" err="1"/>
              <a:t>науковими</a:t>
            </a:r>
            <a:r>
              <a:rPr lang="ru-RU" dirty="0"/>
              <a:t> методами </a:t>
            </a:r>
            <a:r>
              <a:rPr lang="ru-RU" dirty="0" err="1"/>
              <a:t>управління</a:t>
            </a:r>
            <a:r>
              <a:rPr lang="ru-RU" dirty="0"/>
              <a:t>”.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полягали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“науки про </a:t>
            </a:r>
            <a:r>
              <a:rPr lang="ru-RU" dirty="0" err="1"/>
              <a:t>рух</a:t>
            </a:r>
            <a:r>
              <a:rPr lang="ru-RU" dirty="0"/>
              <a:t>”. У 1912 р. Ф. </a:t>
            </a:r>
            <a:r>
              <a:rPr lang="ru-RU" dirty="0" err="1"/>
              <a:t>Гілбрет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консультаційну</a:t>
            </a:r>
            <a:r>
              <a:rPr lang="ru-RU" dirty="0"/>
              <a:t> </a:t>
            </a:r>
            <a:r>
              <a:rPr lang="ru-RU" dirty="0" err="1"/>
              <a:t>фірму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сконцентрувати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на “</a:t>
            </a:r>
            <a:r>
              <a:rPr lang="ru-RU" dirty="0" err="1"/>
              <a:t>техніці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”.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455150" cy="768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ru-RU" sz="4000" b="1" i="1" smtClean="0">
                <a:ln>
                  <a:noFill/>
                </a:ln>
                <a:latin typeface="Times New Roman" pitchFamily="18" charset="0"/>
              </a:rPr>
              <a:t>Що спонукало їх займатися проблематикою управлінських відносин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Подружжя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Гілбретів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займалося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переважно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питаннями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вивчення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фізичної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виробничих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процесах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досліджувало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можливість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збільшення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випуску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продукції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рахунок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зменшення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зусиль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затрачених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виробництво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Робота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подружжя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Гілбретів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поліпшення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вивчення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рухів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робітників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заклала фундамент для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сучасного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розроблення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стандартів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принципів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стимулювання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заробітної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плати. Метою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досліджень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вивчення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руху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повного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потенціалу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методів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поліпшення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інструментів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здорового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психологічного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середовища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Так,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вивчаючи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прийоми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кладки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цегли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Ф.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Гілбрет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скоротив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рухів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сконструював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спеціальні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пристрої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робітник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став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укладати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за годину 350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цеглини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замість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120.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наукові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подружжя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Гілбретів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Голові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концепції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-“Вивчення рухів” (1911),</a:t>
            </a:r>
            <a:br>
              <a:rPr lang="ru-RU" smtClean="0"/>
            </a:br>
            <a:r>
              <a:rPr lang="ru-RU" smtClean="0"/>
              <a:t>-“Психологія управління” (1916),</a:t>
            </a:r>
            <a:br>
              <a:rPr lang="ru-RU" smtClean="0"/>
            </a:br>
            <a:r>
              <a:rPr lang="ru-RU" smtClean="0"/>
              <a:t>-“Дослідження втоми” (1916), </a:t>
            </a:r>
            <a:br>
              <a:rPr lang="ru-RU" smtClean="0"/>
            </a:br>
            <a:r>
              <a:rPr lang="ru-RU" smtClean="0"/>
              <a:t>-“Прикладна наука про рух” (1917), </a:t>
            </a:r>
            <a:br>
              <a:rPr lang="ru-RU" smtClean="0"/>
            </a:br>
            <a:r>
              <a:rPr lang="ru-RU" smtClean="0"/>
              <a:t>-“Наука про рух для інвалідів” (1920)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4013" y="4729163"/>
            <a:ext cx="4349750" cy="1349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/>
              <a:t>Гілбретів</a:t>
            </a:r>
            <a:r>
              <a:rPr lang="ru-RU" dirty="0"/>
              <a:t> </a:t>
            </a:r>
            <a:r>
              <a:rPr lang="ru-RU" dirty="0" err="1"/>
              <a:t>розробили</a:t>
            </a:r>
            <a:r>
              <a:rPr lang="ru-RU" dirty="0"/>
              <a:t> й </a:t>
            </a:r>
            <a:r>
              <a:rPr lang="ru-RU" dirty="0" err="1"/>
              <a:t>використали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устроїв</a:t>
            </a:r>
            <a:r>
              <a:rPr lang="ru-RU" dirty="0"/>
              <a:t> і </a:t>
            </a:r>
            <a:r>
              <a:rPr lang="ru-RU" dirty="0" err="1"/>
              <a:t>механізмів</a:t>
            </a:r>
            <a:r>
              <a:rPr lang="ru-RU" dirty="0"/>
              <a:t>. Першими </a:t>
            </a:r>
            <a:r>
              <a:rPr lang="ru-RU" dirty="0" err="1"/>
              <a:t>застосували</a:t>
            </a:r>
            <a:r>
              <a:rPr lang="ru-RU" dirty="0"/>
              <a:t> </a:t>
            </a:r>
            <a:r>
              <a:rPr lang="ru-RU" dirty="0" err="1"/>
              <a:t>фотоапарат</a:t>
            </a:r>
            <a:r>
              <a:rPr lang="ru-RU" dirty="0"/>
              <a:t> і </a:t>
            </a:r>
            <a:r>
              <a:rPr lang="ru-RU" dirty="0" err="1"/>
              <a:t>кінокамеру</a:t>
            </a:r>
            <a:r>
              <a:rPr lang="ru-RU" dirty="0"/>
              <a:t> для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, </a:t>
            </a:r>
            <a:r>
              <a:rPr lang="ru-RU" dirty="0" err="1"/>
              <a:t>винайшли</a:t>
            </a:r>
            <a:r>
              <a:rPr lang="ru-RU" dirty="0"/>
              <a:t> </a:t>
            </a:r>
            <a:r>
              <a:rPr lang="ru-RU" dirty="0" err="1"/>
              <a:t>мікрохронометр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2375" y="5237163"/>
            <a:ext cx="4805363" cy="909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Френк</a:t>
            </a:r>
            <a:r>
              <a:rPr lang="ru-RU" dirty="0"/>
              <a:t> і </a:t>
            </a:r>
            <a:r>
              <a:rPr lang="ru-RU" dirty="0" err="1"/>
              <a:t>Ліліан</a:t>
            </a:r>
            <a:r>
              <a:rPr lang="ru-RU" dirty="0"/>
              <a:t> </a:t>
            </a:r>
            <a:r>
              <a:rPr lang="ru-RU" dirty="0" err="1"/>
              <a:t>Гілбрети</a:t>
            </a:r>
            <a:r>
              <a:rPr lang="ru-RU" dirty="0"/>
              <a:t> почали </a:t>
            </a:r>
            <a:r>
              <a:rPr lang="ru-RU" dirty="0" err="1"/>
              <a:t>досліджувати</a:t>
            </a:r>
            <a:r>
              <a:rPr lang="ru-RU" dirty="0"/>
              <a:t> причини </a:t>
            </a:r>
            <a:r>
              <a:rPr lang="ru-RU" dirty="0" err="1"/>
              <a:t>втоми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здоров’я</a:t>
            </a:r>
            <a:r>
              <a:rPr lang="ru-RU" dirty="0"/>
              <a:t> і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73763" y="2619375"/>
            <a:ext cx="5307012" cy="2614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Подружжя</a:t>
            </a:r>
            <a:r>
              <a:rPr lang="ru-RU" dirty="0"/>
              <a:t> </a:t>
            </a:r>
            <a:r>
              <a:rPr lang="ru-RU" dirty="0" err="1"/>
              <a:t>Френк</a:t>
            </a:r>
            <a:r>
              <a:rPr lang="ru-RU" dirty="0"/>
              <a:t> </a:t>
            </a:r>
            <a:r>
              <a:rPr lang="ru-RU" dirty="0" err="1"/>
              <a:t>Банкерт</a:t>
            </a:r>
            <a:r>
              <a:rPr lang="ru-RU" dirty="0"/>
              <a:t> </a:t>
            </a:r>
            <a:r>
              <a:rPr lang="ru-RU" dirty="0" err="1"/>
              <a:t>Гілбрет</a:t>
            </a:r>
            <a:r>
              <a:rPr lang="ru-RU" dirty="0"/>
              <a:t> і </a:t>
            </a:r>
            <a:r>
              <a:rPr lang="ru-RU" dirty="0" err="1"/>
              <a:t>Ліліан</a:t>
            </a:r>
            <a:r>
              <a:rPr lang="ru-RU" dirty="0"/>
              <a:t> </a:t>
            </a:r>
            <a:r>
              <a:rPr lang="ru-RU" dirty="0" err="1"/>
              <a:t>Моллер</a:t>
            </a:r>
            <a:r>
              <a:rPr lang="ru-RU" dirty="0"/>
              <a:t> </a:t>
            </a:r>
            <a:r>
              <a:rPr lang="ru-RU" dirty="0" err="1"/>
              <a:t>Гілбрет</a:t>
            </a:r>
            <a:r>
              <a:rPr lang="ru-RU" dirty="0"/>
              <a:t>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розвиток</a:t>
            </a:r>
            <a:r>
              <a:rPr lang="ru-RU" dirty="0"/>
              <a:t> менеджменту.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знаменитих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. </a:t>
            </a:r>
            <a:r>
              <a:rPr lang="ru-RU" dirty="0" err="1"/>
              <a:t>Гілбрети</a:t>
            </a:r>
            <a:r>
              <a:rPr lang="ru-RU" dirty="0"/>
              <a:t> </a:t>
            </a:r>
            <a:r>
              <a:rPr lang="ru-RU" dirty="0" err="1"/>
              <a:t>вивчали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, </a:t>
            </a:r>
            <a:r>
              <a:rPr lang="ru-RU" dirty="0" err="1"/>
              <a:t>фіксуючи</a:t>
            </a:r>
            <a:r>
              <a:rPr lang="ru-RU" dirty="0"/>
              <a:t> </a:t>
            </a:r>
            <a:r>
              <a:rPr lang="ru-RU" dirty="0" err="1"/>
              <a:t>виробничий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на </a:t>
            </a:r>
            <a:r>
              <a:rPr lang="ru-RU" dirty="0" err="1"/>
              <a:t>кінокамеру</a:t>
            </a:r>
            <a:r>
              <a:rPr lang="ru-RU" dirty="0"/>
              <a:t>. </a:t>
            </a:r>
            <a:r>
              <a:rPr lang="ru-RU" dirty="0" err="1"/>
              <a:t>Френк</a:t>
            </a:r>
            <a:r>
              <a:rPr lang="ru-RU" dirty="0"/>
              <a:t> </a:t>
            </a:r>
            <a:r>
              <a:rPr lang="ru-RU" dirty="0" err="1"/>
              <a:t>Гілбрет</a:t>
            </a:r>
            <a:r>
              <a:rPr lang="ru-RU" dirty="0"/>
              <a:t> </a:t>
            </a:r>
            <a:r>
              <a:rPr lang="ru-RU" dirty="0" err="1"/>
              <a:t>винайшов</a:t>
            </a:r>
            <a:r>
              <a:rPr lang="ru-RU" dirty="0"/>
              <a:t> </a:t>
            </a:r>
            <a:r>
              <a:rPr lang="ru-RU" dirty="0" err="1"/>
              <a:t>мікрохронометр</a:t>
            </a:r>
            <a:r>
              <a:rPr lang="ru-RU" dirty="0"/>
              <a:t>, </a:t>
            </a:r>
            <a:r>
              <a:rPr lang="ru-RU" dirty="0" err="1"/>
              <a:t>годинник</a:t>
            </a:r>
            <a:r>
              <a:rPr lang="ru-RU" dirty="0"/>
              <a:t> з великою </a:t>
            </a:r>
            <a:r>
              <a:rPr lang="ru-RU" dirty="0" err="1"/>
              <a:t>хвилинною</a:t>
            </a:r>
            <a:r>
              <a:rPr lang="ru-RU" dirty="0"/>
              <a:t> </a:t>
            </a:r>
            <a:r>
              <a:rPr lang="ru-RU" dirty="0" err="1"/>
              <a:t>стрілкою</a:t>
            </a:r>
            <a:r>
              <a:rPr lang="ru-RU" dirty="0"/>
              <a:t>, яка </a:t>
            </a:r>
            <a:r>
              <a:rPr lang="ru-RU" dirty="0" err="1"/>
              <a:t>реєструвала</a:t>
            </a:r>
            <a:r>
              <a:rPr lang="ru-RU" dirty="0"/>
              <a:t> час з </a:t>
            </a:r>
            <a:r>
              <a:rPr lang="ru-RU" dirty="0" err="1"/>
              <a:t>точністю</a:t>
            </a:r>
            <a:r>
              <a:rPr lang="ru-RU" dirty="0"/>
              <a:t> до 1/2000 </a:t>
            </a:r>
            <a:r>
              <a:rPr lang="ru-RU" dirty="0" err="1"/>
              <a:t>хв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мікрохронометра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63" y="1484313"/>
            <a:ext cx="8683625" cy="4445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Науковий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менеджмент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Генрі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Гантта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746" name="Picture 2" descr="Гантт, Генри Лоуренс - Wikiwan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9038" y="2524125"/>
            <a:ext cx="2654300" cy="3317875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4427538" y="2632075"/>
            <a:ext cx="6634162" cy="3209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4606925" y="2690813"/>
            <a:ext cx="65547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aramond" pitchFamily="18" charset="0"/>
              </a:rPr>
              <a:t>Генрі Лоуренс Гантт народився у 1861 р. Родина Ганттів володіла плантацією в штаті Мериленд, але під час громадянської війни втратила своє майно. І хоча згодом Г. Гантт зміг вступити на навчання до коледжу Джона Гопкінса, його дитинство було досить суворим. Закінчивши з відзнакою технологічний університет з дипломом інженера-механіка, він працював помічником головного інженера Ф. Тейлора в Мідвельській сталеливарній компанії. У молоді роки Гантт і Тейлор успішно співпрацювали і разом запатентували 6 винаходів. Гантт ішов за Тейлором у ті самі компанії, у які той переходив. Як і Тейлор, він відкрив власну консалтингову контору.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04616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спонукало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займатися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проблематикою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людських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відносин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Як послідовник Тейлора, Гантт насамперед займався організацією праці робітників і управлінців, розуміючи, що саме в ній криється головне джерело зростання продуктивності праці. Так само, як і Тейлор, він акцентує увагу на спільності інтересів гармонічної співпраці робітників і управлінців, науковому доборі кадрів, прогресивних ставках, розробленні детальних інструкцій для робітників.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25" y="1728788"/>
            <a:ext cx="8194675" cy="3683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наукові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Гантта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“Праця і заробітна плата” (1910), </a:t>
            </a:r>
            <a:br>
              <a:rPr lang="ru-RU" smtClean="0"/>
            </a:br>
            <a:r>
              <a:rPr lang="ru-RU" smtClean="0"/>
              <a:t>“Промислове виробництво” (1916), </a:t>
            </a:r>
            <a:br>
              <a:rPr lang="ru-RU" smtClean="0"/>
            </a:br>
            <a:r>
              <a:rPr lang="ru-RU" smtClean="0"/>
              <a:t>“Організація праці” (1919) </a:t>
            </a:r>
            <a:br>
              <a:rPr lang="ru-RU" smtClean="0"/>
            </a:br>
            <a:r>
              <a:rPr lang="ru-RU" i="1" smtClean="0"/>
              <a:t>Головна концепція </a:t>
            </a:r>
            <a:r>
              <a:rPr lang="ru-RU" smtClean="0"/>
              <a:t>характеризується усвідомлення ним провідної ролі людського фактора в промисловості й упевненість у тому, що робітник повинен мати можливість віднайти у своїй праці не лише джерело існування, а й отримати від неї задоволення.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39888"/>
            <a:ext cx="6499225" cy="44608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Ральф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Волдо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Емерсон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19" name="Picture 2" descr="Эмерсон, Гаррингтон — Википед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613025"/>
            <a:ext cx="2459038" cy="3317875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4148138" y="2508250"/>
            <a:ext cx="7181850" cy="3422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 1821 р. </a:t>
            </a:r>
            <a:r>
              <a:rPr lang="ru-RU" dirty="0" err="1"/>
              <a:t>він</a:t>
            </a:r>
            <a:r>
              <a:rPr lang="ru-RU" dirty="0"/>
              <a:t> вступив у </a:t>
            </a:r>
            <a:r>
              <a:rPr lang="ru-RU" dirty="0" err="1"/>
              <a:t>Гарвардський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, але не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на </a:t>
            </a:r>
            <a:r>
              <a:rPr lang="ru-RU" dirty="0" err="1"/>
              <a:t>студентській</a:t>
            </a:r>
            <a:r>
              <a:rPr lang="ru-RU" dirty="0"/>
              <a:t> </a:t>
            </a:r>
            <a:r>
              <a:rPr lang="ru-RU" dirty="0" err="1"/>
              <a:t>ниві</a:t>
            </a:r>
            <a:r>
              <a:rPr lang="ru-RU" dirty="0"/>
              <a:t>. </a:t>
            </a:r>
            <a:r>
              <a:rPr lang="ru-RU" dirty="0" err="1"/>
              <a:t>Університетська</a:t>
            </a:r>
            <a:r>
              <a:rPr lang="ru-RU" dirty="0"/>
              <a:t> система </a:t>
            </a:r>
            <a:r>
              <a:rPr lang="ru-RU" dirty="0" err="1"/>
              <a:t>видавалася</a:t>
            </a:r>
            <a:r>
              <a:rPr lang="ru-RU" dirty="0"/>
              <a:t> </a:t>
            </a:r>
            <a:r>
              <a:rPr lang="ru-RU" dirty="0" err="1"/>
              <a:t>Емерсону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холодною і </a:t>
            </a:r>
            <a:r>
              <a:rPr lang="ru-RU" dirty="0" err="1"/>
              <a:t>раціоналістичною</a:t>
            </a:r>
            <a:r>
              <a:rPr lang="ru-RU" dirty="0"/>
              <a:t>, </a:t>
            </a:r>
            <a:r>
              <a:rPr lang="ru-RU" dirty="0" err="1"/>
              <a:t>відтак</a:t>
            </a:r>
            <a:r>
              <a:rPr lang="ru-RU" dirty="0"/>
              <a:t> юнак </a:t>
            </a:r>
            <a:r>
              <a:rPr lang="ru-RU" dirty="0" err="1"/>
              <a:t>віддавав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самоосвіті</a:t>
            </a:r>
            <a:r>
              <a:rPr lang="ru-RU" dirty="0"/>
              <a:t>. У </a:t>
            </a:r>
            <a:r>
              <a:rPr lang="ru-RU" dirty="0" err="1"/>
              <a:t>ці</a:t>
            </a:r>
            <a:r>
              <a:rPr lang="ru-RU" dirty="0"/>
              <a:t> роки </a:t>
            </a:r>
            <a:r>
              <a:rPr lang="ru-RU" dirty="0" err="1"/>
              <a:t>він</a:t>
            </a:r>
            <a:r>
              <a:rPr lang="ru-RU" dirty="0"/>
              <a:t> прочитав Платона, М. де Монтеня, І. Ньютона, Е. </a:t>
            </a:r>
            <a:r>
              <a:rPr lang="ru-RU" dirty="0" err="1"/>
              <a:t>Сведенборґа</a:t>
            </a:r>
            <a:r>
              <a:rPr lang="ru-RU" dirty="0"/>
              <a:t>, Ф. Шлегеля, мадам де Сталь. Твори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вплинули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переконань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Остаточний</a:t>
            </a:r>
            <a:r>
              <a:rPr lang="ru-RU" dirty="0"/>
              <a:t> переворот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поглядах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у 1832 р. </a:t>
            </a:r>
            <a:r>
              <a:rPr lang="ru-RU" dirty="0" err="1"/>
              <a:t>Намагаючись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світоглядні</a:t>
            </a:r>
            <a:r>
              <a:rPr lang="ru-RU" dirty="0"/>
              <a:t> </a:t>
            </a:r>
            <a:r>
              <a:rPr lang="ru-RU" dirty="0" err="1"/>
              <a:t>сумніви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подався</a:t>
            </a:r>
            <a:r>
              <a:rPr lang="ru-RU" dirty="0"/>
              <a:t> в гори Нью-Гемпширу до </a:t>
            </a:r>
            <a:r>
              <a:rPr lang="ru-RU" dirty="0" err="1"/>
              <a:t>Ітена</a:t>
            </a:r>
            <a:r>
              <a:rPr lang="ru-RU" dirty="0"/>
              <a:t> </a:t>
            </a:r>
            <a:r>
              <a:rPr lang="ru-RU" dirty="0" err="1"/>
              <a:t>Крофорда</a:t>
            </a:r>
            <a:r>
              <a:rPr lang="ru-RU" dirty="0"/>
              <a:t>. У </a:t>
            </a:r>
            <a:r>
              <a:rPr lang="ru-RU" dirty="0" err="1"/>
              <a:t>січні</a:t>
            </a:r>
            <a:r>
              <a:rPr lang="ru-RU" dirty="0"/>
              <a:t> 1833 p. </a:t>
            </a:r>
            <a:r>
              <a:rPr lang="ru-RU" dirty="0" err="1"/>
              <a:t>Емерсон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вирушив</a:t>
            </a:r>
            <a:r>
              <a:rPr lang="ru-RU" dirty="0"/>
              <a:t> у </a:t>
            </a:r>
            <a:r>
              <a:rPr lang="ru-RU" dirty="0" err="1"/>
              <a:t>Європу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8025" y="1204913"/>
            <a:ext cx="1604963" cy="434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Народився 25 травня 1803 р.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39063" y="1204913"/>
            <a:ext cx="1493837" cy="4349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Помер 27 квітня 1882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Погляди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Емерсона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бунт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механістичної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необхідності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властивої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XVIII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століттю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націлений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ствердження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суверенності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«я». З часом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Емерсон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засвоїв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нову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природної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еволюції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прийшла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нього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із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джерел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Дарвіна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», і почав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дедалі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більшим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розумінням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ставитися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східної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філософії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Вплив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Емерсона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американської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думки і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літератури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важко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переоцінити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Ліберали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покоління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визнали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своїм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духовним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лідером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вплинув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У.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Вітмена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Г. Торо, Н.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Готорна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Г.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Мелвілла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Згодом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вплив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випробували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Емілі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Дікінсон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Е. А.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Робінсон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і Р.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Фрост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американська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з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усіх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філософських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течій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прагматизм,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демонструє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явну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близькість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поглядам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ідеями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Емерсона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просякнутий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модерний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напрям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протестантської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думки.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Емерсон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завоював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симпатії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читачів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Німеччині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справивши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глибокий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вплив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Ф.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Ніцше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Франції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Бельгії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Емерсон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був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настільки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популярний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хоча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ним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цікавилися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Метерлінк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А. Бергсон та Ш.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Бодлер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25550" y="1417638"/>
            <a:ext cx="9601200" cy="6223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ПЕРЕЛІК ПРАЦЬ</a:t>
            </a:r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04050" y="2654300"/>
            <a:ext cx="3892550" cy="260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Есе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“</a:t>
            </a:r>
            <a:r>
              <a:rPr lang="en-US" dirty="0"/>
              <a:t>Self-Reliance”</a:t>
            </a:r>
            <a:br>
              <a:rPr lang="en-US" dirty="0"/>
            </a:br>
            <a:r>
              <a:rPr lang="en-US" dirty="0"/>
              <a:t>“Compensation”</a:t>
            </a:r>
            <a:br>
              <a:rPr lang="en-US" dirty="0"/>
            </a:br>
            <a:r>
              <a:rPr lang="en-US" dirty="0"/>
              <a:t>“The Over-Soul”</a:t>
            </a:r>
            <a:br>
              <a:rPr lang="en-US" dirty="0"/>
            </a:br>
            <a:r>
              <a:rPr lang="en-US" dirty="0"/>
              <a:t>“The Poet”</a:t>
            </a:r>
            <a:br>
              <a:rPr lang="en-US" dirty="0"/>
            </a:br>
            <a:r>
              <a:rPr lang="en-US" dirty="0"/>
              <a:t>“Experience”</a:t>
            </a:r>
            <a:br>
              <a:rPr lang="en-US" dirty="0"/>
            </a:br>
            <a:r>
              <a:rPr lang="en-US" dirty="0"/>
              <a:t>“Nature”</a:t>
            </a:r>
            <a:br>
              <a:rPr lang="en-US" dirty="0"/>
            </a:br>
            <a:r>
              <a:rPr lang="en-US" dirty="0"/>
              <a:t>“The American Scholar”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5050" y="2654300"/>
            <a:ext cx="3205163" cy="260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Збірки</a:t>
            </a:r>
            <a:r>
              <a:rPr lang="ru-RU"/>
              <a:t/>
            </a:r>
            <a:br>
              <a:rPr lang="ru-RU"/>
            </a:br>
            <a:r>
              <a:rPr lang="en-US"/>
              <a:t>Poems (1847)</a:t>
            </a:r>
            <a:br>
              <a:rPr lang="en-US"/>
            </a:br>
            <a:r>
              <a:rPr lang="en-US"/>
              <a:t>Representative Men (1850)</a:t>
            </a:r>
            <a:br>
              <a:rPr lang="en-US"/>
            </a:br>
            <a:r>
              <a:rPr lang="en-US"/>
              <a:t>English Traits (1856)</a:t>
            </a:r>
            <a:br>
              <a:rPr lang="en-US"/>
            </a:br>
            <a:r>
              <a:rPr lang="en-US"/>
              <a:t>The Conduct of Life (1860)</a:t>
            </a:r>
            <a:br>
              <a:rPr lang="en-US"/>
            </a:br>
            <a:r>
              <a:rPr lang="en-US"/>
              <a:t>May Day and Other Poems (1867)</a:t>
            </a:r>
            <a:br>
              <a:rPr lang="en-US"/>
            </a:br>
            <a:r>
              <a:rPr lang="en-US"/>
              <a:t>Society and Solitude (1870)</a:t>
            </a:r>
            <a:br>
              <a:rPr lang="en-US"/>
            </a:br>
            <a:r>
              <a:rPr lang="en-US"/>
              <a:t>Letters and Social Aims (1876)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8288" y="2654300"/>
            <a:ext cx="1941512" cy="2601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/>
              <a:t>Поеми</a:t>
            </a:r>
            <a:r>
              <a:rPr lang="ru-RU"/>
              <a:t/>
            </a:r>
            <a:br>
              <a:rPr lang="ru-RU"/>
            </a:br>
            <a:r>
              <a:rPr lang="ru-RU"/>
              <a:t>“</a:t>
            </a:r>
            <a:r>
              <a:rPr lang="en-US"/>
              <a:t>Concord Hymn”</a:t>
            </a:r>
            <a:br>
              <a:rPr lang="en-US"/>
            </a:br>
            <a:r>
              <a:rPr lang="en-US"/>
              <a:t>“The Rhodora”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434975"/>
            <a:ext cx="11196638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3552031" y="3263106"/>
            <a:ext cx="9253538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Фредерік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Тейлор-</a:t>
            </a:r>
            <a:b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біографія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dovidka.biz.ua/wp-content/uploads/2017/07/Frederik-Teyl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606231" y="1477908"/>
            <a:ext cx="2219575" cy="3317875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/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9425" y="946150"/>
            <a:ext cx="6399213" cy="90011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Засновник</a:t>
            </a:r>
            <a:r>
              <a:rPr lang="ru-RU" dirty="0"/>
              <a:t> менеджменту </a:t>
            </a:r>
            <a:r>
              <a:rPr lang="ru-RU" dirty="0" err="1"/>
              <a:t>Фредерік</a:t>
            </a:r>
            <a:r>
              <a:rPr lang="ru-RU" dirty="0"/>
              <a:t> Тейлор </a:t>
            </a:r>
            <a:r>
              <a:rPr lang="ru-RU" dirty="0" err="1"/>
              <a:t>народився</a:t>
            </a:r>
            <a:r>
              <a:rPr lang="ru-RU" dirty="0"/>
              <a:t> в 1856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родині</a:t>
            </a:r>
            <a:r>
              <a:rPr lang="ru-RU" dirty="0"/>
              <a:t> адвоката з </a:t>
            </a:r>
            <a:r>
              <a:rPr lang="ru-RU" dirty="0" err="1"/>
              <a:t>Пенсільванії</a:t>
            </a:r>
            <a:r>
              <a:rPr lang="ru-RU" dirty="0"/>
              <a:t>. Свою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отримував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і </a:t>
            </a:r>
            <a:r>
              <a:rPr lang="ru-RU" dirty="0" err="1"/>
              <a:t>Франції</a:t>
            </a:r>
            <a:r>
              <a:rPr lang="ru-RU" dirty="0"/>
              <a:t>, Нью-</a:t>
            </a:r>
            <a:r>
              <a:rPr lang="ru-RU" dirty="0" err="1"/>
              <a:t>Хемпшірскій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7638" y="2011363"/>
            <a:ext cx="7113587" cy="1069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Тейлор в 1874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закінчує</a:t>
            </a:r>
            <a:r>
              <a:rPr lang="ru-RU" dirty="0"/>
              <a:t> </a:t>
            </a:r>
            <a:r>
              <a:rPr lang="ru-RU" dirty="0" err="1"/>
              <a:t>Гарвардський</a:t>
            </a:r>
            <a:r>
              <a:rPr lang="ru-RU" dirty="0"/>
              <a:t> </a:t>
            </a:r>
            <a:r>
              <a:rPr lang="ru-RU" dirty="0" err="1"/>
              <a:t>юридичний</a:t>
            </a:r>
            <a:r>
              <a:rPr lang="ru-RU" dirty="0"/>
              <a:t> </a:t>
            </a:r>
            <a:r>
              <a:rPr lang="ru-RU" dirty="0" err="1"/>
              <a:t>коледж</a:t>
            </a:r>
            <a:r>
              <a:rPr lang="ru-RU" dirty="0"/>
              <a:t>.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зором</a:t>
            </a:r>
            <a:r>
              <a:rPr lang="ru-RU" dirty="0"/>
              <a:t> не дали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, тому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влаштувався</a:t>
            </a:r>
            <a:r>
              <a:rPr lang="ru-RU" dirty="0"/>
              <a:t> на посаду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преси</a:t>
            </a:r>
            <a:r>
              <a:rPr lang="ru-RU" dirty="0"/>
              <a:t> в </a:t>
            </a:r>
            <a:r>
              <a:rPr lang="ru-RU" dirty="0" err="1"/>
              <a:t>майстернях</a:t>
            </a:r>
            <a:r>
              <a:rPr lang="ru-RU" dirty="0"/>
              <a:t> </a:t>
            </a:r>
            <a:r>
              <a:rPr lang="ru-RU" dirty="0" err="1"/>
              <a:t>гідравлічного</a:t>
            </a:r>
            <a:r>
              <a:rPr lang="ru-RU" dirty="0"/>
              <a:t> заводу в </a:t>
            </a:r>
            <a:r>
              <a:rPr lang="ru-RU" dirty="0" err="1"/>
              <a:t>Філадельфії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25875" y="3136900"/>
            <a:ext cx="7326313" cy="8207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 1884 </a:t>
            </a:r>
            <a:r>
              <a:rPr lang="ru-RU" dirty="0" err="1"/>
              <a:t>році</a:t>
            </a:r>
            <a:r>
              <a:rPr lang="ru-RU" dirty="0"/>
              <a:t> Тейлора </a:t>
            </a:r>
            <a:r>
              <a:rPr lang="ru-RU" dirty="0" err="1"/>
              <a:t>призначили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інженером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систему </a:t>
            </a:r>
            <a:r>
              <a:rPr lang="ru-RU" dirty="0" err="1"/>
              <a:t>диференціальної</a:t>
            </a:r>
            <a:r>
              <a:rPr lang="ru-RU" dirty="0"/>
              <a:t> оплати за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275" y="4013200"/>
            <a:ext cx="7326313" cy="21383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Фредерік</a:t>
            </a:r>
            <a:r>
              <a:rPr lang="ru-RU" dirty="0"/>
              <a:t> Тейлор </a:t>
            </a:r>
            <a:r>
              <a:rPr lang="ru-RU" dirty="0" err="1"/>
              <a:t>вважається</a:t>
            </a:r>
            <a:r>
              <a:rPr lang="ru-RU" dirty="0"/>
              <a:t> основоположником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–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почав в 1895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і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викладені</a:t>
            </a:r>
            <a:r>
              <a:rPr lang="ru-RU" dirty="0"/>
              <a:t> в </a:t>
            </a:r>
            <a:r>
              <a:rPr lang="ru-RU" dirty="0" err="1"/>
              <a:t>наступних</a:t>
            </a:r>
            <a:r>
              <a:rPr lang="ru-RU" dirty="0"/>
              <a:t> роботах – «</a:t>
            </a:r>
            <a:r>
              <a:rPr lang="ru-RU" dirty="0" err="1"/>
              <a:t>Управління</a:t>
            </a:r>
            <a:r>
              <a:rPr lang="ru-RU" dirty="0"/>
              <a:t> фабрикою», «</a:t>
            </a:r>
            <a:r>
              <a:rPr lang="ru-RU" dirty="0" err="1"/>
              <a:t>Свідчення</a:t>
            </a:r>
            <a:r>
              <a:rPr lang="ru-RU" dirty="0"/>
              <a:t> перед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комісією</a:t>
            </a:r>
            <a:r>
              <a:rPr lang="ru-RU" dirty="0"/>
              <a:t> </a:t>
            </a:r>
            <a:r>
              <a:rPr lang="ru-RU" dirty="0" err="1"/>
              <a:t>Конгресу</a:t>
            </a:r>
            <a:r>
              <a:rPr lang="ru-RU" dirty="0"/>
              <a:t>», «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». У 1897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Фредерік</a:t>
            </a:r>
            <a:r>
              <a:rPr lang="ru-RU" dirty="0"/>
              <a:t> Тейлор проводив в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Саймондса</a:t>
            </a:r>
            <a:r>
              <a:rPr lang="ru-RU" dirty="0"/>
              <a:t> </a:t>
            </a:r>
            <a:r>
              <a:rPr lang="ru-RU" dirty="0" err="1"/>
              <a:t>експерименти</a:t>
            </a:r>
            <a:r>
              <a:rPr lang="ru-RU" dirty="0"/>
              <a:t>.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в 2 рази.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3489325" y="7872413"/>
            <a:ext cx="5495925" cy="1465262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9325" y="1050925"/>
            <a:ext cx="7072313" cy="11096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Протягом</a:t>
            </a:r>
            <a:r>
              <a:rPr lang="ru-RU" dirty="0"/>
              <a:t> 1898-1900 </a:t>
            </a:r>
            <a:r>
              <a:rPr lang="ru-RU" dirty="0" err="1"/>
              <a:t>років</a:t>
            </a:r>
            <a:r>
              <a:rPr lang="ru-RU" dirty="0"/>
              <a:t> Тейлор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впроваджувати</a:t>
            </a:r>
            <a:r>
              <a:rPr lang="ru-RU" dirty="0"/>
              <a:t> </a:t>
            </a:r>
            <a:r>
              <a:rPr lang="ru-RU" dirty="0" err="1"/>
              <a:t>створену</a:t>
            </a:r>
            <a:r>
              <a:rPr lang="ru-RU" dirty="0"/>
              <a:t> ним систему на </a:t>
            </a:r>
            <a:r>
              <a:rPr lang="ru-RU" dirty="0" err="1"/>
              <a:t>найбільшому</a:t>
            </a:r>
            <a:r>
              <a:rPr lang="ru-RU" dirty="0"/>
              <a:t> </a:t>
            </a:r>
            <a:r>
              <a:rPr lang="ru-RU" dirty="0" err="1"/>
              <a:t>військовому</a:t>
            </a:r>
            <a:r>
              <a:rPr lang="ru-RU" dirty="0"/>
              <a:t> </a:t>
            </a:r>
            <a:r>
              <a:rPr lang="ru-RU" dirty="0" err="1"/>
              <a:t>підприємстві</a:t>
            </a:r>
            <a:r>
              <a:rPr lang="ru-RU" dirty="0"/>
              <a:t> в США – </a:t>
            </a:r>
            <a:r>
              <a:rPr lang="ru-RU" dirty="0" err="1"/>
              <a:t>Бетлхемській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Пішовши</a:t>
            </a:r>
            <a:r>
              <a:rPr lang="ru-RU" dirty="0"/>
              <a:t> з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перестає</a:t>
            </a:r>
            <a:r>
              <a:rPr lang="ru-RU" dirty="0"/>
              <a:t> «</a:t>
            </a:r>
            <a:r>
              <a:rPr lang="ru-RU" dirty="0" err="1"/>
              <a:t>працювати</a:t>
            </a:r>
            <a:r>
              <a:rPr lang="ru-RU" dirty="0"/>
              <a:t> за </a:t>
            </a:r>
            <a:r>
              <a:rPr lang="ru-RU" dirty="0" err="1"/>
              <a:t>гроші</a:t>
            </a:r>
            <a:r>
              <a:rPr lang="ru-RU" dirty="0"/>
              <a:t>», </a:t>
            </a:r>
            <a:r>
              <a:rPr lang="ru-RU" dirty="0" err="1"/>
              <a:t>віддавшись</a:t>
            </a:r>
            <a:r>
              <a:rPr lang="ru-RU" dirty="0"/>
              <a:t> </a:t>
            </a:r>
            <a:r>
              <a:rPr lang="ru-RU" dirty="0" err="1"/>
              <a:t>науці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dovidka.biz.ua/wp-content/uploads/2017/07/Frederik-Tey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1365" y="1364615"/>
            <a:ext cx="2633345" cy="39363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/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62000" y="5573713"/>
            <a:ext cx="6000750" cy="7080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Фредерік</a:t>
            </a:r>
            <a:r>
              <a:rPr lang="ru-RU" dirty="0"/>
              <a:t> прожив </a:t>
            </a:r>
            <a:r>
              <a:rPr lang="ru-RU" dirty="0" err="1"/>
              <a:t>яскраве</a:t>
            </a:r>
            <a:r>
              <a:rPr lang="ru-RU" dirty="0"/>
              <a:t>, але </a:t>
            </a:r>
            <a:r>
              <a:rPr lang="ru-RU" dirty="0" err="1"/>
              <a:t>коротке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помер 21 </a:t>
            </a:r>
            <a:r>
              <a:rPr lang="ru-RU" dirty="0" err="1"/>
              <a:t>березня</a:t>
            </a:r>
            <a:r>
              <a:rPr lang="ru-RU" dirty="0"/>
              <a:t> 1915 року, будучи в </a:t>
            </a:r>
            <a:r>
              <a:rPr lang="ru-RU" dirty="0" err="1"/>
              <a:t>зеніті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пневмонії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725" y="2373313"/>
            <a:ext cx="4951413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Тейлор 3 </a:t>
            </a:r>
            <a:r>
              <a:rPr lang="ru-RU" dirty="0" err="1"/>
              <a:t>травня</a:t>
            </a:r>
            <a:r>
              <a:rPr lang="ru-RU" dirty="0"/>
              <a:t> 1884 року </a:t>
            </a:r>
            <a:r>
              <a:rPr lang="ru-RU" dirty="0" err="1"/>
              <a:t>поєднався</a:t>
            </a:r>
            <a:r>
              <a:rPr lang="ru-RU" dirty="0"/>
              <a:t> узами </a:t>
            </a:r>
            <a:r>
              <a:rPr lang="ru-RU" dirty="0" err="1"/>
              <a:t>шлюбу</a:t>
            </a:r>
            <a:r>
              <a:rPr lang="ru-RU" dirty="0"/>
              <a:t> з </a:t>
            </a:r>
            <a:r>
              <a:rPr lang="ru-RU" dirty="0" err="1"/>
              <a:t>Луїзою</a:t>
            </a:r>
            <a:r>
              <a:rPr lang="ru-RU" dirty="0"/>
              <a:t> </a:t>
            </a:r>
            <a:r>
              <a:rPr lang="ru-RU" dirty="0" err="1"/>
              <a:t>Спунер</a:t>
            </a:r>
            <a:r>
              <a:rPr lang="ru-RU" dirty="0"/>
              <a:t>. У пари, на жаль, </a:t>
            </a:r>
            <a:r>
              <a:rPr lang="ru-RU" dirty="0" err="1"/>
              <a:t>дітей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, тому вони </a:t>
            </a:r>
            <a:r>
              <a:rPr lang="ru-RU" dirty="0" err="1"/>
              <a:t>виховували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дітей-сиріт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9550" y="3338513"/>
            <a:ext cx="4951413" cy="1300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дитинство</a:t>
            </a:r>
            <a:r>
              <a:rPr lang="ru-RU" dirty="0"/>
              <a:t> і </a:t>
            </a:r>
            <a:r>
              <a:rPr lang="ru-RU" dirty="0" err="1"/>
              <a:t>молодість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подорожував</a:t>
            </a:r>
            <a:r>
              <a:rPr lang="ru-RU" dirty="0"/>
              <a:t>.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засновник</a:t>
            </a:r>
            <a:r>
              <a:rPr lang="ru-RU" dirty="0"/>
              <a:t> менеджменту </a:t>
            </a:r>
            <a:r>
              <a:rPr lang="ru-RU" dirty="0" err="1"/>
              <a:t>відвідав</a:t>
            </a:r>
            <a:r>
              <a:rPr lang="ru-RU" dirty="0"/>
              <a:t> </a:t>
            </a:r>
            <a:r>
              <a:rPr lang="ru-RU" dirty="0" err="1"/>
              <a:t>Німеччину</a:t>
            </a:r>
            <a:r>
              <a:rPr lang="ru-RU" dirty="0"/>
              <a:t>, </a:t>
            </a:r>
            <a:r>
              <a:rPr lang="ru-RU" dirty="0" err="1"/>
              <a:t>Францію</a:t>
            </a:r>
            <a:r>
              <a:rPr lang="ru-RU" dirty="0"/>
              <a:t>, </a:t>
            </a:r>
            <a:r>
              <a:rPr lang="ru-RU" dirty="0" err="1"/>
              <a:t>Австрію</a:t>
            </a:r>
            <a:r>
              <a:rPr lang="ru-RU" dirty="0"/>
              <a:t>, </a:t>
            </a:r>
            <a:r>
              <a:rPr lang="ru-RU" dirty="0" err="1"/>
              <a:t>Італію</a:t>
            </a:r>
            <a:r>
              <a:rPr lang="ru-RU" dirty="0"/>
              <a:t>, </a:t>
            </a:r>
            <a:r>
              <a:rPr lang="ru-RU" dirty="0" err="1"/>
              <a:t>Норвегію</a:t>
            </a:r>
            <a:r>
              <a:rPr lang="ru-RU" dirty="0"/>
              <a:t>, </a:t>
            </a:r>
            <a:r>
              <a:rPr lang="ru-RU" dirty="0" err="1"/>
              <a:t>Німеччину</a:t>
            </a:r>
            <a:r>
              <a:rPr lang="ru-RU" dirty="0"/>
              <a:t>, </a:t>
            </a:r>
            <a:r>
              <a:rPr lang="ru-RU" dirty="0" err="1"/>
              <a:t>Швейцарію</a:t>
            </a:r>
            <a:r>
              <a:rPr lang="ru-RU" dirty="0"/>
              <a:t>, </a:t>
            </a:r>
            <a:r>
              <a:rPr lang="ru-RU" dirty="0" err="1"/>
              <a:t>Англію</a:t>
            </a:r>
            <a:r>
              <a:rPr lang="ru-RU" dirty="0"/>
              <a:t> і </a:t>
            </a:r>
            <a:r>
              <a:rPr lang="ru-RU" dirty="0" err="1"/>
              <a:t>Францію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9550" y="5006975"/>
            <a:ext cx="4951413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Фредерік</a:t>
            </a:r>
            <a:r>
              <a:rPr lang="ru-RU" dirty="0"/>
              <a:t> Тейлор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9550" y="4652963"/>
            <a:ext cx="4951413" cy="34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поганий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6013" y="3398838"/>
            <a:ext cx="1371600" cy="1050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Цікаві факти з життя науковця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505950" cy="674687"/>
          </a:xfrm>
          <a:effectLst>
            <a:outerShdw dist="38100" dir="10800000" algn="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/>
            <a:endParaRPr lang="ru-RU" sz="4000" smtClean="0">
              <a:ln>
                <a:noFill/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Головна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Ф. Тейлора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полягала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тому,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має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стати системою,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заснованою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певних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наукових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принципах,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здійснюватися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спеціально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розробленими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методами й заходами. Ф. Тейлор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дійшов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висновку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причина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низької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продуктивності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криється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існуючій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стимулювання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робітників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яка є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недосконалою.Практичне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застосування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Ф. Тейлора довело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усю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важливість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забезпечивши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значне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зростання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продуктивності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праці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Ідея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Ф. Тейлора про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поділ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найпростіші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операції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привела до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складального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конвеєра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який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відіграв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значну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роль у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зростанні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економічної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потужності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США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521825" cy="80168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Основними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науковими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працями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є: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077913" y="2493963"/>
            <a:ext cx="9601200" cy="3317875"/>
          </a:xfrm>
        </p:spPr>
        <p:txBody>
          <a:bodyPr/>
          <a:lstStyle/>
          <a:p>
            <a:pPr eaLnBrk="1" hangingPunct="1"/>
            <a:r>
              <a:rPr lang="ru-RU" smtClean="0"/>
              <a:t>- “Тарифна система” (1895)</a:t>
            </a:r>
            <a:br>
              <a:rPr lang="ru-RU" smtClean="0"/>
            </a:br>
            <a:r>
              <a:rPr lang="ru-RU" smtClean="0"/>
              <a:t>- “Цехове управління” (1903)</a:t>
            </a:r>
            <a:br>
              <a:rPr lang="ru-RU" smtClean="0"/>
            </a:br>
            <a:r>
              <a:rPr lang="ru-RU" smtClean="0"/>
              <a:t>- “Основи наукового менеджменту” (1911)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5400" y="3981450"/>
            <a:ext cx="6735763" cy="158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основу </a:t>
            </a:r>
            <a:r>
              <a:rPr lang="ru-RU" dirty="0" err="1"/>
              <a:t>системи</a:t>
            </a:r>
            <a:r>
              <a:rPr lang="ru-RU" dirty="0"/>
              <a:t> Ф. Тейлора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 •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роботу,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• </a:t>
            </a:r>
            <a:r>
              <a:rPr lang="ru-RU" dirty="0" err="1"/>
              <a:t>відбір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 (</a:t>
            </a:r>
            <a:r>
              <a:rPr lang="ru-RU" dirty="0" err="1"/>
              <a:t>працівників</a:t>
            </a:r>
            <a:r>
              <a:rPr lang="ru-RU" dirty="0"/>
              <a:t>)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ru-RU" dirty="0" err="1"/>
              <a:t>роботи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/>
              <a:t> • </a:t>
            </a:r>
            <a:r>
              <a:rPr lang="ru-RU" dirty="0" err="1"/>
              <a:t>навчання</a:t>
            </a:r>
            <a:r>
              <a:rPr lang="ru-RU" dirty="0"/>
              <a:t> й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робітників</a:t>
            </a:r>
            <a:r>
              <a:rPr lang="ru-RU" dirty="0"/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• </a:t>
            </a:r>
            <a:r>
              <a:rPr lang="ru-RU" dirty="0" err="1"/>
              <a:t>співробітництво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 і </a:t>
            </a:r>
            <a:r>
              <a:rPr lang="ru-RU" dirty="0" err="1"/>
              <a:t>робітників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67945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Головні концепції науковця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Тейлор розробив дві концепції - та, що «досягає робітника» і що «досягає керівника».</a:t>
            </a:r>
            <a:br>
              <a:rPr lang="ru-RU" smtClean="0"/>
            </a:br>
            <a:r>
              <a:rPr lang="ru-RU" smtClean="0"/>
              <a:t>1) Згідно з концепцією «досягаючого робочого» людині слід доручити таке завдання, яке вимагало б максимум зусиль, але не шкодило здоров’ю.</a:t>
            </a:r>
            <a:br>
              <a:rPr lang="ru-RU" smtClean="0"/>
            </a:br>
            <a:r>
              <a:rPr lang="ru-RU" smtClean="0"/>
              <a:t>2) Згідно з концепцією «досягаючого керівника» одного майстра, який відповідає в цеху за все, замінювала «функціональна адміністрація», що складалася з восьми вузькоспеціалізованих (що виконували якусь одну функцію) інструкторів.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1095375" y="1106488"/>
            <a:ext cx="4491038" cy="4670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226300" y="1106488"/>
            <a:ext cx="4070350" cy="467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Arial" charset="0"/>
              </a:rPr>
              <a:t/>
            </a:r>
            <a:br>
              <a:rPr lang="ru-RU" sz="1200">
                <a:solidFill>
                  <a:srgbClr val="FFFFFF"/>
                </a:solidFill>
                <a:cs typeface="Arial" charset="0"/>
              </a:rPr>
            </a:br>
            <a:r>
              <a:rPr lang="ru-RU" sz="1200">
                <a:solidFill>
                  <a:srgbClr val="FFFFFF"/>
                </a:solidFill>
                <a:cs typeface="Arial" charset="0"/>
              </a:rPr>
              <a:t/>
            </a:r>
            <a:br>
              <a:rPr lang="ru-RU" sz="1200">
                <a:solidFill>
                  <a:srgbClr val="FFFFFF"/>
                </a:solidFill>
                <a:cs typeface="Arial" charset="0"/>
              </a:rPr>
            </a:br>
            <a:r>
              <a:rPr lang="ru-RU" sz="1200">
                <a:solidFill>
                  <a:srgbClr val="FFFFFF"/>
                </a:solidFill>
                <a:cs typeface="Arial" charset="0"/>
              </a:rPr>
              <a:t/>
            </a:r>
            <a:br>
              <a:rPr lang="ru-RU" sz="1200">
                <a:solidFill>
                  <a:srgbClr val="FFFFFF"/>
                </a:solidFill>
                <a:cs typeface="Arial" charset="0"/>
              </a:rPr>
            </a:br>
            <a:r>
              <a:rPr lang="ru-RU" sz="1200">
                <a:solidFill>
                  <a:srgbClr val="FFFFFF"/>
                </a:solidFill>
                <a:cs typeface="Arial" charset="0"/>
              </a:rPr>
              <a:t>Вчений Г. Емірсон сформулював 10 принципів управління, що забезпечують зростання продуктивності </a:t>
            </a:r>
            <a:r>
              <a:rPr lang="ru-RU" sz="1200">
                <a:solidFill>
                  <a:srgbClr val="FFFFFF"/>
                </a:solidFill>
                <a:latin typeface="Arial" charset="0"/>
                <a:cs typeface="Arial" charset="0"/>
              </a:rPr>
              <a:t>праці</a:t>
            </a:r>
            <a:r>
              <a:rPr lang="ru-RU" sz="1200">
                <a:solidFill>
                  <a:srgbClr val="FFFFFF"/>
                </a:solidFill>
                <a:cs typeface="Arial" charset="0"/>
              </a:rPr>
              <a:t>, які не втратили значення до цього дня:</a:t>
            </a:r>
          </a:p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Arial" charset="0"/>
              </a:rPr>
              <a:t>1. Виразно постав</a:t>
            </a:r>
            <a:r>
              <a:rPr lang="ru-RU" sz="1300">
                <a:solidFill>
                  <a:srgbClr val="FFFFFF"/>
                </a:solidFill>
                <a:cs typeface="Arial" charset="0"/>
              </a:rPr>
              <a:t>лені цілі як початковий пункт управління.</a:t>
            </a:r>
            <a:br>
              <a:rPr lang="ru-RU" sz="1300">
                <a:solidFill>
                  <a:srgbClr val="FFFFFF"/>
                </a:solidFill>
                <a:cs typeface="Arial" charset="0"/>
              </a:rPr>
            </a:br>
            <a:r>
              <a:rPr lang="ru-RU" sz="1300">
                <a:solidFill>
                  <a:srgbClr val="FFFFFF"/>
                </a:solidFill>
                <a:cs typeface="Arial" charset="0"/>
              </a:rPr>
              <a:t>2. Здоровий глузд, що передбачає, в тому числі визнання окремих помилок і пошук їх причин.</a:t>
            </a:r>
          </a:p>
          <a:p>
            <a:pPr>
              <a:defRPr/>
            </a:pPr>
            <a:r>
              <a:rPr lang="ru-RU" sz="1300">
                <a:solidFill>
                  <a:srgbClr val="FFFFFF"/>
                </a:solidFill>
                <a:cs typeface="Arial" charset="0"/>
              </a:rPr>
              <a:t>3. Компетентна консультація професіоналів і вдосконалення процесу управління на основі їх рекомендацій.</a:t>
            </a:r>
          </a:p>
          <a:p>
            <a:pPr>
              <a:defRPr/>
            </a:pPr>
            <a:r>
              <a:rPr lang="ru-RU" sz="1300">
                <a:solidFill>
                  <a:srgbClr val="FFFFFF"/>
                </a:solidFill>
                <a:cs typeface="Arial" charset="0"/>
              </a:rPr>
              <a:t>4. Дисципліна, забезпечена чіткою регламентацією діяльності людей, контролем її, своєчасним заохоченням.</a:t>
            </a:r>
          </a:p>
          <a:p>
            <a:pPr>
              <a:defRPr/>
            </a:pPr>
            <a:r>
              <a:rPr lang="ru-RU" sz="1300">
                <a:solidFill>
                  <a:srgbClr val="FFFFFF"/>
                </a:solidFill>
                <a:cs typeface="Arial" charset="0"/>
              </a:rPr>
              <a:t>5. Справедливе відношення до персоналу.</a:t>
            </a:r>
          </a:p>
          <a:p>
            <a:pPr>
              <a:defRPr/>
            </a:pPr>
            <a:r>
              <a:rPr lang="ru-RU" sz="1300">
                <a:solidFill>
                  <a:srgbClr val="FFFFFF"/>
                </a:solidFill>
                <a:cs typeface="Arial" charset="0"/>
              </a:rPr>
              <a:t>6. Диспетчеризація за принципом «краще диспетчеризація хоч би не спланованої роботи, чим планування роботи без її диспетчеризації»</a:t>
            </a:r>
          </a:p>
          <a:p>
            <a:pPr>
              <a:defRPr/>
            </a:pPr>
            <a:r>
              <a:rPr lang="ru-RU" sz="1300">
                <a:solidFill>
                  <a:srgbClr val="FFFFFF"/>
                </a:solidFill>
                <a:cs typeface="Arial" charset="0"/>
              </a:rPr>
              <a:t>7. Норми і розклади, сприяючі пошуку і реалізації резервів.</a:t>
            </a:r>
          </a:p>
          <a:p>
            <a:pPr>
              <a:defRPr/>
            </a:pPr>
            <a:r>
              <a:rPr lang="ru-RU" sz="1300">
                <a:solidFill>
                  <a:srgbClr val="FFFFFF"/>
                </a:solidFill>
                <a:cs typeface="Arial" charset="0"/>
              </a:rPr>
              <a:t>8. Нормування операцій, що полягає в стандартизації способів їх виконання і регламентуванні часу.</a:t>
            </a:r>
          </a:p>
          <a:p>
            <a:pPr>
              <a:defRPr/>
            </a:pPr>
            <a:r>
              <a:rPr lang="ru-RU" sz="1300">
                <a:solidFill>
                  <a:srgbClr val="FFFFFF"/>
                </a:solidFill>
                <a:cs typeface="Arial" charset="0"/>
              </a:rPr>
              <a:t>9. Наявність стандартних письмових інструкцій.</a:t>
            </a:r>
          </a:p>
          <a:p>
            <a:pPr>
              <a:defRPr/>
            </a:pPr>
            <a:r>
              <a:rPr lang="ru-RU" sz="1300">
                <a:solidFill>
                  <a:srgbClr val="FFFFFF"/>
                </a:solidFill>
                <a:cs typeface="Arial" charset="0"/>
              </a:rPr>
              <a:t>10. Винагорода за продуктивність.</a:t>
            </a:r>
          </a:p>
          <a:p>
            <a:pPr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3313" y="1106488"/>
            <a:ext cx="4494212" cy="46704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1036638" y="1106488"/>
            <a:ext cx="454977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Garamond" pitchFamily="18" charset="0"/>
              </a:rPr>
              <a:t/>
            </a:r>
            <a:br>
              <a:rPr lang="ru-RU" sz="1600">
                <a:latin typeface="Garamond" pitchFamily="18" charset="0"/>
              </a:rPr>
            </a:br>
            <a:r>
              <a:rPr lang="ru-RU" sz="1600">
                <a:latin typeface="Garamond" pitchFamily="18" charset="0"/>
              </a:rPr>
              <a:t>Головна ідея Тейлора- управління повинне стати системою, заснованою на певних наукових принципах, повинно здійснюватися спеціально розробленими методами і заходами, т</a:t>
            </a:r>
            <a:r>
              <a:rPr lang="ru-RU" sz="1600"/>
              <a:t>обто </a:t>
            </a:r>
            <a:r>
              <a:rPr lang="ru-RU" sz="1600">
                <a:latin typeface="Garamond" pitchFamily="18" charset="0"/>
              </a:rPr>
              <a:t>що необхідний проектувати, нормувати, стандартизувати не тільки техніку виробництва, але і труд, його організацію і управління. Практичне застосування ідей Тейлора забезпечило значне зростання продуктивності </a:t>
            </a:r>
            <a:r>
              <a:rPr lang="ru-RU" sz="1600"/>
              <a:t>прац</a:t>
            </a:r>
            <a:r>
              <a:rPr lang="uk-UA" sz="1600"/>
              <a:t>і</a:t>
            </a:r>
            <a:r>
              <a:rPr lang="ru-RU" sz="1600">
                <a:latin typeface="Garamond" pitchFamily="18" charset="0"/>
              </a:rPr>
              <a:t>. Потрібно відмітити і деякі нестачі системи Тейлора, передусім ігнорування людського чинника. Тейлоризм трактує людини не як суб'єкт, а просто як чинник виробництва, соціальні умови якого абсолютно не приймаються до уваги. Він низводит робітника до механічного виконавця наказаних йому науково обгрунтованих інструкцій.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1825" y="1717675"/>
            <a:ext cx="1393825" cy="512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Порівняння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8175" y="2632075"/>
            <a:ext cx="1387475" cy="534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Тейлора і </a:t>
            </a:r>
            <a:br>
              <a:rPr lang="uk-UA" dirty="0"/>
            </a:br>
            <a:r>
              <a:rPr lang="uk-UA" dirty="0" err="1"/>
              <a:t>Емірсона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855200" cy="4222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Наукові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розробки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подружнього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союзу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4425" y="2608263"/>
            <a:ext cx="2381250" cy="3305175"/>
          </a:xfrm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3600" y="2586038"/>
            <a:ext cx="26670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495675" y="2608263"/>
            <a:ext cx="2552700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Народилася</a:t>
            </a:r>
            <a:r>
              <a:rPr lang="ru-RU" dirty="0"/>
              <a:t> 24 </a:t>
            </a:r>
            <a:r>
              <a:rPr lang="ru-RU" dirty="0" err="1"/>
              <a:t>травня</a:t>
            </a:r>
            <a:r>
              <a:rPr lang="ru-RU" dirty="0"/>
              <a:t>, 1878 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Окленд, </a:t>
            </a:r>
            <a:r>
              <a:rPr lang="ru-RU" dirty="0" err="1"/>
              <a:t>Каліфорнія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5675" y="5222875"/>
            <a:ext cx="2552700" cy="6905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Померла 2 січня,1972 р.</a:t>
            </a:r>
            <a:br>
              <a:rPr lang="uk-UA" dirty="0"/>
            </a:br>
            <a:r>
              <a:rPr lang="uk-UA" dirty="0" err="1"/>
              <a:t>Фенікс,Аризона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86250" y="3871913"/>
            <a:ext cx="971550" cy="1092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48375" y="2608263"/>
            <a:ext cx="2435225" cy="1004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Народився</a:t>
            </a:r>
            <a:r>
              <a:rPr lang="ru-RU" dirty="0"/>
              <a:t> 7 </a:t>
            </a:r>
            <a:r>
              <a:rPr lang="ru-RU" dirty="0" err="1"/>
              <a:t>липня</a:t>
            </a:r>
            <a:r>
              <a:rPr lang="ru-RU" dirty="0"/>
              <a:t> 1868 р. в </a:t>
            </a:r>
            <a:r>
              <a:rPr lang="ru-RU" dirty="0" err="1"/>
              <a:t>Фейрфілді</a:t>
            </a:r>
            <a:r>
              <a:rPr lang="ru-RU" dirty="0"/>
              <a:t>, штат Мен, США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680200" y="3871913"/>
            <a:ext cx="1012825" cy="1092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48375" y="5222875"/>
            <a:ext cx="2435225" cy="6905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Помер 14 </a:t>
            </a:r>
            <a:r>
              <a:rPr lang="ru-RU" dirty="0" err="1"/>
              <a:t>червня</a:t>
            </a:r>
            <a:r>
              <a:rPr lang="ru-RU" dirty="0"/>
              <a:t> ,1924р.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3961" y="2286000"/>
            <a:ext cx="2287161" cy="22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Ліліан Гілбрет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35690" y="2286000"/>
            <a:ext cx="2364058" cy="211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Френк Гілбрет </a:t>
            </a:r>
          </a:p>
        </p:txBody>
      </p:sp>
      <p:pic>
        <p:nvPicPr>
          <p:cNvPr id="2663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3600" y="2608263"/>
            <a:ext cx="266700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75" y="1974850"/>
            <a:ext cx="3667125" cy="20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Ліліан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Гілбрет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508250"/>
            <a:ext cx="2378075" cy="330517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394200" y="736600"/>
            <a:ext cx="7180263" cy="5362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</a:t>
            </a:r>
            <a:r>
              <a:rPr lang="ru-RU" dirty="0" err="1"/>
              <a:t>Навчалася</a:t>
            </a:r>
            <a:r>
              <a:rPr lang="ru-RU" dirty="0"/>
              <a:t> у </a:t>
            </a:r>
            <a:r>
              <a:rPr lang="ru-RU" dirty="0" err="1"/>
              <a:t>Каліфорнійському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. В 1911 р. завершила роботу над </a:t>
            </a:r>
            <a:r>
              <a:rPr lang="ru-RU" dirty="0" err="1"/>
              <a:t>докторською</a:t>
            </a:r>
            <a:r>
              <a:rPr lang="ru-RU" dirty="0"/>
              <a:t> </a:t>
            </a:r>
            <a:r>
              <a:rPr lang="ru-RU" dirty="0" err="1"/>
              <a:t>дисертацією</a:t>
            </a:r>
            <a:r>
              <a:rPr lang="ru-RU" dirty="0"/>
              <a:t> “</a:t>
            </a:r>
            <a:r>
              <a:rPr lang="ru-RU" dirty="0" err="1"/>
              <a:t>Психологія</a:t>
            </a:r>
            <a:r>
              <a:rPr lang="ru-RU" dirty="0"/>
              <a:t> менеджменту”.</a:t>
            </a:r>
            <a:br>
              <a:rPr lang="ru-RU" dirty="0"/>
            </a:br>
            <a:r>
              <a:rPr lang="ru-RU" dirty="0"/>
              <a:t>В 1912 р. </a:t>
            </a:r>
            <a:r>
              <a:rPr lang="ru-RU" dirty="0" err="1"/>
              <a:t>приєдналася</a:t>
            </a:r>
            <a:r>
              <a:rPr lang="ru-RU" dirty="0"/>
              <a:t> до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консультаційної</a:t>
            </a:r>
            <a:r>
              <a:rPr lang="ru-RU" dirty="0"/>
              <a:t> </a:t>
            </a:r>
            <a:r>
              <a:rPr lang="ru-RU" dirty="0" err="1"/>
              <a:t>управлінської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, 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раптової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продовжувала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фірмою</a:t>
            </a:r>
            <a:r>
              <a:rPr lang="ru-RU" dirty="0"/>
              <a:t>, писала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читала </a:t>
            </a:r>
            <a:r>
              <a:rPr lang="ru-RU" dirty="0" err="1"/>
              <a:t>лекції</a:t>
            </a:r>
            <a:r>
              <a:rPr lang="ru-RU" dirty="0"/>
              <a:t> й </a:t>
            </a:r>
            <a:r>
              <a:rPr lang="ru-RU" dirty="0" err="1"/>
              <a:t>добровільно</a:t>
            </a:r>
            <a:r>
              <a:rPr lang="ru-RU" dirty="0"/>
              <a:t> </a:t>
            </a:r>
            <a:r>
              <a:rPr lang="ru-RU" dirty="0" err="1"/>
              <a:t>допомагала</a:t>
            </a:r>
            <a:r>
              <a:rPr lang="ru-RU" dirty="0"/>
              <a:t> </a:t>
            </a:r>
            <a:r>
              <a:rPr lang="ru-RU" dirty="0" err="1"/>
              <a:t>багатьом</a:t>
            </a:r>
            <a:r>
              <a:rPr lang="ru-RU" dirty="0"/>
              <a:t> </a:t>
            </a:r>
            <a:r>
              <a:rPr lang="ru-RU" dirty="0" err="1"/>
              <a:t>організаціям</a:t>
            </a:r>
            <a:r>
              <a:rPr lang="ru-RU" dirty="0"/>
              <a:t>. Вона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 </a:t>
            </a:r>
            <a:r>
              <a:rPr lang="ru-RU" dirty="0" err="1"/>
              <a:t>почесних</a:t>
            </a:r>
            <a:r>
              <a:rPr lang="ru-RU" dirty="0"/>
              <a:t> </a:t>
            </a:r>
            <a:r>
              <a:rPr lang="ru-RU" dirty="0" err="1"/>
              <a:t>звань</a:t>
            </a:r>
            <a:r>
              <a:rPr lang="ru-RU" dirty="0"/>
              <a:t> та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подяк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 і </a:t>
            </a:r>
            <a:r>
              <a:rPr lang="ru-RU" dirty="0" err="1"/>
              <a:t>професіональних</a:t>
            </a:r>
            <a:r>
              <a:rPr lang="ru-RU" dirty="0"/>
              <a:t> </a:t>
            </a:r>
            <a:r>
              <a:rPr lang="ru-RU" dirty="0" err="1"/>
              <a:t>асоціацій</a:t>
            </a:r>
            <a:r>
              <a:rPr lang="ru-RU" dirty="0"/>
              <a:t>. Л. </a:t>
            </a:r>
            <a:r>
              <a:rPr lang="ru-RU" dirty="0" err="1"/>
              <a:t>Гілбрет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, яка стала членом </a:t>
            </a:r>
            <a:r>
              <a:rPr lang="ru-RU" dirty="0" err="1"/>
              <a:t>Спілки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інженерів</a:t>
            </a:r>
            <a:r>
              <a:rPr lang="ru-RU" dirty="0"/>
              <a:t>, членом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інженерів-механіків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здобула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“</a:t>
            </a:r>
            <a:r>
              <a:rPr lang="ru-RU" dirty="0" err="1"/>
              <a:t>Почесного</a:t>
            </a:r>
            <a:r>
              <a:rPr lang="ru-RU" dirty="0"/>
              <a:t> </a:t>
            </a:r>
            <a:r>
              <a:rPr lang="ru-RU" dirty="0" err="1"/>
              <a:t>магістра</a:t>
            </a:r>
            <a:r>
              <a:rPr lang="ru-RU" dirty="0"/>
              <a:t> </a:t>
            </a:r>
            <a:r>
              <a:rPr lang="ru-RU" dirty="0" err="1"/>
              <a:t>інженерних</a:t>
            </a:r>
            <a:r>
              <a:rPr lang="ru-RU" dirty="0"/>
              <a:t> наук” </a:t>
            </a:r>
            <a:r>
              <a:rPr lang="ru-RU" dirty="0" err="1"/>
              <a:t>Мічиганського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,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менеджменту </a:t>
            </a:r>
            <a:r>
              <a:rPr lang="ru-RU" dirty="0" err="1"/>
              <a:t>інженерних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ряду </a:t>
            </a:r>
            <a:r>
              <a:rPr lang="ru-RU" dirty="0" err="1"/>
              <a:t>університетів</a:t>
            </a:r>
            <a:r>
              <a:rPr lang="ru-RU" dirty="0"/>
              <a:t>. Вона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присуджена</a:t>
            </a:r>
            <a:r>
              <a:rPr lang="ru-RU" dirty="0"/>
              <a:t> “Медаль </a:t>
            </a:r>
            <a:r>
              <a:rPr lang="ru-RU" dirty="0" err="1"/>
              <a:t>Гілбрета</a:t>
            </a:r>
            <a:r>
              <a:rPr lang="ru-RU" dirty="0"/>
              <a:t>” (1931) і яка </a:t>
            </a:r>
            <a:r>
              <a:rPr lang="ru-RU" dirty="0" err="1"/>
              <a:t>отримала</a:t>
            </a:r>
            <a:r>
              <a:rPr lang="ru-RU" dirty="0"/>
              <a:t> Золоту медаль </a:t>
            </a:r>
            <a:r>
              <a:rPr lang="ru-RU" dirty="0" err="1"/>
              <a:t>Гантта</a:t>
            </a:r>
            <a:r>
              <a:rPr lang="ru-RU" dirty="0"/>
              <a:t>. </a:t>
            </a:r>
            <a:r>
              <a:rPr lang="ru-RU" dirty="0" err="1"/>
              <a:t>Ліліан</a:t>
            </a:r>
            <a:r>
              <a:rPr lang="ru-RU" dirty="0"/>
              <a:t> </a:t>
            </a:r>
            <a:r>
              <a:rPr lang="ru-RU" dirty="0" err="1"/>
              <a:t>Гілбрет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“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леді</a:t>
            </a:r>
            <a:r>
              <a:rPr lang="ru-RU" dirty="0"/>
              <a:t> менеджменту”. Вона </a:t>
            </a:r>
            <a:r>
              <a:rPr lang="ru-RU" dirty="0" err="1"/>
              <a:t>була</a:t>
            </a:r>
            <a:r>
              <a:rPr lang="ru-RU" dirty="0"/>
              <a:t> 43 </a:t>
            </a:r>
            <a:r>
              <a:rPr lang="ru-RU" dirty="0" err="1"/>
              <a:t>викладачем</a:t>
            </a:r>
            <a:r>
              <a:rPr lang="ru-RU" dirty="0"/>
              <a:t> і </a:t>
            </a:r>
            <a:r>
              <a:rPr lang="ru-RU" dirty="0" err="1"/>
              <a:t>фахівцем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, одним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учених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оцінив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гарних</a:t>
            </a:r>
            <a:r>
              <a:rPr lang="ru-RU" dirty="0"/>
              <a:t>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1391</TotalTime>
  <Words>1580</Words>
  <Application>Microsoft Office PowerPoint</Application>
  <PresentationFormat>Произвольный</PresentationFormat>
  <Paragraphs>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19</vt:i4>
      </vt:variant>
    </vt:vector>
  </HeadingPairs>
  <TitlesOfParts>
    <vt:vector size="37" baseType="lpstr">
      <vt:lpstr>Arial</vt:lpstr>
      <vt:lpstr>Garamond</vt:lpstr>
      <vt:lpstr>Calibri</vt:lpstr>
      <vt:lpstr>Times New Roman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Натуральные материалы</vt:lpstr>
      <vt:lpstr>Школа наукового управління </vt:lpstr>
      <vt:lpstr>-Фредерік Тейлор- біографія і цікаві факти</vt:lpstr>
      <vt:lpstr>Слайд 3</vt:lpstr>
      <vt:lpstr>Слайд 4</vt:lpstr>
      <vt:lpstr>Основними науковими працями є:</vt:lpstr>
      <vt:lpstr>Головні концепції науковця</vt:lpstr>
      <vt:lpstr>Слайд 7</vt:lpstr>
      <vt:lpstr>Наукові розробки подружнього союзу</vt:lpstr>
      <vt:lpstr>Ліліан Гілбрет</vt:lpstr>
      <vt:lpstr>Френк Гілберт</vt:lpstr>
      <vt:lpstr>Що спонукало їх займатися проблематикою управлінських відносин</vt:lpstr>
      <vt:lpstr>Основні наукові праці подружжя Гілбретів. Голові концепції.</vt:lpstr>
      <vt:lpstr>Науковий менеджмент Генрі Гантта</vt:lpstr>
      <vt:lpstr>Що спонукало їх займатися проблематикою людських відносин</vt:lpstr>
      <vt:lpstr>Основні наукові праці Г. Гантта </vt:lpstr>
      <vt:lpstr>Ральф Волдо Емерсон</vt:lpstr>
      <vt:lpstr>Слайд 17</vt:lpstr>
      <vt:lpstr>ПЕРЕЛІК ПРАЦЬ 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Коротко про головне</dc:title>
  <dc:creator>Admin</dc:creator>
  <cp:lastModifiedBy>Admin</cp:lastModifiedBy>
  <cp:revision>18</cp:revision>
  <dcterms:created xsi:type="dcterms:W3CDTF">2020-10-09T15:49:06Z</dcterms:created>
  <dcterms:modified xsi:type="dcterms:W3CDTF">2022-10-04T09:25:29Z</dcterms:modified>
</cp:coreProperties>
</file>