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73" r:id="rId5"/>
    <p:sldId id="260" r:id="rId6"/>
    <p:sldId id="261" r:id="rId7"/>
    <p:sldId id="262" r:id="rId8"/>
    <p:sldId id="264" r:id="rId9"/>
    <p:sldId id="263" r:id="rId10"/>
    <p:sldId id="266" r:id="rId11"/>
    <p:sldId id="271" r:id="rId12"/>
    <p:sldId id="27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72" y="9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2390" y="1410970"/>
            <a:ext cx="9507855" cy="4036060"/>
          </a:xfrm>
        </p:spPr>
        <p:txBody>
          <a:bodyPr>
            <a:normAutofit fontScale="90000"/>
          </a:bodyPr>
          <a:lstStyle/>
          <a:p>
            <a:r>
              <a:rPr lang="uk-UA" altLang="en-US" sz="5335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Презентація на тему : “Аналіз фінансових результатів діяльності підприємства”</a:t>
            </a:r>
            <a:br>
              <a:rPr lang="uk-UA" altLang="en-US" sz="5335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</a:br>
            <a:br>
              <a:rPr lang="uk-UA" altLang="en-US" sz="5335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</a:br>
            <a:endParaRPr lang="uk-UA" altLang="en-US" sz="5335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anose="030608020404060703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овое поле 29"/>
          <p:cNvSpPr txBox="1"/>
          <p:nvPr/>
        </p:nvSpPr>
        <p:spPr>
          <a:xfrm>
            <a:off x="814705" y="797560"/>
            <a:ext cx="6640830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Рентабельність окремих видів продукції розраховується як відношення прибутку від реалізації окремого виду продукції до його собівартості.</a:t>
            </a:r>
          </a:p>
          <a:p>
            <a:endParaRPr lang="uk-UA" altLang="ru-RU" sz="24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Рентабельність виробництва (підприємства) – найбільш узагальнювальний показник його діяльності, який відображає використання усіх факторів виробництва і реалізації продукції, оборотність господарських коштів та розраховується як відношення прибутку від звичайної діяльності до оподаткування, до середньорічної вартості основних засобів та матеріальних оборотних коштів.</a:t>
            </a:r>
          </a:p>
        </p:txBody>
      </p:sp>
      <p:pic>
        <p:nvPicPr>
          <p:cNvPr id="110" name="Замещающее содержимое 109"/>
          <p:cNvPicPr>
            <a:picLocks noGrp="1"/>
          </p:cNvPicPr>
          <p:nvPr>
            <p:ph idx="1"/>
          </p:nvPr>
        </p:nvPicPr>
        <p:blipFill>
          <a:blip r:embed="rId2"/>
          <a:srcRect r="21424"/>
          <a:stretch>
            <a:fillRect/>
          </a:stretch>
        </p:blipFill>
        <p:spPr>
          <a:xfrm>
            <a:off x="6299200" y="1095375"/>
            <a:ext cx="5755005" cy="5762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овое поле 29"/>
          <p:cNvSpPr txBox="1"/>
          <p:nvPr/>
        </p:nvSpPr>
        <p:spPr>
          <a:xfrm>
            <a:off x="4342765" y="182880"/>
            <a:ext cx="7198360" cy="6492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ru-RU" sz="28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Контрольні запитання:</a:t>
            </a:r>
          </a:p>
          <a:p>
            <a:pPr algn="ctr"/>
            <a:endParaRPr lang="uk-UA" altLang="ru-RU" sz="28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1.Охарактеризуйте основні показники прибутку і порядок їх розрахунку.</a:t>
            </a:r>
          </a:p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2.Що таке маржинальний аналіз і для чого його використовують.</a:t>
            </a:r>
          </a:p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3.Викладіть суть методики маржинального аналізу прибутку.</a:t>
            </a:r>
          </a:p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4.Що таке беззбитковий обсяг продажів і зона безпеки підприємства.</a:t>
            </a:r>
          </a:p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5.Як визначають величину беззбиткового обсягу продажів і зони безпеки підприємства за аналітичним і графічним методами.</a:t>
            </a:r>
          </a:p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6.Охарактеризуйте основні показники рентабельності	і методику їх розрахунку.</a:t>
            </a:r>
          </a:p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7.Назвіть основні джерела резервів збільшення прибутку і методику їх підрахунку.</a:t>
            </a:r>
          </a:p>
        </p:txBody>
      </p:sp>
      <p:pic>
        <p:nvPicPr>
          <p:cNvPr id="102" name="Замещающее содержимое 101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92580"/>
            <a:ext cx="4808220" cy="52654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Замещающее содержимое 100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овое поле 29"/>
          <p:cNvSpPr txBox="1"/>
          <p:nvPr/>
        </p:nvSpPr>
        <p:spPr>
          <a:xfrm>
            <a:off x="5450205" y="1351915"/>
            <a:ext cx="6414135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ЗМІСТ</a:t>
            </a:r>
          </a:p>
          <a:p>
            <a:pPr algn="ctr"/>
            <a:endParaRPr lang="uk-UA" altLang="ru-RU" sz="24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1.Завдання та інформаційна база економічного аналізу.</a:t>
            </a:r>
          </a:p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2.Аналіз динаміки та складу фінансових результатів підприємства.</a:t>
            </a:r>
          </a:p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3.Аналіз фінансових результатів від основної операційної	діяльності.</a:t>
            </a:r>
          </a:p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4.Аналіз кількісного рівня дослідження фінансових результатів.</a:t>
            </a:r>
          </a:p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5.Аналіз рівня рентабельності підприємства.</a:t>
            </a:r>
          </a:p>
        </p:txBody>
      </p:sp>
      <p:pic>
        <p:nvPicPr>
          <p:cNvPr id="2" name="Замещающее содержимое 1"/>
          <p:cNvPicPr>
            <a:picLocks noGrp="1"/>
          </p:cNvPicPr>
          <p:nvPr>
            <p:ph sz="half" idx="2"/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r="23941"/>
          <a:stretch>
            <a:fillRect/>
          </a:stretch>
        </p:blipFill>
        <p:spPr>
          <a:xfrm>
            <a:off x="0" y="816610"/>
            <a:ext cx="5450205" cy="60413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овое поле 29"/>
          <p:cNvSpPr txBox="1"/>
          <p:nvPr/>
        </p:nvSpPr>
        <p:spPr>
          <a:xfrm>
            <a:off x="2673350" y="281940"/>
            <a:ext cx="68459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ru-RU" sz="32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Ключові терміни та поняття:</a:t>
            </a: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345440" y="1101725"/>
            <a:ext cx="8074025" cy="4892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Дохід – грошові кошти або інші активи, отримані в результаті будь-якої діяльності.</a:t>
            </a:r>
          </a:p>
          <a:p>
            <a:endParaRPr lang="uk-UA" altLang="ru-RU" sz="24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Доходи підприємства – це збільшення економічних вигод у вигляді отримання активів або зменшення зобов’язань, які приводять до збільшення власного капіталу (крім збільшення капіталу за рахунок внесків власників). Доходи підприємства формуються відповідно до видів його діяльності.</a:t>
            </a:r>
          </a:p>
          <a:p>
            <a:endParaRPr lang="uk-UA" altLang="ru-RU" sz="24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Операційна діяльність – це основна діяльність підприємства, а також інші види діяльності, які не є інвестиційною або фінансовою діяльністю.</a:t>
            </a:r>
          </a:p>
        </p:txBody>
      </p:sp>
      <p:pic>
        <p:nvPicPr>
          <p:cNvPr id="102" name="Замещающее содержимое 101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E6E6E6">
                  <a:alpha val="100000"/>
                </a:srgbClr>
              </a:clrFrom>
              <a:clrTo>
                <a:srgbClr val="E6E6E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9585" y="3731895"/>
            <a:ext cx="4082415" cy="31261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овое поле 29"/>
          <p:cNvSpPr txBox="1"/>
          <p:nvPr/>
        </p:nvSpPr>
        <p:spPr>
          <a:xfrm>
            <a:off x="325755" y="428625"/>
            <a:ext cx="8726805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 діяльність - це операції, пов’язані з виробництвом або реалізацією продукції (товарів, робіт, послуг), які є головною метою створення підприємства та забезпечують основну частину його доходу.</a:t>
            </a:r>
          </a:p>
          <a:p>
            <a:pPr algn="l"/>
            <a:endParaRPr lang="uk-UA" altLang="ru-RU" sz="24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Чистий дохід (виручка) від реалізації товарів (послуг) – дохід (виручка) від реалізації продукції, товарів, послуг за відрахуванням податків, зборів, знижок тошо.</a:t>
            </a:r>
          </a:p>
          <a:p>
            <a:pPr algn="l"/>
            <a:endParaRPr lang="uk-UA" altLang="ru-RU" sz="24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Інші операційні доходи – це доходи від операційної діяльності, крім доходу (виручки) від реалізації продукції (товарів, робіт, послуг), які пов’язані з операційною діяльністю підприємства, а саме: дохід від операційної оренди активів, дохід від операційних курсових різниць, повернення попередньо списаних активів, дохід від реалізації оборотних активів (крім фінансових інвестицій) та ін.</a:t>
            </a:r>
          </a:p>
        </p:txBody>
      </p:sp>
      <p:pic>
        <p:nvPicPr>
          <p:cNvPr id="103" name="Замещающее содержимое 102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109460" y="1850390"/>
            <a:ext cx="5082540" cy="50076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овое поле 29"/>
          <p:cNvSpPr txBox="1"/>
          <p:nvPr/>
        </p:nvSpPr>
        <p:spPr>
          <a:xfrm>
            <a:off x="4463415" y="244475"/>
            <a:ext cx="7349490" cy="6369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Доходи від участі в капіталі – це доходи, отримані від інвестування в асоційовані, дочірні підприємства та спільну діяльність, облік яких ведеться за методом участі в капіталі.</a:t>
            </a:r>
          </a:p>
          <a:p>
            <a:endParaRPr lang="uk-UA" altLang="ru-RU" sz="24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Інші фінансові доходи – це доходи від отримання дивідендів, відсотків та інших доходів підприємства, які отримані від фінансових інвестицій (крім доходів, облік яких ведеться за методом участі в капіталі).</a:t>
            </a:r>
          </a:p>
          <a:p>
            <a:endParaRPr lang="uk-UA" altLang="ru-RU" sz="24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Інші доходи – доходи підприємства, які виникають у процесі реалізації фінансових інвестицій, необоротних активів і майнових комплексів, а також доходи від неопераційних курсових різниць та інші доходи звичайної діяльності, але не пов’язані з операційною діяльністю підприємства.</a:t>
            </a:r>
          </a:p>
        </p:txBody>
      </p:sp>
      <p:pic>
        <p:nvPicPr>
          <p:cNvPr id="104" name="Замещающее содержимое 103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88900" y="1995170"/>
            <a:ext cx="4552315" cy="48628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овое поле 29"/>
          <p:cNvSpPr txBox="1"/>
          <p:nvPr/>
        </p:nvSpPr>
        <p:spPr>
          <a:xfrm>
            <a:off x="4316095" y="384175"/>
            <a:ext cx="7622540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Прибуток – це частина доходу, що залишається на підприємстві після відшкодування усіх витрат, пов’язаних з виробництвом, реалізацією продукції (робіт, послуг) та іншими видами діяльності.</a:t>
            </a:r>
          </a:p>
          <a:p>
            <a:endParaRPr lang="uk-UA" altLang="ru-RU" sz="24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Фінансовий результат діяльності підприємства – це прибуток або збиток, який отримано в результаті співвідношення доходів та витрат від відповідного виду діяльності підприємства.</a:t>
            </a:r>
          </a:p>
          <a:p>
            <a:endParaRPr lang="uk-UA" altLang="ru-RU" sz="24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Валовий прибуток (збиток) – визначається як різниця чистого доходу (виручки) від реалізації продукції (товарів, робіт, послуг) та собівартості реалізованої продукції (товарів, робіт, послуг).</a:t>
            </a:r>
          </a:p>
        </p:txBody>
      </p:sp>
      <p:pic>
        <p:nvPicPr>
          <p:cNvPr id="100" name="Замещающее содержимое 99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025015"/>
            <a:ext cx="4669155" cy="48329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овое поле 29"/>
          <p:cNvSpPr txBox="1"/>
          <p:nvPr/>
        </p:nvSpPr>
        <p:spPr>
          <a:xfrm>
            <a:off x="0" y="428625"/>
            <a:ext cx="6856095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Фінансовий результат від основної операційної діяльності – визначається як різниця між валовим прибутком (збитком) і адміністративними витратами та витратами на збут.</a:t>
            </a:r>
          </a:p>
          <a:p>
            <a:endParaRPr lang="uk-UA" altLang="ru-RU" sz="24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Фінансовий результат від операційної діяльності – це сума фінансового результату від основної операційної діяльності та результату від іншої операційної діяльності.</a:t>
            </a:r>
          </a:p>
          <a:p>
            <a:endParaRPr lang="uk-UA" altLang="ru-RU" sz="24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Фінансовий результат від діяльності до оподаткування – це сума фінансового результату від операційної діяльності та результату від фінансової та інвестиційної діяльності.</a:t>
            </a:r>
          </a:p>
        </p:txBody>
      </p:sp>
      <p:pic>
        <p:nvPicPr>
          <p:cNvPr id="106" name="Замещающее содержимое 105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99200" y="429260"/>
            <a:ext cx="5654040" cy="60001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овое поле 29"/>
          <p:cNvSpPr txBox="1"/>
          <p:nvPr/>
        </p:nvSpPr>
        <p:spPr>
          <a:xfrm>
            <a:off x="223520" y="571500"/>
            <a:ext cx="6913880" cy="5507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ru-RU" sz="22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Чистий прибуток – це прибуток, який залишається у підприємства після уплати всіх податків з прибутку від оподаткування.</a:t>
            </a:r>
          </a:p>
          <a:p>
            <a:endParaRPr lang="uk-UA" altLang="ru-RU" sz="22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2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Рентабельність – це відносний показник ефективності діяльності підприємства, який показує співвідношення ефекту із наявними (використаними) ресурсами, сукупність дохідності, вигідності, прибутковості бізнесу.</a:t>
            </a:r>
          </a:p>
          <a:p>
            <a:endParaRPr lang="uk-UA" altLang="ru-RU" sz="22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2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Загальна рентабельність – характеризує ефективність виробничо- господарської (комерційної) діяльності підприємства.</a:t>
            </a:r>
          </a:p>
          <a:p>
            <a:endParaRPr lang="uk-UA" altLang="ru-RU" sz="22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2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Рентабельність продукції характеризує ефективність витрат на її виробництво.</a:t>
            </a:r>
          </a:p>
        </p:txBody>
      </p:sp>
      <p:pic>
        <p:nvPicPr>
          <p:cNvPr id="108" name="Замещающее содержимое 107"/>
          <p:cNvPicPr>
            <a:picLocks noGrp="1"/>
          </p:cNvPicPr>
          <p:nvPr>
            <p:ph idx="1"/>
          </p:nvPr>
        </p:nvPicPr>
        <p:blipFill>
          <a:blip r:embed="rId3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86500" y="1503045"/>
            <a:ext cx="5905500" cy="52139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овое поле 29"/>
          <p:cNvSpPr txBox="1"/>
          <p:nvPr/>
        </p:nvSpPr>
        <p:spPr>
          <a:xfrm>
            <a:off x="5146675" y="2061845"/>
            <a:ext cx="633222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Рентабельність реалізації продукції (послуг) – відображає ефективність використання поточних витрат і розраховується як відношення валового прибутку від реалізації до собівартості реалізованої продукції або як відношення валового прибутку від реалізації до обсягу реалізованої продукції (саме в такому вигляді цей показник більше застосовується в зарубіжній практиці).</a:t>
            </a:r>
          </a:p>
        </p:txBody>
      </p:sp>
      <p:pic>
        <p:nvPicPr>
          <p:cNvPr id="107" name="Замещающее содержимое 106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2445" y="680085"/>
            <a:ext cx="3643630" cy="61779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801</Words>
  <Application>Microsoft Office PowerPoint</Application>
  <PresentationFormat>Широкоэкранный</PresentationFormat>
  <Paragraphs>54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Brush Script MT</vt:lpstr>
      <vt:lpstr>Calibri</vt:lpstr>
      <vt:lpstr>Calibri Light</vt:lpstr>
      <vt:lpstr>Тема Office</vt:lpstr>
      <vt:lpstr>Презентація на тему : “Аналіз фінансових результатів діяльності підприємства”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legion noutbuk</cp:lastModifiedBy>
  <cp:revision>5</cp:revision>
  <dcterms:created xsi:type="dcterms:W3CDTF">2021-04-14T06:18:00Z</dcterms:created>
  <dcterms:modified xsi:type="dcterms:W3CDTF">2021-12-30T04:50:19Z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00E24AE9CD2E4DED96D414F3A1A7CBC3</vt:lpwstr>
  </property>
  <property fmtid="{D5CDD505-2E9C-101B-9397-08002B2CF9AE}" pid="3" name="KSOProductBuildVer">
    <vt:lpwstr>1049-11.2.0.10382</vt:lpwstr>
  </property>
</Properties>
</file>