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0" r:id="rId1"/>
  </p:sldMasterIdLst>
  <p:sldIdLst>
    <p:sldId id="257" r:id="rId2"/>
    <p:sldId id="290" r:id="rId3"/>
    <p:sldId id="291" r:id="rId4"/>
    <p:sldId id="309" r:id="rId5"/>
    <p:sldId id="320" r:id="rId6"/>
    <p:sldId id="310" r:id="rId7"/>
    <p:sldId id="321" r:id="rId8"/>
    <p:sldId id="322" r:id="rId9"/>
    <p:sldId id="323" r:id="rId10"/>
    <p:sldId id="324" r:id="rId11"/>
    <p:sldId id="325" r:id="rId12"/>
    <p:sldId id="326" r:id="rId13"/>
    <p:sldId id="328" r:id="rId14"/>
    <p:sldId id="327" r:id="rId15"/>
    <p:sldId id="293" r:id="rId16"/>
    <p:sldId id="329" r:id="rId17"/>
    <p:sldId id="330" r:id="rId18"/>
    <p:sldId id="332" r:id="rId19"/>
    <p:sldId id="294" r:id="rId20"/>
    <p:sldId id="333" r:id="rId21"/>
    <p:sldId id="334" r:id="rId22"/>
    <p:sldId id="312" r:id="rId23"/>
    <p:sldId id="335" r:id="rId24"/>
    <p:sldId id="336" r:id="rId25"/>
    <p:sldId id="337" r:id="rId26"/>
    <p:sldId id="313" r:id="rId27"/>
    <p:sldId id="314" r:id="rId28"/>
    <p:sldId id="317" r:id="rId29"/>
    <p:sldId id="318" r:id="rId30"/>
    <p:sldId id="31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4" autoAdjust="0"/>
    <p:restoredTop sz="94660"/>
  </p:normalViewPr>
  <p:slideViewPr>
    <p:cSldViewPr snapToGrid="0">
      <p:cViewPr varScale="1">
        <p:scale>
          <a:sx n="115" d="100"/>
          <a:sy n="115" d="100"/>
        </p:scale>
        <p:origin x="45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505906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273768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75AF07D-2886-44A4-81A7-4474787361B6}"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7661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88844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5AF07D-2886-44A4-81A7-4474787361B6}"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92146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3745154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1545501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1513169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99986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182462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131816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273370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397313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97477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9984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575B3C-7E73-429A-BE7D-20BE62DD26B8}"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318658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575B3C-7E73-429A-BE7D-20BE62DD26B8}" type="datetimeFigureOut">
              <a:rPr lang="en-US" smtClean="0"/>
              <a:pPr/>
              <a:t>9/30/2025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75AF07D-2886-44A4-81A7-4474787361B6}" type="slidenum">
              <a:rPr lang="en-US" smtClean="0"/>
              <a:pPr/>
              <a:t>‹#›</a:t>
            </a:fld>
            <a:endParaRPr lang="en-US" dirty="0"/>
          </a:p>
        </p:txBody>
      </p:sp>
    </p:spTree>
    <p:extLst>
      <p:ext uri="{BB962C8B-B14F-4D97-AF65-F5344CB8AC3E}">
        <p14:creationId xmlns:p14="http://schemas.microsoft.com/office/powerpoint/2010/main" val="4017432074"/>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05516" y="624110"/>
            <a:ext cx="10281683" cy="577369"/>
          </a:xfrm>
        </p:spPr>
        <p:txBody>
          <a:bodyPr>
            <a:noAutofit/>
          </a:bodyPr>
          <a:lstStyle/>
          <a:p>
            <a:pPr algn="ctr"/>
            <a:r>
              <a:rPr lang="ru-RU" sz="2400" dirty="0" smtClean="0">
                <a:latin typeface="Calibri" panose="020F0502020204030204" pitchFamily="34" charset="0"/>
                <a:cs typeface="Calibri" panose="020F0502020204030204" pitchFamily="34" charset="0"/>
              </a:rPr>
              <a:t>Тема 4. </a:t>
            </a:r>
            <a:r>
              <a:rPr lang="uk-UA" sz="2400" b="1" dirty="0" smtClean="0"/>
              <a:t>Основні галузі господарства і заняття населення.</a:t>
            </a:r>
            <a:r>
              <a:rPr lang="ru-RU" sz="2400" dirty="0" smtClean="0"/>
              <a:t/>
            </a:r>
            <a:br>
              <a:rPr lang="ru-RU" sz="2400" dirty="0" smtClean="0"/>
            </a:br>
            <a:r>
              <a:rPr lang="ru-RU" sz="2400" dirty="0" smtClean="0"/>
              <a:t/>
            </a:r>
            <a:br>
              <a:rPr lang="ru-RU" sz="2400" dirty="0" smtClean="0"/>
            </a:br>
            <a:endParaRPr lang="ru-RU" sz="2400" dirty="0"/>
          </a:p>
        </p:txBody>
      </p:sp>
      <p:sp>
        <p:nvSpPr>
          <p:cNvPr id="3" name="Объект 2"/>
          <p:cNvSpPr>
            <a:spLocks noGrp="1"/>
          </p:cNvSpPr>
          <p:nvPr>
            <p:ph idx="1"/>
          </p:nvPr>
        </p:nvSpPr>
        <p:spPr>
          <a:xfrm>
            <a:off x="2589212" y="1297172"/>
            <a:ext cx="8915400" cy="4614050"/>
          </a:xfrm>
        </p:spPr>
        <p:txBody>
          <a:bodyPr>
            <a:normAutofit/>
          </a:bodyPr>
          <a:lstStyle/>
          <a:p>
            <a:pPr marL="0" indent="0" algn="ctr">
              <a:buNone/>
            </a:pPr>
            <a:r>
              <a:rPr lang="uk-UA" sz="2400" dirty="0" smtClean="0">
                <a:latin typeface="Arial" pitchFamily="34" charset="0"/>
                <a:cs typeface="Arial" pitchFamily="34" charset="0"/>
              </a:rPr>
              <a:t>План</a:t>
            </a:r>
          </a:p>
          <a:p>
            <a:r>
              <a:rPr lang="uk-UA" sz="2400" dirty="0" smtClean="0"/>
              <a:t>1.Землеробство (хліборобство, городництво, садівництво).</a:t>
            </a:r>
            <a:endParaRPr lang="ru-RU" sz="2400" dirty="0" smtClean="0"/>
          </a:p>
          <a:p>
            <a:r>
              <a:rPr lang="uk-UA" sz="2400" dirty="0" smtClean="0"/>
              <a:t>2.Тваринництво.</a:t>
            </a:r>
            <a:endParaRPr lang="ru-RU" sz="2400" dirty="0" smtClean="0"/>
          </a:p>
          <a:p>
            <a:r>
              <a:rPr lang="uk-UA" sz="2400" dirty="0" smtClean="0"/>
              <a:t>3.Рибальство.</a:t>
            </a:r>
            <a:endParaRPr lang="ru-RU" sz="2400" dirty="0" smtClean="0"/>
          </a:p>
          <a:p>
            <a:r>
              <a:rPr lang="uk-UA" sz="2400" dirty="0" smtClean="0"/>
              <a:t>4.Бджільництво.</a:t>
            </a:r>
            <a:endParaRPr lang="ru-RU" sz="2400" dirty="0" smtClean="0"/>
          </a:p>
          <a:p>
            <a:r>
              <a:rPr lang="uk-UA" sz="2400" dirty="0" smtClean="0"/>
              <a:t>5.Мисливство.</a:t>
            </a:r>
            <a:endParaRPr lang="ru-RU" sz="2400" dirty="0" smtClean="0"/>
          </a:p>
        </p:txBody>
      </p:sp>
    </p:spTree>
    <p:extLst>
      <p:ext uri="{BB962C8B-B14F-4D97-AF65-F5344CB8AC3E}">
        <p14:creationId xmlns:p14="http://schemas.microsoft.com/office/powerpoint/2010/main" val="3263025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8641" y="446088"/>
            <a:ext cx="2829042" cy="603443"/>
          </a:xfrm>
        </p:spPr>
        <p:txBody>
          <a:bodyPr>
            <a:normAutofit/>
          </a:bodyPr>
          <a:lstStyle/>
          <a:p>
            <a:r>
              <a:rPr lang="uk-UA" sz="2400" b="1" dirty="0" smtClean="0"/>
              <a:t>Конярство</a:t>
            </a:r>
            <a:endParaRPr lang="en-US" sz="2400" b="1" dirty="0"/>
          </a:p>
        </p:txBody>
      </p:sp>
      <p:sp>
        <p:nvSpPr>
          <p:cNvPr id="3" name="Объект 2"/>
          <p:cNvSpPr>
            <a:spLocks noGrp="1"/>
          </p:cNvSpPr>
          <p:nvPr>
            <p:ph idx="1"/>
          </p:nvPr>
        </p:nvSpPr>
        <p:spPr>
          <a:xfrm>
            <a:off x="3150524" y="191194"/>
            <a:ext cx="8941949" cy="6340236"/>
          </a:xfrm>
        </p:spPr>
        <p:txBody>
          <a:bodyPr>
            <a:noAutofit/>
          </a:bodyPr>
          <a:lstStyle/>
          <a:p>
            <a:pPr marL="0" algn="just">
              <a:lnSpc>
                <a:spcPct val="120000"/>
              </a:lnSpc>
              <a:spcBef>
                <a:spcPts val="0"/>
              </a:spcBef>
            </a:pPr>
            <a:r>
              <a:rPr lang="uk-UA" sz="1300" dirty="0">
                <a:latin typeface="Arial" panose="020B0604020202020204" pitchFamily="34" charset="0"/>
                <a:cs typeface="Arial" panose="020B0604020202020204" pitchFamily="34" charset="0"/>
              </a:rPr>
              <a:t>На території України розведення коней існувало ще за скіфських часів</a:t>
            </a:r>
            <a:r>
              <a:rPr lang="uk-UA" sz="1300" dirty="0" smtClean="0">
                <a:latin typeface="Arial" panose="020B0604020202020204" pitchFamily="34" charset="0"/>
                <a:cs typeface="Arial" panose="020B0604020202020204" pitchFamily="34" charset="0"/>
              </a:rPr>
              <a:t>.</a:t>
            </a:r>
            <a:r>
              <a:rPr lang="uk-UA" sz="1300" dirty="0">
                <a:latin typeface="Arial" panose="020B0604020202020204" pitchFamily="34" charset="0"/>
                <a:cs typeface="Arial" panose="020B0604020202020204" pitchFamily="34" charset="0"/>
              </a:rPr>
              <a:t> Кінь в українців використовувався як тяглова сила; </a:t>
            </a:r>
            <a:r>
              <a:rPr lang="uk-UA" sz="1300" b="1" dirty="0">
                <a:latin typeface="Arial" panose="020B0604020202020204" pitchFamily="34" charset="0"/>
                <a:cs typeface="Arial" panose="020B0604020202020204" pitchFamily="34" charset="0"/>
              </a:rPr>
              <a:t>конина та кобиляче молоко</a:t>
            </a:r>
            <a:r>
              <a:rPr lang="uk-UA" sz="1300" dirty="0">
                <a:latin typeface="Arial" panose="020B0604020202020204" pitchFamily="34" charset="0"/>
                <a:cs typeface="Arial" panose="020B0604020202020204" pitchFamily="34" charset="0"/>
              </a:rPr>
              <a:t>, на відміну від багатьох азіатських народів, </a:t>
            </a:r>
            <a:r>
              <a:rPr lang="uk-UA" sz="1300" b="1" dirty="0">
                <a:latin typeface="Arial" panose="020B0604020202020204" pitchFamily="34" charset="0"/>
                <a:cs typeface="Arial" panose="020B0604020202020204" pitchFamily="34" charset="0"/>
              </a:rPr>
              <a:t>не вживалися</a:t>
            </a:r>
            <a:r>
              <a:rPr lang="uk-UA" sz="1300" dirty="0">
                <a:latin typeface="Arial" panose="020B0604020202020204" pitchFamily="34" charset="0"/>
                <a:cs typeface="Arial" panose="020B0604020202020204" pitchFamily="34" charset="0"/>
              </a:rPr>
              <a:t>. Коней запрягали до </a:t>
            </a:r>
            <a:r>
              <a:rPr lang="uk-UA" sz="1300" dirty="0" err="1">
                <a:latin typeface="Arial" panose="020B0604020202020204" pitchFamily="34" charset="0"/>
                <a:cs typeface="Arial" panose="020B0604020202020204" pitchFamily="34" charset="0"/>
              </a:rPr>
              <a:t>воза</a:t>
            </a:r>
            <a:r>
              <a:rPr lang="uk-UA" sz="1300" dirty="0">
                <a:latin typeface="Arial" panose="020B0604020202020204" pitchFamily="34" charset="0"/>
                <a:cs typeface="Arial" panose="020B0604020202020204" pitchFamily="34" charset="0"/>
              </a:rPr>
              <a:t> й плуга, на них їздили верхи. Молодняк (до трьох років) випасали влітку звичайно у </a:t>
            </a:r>
            <a:r>
              <a:rPr lang="uk-UA" sz="1300" dirty="0" smtClean="0">
                <a:latin typeface="Arial" panose="020B0604020202020204" pitchFamily="34" charset="0"/>
                <a:cs typeface="Arial" panose="020B0604020202020204" pitchFamily="34" charset="0"/>
              </a:rPr>
              <a:t>табунах. Коней </a:t>
            </a:r>
            <a:r>
              <a:rPr lang="uk-UA" sz="1300" dirty="0">
                <a:latin typeface="Arial" panose="020B0604020202020204" pitchFamily="34" charset="0"/>
                <a:cs typeface="Arial" panose="020B0604020202020204" pitchFamily="34" charset="0"/>
              </a:rPr>
              <a:t>влітку випасали вночі. Взимку тварин утримували у стайнях, хлівах та оборах – утеплених господарських приміщеннях. </a:t>
            </a:r>
            <a:endParaRPr lang="en-US" sz="1300" dirty="0" smtClean="0">
              <a:latin typeface="Arial" panose="020B0604020202020204" pitchFamily="34" charset="0"/>
              <a:cs typeface="Arial" panose="020B0604020202020204" pitchFamily="34" charset="0"/>
            </a:endParaRPr>
          </a:p>
          <a:p>
            <a:pPr marL="0" algn="just">
              <a:lnSpc>
                <a:spcPct val="120000"/>
              </a:lnSpc>
              <a:spcBef>
                <a:spcPts val="0"/>
              </a:spcBef>
            </a:pPr>
            <a:r>
              <a:rPr lang="uk-UA" sz="1300" dirty="0" smtClean="0">
                <a:latin typeface="Arial" panose="020B0604020202020204" pitchFamily="34" charset="0"/>
                <a:cs typeface="Arial" panose="020B0604020202020204" pitchFamily="34" charset="0"/>
              </a:rPr>
              <a:t>Ідеальним </a:t>
            </a:r>
            <a:r>
              <a:rPr lang="uk-UA" sz="1300" dirty="0">
                <a:latin typeface="Arial" panose="020B0604020202020204" pitchFamily="34" charset="0"/>
                <a:cs typeface="Arial" panose="020B0604020202020204" pitchFamily="34" charset="0"/>
              </a:rPr>
              <a:t>кормом для робочих коней, крім </a:t>
            </a:r>
            <a:r>
              <a:rPr lang="uk-UA" sz="1300" b="1" dirty="0">
                <a:latin typeface="Arial" panose="020B0604020202020204" pitchFamily="34" charset="0"/>
                <a:cs typeface="Arial" panose="020B0604020202020204" pitchFamily="34" charset="0"/>
              </a:rPr>
              <a:t>сіна</a:t>
            </a:r>
            <a:r>
              <a:rPr lang="uk-UA" sz="1300" dirty="0">
                <a:latin typeface="Arial" panose="020B0604020202020204" pitchFamily="34" charset="0"/>
                <a:cs typeface="Arial" panose="020B0604020202020204" pitchFamily="34" charset="0"/>
              </a:rPr>
              <a:t>, вважався </a:t>
            </a:r>
            <a:r>
              <a:rPr lang="uk-UA" sz="1300" b="1" dirty="0">
                <a:latin typeface="Arial" panose="020B0604020202020204" pitchFamily="34" charset="0"/>
                <a:cs typeface="Arial" panose="020B0604020202020204" pitchFamily="34" charset="0"/>
              </a:rPr>
              <a:t>овес</a:t>
            </a:r>
            <a:r>
              <a:rPr lang="uk-UA" sz="1300" dirty="0">
                <a:latin typeface="Arial" panose="020B0604020202020204" pitchFamily="34" charset="0"/>
                <a:cs typeface="Arial" panose="020B0604020202020204" pitchFamily="34" charset="0"/>
              </a:rPr>
              <a:t>. </a:t>
            </a:r>
            <a:r>
              <a:rPr lang="uk-UA" sz="1300" dirty="0" smtClean="0">
                <a:latin typeface="Arial" panose="020B0604020202020204" pitchFamily="34" charset="0"/>
                <a:cs typeface="Arial" panose="020B0604020202020204" pitchFamily="34" charset="0"/>
              </a:rPr>
              <a:t>Годували </a:t>
            </a:r>
            <a:r>
              <a:rPr lang="uk-UA" sz="1300" dirty="0">
                <a:latin typeface="Arial" panose="020B0604020202020204" pitchFamily="34" charset="0"/>
                <a:cs typeface="Arial" panose="020B0604020202020204" pitchFamily="34" charset="0"/>
              </a:rPr>
              <a:t>коней звичайно двічі на </a:t>
            </a:r>
            <a:r>
              <a:rPr lang="uk-UA" sz="1300" dirty="0" smtClean="0">
                <a:latin typeface="Arial" panose="020B0604020202020204" pitchFamily="34" charset="0"/>
                <a:cs typeface="Arial" panose="020B0604020202020204" pitchFamily="34" charset="0"/>
              </a:rPr>
              <a:t>добу. </a:t>
            </a:r>
            <a:endParaRPr lang="en-US" sz="1300" b="1" dirty="0" smtClean="0">
              <a:latin typeface="Arial" panose="020B0604020202020204" pitchFamily="34" charset="0"/>
              <a:cs typeface="Arial" panose="020B0604020202020204" pitchFamily="34" charset="0"/>
            </a:endParaRPr>
          </a:p>
          <a:p>
            <a:pPr marL="0" algn="just">
              <a:lnSpc>
                <a:spcPct val="120000"/>
              </a:lnSpc>
              <a:spcBef>
                <a:spcPts val="0"/>
              </a:spcBef>
            </a:pPr>
            <a:r>
              <a:rPr lang="uk-UA" sz="1300" b="1" dirty="0" smtClean="0">
                <a:latin typeface="Arial" panose="020B0604020202020204" pitchFamily="34" charset="0"/>
                <a:cs typeface="Arial" panose="020B0604020202020204" pitchFamily="34" charset="0"/>
              </a:rPr>
              <a:t>Прикмети</a:t>
            </a:r>
            <a:r>
              <a:rPr lang="ru-RU" sz="1300" b="1" dirty="0" smtClean="0">
                <a:latin typeface="Arial" panose="020B0604020202020204" pitchFamily="34" charset="0"/>
                <a:cs typeface="Arial" panose="020B0604020202020204" pitchFamily="34" charset="0"/>
              </a:rPr>
              <a:t>, </a:t>
            </a:r>
            <a:r>
              <a:rPr lang="ru-RU" sz="1300" b="1" dirty="0">
                <a:latin typeface="Arial" panose="020B0604020202020204" pitchFamily="34" charset="0"/>
                <a:cs typeface="Arial" panose="020B0604020202020204" pitchFamily="34" charset="0"/>
              </a:rPr>
              <a:t>звича</a:t>
            </a:r>
            <a:r>
              <a:rPr lang="uk-UA" sz="1300" b="1" dirty="0">
                <a:latin typeface="Arial" panose="020B0604020202020204" pitchFamily="34" charset="0"/>
                <a:cs typeface="Arial" panose="020B0604020202020204" pitchFamily="34" charset="0"/>
              </a:rPr>
              <a:t>ї, забобони.</a:t>
            </a:r>
            <a:r>
              <a:rPr lang="uk-UA" sz="1300" dirty="0">
                <a:latin typeface="Arial" panose="020B0604020202020204" pitchFamily="34" charset="0"/>
                <a:cs typeface="Arial" panose="020B0604020202020204" pitchFamily="34" charset="0"/>
              </a:rPr>
              <a:t> Ставлення до коня було амбівалентним: позитивним і негативним. З одного боку к</a:t>
            </a:r>
            <a:r>
              <a:rPr lang="ru-RU" sz="1300" dirty="0">
                <a:latin typeface="Arial" panose="020B0604020202020204" pitchFamily="34" charset="0"/>
                <a:cs typeface="Arial" panose="020B0604020202020204" pitchFamily="34" charset="0"/>
              </a:rPr>
              <a:t>інь вважається символом </a:t>
            </a:r>
            <a:r>
              <a:rPr lang="ru-RU" sz="1300" dirty="0" smtClean="0">
                <a:latin typeface="Arial" panose="020B0604020202020204" pitchFamily="34" charset="0"/>
                <a:cs typeface="Arial" panose="020B0604020202020204" pitchFamily="34" charset="0"/>
              </a:rPr>
              <a:t>щастя (тому на дахах є вершила</a:t>
            </a:r>
            <a:r>
              <a:rPr lang="uk-UA" sz="1300" dirty="0" smtClean="0">
                <a:latin typeface="Arial" panose="020B0604020202020204" pitchFamily="34" charset="0"/>
                <a:cs typeface="Arial" panose="020B0604020202020204" pitchFamily="34" charset="0"/>
              </a:rPr>
              <a:t> </a:t>
            </a:r>
            <a:r>
              <a:rPr lang="uk-UA" sz="1300" dirty="0">
                <a:latin typeface="Arial" panose="020B0604020202020204" pitchFamily="34" charset="0"/>
                <a:cs typeface="Arial" panose="020B0604020202020204" pitchFamily="34" charset="0"/>
              </a:rPr>
              <a:t>(</a:t>
            </a:r>
            <a:r>
              <a:rPr lang="uk-UA" sz="1300" dirty="0" smtClean="0">
                <a:latin typeface="Arial" panose="020B0604020202020204" pitchFamily="34" charset="0"/>
                <a:cs typeface="Arial" panose="020B0604020202020204" pitchFamily="34" charset="0"/>
              </a:rPr>
              <a:t>коники) - </a:t>
            </a:r>
            <a:r>
              <a:rPr lang="ru-RU" sz="1300" dirty="0" smtClean="0">
                <a:latin typeface="Arial" panose="020B0604020202020204" pitchFamily="34" charset="0"/>
                <a:cs typeface="Arial" panose="020B0604020202020204" pitchFamily="34" charset="0"/>
              </a:rPr>
              <a:t>своєрідний </a:t>
            </a:r>
            <a:r>
              <a:rPr lang="ru-RU" sz="1300" dirty="0">
                <a:latin typeface="Arial" panose="020B0604020202020204" pitchFamily="34" charset="0"/>
                <a:cs typeface="Arial" panose="020B0604020202020204" pitchFamily="34" charset="0"/>
              </a:rPr>
              <a:t>символ колісниці </a:t>
            </a:r>
            <a:r>
              <a:rPr lang="ru-RU" sz="1300" dirty="0" smtClean="0">
                <a:latin typeface="Arial" panose="020B0604020202020204" pitchFamily="34" charset="0"/>
                <a:cs typeface="Arial" panose="020B0604020202020204" pitchFamily="34" charset="0"/>
              </a:rPr>
              <a:t>життя). </a:t>
            </a:r>
            <a:r>
              <a:rPr lang="ru-RU" sz="1300" dirty="0">
                <a:latin typeface="Arial" panose="020B0604020202020204" pitchFamily="34" charset="0"/>
                <a:cs typeface="Arial" panose="020B0604020202020204" pitchFamily="34" charset="0"/>
              </a:rPr>
              <a:t>У Київській Русі дохристиянського періоду існували язичницькі культи поклоніння коню. Цю тварину дуже цінували запорозькі </a:t>
            </a:r>
            <a:r>
              <a:rPr lang="ru-RU" sz="1300" dirty="0" smtClean="0">
                <a:latin typeface="Arial" panose="020B0604020202020204" pitchFamily="34" charset="0"/>
                <a:cs typeface="Arial" panose="020B0604020202020204" pitchFamily="34" charset="0"/>
              </a:rPr>
              <a:t>козаки. Не </a:t>
            </a:r>
            <a:r>
              <a:rPr lang="ru-RU" sz="1300" dirty="0">
                <a:latin typeface="Arial" panose="020B0604020202020204" pitchFamily="34" charset="0"/>
                <a:cs typeface="Arial" panose="020B0604020202020204" pitchFamily="34" charset="0"/>
              </a:rPr>
              <a:t>маючи коня, не можна було стати справжнім козаком </a:t>
            </a:r>
            <a:r>
              <a:rPr lang="uk-UA" sz="1300" dirty="0">
                <a:latin typeface="Arial" panose="020B0604020202020204" pitchFamily="34" charset="0"/>
                <a:cs typeface="Arial" panose="020B0604020202020204" pitchFamily="34" charset="0"/>
              </a:rPr>
              <a:t>–</a:t>
            </a:r>
            <a:r>
              <a:rPr lang="ru-RU" sz="1300" dirty="0">
                <a:latin typeface="Arial" panose="020B0604020202020204" pitchFamily="34" charset="0"/>
                <a:cs typeface="Arial" panose="020B0604020202020204" pitchFamily="34" charset="0"/>
              </a:rPr>
              <a:t> такою була насамперед </a:t>
            </a:r>
            <a:r>
              <a:rPr lang="ru-RU" sz="1300" dirty="0" err="1">
                <a:latin typeface="Arial" panose="020B0604020202020204" pitchFamily="34" charset="0"/>
                <a:cs typeface="Arial" panose="020B0604020202020204" pitchFamily="34" charset="0"/>
              </a:rPr>
              <a:t>ві</a:t>
            </a:r>
            <a:r>
              <a:rPr lang="uk-UA" sz="1300" dirty="0">
                <a:latin typeface="Arial" panose="020B0604020202020204" pitchFamily="34" charset="0"/>
                <a:cs typeface="Arial" panose="020B0604020202020204" pitchFamily="34" charset="0"/>
              </a:rPr>
              <a:t>й</a:t>
            </a:r>
            <a:r>
              <a:rPr lang="ru-RU" sz="1300" dirty="0">
                <a:latin typeface="Arial" panose="020B0604020202020204" pitchFamily="34" charset="0"/>
                <a:cs typeface="Arial" panose="020B0604020202020204" pitchFamily="34" charset="0"/>
              </a:rPr>
              <a:t>ськова потреба. Козаки називали коня братом, другом, шанували його і піклувалися про нього як про найдорожчу істоту. </a:t>
            </a:r>
            <a:r>
              <a:rPr lang="en-US" sz="1300" dirty="0" smtClean="0">
                <a:latin typeface="Arial" panose="020B0604020202020204" pitchFamily="34" charset="0"/>
                <a:cs typeface="Arial" panose="020B0604020202020204" pitchFamily="34" charset="0"/>
              </a:rPr>
              <a:t> </a:t>
            </a:r>
            <a:r>
              <a:rPr lang="uk-UA" sz="1300" dirty="0" smtClean="0">
                <a:latin typeface="Arial" panose="020B0604020202020204" pitchFamily="34" charset="0"/>
                <a:cs typeface="Arial" panose="020B0604020202020204" pitchFamily="34" charset="0"/>
              </a:rPr>
              <a:t>Охоронцем </a:t>
            </a:r>
            <a:r>
              <a:rPr lang="uk-UA" sz="1300" dirty="0">
                <a:latin typeface="Arial" panose="020B0604020202020204" pitchFamily="34" charset="0"/>
                <a:cs typeface="Arial" panose="020B0604020202020204" pitchFamily="34" charset="0"/>
              </a:rPr>
              <a:t>коня вважався святий Георгій (Юрій – святкування 5 травня). </a:t>
            </a:r>
            <a:endParaRPr lang="en-US" sz="1300" dirty="0">
              <a:latin typeface="Arial" panose="020B0604020202020204" pitchFamily="34" charset="0"/>
              <a:cs typeface="Arial" panose="020B0604020202020204" pitchFamily="34" charset="0"/>
            </a:endParaRPr>
          </a:p>
          <a:p>
            <a:pPr marL="0" algn="just">
              <a:lnSpc>
                <a:spcPct val="120000"/>
              </a:lnSpc>
              <a:spcBef>
                <a:spcPts val="0"/>
              </a:spcBef>
            </a:pPr>
            <a:r>
              <a:rPr lang="uk-UA" sz="1300" dirty="0">
                <a:latin typeface="Arial" panose="020B0604020202020204" pitchFamily="34" charset="0"/>
                <a:cs typeface="Arial" panose="020B0604020202020204" pitchFamily="34" charset="0"/>
              </a:rPr>
              <a:t>Вірили, що кінь – міфічний посередник між світами (саме тому в давнину коня хоронили з покійником). Кінь використовується у весільній обрядовості, молодого часто ототожнюють з конем. Говорять про силу, витривалість. Кінь є символом чоловічої статі, сексуальної енергії та сили. </a:t>
            </a:r>
            <a:r>
              <a:rPr lang="uk-UA" sz="1300"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a:p>
            <a:pPr marL="0" algn="just">
              <a:lnSpc>
                <a:spcPct val="120000"/>
              </a:lnSpc>
              <a:spcBef>
                <a:spcPts val="0"/>
              </a:spcBef>
            </a:pPr>
            <a:r>
              <a:rPr lang="uk-UA" sz="1300" dirty="0">
                <a:latin typeface="Arial" panose="020B0604020202020204" pitchFamily="34" charset="0"/>
                <a:cs typeface="Arial" panose="020B0604020202020204" pitchFamily="34" charset="0"/>
              </a:rPr>
              <a:t>Магічну функцію виконує </a:t>
            </a:r>
            <a:r>
              <a:rPr lang="uk-UA" sz="1300" b="1" dirty="0">
                <a:latin typeface="Arial" panose="020B0604020202020204" pitchFamily="34" charset="0"/>
                <a:cs typeface="Arial" panose="020B0604020202020204" pitchFamily="34" charset="0"/>
              </a:rPr>
              <a:t>кінський череп</a:t>
            </a:r>
            <a:r>
              <a:rPr lang="uk-UA" sz="1300" dirty="0">
                <a:latin typeface="Arial" panose="020B0604020202020204" pitchFamily="34" charset="0"/>
                <a:cs typeface="Arial" panose="020B0604020202020204" pitchFamily="34" charset="0"/>
              </a:rPr>
              <a:t>, що вважався символом родючості. Господарі часто його встромляли в тин біля поля, бджолярі на пасіці, закопували його в греблі, щоб вона вціліла. Зілля, яке проростало крізь кінські очі мало чудодійну силу.</a:t>
            </a:r>
            <a:endParaRPr lang="en-US" sz="1300" dirty="0">
              <a:latin typeface="Arial" panose="020B0604020202020204" pitchFamily="34" charset="0"/>
              <a:cs typeface="Arial" panose="020B0604020202020204" pitchFamily="34" charset="0"/>
            </a:endParaRPr>
          </a:p>
          <a:p>
            <a:pPr marL="0" algn="just">
              <a:lnSpc>
                <a:spcPct val="120000"/>
              </a:lnSpc>
              <a:spcBef>
                <a:spcPts val="0"/>
              </a:spcBef>
            </a:pPr>
            <a:r>
              <a:rPr lang="uk-UA" sz="1300" dirty="0">
                <a:latin typeface="Arial" panose="020B0604020202020204" pitchFamily="34" charset="0"/>
                <a:cs typeface="Arial" panose="020B0604020202020204" pitchFamily="34" charset="0"/>
              </a:rPr>
              <a:t>Окремо треба сказати про символіку </a:t>
            </a:r>
            <a:r>
              <a:rPr lang="uk-UA" sz="1300" b="1" dirty="0">
                <a:latin typeface="Arial" panose="020B0604020202020204" pitchFamily="34" charset="0"/>
                <a:cs typeface="Arial" panose="020B0604020202020204" pitchFamily="34" charset="0"/>
              </a:rPr>
              <a:t>кінської </a:t>
            </a:r>
            <a:r>
              <a:rPr lang="uk-UA" sz="1300" b="1" dirty="0" smtClean="0">
                <a:latin typeface="Arial" panose="020B0604020202020204" pitchFamily="34" charset="0"/>
                <a:cs typeface="Arial" panose="020B0604020202020204" pitchFamily="34" charset="0"/>
              </a:rPr>
              <a:t>підкови</a:t>
            </a:r>
            <a:r>
              <a:rPr lang="uk-UA" sz="1300" dirty="0" smtClean="0">
                <a:latin typeface="Arial" panose="020B0604020202020204" pitchFamily="34" charset="0"/>
                <a:cs typeface="Arial" panose="020B0604020202020204" pitchFamily="34" charset="0"/>
              </a:rPr>
              <a:t>, </a:t>
            </a:r>
            <a:r>
              <a:rPr lang="uk-UA" sz="1300" dirty="0">
                <a:latin typeface="Arial" panose="020B0604020202020204" pitchFamily="34" charset="0"/>
                <a:cs typeface="Arial" panose="020B0604020202020204" pitchFamily="34" charset="0"/>
              </a:rPr>
              <a:t>що має оберегову силу. Її вішали у хліві, на домі як оберіг від </a:t>
            </a:r>
            <a:r>
              <a:rPr lang="uk-UA" sz="1300" dirty="0" smtClean="0">
                <a:latin typeface="Arial" panose="020B0604020202020204" pitchFamily="34" charset="0"/>
                <a:cs typeface="Arial" panose="020B0604020202020204" pitchFamily="34" charset="0"/>
              </a:rPr>
              <a:t>відьм. </a:t>
            </a:r>
            <a:r>
              <a:rPr lang="uk-UA" sz="1300" dirty="0">
                <a:latin typeface="Arial" panose="020B0604020202020204" pitchFamily="34" charset="0"/>
                <a:cs typeface="Arial" panose="020B0604020202020204" pitchFamily="34" charset="0"/>
              </a:rPr>
              <a:t>Знайдена підкова віщувала успіх.  </a:t>
            </a:r>
            <a:endParaRPr lang="en-US" sz="1300" dirty="0">
              <a:latin typeface="Arial" panose="020B0604020202020204" pitchFamily="34" charset="0"/>
              <a:cs typeface="Arial" panose="020B0604020202020204" pitchFamily="34" charset="0"/>
            </a:endParaRPr>
          </a:p>
          <a:p>
            <a:pPr marL="0" algn="just">
              <a:lnSpc>
                <a:spcPct val="120000"/>
              </a:lnSpc>
              <a:spcBef>
                <a:spcPts val="0"/>
              </a:spcBef>
            </a:pPr>
            <a:r>
              <a:rPr lang="uk-UA" sz="1300" dirty="0">
                <a:latin typeface="Arial" panose="020B0604020202020204" pitchFamily="34" charset="0"/>
                <a:cs typeface="Arial" panose="020B0604020202020204" pitchFamily="34" charset="0"/>
              </a:rPr>
              <a:t>З іншого боку, коня вважають </a:t>
            </a:r>
            <a:r>
              <a:rPr lang="uk-UA" sz="1300" b="1" dirty="0">
                <a:latin typeface="Arial" panose="020B0604020202020204" pitchFamily="34" charset="0"/>
                <a:cs typeface="Arial" panose="020B0604020202020204" pitchFamily="34" charset="0"/>
              </a:rPr>
              <a:t>проклятою Богом твариною</a:t>
            </a:r>
            <a:r>
              <a:rPr lang="uk-UA" sz="1300" dirty="0">
                <a:latin typeface="Arial" panose="020B0604020202020204" pitchFamily="34" charset="0"/>
                <a:cs typeface="Arial" panose="020B0604020202020204" pitchFamily="34" charset="0"/>
              </a:rPr>
              <a:t>, через те, що коні повикидали сіно з ясел, у яких лежав малий Ісус. До речі, накрили немовля сіном воли, за що мали в українців особливу шану. </a:t>
            </a:r>
            <a:endParaRPr lang="en-US" sz="1300" dirty="0" smtClean="0">
              <a:latin typeface="Arial" panose="020B0604020202020204" pitchFamily="34" charset="0"/>
              <a:cs typeface="Arial" panose="020B0604020202020204" pitchFamily="34" charset="0"/>
            </a:endParaRPr>
          </a:p>
          <a:p>
            <a:pPr marL="0" algn="just">
              <a:lnSpc>
                <a:spcPct val="120000"/>
              </a:lnSpc>
              <a:spcBef>
                <a:spcPts val="0"/>
              </a:spcBef>
            </a:pPr>
            <a:r>
              <a:rPr lang="uk-UA" sz="1300" dirty="0" smtClean="0">
                <a:latin typeface="Arial" panose="020B0604020202020204" pitchFamily="34" charset="0"/>
                <a:cs typeface="Arial" panose="020B0604020202020204" pitchFamily="34" charset="0"/>
              </a:rPr>
              <a:t>Є </a:t>
            </a:r>
            <a:r>
              <a:rPr lang="uk-UA" sz="1300" dirty="0">
                <a:latin typeface="Arial" panose="020B0604020202020204" pitchFamily="34" charset="0"/>
                <a:cs typeface="Arial" panose="020B0604020202020204" pitchFamily="34" charset="0"/>
              </a:rPr>
              <a:t>також легенда, що кінь – це перетворений за велінням Бога </a:t>
            </a:r>
            <a:r>
              <a:rPr lang="uk-UA" sz="1300" i="1" dirty="0">
                <a:latin typeface="Arial" panose="020B0604020202020204" pitchFamily="34" charset="0"/>
                <a:cs typeface="Arial" panose="020B0604020202020204" pitchFamily="34" charset="0"/>
              </a:rPr>
              <a:t>чорт</a:t>
            </a:r>
            <a:r>
              <a:rPr lang="uk-UA" sz="1300" dirty="0">
                <a:latin typeface="Arial" panose="020B0604020202020204" pitchFamily="34" charset="0"/>
                <a:cs typeface="Arial" panose="020B0604020202020204" pitchFamily="34" charset="0"/>
              </a:rPr>
              <a:t>. Тому вірили, що коней любить нечиста сила, наприклад домовики, які заплітають їм коси.</a:t>
            </a:r>
            <a:endParaRPr lang="en-US" sz="1300" dirty="0">
              <a:latin typeface="Arial" panose="020B0604020202020204" pitchFamily="34" charset="0"/>
              <a:cs typeface="Arial" panose="020B0604020202020204" pitchFamily="34" charset="0"/>
            </a:endParaRPr>
          </a:p>
        </p:txBody>
      </p:sp>
      <p:sp>
        <p:nvSpPr>
          <p:cNvPr id="4" name="Текст 3"/>
          <p:cNvSpPr>
            <a:spLocks noGrp="1"/>
          </p:cNvSpPr>
          <p:nvPr>
            <p:ph type="body" sz="half" idx="2"/>
          </p:nvPr>
        </p:nvSpPr>
        <p:spPr>
          <a:xfrm>
            <a:off x="0" y="1166328"/>
            <a:ext cx="3150523" cy="3685590"/>
          </a:xfrm>
        </p:spPr>
        <p:txBody>
          <a:bodyPr/>
          <a:lstStyle/>
          <a:p>
            <a:endParaRPr lang="en-US"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91266"/>
            <a:ext cx="3150524" cy="3685590"/>
          </a:xfrm>
          <a:prstGeom prst="rect">
            <a:avLst/>
          </a:prstGeom>
        </p:spPr>
      </p:pic>
    </p:spTree>
    <p:extLst>
      <p:ext uri="{BB962C8B-B14F-4D97-AF65-F5344CB8AC3E}">
        <p14:creationId xmlns:p14="http://schemas.microsoft.com/office/powerpoint/2010/main" val="392586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4276" y="446088"/>
            <a:ext cx="2360815" cy="976312"/>
          </a:xfrm>
        </p:spPr>
        <p:txBody>
          <a:bodyPr>
            <a:normAutofit/>
          </a:bodyPr>
          <a:lstStyle/>
          <a:p>
            <a:r>
              <a:rPr lang="uk-UA" sz="2400" b="1" dirty="0" smtClean="0"/>
              <a:t>Свинарство</a:t>
            </a:r>
            <a:endParaRPr lang="en-US" sz="2400" b="1" dirty="0"/>
          </a:p>
        </p:txBody>
      </p:sp>
      <p:sp>
        <p:nvSpPr>
          <p:cNvPr id="3" name="Объект 2"/>
          <p:cNvSpPr>
            <a:spLocks noGrp="1"/>
          </p:cNvSpPr>
          <p:nvPr>
            <p:ph idx="1"/>
          </p:nvPr>
        </p:nvSpPr>
        <p:spPr>
          <a:xfrm>
            <a:off x="3682537" y="74815"/>
            <a:ext cx="8420794" cy="6633556"/>
          </a:xfrm>
        </p:spPr>
        <p:txBody>
          <a:bodyPr>
            <a:noAutofit/>
          </a:bodyPr>
          <a:lstStyle/>
          <a:p>
            <a:pPr marL="0" indent="-252000" algn="just">
              <a:lnSpc>
                <a:spcPct val="120000"/>
              </a:lnSpc>
              <a:spcBef>
                <a:spcPts val="0"/>
              </a:spcBef>
            </a:pPr>
            <a:r>
              <a:rPr lang="uk-UA" sz="1300" b="1" dirty="0">
                <a:solidFill>
                  <a:schemeClr val="tx1"/>
                </a:solidFill>
                <a:latin typeface="Arial" panose="020B0604020202020204" pitchFamily="34" charset="0"/>
                <a:cs typeface="Arial" panose="020B0604020202020204" pitchFamily="34" charset="0"/>
              </a:rPr>
              <a:t>Свинарство.</a:t>
            </a:r>
            <a:r>
              <a:rPr lang="uk-UA" sz="1300" dirty="0">
                <a:solidFill>
                  <a:schemeClr val="tx1"/>
                </a:solidFill>
                <a:latin typeface="Arial" panose="020B0604020202020204" pitchFamily="34" charset="0"/>
                <a:cs typeface="Arial" panose="020B0604020202020204" pitchFamily="34" charset="0"/>
              </a:rPr>
              <a:t> На Україні ця галузь тваринництва має давні традиції. </a:t>
            </a:r>
            <a:r>
              <a:rPr lang="uk-UA" sz="1300" dirty="0" smtClean="0">
                <a:solidFill>
                  <a:schemeClr val="tx1"/>
                </a:solidFill>
                <a:latin typeface="Arial" panose="020B0604020202020204" pitchFamily="34" charset="0"/>
                <a:cs typeface="Arial" panose="020B0604020202020204" pitchFamily="34" charset="0"/>
              </a:rPr>
              <a:t>Породи: </a:t>
            </a:r>
            <a:r>
              <a:rPr lang="uk-UA" sz="1300" i="1" dirty="0" smtClean="0">
                <a:solidFill>
                  <a:schemeClr val="tx1"/>
                </a:solidFill>
                <a:latin typeface="Arial" panose="020B0604020202020204" pitchFamily="34" charset="0"/>
                <a:cs typeface="Arial" panose="020B0604020202020204" pitchFamily="34" charset="0"/>
              </a:rPr>
              <a:t>велика біла</a:t>
            </a:r>
            <a:r>
              <a:rPr lang="uk-UA" sz="1300" dirty="0" smtClean="0">
                <a:solidFill>
                  <a:schemeClr val="tx1"/>
                </a:solidFill>
                <a:latin typeface="Arial" panose="020B0604020202020204" pitchFamily="34" charset="0"/>
                <a:cs typeface="Arial" panose="020B0604020202020204" pitchFamily="34" charset="0"/>
              </a:rPr>
              <a:t>, </a:t>
            </a:r>
            <a:r>
              <a:rPr lang="uk-UA" sz="1300" i="1" dirty="0" smtClean="0">
                <a:solidFill>
                  <a:schemeClr val="tx1"/>
                </a:solidFill>
                <a:latin typeface="Arial" panose="020B0604020202020204" pitchFamily="34" charset="0"/>
                <a:cs typeface="Arial" panose="020B0604020202020204" pitchFamily="34" charset="0"/>
              </a:rPr>
              <a:t>українська </a:t>
            </a:r>
            <a:r>
              <a:rPr lang="uk-UA" sz="1300" i="1" dirty="0">
                <a:solidFill>
                  <a:schemeClr val="tx1"/>
                </a:solidFill>
                <a:latin typeface="Arial" panose="020B0604020202020204" pitchFamily="34" charset="0"/>
                <a:cs typeface="Arial" panose="020B0604020202020204" pitchFamily="34" charset="0"/>
              </a:rPr>
              <a:t>біла </a:t>
            </a:r>
            <a:r>
              <a:rPr lang="uk-UA" sz="1300" i="1" dirty="0" smtClean="0">
                <a:solidFill>
                  <a:schemeClr val="tx1"/>
                </a:solidFill>
                <a:latin typeface="Arial" panose="020B0604020202020204" pitchFamily="34" charset="0"/>
                <a:cs typeface="Arial" panose="020B0604020202020204" pitchFamily="34" charset="0"/>
              </a:rPr>
              <a:t>степова</a:t>
            </a:r>
            <a:r>
              <a:rPr lang="uk-UA" sz="1300" dirty="0" smtClean="0">
                <a:solidFill>
                  <a:schemeClr val="tx1"/>
                </a:solidFill>
                <a:latin typeface="Arial" panose="020B0604020202020204" pitchFamily="34" charset="0"/>
                <a:cs typeface="Arial" panose="020B0604020202020204" pitchFamily="34" charset="0"/>
              </a:rPr>
              <a:t>, </a:t>
            </a:r>
            <a:r>
              <a:rPr lang="uk-UA" sz="1300" i="1" dirty="0" smtClean="0">
                <a:solidFill>
                  <a:schemeClr val="tx1"/>
                </a:solidFill>
                <a:latin typeface="Arial" panose="020B0604020202020204" pitchFamily="34" charset="0"/>
                <a:cs typeface="Arial" panose="020B0604020202020204" pitchFamily="34" charset="0"/>
              </a:rPr>
              <a:t>степова </a:t>
            </a:r>
            <a:r>
              <a:rPr lang="uk-UA" sz="1300" i="1" dirty="0">
                <a:solidFill>
                  <a:schemeClr val="tx1"/>
                </a:solidFill>
                <a:latin typeface="Arial" panose="020B0604020202020204" pitchFamily="34" charset="0"/>
                <a:cs typeface="Arial" panose="020B0604020202020204" pitchFamily="34" charset="0"/>
              </a:rPr>
              <a:t>ряба, довговуха біла, </a:t>
            </a:r>
            <a:r>
              <a:rPr lang="uk-UA" sz="1300" i="1" dirty="0" err="1">
                <a:solidFill>
                  <a:schemeClr val="tx1"/>
                </a:solidFill>
                <a:latin typeface="Arial" panose="020B0604020202020204" pitchFamily="34" charset="0"/>
                <a:cs typeface="Arial" panose="020B0604020202020204" pitchFamily="34" charset="0"/>
              </a:rPr>
              <a:t>кролевецька</a:t>
            </a:r>
            <a:r>
              <a:rPr lang="uk-UA" sz="1300" i="1" dirty="0">
                <a:solidFill>
                  <a:schemeClr val="tx1"/>
                </a:solidFill>
                <a:latin typeface="Arial" panose="020B0604020202020204" pitchFamily="34" charset="0"/>
                <a:cs typeface="Arial" panose="020B0604020202020204" pitchFamily="34" charset="0"/>
              </a:rPr>
              <a:t>, </a:t>
            </a:r>
            <a:r>
              <a:rPr lang="uk-UA" sz="1300" i="1" dirty="0" err="1">
                <a:solidFill>
                  <a:schemeClr val="tx1"/>
                </a:solidFill>
                <a:latin typeface="Arial" panose="020B0604020202020204" pitchFamily="34" charset="0"/>
                <a:cs typeface="Arial" panose="020B0604020202020204" pitchFamily="34" charset="0"/>
              </a:rPr>
              <a:t>ландарас</a:t>
            </a:r>
            <a:r>
              <a:rPr lang="uk-UA" sz="1300" i="1" dirty="0">
                <a:solidFill>
                  <a:schemeClr val="tx1"/>
                </a:solidFill>
                <a:latin typeface="Arial" panose="020B0604020202020204" pitchFamily="34" charset="0"/>
                <a:cs typeface="Arial" panose="020B0604020202020204" pitchFamily="34" charset="0"/>
              </a:rPr>
              <a:t>, миргородська</a:t>
            </a:r>
            <a:r>
              <a:rPr lang="uk-UA" sz="1300" dirty="0">
                <a:solidFill>
                  <a:schemeClr val="tx1"/>
                </a:solidFill>
                <a:latin typeface="Arial" panose="020B0604020202020204" pitchFamily="34" charset="0"/>
                <a:cs typeface="Arial" panose="020B0604020202020204" pitchFamily="34" charset="0"/>
              </a:rPr>
              <a:t> тощо.   </a:t>
            </a:r>
            <a:endParaRPr lang="en-US" sz="1300" dirty="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a:solidFill>
                  <a:schemeClr val="tx1"/>
                </a:solidFill>
                <a:latin typeface="Arial" panose="020B0604020202020204" pitchFamily="34" charset="0"/>
                <a:cs typeface="Arial" panose="020B0604020202020204" pitchFamily="34" charset="0"/>
              </a:rPr>
              <a:t>На Півдні, а також подекуди в інших зонах Подніпров'я після спаду води у річках їх випускали на все літо у плавні або на річкові та болотяні острівці й заганяли лише з настанням холодів. У місцевостях, де були дубові гаї, свиней пасли на галявинах, залишаючи там іноді надовго відгодовуватися жолудями. За пізнішої інтенсивної форми С. тварин стали утримувати у приміщеннях – свинарниках, сажах, випускаючи лише час від часу на двір чи вулицю без особливого догляду. </a:t>
            </a:r>
            <a:endParaRPr lang="uk-UA" sz="1300" dirty="0" smtClean="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smtClean="0">
                <a:solidFill>
                  <a:schemeClr val="tx1"/>
                </a:solidFill>
                <a:latin typeface="Arial" panose="020B0604020202020204" pitchFamily="34" charset="0"/>
                <a:cs typeface="Arial" panose="020B0604020202020204" pitchFamily="34" charset="0"/>
              </a:rPr>
              <a:t>Відгодовували </a:t>
            </a:r>
            <a:r>
              <a:rPr lang="uk-UA" sz="1300" dirty="0">
                <a:solidFill>
                  <a:schemeClr val="tx1"/>
                </a:solidFill>
                <a:latin typeface="Arial" panose="020B0604020202020204" pitchFamily="34" charset="0"/>
                <a:cs typeface="Arial" panose="020B0604020202020204" pitchFamily="34" charset="0"/>
              </a:rPr>
              <a:t>свиней дертю, буряками, морквою, кукурудзою, а з поширенням картоплі – вареною й товченою бульбою, змішаною з борошном </a:t>
            </a:r>
            <a:r>
              <a:rPr lang="uk-UA" sz="1300" i="1" dirty="0">
                <a:solidFill>
                  <a:schemeClr val="tx1"/>
                </a:solidFill>
                <a:latin typeface="Arial" panose="020B0604020202020204" pitchFamily="34" charset="0"/>
                <a:cs typeface="Arial" panose="020B0604020202020204" pitchFamily="34" charset="0"/>
              </a:rPr>
              <a:t>(мішкою)</a:t>
            </a:r>
            <a:r>
              <a:rPr lang="uk-UA" sz="1300" dirty="0">
                <a:solidFill>
                  <a:schemeClr val="tx1"/>
                </a:solidFill>
                <a:latin typeface="Arial" panose="020B0604020202020204" pitchFamily="34" charset="0"/>
                <a:cs typeface="Arial" panose="020B0604020202020204" pitchFamily="34" charset="0"/>
              </a:rPr>
              <a:t>. Свинарство в Україні мало здебільшого </a:t>
            </a:r>
            <a:r>
              <a:rPr lang="uk-UA" sz="1300" b="1" dirty="0">
                <a:solidFill>
                  <a:schemeClr val="tx1"/>
                </a:solidFill>
                <a:latin typeface="Arial" panose="020B0604020202020204" pitchFamily="34" charset="0"/>
                <a:cs typeface="Arial" panose="020B0604020202020204" pitchFamily="34" charset="0"/>
              </a:rPr>
              <a:t>сальний напрямок</a:t>
            </a:r>
            <a:r>
              <a:rPr lang="uk-UA" sz="1300" dirty="0">
                <a:solidFill>
                  <a:schemeClr val="tx1"/>
                </a:solidFill>
                <a:latin typeface="Arial" panose="020B0604020202020204" pitchFamily="34" charset="0"/>
                <a:cs typeface="Arial" panose="020B0604020202020204" pitchFamily="34" charset="0"/>
              </a:rPr>
              <a:t>, тобто було значною мірою розраховане на одержання сала, у тому числі нутряного </a:t>
            </a:r>
            <a:r>
              <a:rPr lang="uk-UA" sz="1300" i="1" dirty="0">
                <a:solidFill>
                  <a:schemeClr val="tx1"/>
                </a:solidFill>
                <a:latin typeface="Arial" panose="020B0604020202020204" pitchFamily="34" charset="0"/>
                <a:cs typeface="Arial" panose="020B0604020202020204" pitchFamily="34" charset="0"/>
              </a:rPr>
              <a:t>(</a:t>
            </a:r>
            <a:r>
              <a:rPr lang="uk-UA" sz="1300" i="1" dirty="0" err="1">
                <a:solidFill>
                  <a:schemeClr val="tx1"/>
                </a:solidFill>
                <a:latin typeface="Arial" panose="020B0604020202020204" pitchFamily="34" charset="0"/>
                <a:cs typeface="Arial" panose="020B0604020202020204" pitchFamily="34" charset="0"/>
              </a:rPr>
              <a:t>уздору</a:t>
            </a:r>
            <a:r>
              <a:rPr lang="uk-UA" sz="1300" i="1" dirty="0">
                <a:solidFill>
                  <a:schemeClr val="tx1"/>
                </a:solidFill>
                <a:latin typeface="Arial" panose="020B0604020202020204" pitchFamily="34" charset="0"/>
                <a:cs typeface="Arial" panose="020B0604020202020204" pitchFamily="34" charset="0"/>
              </a:rPr>
              <a:t>)</a:t>
            </a:r>
            <a:r>
              <a:rPr lang="uk-UA" sz="1300" dirty="0">
                <a:solidFill>
                  <a:schemeClr val="tx1"/>
                </a:solidFill>
                <a:latin typeface="Arial" panose="020B0604020202020204" pitchFamily="34" charset="0"/>
                <a:cs typeface="Arial" panose="020B0604020202020204" pitchFamily="34" charset="0"/>
              </a:rPr>
              <a:t>, який широко вживався як приправа.  </a:t>
            </a:r>
            <a:endParaRPr lang="en-US" sz="1300" dirty="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a:solidFill>
                  <a:schemeClr val="tx1"/>
                </a:solidFill>
                <a:latin typeface="Arial" panose="020B0604020202020204" pitchFamily="34" charset="0"/>
                <a:cs typeface="Arial" panose="020B0604020202020204" pitchFamily="34" charset="0"/>
              </a:rPr>
              <a:t>Після забою тварин тушу смалили на вогнищі, що надавало салу специфічного смаку. </a:t>
            </a:r>
            <a:endParaRPr lang="en-US" sz="1300" dirty="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a:solidFill>
                  <a:schemeClr val="tx1"/>
                </a:solidFill>
                <a:latin typeface="Arial" panose="020B0604020202020204" pitchFamily="34" charset="0"/>
                <a:cs typeface="Arial" panose="020B0604020202020204" pitchFamily="34" charset="0"/>
              </a:rPr>
              <a:t>Вживання в їжу свинини відоме в Україні з давніх-давен. За Княжої доби без нього не обходився жоден бенкет, хоча на столі простого селянина м'ясо було не так часто. В Київській Русі значно частіше вживалося м'ясо диких звірів, у тому числі й вепра (дикого кабана).</a:t>
            </a:r>
            <a:endParaRPr lang="en-US" sz="1300" dirty="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a:solidFill>
                  <a:schemeClr val="tx1"/>
                </a:solidFill>
                <a:latin typeface="Arial" panose="020B0604020202020204" pitchFamily="34" charset="0"/>
                <a:cs typeface="Arial" panose="020B0604020202020204" pitchFamily="34" charset="0"/>
              </a:rPr>
              <a:t>Загальновідомо, що свиня була ритуальною твариною на Різдво це ще дохристиянський звичай. Але ранні християнські пастирі на Русі не хотіли цього визнавати, тому княжа дружина неодноразово зверталася до князя зі скаргами на церковників, які забороняли вживати м'ясо і примушувати постувати. З цього приводу в XI ст. відбуватися запеклі суперечки й дискусії. </a:t>
            </a:r>
            <a:r>
              <a:rPr lang="uk-UA" sz="1300" dirty="0" smtClean="0">
                <a:solidFill>
                  <a:schemeClr val="tx1"/>
                </a:solidFill>
                <a:latin typeface="Arial" panose="020B0604020202020204" pitchFamily="34" charset="0"/>
                <a:cs typeface="Arial" panose="020B0604020202020204" pitchFamily="34" charset="0"/>
              </a:rPr>
              <a:t> </a:t>
            </a:r>
            <a:endParaRPr lang="en-US" sz="1300" dirty="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a:solidFill>
                  <a:schemeClr val="tx1"/>
                </a:solidFill>
                <a:latin typeface="Arial" panose="020B0604020202020204" pitchFamily="34" charset="0"/>
                <a:cs typeface="Arial" panose="020B0604020202020204" pitchFamily="34" charset="0"/>
              </a:rPr>
              <a:t>Нині в Україні свинина користується більшим попитом, ніж яловичина, оскільки вона є традиційною їжею, притаманною осілим народам (на відміну від кочівників, у яких переважати вівці). </a:t>
            </a:r>
            <a:r>
              <a:rPr lang="uk-UA" sz="1300" dirty="0" smtClean="0">
                <a:solidFill>
                  <a:schemeClr val="tx1"/>
                </a:solidFill>
                <a:latin typeface="Arial" panose="020B0604020202020204" pitchFamily="34" charset="0"/>
                <a:cs typeface="Arial" panose="020B0604020202020204" pitchFamily="34" charset="0"/>
              </a:rPr>
              <a:t> </a:t>
            </a:r>
            <a:endParaRPr lang="en-US" sz="1300" dirty="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b="1" dirty="0">
                <a:solidFill>
                  <a:schemeClr val="tx1"/>
                </a:solidFill>
                <a:latin typeface="Arial" panose="020B0604020202020204" pitchFamily="34" charset="0"/>
                <a:cs typeface="Arial" panose="020B0604020202020204" pitchFamily="34" charset="0"/>
              </a:rPr>
              <a:t>Прикмети, звичаї, забобони. </a:t>
            </a:r>
            <a:r>
              <a:rPr lang="uk-UA" sz="1300" dirty="0">
                <a:solidFill>
                  <a:schemeClr val="tx1"/>
                </a:solidFill>
                <a:latin typeface="Arial" panose="020B0604020202020204" pitchFamily="34" charset="0"/>
                <a:cs typeface="Arial" panose="020B0604020202020204" pitchFamily="34" charset="0"/>
              </a:rPr>
              <a:t>Свиня стала символом української кухні й добробуту: «</a:t>
            </a:r>
            <a:r>
              <a:rPr lang="uk-UA" sz="1300" i="1" dirty="0">
                <a:solidFill>
                  <a:schemeClr val="tx1"/>
                </a:solidFill>
                <a:latin typeface="Arial" panose="020B0604020202020204" pitchFamily="34" charset="0"/>
                <a:cs typeface="Arial" panose="020B0604020202020204" pitchFamily="34" charset="0"/>
              </a:rPr>
              <a:t>Живу добре – сало їм, на салі сплю, салом укриваюся</a:t>
            </a:r>
            <a:r>
              <a:rPr lang="uk-UA" sz="1300" dirty="0">
                <a:solidFill>
                  <a:schemeClr val="tx1"/>
                </a:solidFill>
                <a:latin typeface="Arial" panose="020B0604020202020204" pitchFamily="34" charset="0"/>
                <a:cs typeface="Arial" panose="020B0604020202020204" pitchFamily="34" charset="0"/>
              </a:rPr>
              <a:t>». </a:t>
            </a:r>
            <a:endParaRPr lang="uk-UA" sz="1300" dirty="0" smtClean="0">
              <a:solidFill>
                <a:schemeClr val="tx1"/>
              </a:solidFill>
              <a:latin typeface="Arial" panose="020B0604020202020204" pitchFamily="34" charset="0"/>
              <a:cs typeface="Arial" panose="020B0604020202020204" pitchFamily="34" charset="0"/>
            </a:endParaRPr>
          </a:p>
          <a:p>
            <a:pPr marL="0" indent="-252000" algn="just">
              <a:lnSpc>
                <a:spcPct val="120000"/>
              </a:lnSpc>
              <a:spcBef>
                <a:spcPts val="0"/>
              </a:spcBef>
            </a:pPr>
            <a:r>
              <a:rPr lang="uk-UA" sz="1300" dirty="0" smtClean="0">
                <a:solidFill>
                  <a:schemeClr val="tx1"/>
                </a:solidFill>
                <a:latin typeface="Arial" panose="020B0604020202020204" pitchFamily="34" charset="0"/>
                <a:cs typeface="Arial" panose="020B0604020202020204" pitchFamily="34" charset="0"/>
              </a:rPr>
              <a:t>За </a:t>
            </a:r>
            <a:r>
              <a:rPr lang="uk-UA" sz="1300" dirty="0">
                <a:solidFill>
                  <a:schemeClr val="tx1"/>
                </a:solidFill>
                <a:latin typeface="Arial" panose="020B0604020202020204" pitchFamily="34" charset="0"/>
                <a:cs typeface="Arial" panose="020B0604020202020204" pitchFamily="34" charset="0"/>
              </a:rPr>
              <a:t>легендою Володимир Великий відмовився від мусульманства бо там не можна було споживати свинину. За легендою свиня </a:t>
            </a:r>
            <a:r>
              <a:rPr lang="uk-UA" sz="1300" dirty="0" smtClean="0">
                <a:solidFill>
                  <a:schemeClr val="tx1"/>
                </a:solidFill>
                <a:latin typeface="Arial" panose="020B0604020202020204" pitchFamily="34" charset="0"/>
                <a:cs typeface="Arial" panose="020B0604020202020204" pitchFamily="34" charset="0"/>
              </a:rPr>
              <a:t>допомогла </a:t>
            </a:r>
            <a:r>
              <a:rPr lang="uk-UA" sz="1300" dirty="0">
                <a:solidFill>
                  <a:schemeClr val="tx1"/>
                </a:solidFill>
                <a:latin typeface="Arial" panose="020B0604020202020204" pitchFamily="34" charset="0"/>
                <a:cs typeface="Arial" panose="020B0604020202020204" pitchFamily="34" charset="0"/>
              </a:rPr>
              <a:t>сховатися Ісусу від переслідувачів. Саме тому ми освячуємо свинину на паску. Українці вірили, що годувати </a:t>
            </a:r>
            <a:r>
              <a:rPr lang="uk-UA" sz="1300" dirty="0" smtClean="0">
                <a:solidFill>
                  <a:schemeClr val="tx1"/>
                </a:solidFill>
                <a:latin typeface="Arial" panose="020B0604020202020204" pitchFamily="34" charset="0"/>
                <a:cs typeface="Arial" panose="020B0604020202020204" pitchFamily="34" charset="0"/>
              </a:rPr>
              <a:t>свиню </a:t>
            </a:r>
            <a:r>
              <a:rPr lang="uk-UA" sz="1300" dirty="0">
                <a:solidFill>
                  <a:schemeClr val="tx1"/>
                </a:solidFill>
                <a:latin typeface="Arial" panose="020B0604020202020204" pitchFamily="34" charset="0"/>
                <a:cs typeface="Arial" panose="020B0604020202020204" pitchFamily="34" charset="0"/>
              </a:rPr>
              <a:t>має той, хто й сам любить поїсти. Вважали, що якщо хочеш щоб свині велися, то треба купувати їх не в жінки, а в чоловіка.</a:t>
            </a:r>
            <a:endParaRPr lang="en-US" sz="1300" dirty="0">
              <a:solidFill>
                <a:schemeClr val="tx1"/>
              </a:solidFill>
              <a:latin typeface="Arial" panose="020B0604020202020204" pitchFamily="34" charset="0"/>
              <a:cs typeface="Arial" panose="020B0604020202020204" pitchFamily="34" charset="0"/>
            </a:endParaRPr>
          </a:p>
          <a:p>
            <a:endParaRPr lang="en-US" sz="1300" dirty="0"/>
          </a:p>
        </p:txBody>
      </p:sp>
      <p:sp>
        <p:nvSpPr>
          <p:cNvPr id="4" name="Текст 3"/>
          <p:cNvSpPr>
            <a:spLocks noGrp="1"/>
          </p:cNvSpPr>
          <p:nvPr>
            <p:ph type="body" sz="half" idx="2"/>
          </p:nvPr>
        </p:nvSpPr>
        <p:spPr>
          <a:xfrm>
            <a:off x="731520" y="2588131"/>
            <a:ext cx="2867891" cy="3339147"/>
          </a:xfrm>
        </p:spPr>
        <p:txBody>
          <a:bodyPr/>
          <a:lstStyle/>
          <a:p>
            <a:endParaRPr lang="en-US" dirty="0"/>
          </a:p>
        </p:txBody>
      </p:sp>
      <p:pic>
        <p:nvPicPr>
          <p:cNvPr id="1026" name="Picture 2" descr="Фото 7. ТОП-5 мясных пород свине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74" y="2236124"/>
            <a:ext cx="3241463" cy="369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69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7776" y="282633"/>
            <a:ext cx="2394064" cy="473825"/>
          </a:xfrm>
        </p:spPr>
        <p:txBody>
          <a:bodyPr>
            <a:normAutofit/>
          </a:bodyPr>
          <a:lstStyle/>
          <a:p>
            <a:r>
              <a:rPr lang="uk-UA" sz="2400" b="1" dirty="0" smtClean="0"/>
              <a:t>Птахівництво</a:t>
            </a:r>
            <a:endParaRPr lang="en-US" sz="2400" b="1" dirty="0"/>
          </a:p>
        </p:txBody>
      </p:sp>
      <p:sp>
        <p:nvSpPr>
          <p:cNvPr id="3" name="Объект 2"/>
          <p:cNvSpPr>
            <a:spLocks noGrp="1"/>
          </p:cNvSpPr>
          <p:nvPr>
            <p:ph idx="1"/>
          </p:nvPr>
        </p:nvSpPr>
        <p:spPr>
          <a:xfrm>
            <a:off x="3757353" y="282633"/>
            <a:ext cx="7747259" cy="6367549"/>
          </a:xfrm>
        </p:spPr>
        <p:txBody>
          <a:bodyPr>
            <a:normAutofit fontScale="85000" lnSpcReduction="10000"/>
          </a:bodyPr>
          <a:lstStyle/>
          <a:p>
            <a:pPr marL="0" indent="-252000" algn="just">
              <a:spcBef>
                <a:spcPts val="0"/>
              </a:spcBef>
            </a:pPr>
            <a:r>
              <a:rPr lang="uk-UA" dirty="0" smtClean="0">
                <a:latin typeface="Arial" panose="020B0604020202020204" pitchFamily="34" charset="0"/>
                <a:cs typeface="Arial" panose="020B0604020202020204" pitchFamily="34" charset="0"/>
              </a:rPr>
              <a:t>Двір </a:t>
            </a:r>
            <a:r>
              <a:rPr lang="uk-UA" dirty="0">
                <a:latin typeface="Arial" panose="020B0604020202020204" pitchFamily="34" charset="0"/>
                <a:cs typeface="Arial" panose="020B0604020202020204" pitchFamily="34" charset="0"/>
              </a:rPr>
              <a:t>українського селянина неможливо було уявити без домашньої птиці. Це були, звичайно, кури, а також гуси, качки чи індики, яких випасали діти. </a:t>
            </a:r>
            <a:endParaRPr lang="uk-UA" dirty="0" smtClean="0">
              <a:latin typeface="Arial" panose="020B0604020202020204" pitchFamily="34" charset="0"/>
              <a:cs typeface="Arial" panose="020B0604020202020204" pitchFamily="34" charset="0"/>
            </a:endParaRPr>
          </a:p>
          <a:p>
            <a:pPr marL="0" indent="0" algn="just">
              <a:spcBef>
                <a:spcPts val="0"/>
              </a:spcBef>
              <a:buNone/>
            </a:pPr>
            <a:endParaRPr lang="uk-UA" b="1" dirty="0">
              <a:latin typeface="Arial" panose="020B0604020202020204" pitchFamily="34" charset="0"/>
              <a:cs typeface="Arial" panose="020B0604020202020204" pitchFamily="34" charset="0"/>
            </a:endParaRPr>
          </a:p>
          <a:p>
            <a:pPr marL="0" indent="0" algn="just">
              <a:spcBef>
                <a:spcPts val="0"/>
              </a:spcBef>
              <a:buNone/>
            </a:pPr>
            <a:r>
              <a:rPr lang="uk-UA" b="1" dirty="0" smtClean="0">
                <a:latin typeface="Arial" panose="020B0604020202020204" pitchFamily="34" charset="0"/>
                <a:cs typeface="Arial" panose="020B0604020202020204" pitchFamily="34" charset="0"/>
              </a:rPr>
              <a:t>Прикмети</a:t>
            </a:r>
            <a:r>
              <a:rPr lang="uk-UA" b="1" dirty="0">
                <a:latin typeface="Arial" panose="020B0604020202020204" pitchFamily="34" charset="0"/>
                <a:cs typeface="Arial" panose="020B0604020202020204" pitchFamily="34" charset="0"/>
              </a:rPr>
              <a:t>, звичаї, </a:t>
            </a:r>
            <a:r>
              <a:rPr lang="uk-UA" b="1" dirty="0" smtClean="0">
                <a:latin typeface="Arial" panose="020B0604020202020204" pitchFamily="34" charset="0"/>
                <a:cs typeface="Arial" panose="020B0604020202020204" pitchFamily="34" charset="0"/>
              </a:rPr>
              <a:t>забобони, пов’язані з їх утриманням. </a:t>
            </a:r>
          </a:p>
          <a:p>
            <a:pPr marL="0" indent="-252000" algn="just">
              <a:spcBef>
                <a:spcPts val="0"/>
              </a:spcBef>
            </a:pPr>
            <a:r>
              <a:rPr lang="uk-UA" b="1" dirty="0" smtClean="0">
                <a:latin typeface="Arial" panose="020B0604020202020204" pitchFamily="34" charset="0"/>
                <a:cs typeface="Arial" panose="020B0604020202020204" pitchFamily="34" charset="0"/>
              </a:rPr>
              <a:t>Півень</a:t>
            </a:r>
            <a:r>
              <a:rPr lang="uk-UA" dirty="0" smtClean="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 один з найважливіших елементів української міфології. Птах-захисник, символ воскресіння та нового життя. Він вимірює день, стереже час. Вірили, що сонце доти світитиме, доки півень співатиме. Коли він перестане співати, настане кінець світу. Українці встановлювали зображення півня на дахах, як оберіг від пожежі та всякої нечисті. Застерігали: якщо в господарстві немає півня, то заведеться сатана. Господарство де є чорний півень обминатиме відьма. Дехто навпаки вважав, що на чорному півні їздять чаклуни й відьми. Загалом вірили, що спів півня відлякує всіляких демонічних істот. </a:t>
            </a:r>
            <a:endParaRPr lang="uk-UA" dirty="0" smtClean="0">
              <a:latin typeface="Arial" panose="020B0604020202020204" pitchFamily="34" charset="0"/>
              <a:cs typeface="Arial" panose="020B0604020202020204" pitchFamily="34" charset="0"/>
            </a:endParaRPr>
          </a:p>
          <a:p>
            <a:pPr marL="0" indent="-252000" algn="just">
              <a:spcBef>
                <a:spcPts val="0"/>
              </a:spcBef>
            </a:pPr>
            <a:r>
              <a:rPr lang="uk-UA" dirty="0" smtClean="0">
                <a:latin typeface="Arial" panose="020B0604020202020204" pitchFamily="34" charset="0"/>
                <a:cs typeface="Arial" panose="020B0604020202020204" pitchFamily="34" charset="0"/>
              </a:rPr>
              <a:t>У багатьох </a:t>
            </a:r>
            <a:r>
              <a:rPr lang="uk-UA" dirty="0">
                <a:latin typeface="Arial" panose="020B0604020202020204" pitchFamily="34" charset="0"/>
                <a:cs typeface="Arial" panose="020B0604020202020204" pitchFamily="34" charset="0"/>
              </a:rPr>
              <a:t>культурах півень є </a:t>
            </a:r>
            <a:r>
              <a:rPr lang="uk-UA" b="1" dirty="0">
                <a:latin typeface="Arial" panose="020B0604020202020204" pitchFamily="34" charset="0"/>
                <a:cs typeface="Arial" panose="020B0604020202020204" pitchFamily="34" charset="0"/>
              </a:rPr>
              <a:t>жертовним птахом</a:t>
            </a:r>
            <a:r>
              <a:rPr lang="uk-UA" dirty="0">
                <a:latin typeface="Arial" panose="020B0604020202020204" pitchFamily="34" charset="0"/>
                <a:cs typeface="Arial" panose="020B0604020202020204" pitchFamily="34" charset="0"/>
              </a:rPr>
              <a:t>, у тому числі й в українців. Наприклад, на </a:t>
            </a:r>
            <a:r>
              <a:rPr lang="uk-UA" b="1" dirty="0">
                <a:latin typeface="Arial" panose="020B0604020202020204" pitchFamily="34" charset="0"/>
                <a:cs typeface="Arial" panose="020B0604020202020204" pitchFamily="34" charset="0"/>
              </a:rPr>
              <a:t>Гуцульщині</a:t>
            </a:r>
            <a:r>
              <a:rPr lang="uk-UA" dirty="0">
                <a:latin typeface="Arial" panose="020B0604020202020204" pitchFamily="34" charset="0"/>
                <a:cs typeface="Arial" panose="020B0604020202020204" pitchFamily="34" charset="0"/>
              </a:rPr>
              <a:t> було прийнято зарубувати півня під час закладин нового житла, вірили, що це відверне гнів померлих </a:t>
            </a:r>
            <a:r>
              <a:rPr lang="uk-UA" dirty="0" smtClean="0">
                <a:latin typeface="Arial" panose="020B0604020202020204" pitchFamily="34" charset="0"/>
                <a:cs typeface="Arial" panose="020B0604020202020204" pitchFamily="34" charset="0"/>
              </a:rPr>
              <a:t>предків.  </a:t>
            </a:r>
            <a:endParaRPr lang="en-US" dirty="0">
              <a:latin typeface="Arial" panose="020B0604020202020204" pitchFamily="34" charset="0"/>
              <a:cs typeface="Arial" panose="020B0604020202020204" pitchFamily="34" charset="0"/>
            </a:endParaRPr>
          </a:p>
          <a:p>
            <a:pPr marL="0" indent="-252000" algn="just">
              <a:spcBef>
                <a:spcPts val="0"/>
              </a:spcBef>
            </a:pPr>
            <a:r>
              <a:rPr lang="uk-UA" dirty="0">
                <a:latin typeface="Arial" panose="020B0604020202020204" pitchFamily="34" charset="0"/>
                <a:cs typeface="Arial" panose="020B0604020202020204" pitchFamily="34" charset="0"/>
              </a:rPr>
              <a:t>До речі, вважали, що півень більше семи років в одному господарстві не живе (або помре, або втече). Якщо </a:t>
            </a:r>
            <a:r>
              <a:rPr lang="uk-UA" dirty="0" err="1">
                <a:latin typeface="Arial" panose="020B0604020202020204" pitchFamily="34" charset="0"/>
                <a:cs typeface="Arial" panose="020B0604020202020204" pitchFamily="34" charset="0"/>
              </a:rPr>
              <a:t>проживе</a:t>
            </a:r>
            <a:r>
              <a:rPr lang="uk-UA" dirty="0">
                <a:latin typeface="Arial" panose="020B0604020202020204" pitchFamily="34" charset="0"/>
                <a:cs typeface="Arial" panose="020B0604020202020204" pitchFamily="34" charset="0"/>
              </a:rPr>
              <a:t> більше семи років (особливо чорний), то знесе яйце, з якого вилупиться змій. </a:t>
            </a:r>
            <a:endParaRPr lang="en-US" dirty="0">
              <a:latin typeface="Arial" panose="020B0604020202020204" pitchFamily="34" charset="0"/>
              <a:cs typeface="Arial" panose="020B0604020202020204" pitchFamily="34" charset="0"/>
            </a:endParaRPr>
          </a:p>
          <a:p>
            <a:pPr marL="0" indent="-252000" algn="just">
              <a:spcBef>
                <a:spcPts val="0"/>
              </a:spcBef>
            </a:pPr>
            <a:r>
              <a:rPr lang="uk-UA" dirty="0" smtClean="0">
                <a:latin typeface="Arial" panose="020B0604020202020204" pitchFamily="34" charset="0"/>
                <a:cs typeface="Arial" panose="020B0604020202020204" pitchFamily="34" charset="0"/>
              </a:rPr>
              <a:t>Прогнози</a:t>
            </a:r>
            <a:r>
              <a:rPr lang="uk-UA" dirty="0">
                <a:latin typeface="Arial" panose="020B0604020202020204" pitchFamily="34" charset="0"/>
                <a:cs typeface="Arial" panose="020B0604020202020204" pitchFamily="34" charset="0"/>
              </a:rPr>
              <a:t>, які робили спостерігаючи за півнем: якщо півень співає ввечері – буде тепла ніч; якщо вранці і вдень – буде гарна погода; якщо співає на покуті й на порозі – будуть гості; якщо часто співає біля вікна – на нещастя або ж смерть</a:t>
            </a:r>
            <a:r>
              <a:rPr lang="uk-UA" dirty="0" smtClean="0">
                <a:latin typeface="Arial" panose="020B0604020202020204" pitchFamily="34" charset="0"/>
                <a:cs typeface="Arial" panose="020B0604020202020204" pitchFamily="34" charset="0"/>
              </a:rPr>
              <a:t>.</a:t>
            </a:r>
          </a:p>
          <a:p>
            <a:pPr marL="0" indent="-252000" algn="just">
              <a:spcBef>
                <a:spcPts val="0"/>
              </a:spcBef>
            </a:pPr>
            <a:endParaRPr lang="en-US" dirty="0">
              <a:latin typeface="Arial" panose="020B0604020202020204" pitchFamily="34" charset="0"/>
              <a:cs typeface="Arial" panose="020B0604020202020204" pitchFamily="34" charset="0"/>
            </a:endParaRPr>
          </a:p>
          <a:p>
            <a:pPr marL="0" indent="-252000" algn="just">
              <a:spcBef>
                <a:spcPts val="0"/>
              </a:spcBef>
            </a:pPr>
            <a:r>
              <a:rPr lang="uk-UA" dirty="0">
                <a:latin typeface="Arial" panose="020B0604020202020204" pitchFamily="34" charset="0"/>
                <a:cs typeface="Arial" panose="020B0604020202020204" pitchFamily="34" charset="0"/>
              </a:rPr>
              <a:t>Двояке ставлення було до </a:t>
            </a:r>
            <a:r>
              <a:rPr lang="uk-UA" b="1" i="1" dirty="0">
                <a:latin typeface="Arial" panose="020B0604020202020204" pitchFamily="34" charset="0"/>
                <a:cs typeface="Arial" panose="020B0604020202020204" pitchFamily="34" charset="0"/>
              </a:rPr>
              <a:t>курки</a:t>
            </a:r>
            <a:r>
              <a:rPr lang="uk-UA" dirty="0">
                <a:latin typeface="Arial" panose="020B0604020202020204" pitchFamily="34" charset="0"/>
                <a:cs typeface="Arial" panose="020B0604020202020204" pitchFamily="34" charset="0"/>
              </a:rPr>
              <a:t>. Подекуди її вважали божою пташкою, бо вона своїми кігтями </a:t>
            </a:r>
            <a:r>
              <a:rPr lang="uk-UA" dirty="0" err="1">
                <a:latin typeface="Arial" panose="020B0604020202020204" pitchFamily="34" charset="0"/>
                <a:cs typeface="Arial" panose="020B0604020202020204" pitchFamily="34" charset="0"/>
              </a:rPr>
              <a:t>пригреба</a:t>
            </a:r>
            <a:r>
              <a:rPr lang="uk-UA" dirty="0">
                <a:latin typeface="Arial" panose="020B0604020202020204" pitchFamily="34" charset="0"/>
                <a:cs typeface="Arial" panose="020B0604020202020204" pitchFamily="34" charset="0"/>
              </a:rPr>
              <a:t> новонародженого Ісуса, коли його шукали воїни Ірода. За іншими переказами, навпаки, курку вважають проклятою Господом за те, що коли спаситель переховувався від ворогів, то кури вигребли його ногами. Ось чому курей не святять на Великдень. Між тим курка прощена за яйця, що їх несе, адже крашанки обов’язково освячуються разом із паскою у світле Воскресіння</a:t>
            </a:r>
            <a:r>
              <a:rPr lang="uk-UA" dirty="0" smtClean="0">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a:t>
            </a:r>
            <a:endParaRPr lang="uk-UA" dirty="0" smtClean="0">
              <a:latin typeface="Arial" panose="020B0604020202020204" pitchFamily="34" charset="0"/>
              <a:cs typeface="Arial" panose="020B0604020202020204" pitchFamily="34" charset="0"/>
            </a:endParaRPr>
          </a:p>
          <a:p>
            <a:pPr marL="0" indent="-252000" algn="just">
              <a:spcBef>
                <a:spcPts val="0"/>
              </a:spcBef>
            </a:pPr>
            <a:r>
              <a:rPr lang="uk-UA" dirty="0" smtClean="0">
                <a:latin typeface="Arial" panose="020B0604020202020204" pitchFamily="34" charset="0"/>
                <a:cs typeface="Arial" panose="020B0604020202020204" pitchFamily="34" charset="0"/>
              </a:rPr>
              <a:t>Існувала </a:t>
            </a:r>
            <a:r>
              <a:rPr lang="uk-UA" dirty="0">
                <a:latin typeface="Arial" panose="020B0604020202020204" pitchFamily="34" charset="0"/>
                <a:cs typeface="Arial" panose="020B0604020202020204" pitchFamily="34" charset="0"/>
              </a:rPr>
              <a:t>традиція годувати курку кутею на Новий рік, Водохрещу, для того щоб курка раніше сіла висиджувати яйця. </a:t>
            </a:r>
            <a:endParaRPr lang="en-US" dirty="0">
              <a:latin typeface="Arial" panose="020B0604020202020204" pitchFamily="34" charset="0"/>
              <a:cs typeface="Arial" panose="020B0604020202020204" pitchFamily="34" charset="0"/>
            </a:endParaRPr>
          </a:p>
          <a:p>
            <a:endParaRPr lang="en-US" dirty="0"/>
          </a:p>
        </p:txBody>
      </p:sp>
      <p:sp>
        <p:nvSpPr>
          <p:cNvPr id="4" name="Текст 3"/>
          <p:cNvSpPr>
            <a:spLocks noGrp="1"/>
          </p:cNvSpPr>
          <p:nvPr>
            <p:ph type="body" sz="half" idx="2"/>
          </p:nvPr>
        </p:nvSpPr>
        <p:spPr>
          <a:xfrm>
            <a:off x="515390" y="1598613"/>
            <a:ext cx="3150523" cy="4262436"/>
          </a:xfrm>
        </p:spPr>
        <p:txBody>
          <a:bodyPr/>
          <a:lstStyle/>
          <a:p>
            <a:endParaRPr lang="en-US" dirty="0"/>
          </a:p>
          <a:p>
            <a:endParaRPr lang="en-US" dirty="0"/>
          </a:p>
          <a:p>
            <a:endParaRPr lang="en-US" dirty="0"/>
          </a:p>
        </p:txBody>
      </p:sp>
      <p:pic>
        <p:nvPicPr>
          <p:cNvPr id="7" name="Рисунок 6" descr="C:\Users\MyPC\Downloads\pexels-enginakyurt-176927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390" y="1598614"/>
            <a:ext cx="3150523" cy="3929350"/>
          </a:xfrm>
          <a:prstGeom prst="rect">
            <a:avLst/>
          </a:prstGeom>
          <a:noFill/>
          <a:ln>
            <a:noFill/>
          </a:ln>
        </p:spPr>
      </p:pic>
    </p:spTree>
    <p:extLst>
      <p:ext uri="{BB962C8B-B14F-4D97-AF65-F5344CB8AC3E}">
        <p14:creationId xmlns:p14="http://schemas.microsoft.com/office/powerpoint/2010/main" val="4481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978" y="249382"/>
            <a:ext cx="10016633" cy="556953"/>
          </a:xfrm>
        </p:spPr>
        <p:txBody>
          <a:bodyPr>
            <a:normAutofit/>
          </a:bodyPr>
          <a:lstStyle/>
          <a:p>
            <a:pPr algn="ctr"/>
            <a:r>
              <a:rPr lang="uk-UA" sz="2800" b="1" dirty="0" smtClean="0"/>
              <a:t>Рибальство</a:t>
            </a:r>
            <a:endParaRPr lang="en-US" sz="2800" b="1" dirty="0"/>
          </a:p>
        </p:txBody>
      </p:sp>
      <p:sp>
        <p:nvSpPr>
          <p:cNvPr id="3" name="Текст 2"/>
          <p:cNvSpPr>
            <a:spLocks noGrp="1"/>
          </p:cNvSpPr>
          <p:nvPr>
            <p:ph type="body" idx="1"/>
          </p:nvPr>
        </p:nvSpPr>
        <p:spPr>
          <a:xfrm>
            <a:off x="1596044" y="1055717"/>
            <a:ext cx="10498974" cy="5611090"/>
          </a:xfrm>
        </p:spPr>
        <p:txBody>
          <a:bodyPr>
            <a:normAutofit lnSpcReduction="10000"/>
          </a:bodyPr>
          <a:lstStyle/>
          <a:p>
            <a:pPr algn="just"/>
            <a:r>
              <a:rPr lang="uk-UA" b="1" dirty="0">
                <a:latin typeface="Arial" panose="020B0604020202020204" pitchFamily="34" charset="0"/>
                <a:cs typeface="Arial" panose="020B0604020202020204" pitchFamily="34" charset="0"/>
              </a:rPr>
              <a:t>Рибальство</a:t>
            </a:r>
            <a:r>
              <a:rPr lang="uk-UA" dirty="0">
                <a:latin typeface="Arial" panose="020B0604020202020204" pitchFamily="34" charset="0"/>
                <a:cs typeface="Arial" panose="020B0604020202020204" pitchFamily="34" charset="0"/>
              </a:rPr>
              <a:t> у заняттях українців посідало другорядне місце, хоча </a:t>
            </a:r>
            <a:r>
              <a:rPr lang="uk-UA" dirty="0" smtClean="0">
                <a:latin typeface="Arial" panose="020B0604020202020204" pitchFamily="34" charset="0"/>
                <a:cs typeface="Arial" panose="020B0604020202020204" pitchFamily="34" charset="0"/>
              </a:rPr>
              <a:t>для </a:t>
            </a:r>
            <a:r>
              <a:rPr lang="uk-UA" dirty="0">
                <a:latin typeface="Arial" panose="020B0604020202020204" pitchFamily="34" charset="0"/>
                <a:cs typeface="Arial" panose="020B0604020202020204" pitchFamily="34" charset="0"/>
              </a:rPr>
              <a:t>певної частини населення рибальство було основним заняттям</a:t>
            </a:r>
            <a:r>
              <a:rPr lang="uk-UA" dirty="0" smtClean="0">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Рибний промисел багато важив ужитті запорізьких козаків, які солили й в'ялили спійману рибу та вивозили її в бочках далеко за межі Запоріжжя</a:t>
            </a:r>
            <a:r>
              <a:rPr lang="uk-UA" dirty="0" smtClean="0">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Чумаки </a:t>
            </a:r>
            <a:r>
              <a:rPr lang="uk-UA" dirty="0" smtClean="0">
                <a:latin typeface="Arial" panose="020B0604020202020204" pitchFamily="34" charset="0"/>
                <a:cs typeface="Arial" panose="020B0604020202020204" pitchFamily="34" charset="0"/>
              </a:rPr>
              <a:t>возили </a:t>
            </a:r>
            <a:r>
              <a:rPr lang="uk-UA" dirty="0">
                <a:latin typeface="Arial" panose="020B0604020202020204" pitchFamily="34" charset="0"/>
                <a:cs typeface="Arial" panose="020B0604020202020204" pitchFamily="34" charset="0"/>
              </a:rPr>
              <a:t>солену й в'ялену рибу в центральні та північні райони України. Оселедці й тарань були неодмінним товаром на українських ярмарках. Селяни й городяни запасали </a:t>
            </a:r>
            <a:r>
              <a:rPr lang="uk-UA" b="1" dirty="0">
                <a:latin typeface="Arial" panose="020B0604020202020204" pitchFamily="34" charset="0"/>
                <a:cs typeface="Arial" panose="020B0604020202020204" pitchFamily="34" charset="0"/>
              </a:rPr>
              <a:t>рибу на пости</a:t>
            </a:r>
            <a:r>
              <a:rPr lang="uk-UA" dirty="0">
                <a:latin typeface="Arial" panose="020B0604020202020204" pitchFamily="34" charset="0"/>
                <a:cs typeface="Arial" panose="020B0604020202020204" pitchFamily="34" charset="0"/>
              </a:rPr>
              <a:t>, оскільки вона становила найважливіший компонент пісної їжі</a:t>
            </a:r>
            <a:r>
              <a:rPr lang="uk-UA" dirty="0" smtClean="0">
                <a:latin typeface="Arial" panose="020B0604020202020204" pitchFamily="34" charset="0"/>
                <a:cs typeface="Arial" panose="020B0604020202020204" pitchFamily="34" charset="0"/>
              </a:rPr>
              <a:t>. </a:t>
            </a:r>
          </a:p>
          <a:p>
            <a:pPr algn="just"/>
            <a:r>
              <a:rPr lang="uk-UA" dirty="0" smtClean="0">
                <a:latin typeface="Arial" panose="020B0604020202020204" pitchFamily="34" charset="0"/>
                <a:cs typeface="Arial" panose="020B0604020202020204" pitchFamily="34" charset="0"/>
              </a:rPr>
              <a:t>Із </a:t>
            </a:r>
            <a:r>
              <a:rPr lang="uk-UA" dirty="0">
                <a:latin typeface="Arial" panose="020B0604020202020204" pitchFamily="34" charset="0"/>
                <a:cs typeface="Arial" panose="020B0604020202020204" pitchFamily="34" charset="0"/>
              </a:rPr>
              <a:t>зростанням феодальних повинностей риба стає предметом оподаткування</a:t>
            </a:r>
            <a:r>
              <a:rPr lang="uk-UA" dirty="0" smtClean="0">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Вільною ловлею риби користувалися переважно представники знаті. Селяни ловили рибу для власних потреб часто потай та у вільний від роботи час.</a:t>
            </a:r>
            <a:endParaRPr lang="en-US"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На кінець XIX ст. рибні запаси України різко зменшилися. Рибальство поступово набувало допоміжного значення в господарстві, стаючи для населення не більш як способом проведення дозвілля. </a:t>
            </a:r>
            <a:endParaRPr lang="en-US"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Щодо способів лову риби та рибальських знарядь, то в Україні їх існувало чимало. Найпростішим був вилов риби </a:t>
            </a:r>
            <a:r>
              <a:rPr lang="uk-UA" b="1" dirty="0">
                <a:latin typeface="Arial" panose="020B0604020202020204" pitchFamily="34" charset="0"/>
                <a:cs typeface="Arial" panose="020B0604020202020204" pitchFamily="34" charset="0"/>
              </a:rPr>
              <a:t>руками з-під </a:t>
            </a:r>
            <a:r>
              <a:rPr lang="uk-UA" b="1" dirty="0" err="1">
                <a:latin typeface="Arial" panose="020B0604020202020204" pitchFamily="34" charset="0"/>
                <a:cs typeface="Arial" panose="020B0604020202020204" pitchFamily="34" charset="0"/>
              </a:rPr>
              <a:t>каменя</a:t>
            </a:r>
            <a:r>
              <a:rPr lang="uk-UA" b="1" dirty="0">
                <a:latin typeface="Arial" panose="020B0604020202020204" pitchFamily="34" charset="0"/>
                <a:cs typeface="Arial" panose="020B0604020202020204" pitchFamily="34" charset="0"/>
              </a:rPr>
              <a:t>, кошиками з-під куща, глушили рибу обухом сокири по </a:t>
            </a:r>
            <a:r>
              <a:rPr lang="uk-UA" b="1" dirty="0" err="1">
                <a:latin typeface="Arial" panose="020B0604020202020204" pitchFamily="34" charset="0"/>
                <a:cs typeface="Arial" panose="020B0604020202020204" pitchFamily="34" charset="0"/>
              </a:rPr>
              <a:t>камені</a:t>
            </a:r>
            <a:r>
              <a:rPr lang="uk-UA" b="1" dirty="0">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rPr>
              <a:t> Користувалися і складнішими знаряддями для вилову риби.</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6961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1100" y="254000"/>
            <a:ext cx="10374311" cy="558800"/>
          </a:xfrm>
        </p:spPr>
        <p:txBody>
          <a:bodyPr>
            <a:normAutofit fontScale="90000"/>
          </a:bodyPr>
          <a:lstStyle/>
          <a:p>
            <a:pPr algn="ctr"/>
            <a:r>
              <a:rPr lang="uk-UA" b="1" dirty="0" smtClean="0"/>
              <a:t>Знаряддя ловлі риби</a:t>
            </a:r>
            <a:r>
              <a:rPr lang="ru-RU" dirty="0" smtClean="0"/>
              <a:t/>
            </a:r>
            <a:br>
              <a:rPr lang="ru-RU" dirty="0" smtClean="0"/>
            </a:br>
            <a:endParaRPr lang="ru-RU" dirty="0"/>
          </a:p>
        </p:txBody>
      </p:sp>
      <p:sp>
        <p:nvSpPr>
          <p:cNvPr id="3" name="Содержимое 2"/>
          <p:cNvSpPr>
            <a:spLocks noGrp="1"/>
          </p:cNvSpPr>
          <p:nvPr>
            <p:ph sz="half" idx="1"/>
          </p:nvPr>
        </p:nvSpPr>
        <p:spPr>
          <a:xfrm>
            <a:off x="1435100" y="1117600"/>
            <a:ext cx="3352800" cy="5549900"/>
          </a:xfrm>
        </p:spPr>
        <p:txBody>
          <a:bodyPr/>
          <a:lstStyle/>
          <a:p>
            <a:r>
              <a:rPr lang="uk-UA" b="1" dirty="0" smtClean="0"/>
              <a:t>Бредень </a:t>
            </a:r>
          </a:p>
          <a:p>
            <a:endParaRPr lang="uk-UA" dirty="0" smtClean="0"/>
          </a:p>
          <a:p>
            <a:endParaRPr lang="uk-UA" dirty="0" smtClean="0"/>
          </a:p>
          <a:p>
            <a:endParaRPr lang="uk-UA" dirty="0" smtClean="0"/>
          </a:p>
          <a:p>
            <a:endParaRPr lang="uk-UA" dirty="0" smtClean="0"/>
          </a:p>
          <a:p>
            <a:r>
              <a:rPr lang="uk-UA" b="1" dirty="0" smtClean="0"/>
              <a:t>Верша</a:t>
            </a:r>
            <a:r>
              <a:rPr lang="uk-UA" dirty="0" smtClean="0"/>
              <a:t> </a:t>
            </a:r>
            <a:r>
              <a:rPr lang="uk-UA" i="1" dirty="0" smtClean="0"/>
              <a:t>(</a:t>
            </a:r>
            <a:r>
              <a:rPr lang="uk-UA" i="1" dirty="0" err="1" smtClean="0"/>
              <a:t>кошуля</a:t>
            </a:r>
            <a:r>
              <a:rPr lang="uk-UA" i="1" dirty="0" smtClean="0"/>
              <a:t>)</a:t>
            </a:r>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r>
              <a:rPr lang="uk-UA" b="1" dirty="0" smtClean="0"/>
              <a:t>Ость</a:t>
            </a:r>
            <a:endParaRPr lang="ru-RU" b="1" dirty="0"/>
          </a:p>
        </p:txBody>
      </p:sp>
      <p:pic>
        <p:nvPicPr>
          <p:cNvPr id="2054" name="Picture 6"/>
          <p:cNvPicPr>
            <a:picLocks noGrp="1" noChangeAspect="1" noChangeArrowheads="1"/>
          </p:cNvPicPr>
          <p:nvPr>
            <p:ph sz="half" idx="2"/>
          </p:nvPr>
        </p:nvPicPr>
        <p:blipFill>
          <a:blip r:embed="rId2" cstate="print"/>
          <a:srcRect/>
          <a:stretch>
            <a:fillRect/>
          </a:stretch>
        </p:blipFill>
        <p:spPr bwMode="auto">
          <a:xfrm>
            <a:off x="4991100" y="1016000"/>
            <a:ext cx="6513513" cy="1803400"/>
          </a:xfrm>
          <a:prstGeom prst="rect">
            <a:avLst/>
          </a:prstGeom>
          <a:noFill/>
          <a:ln w="9525">
            <a:noFill/>
            <a:miter lim="800000"/>
            <a:headEnd/>
            <a:tailEnd/>
          </a:ln>
        </p:spPr>
      </p:pic>
      <p:pic>
        <p:nvPicPr>
          <p:cNvPr id="10" name="Рисунок 9" descr="pic03i"/>
          <p:cNvPicPr/>
          <p:nvPr/>
        </p:nvPicPr>
        <p:blipFill>
          <a:blip r:embed="rId3" cstate="print"/>
          <a:srcRect/>
          <a:stretch>
            <a:fillRect/>
          </a:stretch>
        </p:blipFill>
        <p:spPr bwMode="auto">
          <a:xfrm>
            <a:off x="4981086" y="2761013"/>
            <a:ext cx="1493227" cy="2072573"/>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7144450" y="4038600"/>
            <a:ext cx="4514150" cy="2624656"/>
          </a:xfrm>
          <a:prstGeom prst="rect">
            <a:avLst/>
          </a:prstGeom>
          <a:noFill/>
          <a:ln w="9525">
            <a:noFill/>
            <a:miter lim="800000"/>
            <a:headEnd/>
            <a:tailEnd/>
          </a:ln>
        </p:spPr>
      </p:pic>
    </p:spTree>
    <p:extLst>
      <p:ext uri="{BB962C8B-B14F-4D97-AF65-F5344CB8AC3E}">
        <p14:creationId xmlns:p14="http://schemas.microsoft.com/office/powerpoint/2010/main" val="387299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6200" y="215900"/>
            <a:ext cx="10388600" cy="698500"/>
          </a:xfrm>
        </p:spPr>
        <p:txBody>
          <a:bodyPr>
            <a:normAutofit/>
          </a:bodyPr>
          <a:lstStyle/>
          <a:p>
            <a:pPr algn="just"/>
            <a:r>
              <a:rPr lang="ru-RU" sz="2800" b="1" dirty="0" smtClean="0"/>
              <a:t> </a:t>
            </a:r>
            <a:r>
              <a:rPr lang="vi-VN" sz="2800" dirty="0" smtClean="0"/>
              <a:t>   </a:t>
            </a:r>
            <a:r>
              <a:rPr lang="uk-UA" sz="2800" dirty="0" smtClean="0"/>
              <a:t> </a:t>
            </a:r>
            <a:endParaRPr lang="ru-RU" sz="2800" dirty="0"/>
          </a:p>
        </p:txBody>
      </p:sp>
      <p:sp>
        <p:nvSpPr>
          <p:cNvPr id="3" name="Содержимое 2"/>
          <p:cNvSpPr>
            <a:spLocks noGrp="1"/>
          </p:cNvSpPr>
          <p:nvPr>
            <p:ph sz="half" idx="1"/>
          </p:nvPr>
        </p:nvSpPr>
        <p:spPr>
          <a:xfrm>
            <a:off x="1231900" y="1320800"/>
            <a:ext cx="4102100" cy="4590422"/>
          </a:xfrm>
        </p:spPr>
        <p:txBody>
          <a:bodyPr>
            <a:normAutofit/>
          </a:bodyPr>
          <a:lstStyle/>
          <a:p>
            <a:pPr algn="just"/>
            <a:r>
              <a:rPr lang="uk-UA" b="1" i="1" dirty="0" smtClean="0"/>
              <a:t> Ятір </a:t>
            </a:r>
            <a:endParaRPr lang="ru-RU"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5270500" y="1219200"/>
            <a:ext cx="6234113" cy="26670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549400" y="3135630"/>
            <a:ext cx="4064000" cy="306832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232756"/>
            <a:ext cx="8915399" cy="490451"/>
          </a:xfrm>
        </p:spPr>
        <p:txBody>
          <a:bodyPr>
            <a:normAutofit fontScale="90000"/>
          </a:bodyPr>
          <a:lstStyle/>
          <a:p>
            <a:r>
              <a:rPr lang="uk-UA" sz="2700" b="1" i="1" dirty="0"/>
              <a:t>Звичаї, традиції, забобони </a:t>
            </a:r>
            <a:r>
              <a:rPr lang="uk-UA" sz="2700" b="1" i="1" dirty="0" smtClean="0"/>
              <a:t>рибалок</a:t>
            </a:r>
            <a:endParaRPr lang="en-US" dirty="0"/>
          </a:p>
        </p:txBody>
      </p:sp>
      <p:sp>
        <p:nvSpPr>
          <p:cNvPr id="3" name="Текст 2"/>
          <p:cNvSpPr>
            <a:spLocks noGrp="1"/>
          </p:cNvSpPr>
          <p:nvPr>
            <p:ph type="body" idx="1"/>
          </p:nvPr>
        </p:nvSpPr>
        <p:spPr>
          <a:xfrm>
            <a:off x="1537856" y="881149"/>
            <a:ext cx="10507286" cy="5777345"/>
          </a:xfrm>
        </p:spPr>
        <p:txBody>
          <a:bodyPr>
            <a:normAutofit fontScale="85000" lnSpcReduction="20000"/>
          </a:bodyPr>
          <a:lstStyle/>
          <a:p>
            <a:pPr algn="just"/>
            <a:r>
              <a:rPr lang="uk-UA" dirty="0" smtClean="0"/>
              <a:t>У</a:t>
            </a:r>
            <a:r>
              <a:rPr lang="ru-RU" dirty="0" smtClean="0"/>
              <a:t> </a:t>
            </a:r>
            <a:r>
              <a:rPr lang="ru-RU" dirty="0"/>
              <a:t>дохристиянські</a:t>
            </a:r>
            <a:r>
              <a:rPr lang="ru-RU" dirty="0"/>
              <a:t> </a:t>
            </a:r>
            <a:r>
              <a:rPr lang="ru-RU" dirty="0"/>
              <a:t>часи</a:t>
            </a:r>
            <a:r>
              <a:rPr lang="ru-RU" dirty="0"/>
              <a:t> </a:t>
            </a:r>
            <a:r>
              <a:rPr lang="ru-RU" dirty="0"/>
              <a:t>побутував</a:t>
            </a:r>
            <a:r>
              <a:rPr lang="ru-RU" dirty="0"/>
              <a:t> обряд </a:t>
            </a:r>
            <a:r>
              <a:rPr lang="ru-RU" dirty="0"/>
              <a:t>жертвоприношення</a:t>
            </a:r>
            <a:r>
              <a:rPr lang="ru-RU" dirty="0"/>
              <a:t> Водяник</a:t>
            </a:r>
            <a:r>
              <a:rPr lang="ru-RU" b="1" dirty="0"/>
              <a:t>у</a:t>
            </a:r>
            <a:r>
              <a:rPr lang="ru-RU" dirty="0"/>
              <a:t> перед початком </a:t>
            </a:r>
            <a:r>
              <a:rPr lang="ru-RU" dirty="0"/>
              <a:t>риболовлі</a:t>
            </a:r>
            <a:r>
              <a:rPr lang="ru-RU" dirty="0"/>
              <a:t>: </a:t>
            </a:r>
            <a:r>
              <a:rPr lang="ru-RU" dirty="0" err="1"/>
              <a:t>йому</a:t>
            </a:r>
            <a:r>
              <a:rPr lang="ru-RU" dirty="0"/>
              <a:t> </a:t>
            </a:r>
            <a:r>
              <a:rPr lang="ru-RU" dirty="0"/>
              <a:t>сипали</a:t>
            </a:r>
            <a:r>
              <a:rPr lang="ru-RU" dirty="0"/>
              <a:t> у воду </a:t>
            </a:r>
            <a:r>
              <a:rPr lang="ru-RU" dirty="0"/>
              <a:t>жменьку</a:t>
            </a:r>
            <a:r>
              <a:rPr lang="ru-RU" dirty="0"/>
              <a:t> тютюну, </a:t>
            </a:r>
            <a:r>
              <a:rPr lang="ru-RU" dirty="0"/>
              <a:t>хлібні</a:t>
            </a:r>
            <a:r>
              <a:rPr lang="ru-RU" dirty="0"/>
              <a:t> </a:t>
            </a:r>
            <a:r>
              <a:rPr lang="ru-RU" dirty="0"/>
              <a:t>крихти</a:t>
            </a:r>
            <a:r>
              <a:rPr lang="ru-RU" dirty="0"/>
              <a:t> або кілька </a:t>
            </a:r>
            <a:r>
              <a:rPr lang="ru-RU" dirty="0"/>
              <a:t>крапель</a:t>
            </a:r>
            <a:r>
              <a:rPr lang="ru-RU" dirty="0"/>
              <a:t> вина </a:t>
            </a:r>
            <a:r>
              <a:rPr lang="ru-RU" dirty="0"/>
              <a:t>чи</a:t>
            </a:r>
            <a:r>
              <a:rPr lang="ru-RU" dirty="0"/>
              <a:t> </a:t>
            </a:r>
            <a:r>
              <a:rPr lang="ru-RU" dirty="0"/>
              <a:t>горілки</a:t>
            </a:r>
            <a:r>
              <a:rPr lang="ru-RU" dirty="0"/>
              <a:t>, а першу </a:t>
            </a:r>
            <a:r>
              <a:rPr lang="ru-RU" dirty="0"/>
              <a:t>впійману</a:t>
            </a:r>
            <a:r>
              <a:rPr lang="ru-RU" dirty="0"/>
              <a:t> рибину </a:t>
            </a:r>
            <a:r>
              <a:rPr lang="ru-RU" dirty="0" smtClean="0"/>
              <a:t>випускали </a:t>
            </a:r>
            <a:r>
              <a:rPr lang="ru-RU" dirty="0"/>
              <a:t>назад у </a:t>
            </a:r>
            <a:r>
              <a:rPr lang="ru-RU" dirty="0"/>
              <a:t>річку</a:t>
            </a:r>
            <a:r>
              <a:rPr lang="ru-RU" dirty="0"/>
              <a:t>. При </a:t>
            </a:r>
            <a:r>
              <a:rPr lang="ru-RU" dirty="0"/>
              <a:t>цьому</a:t>
            </a:r>
            <a:r>
              <a:rPr lang="ru-RU" dirty="0"/>
              <a:t> </a:t>
            </a:r>
            <a:r>
              <a:rPr lang="ru-RU" dirty="0"/>
              <a:t>примовляли</a:t>
            </a:r>
            <a:r>
              <a:rPr lang="ru-RU" dirty="0"/>
              <a:t>: </a:t>
            </a:r>
            <a:r>
              <a:rPr lang="uk-UA" dirty="0"/>
              <a:t>«</a:t>
            </a:r>
            <a:r>
              <a:rPr lang="ru-RU" i="1" dirty="0"/>
              <a:t>Іди</a:t>
            </a:r>
            <a:r>
              <a:rPr lang="ru-RU" i="1" dirty="0"/>
              <a:t> та приведи батька, </a:t>
            </a:r>
            <a:r>
              <a:rPr lang="ru-RU" i="1" dirty="0"/>
              <a:t>матір</a:t>
            </a:r>
            <a:r>
              <a:rPr lang="ru-RU" i="1" dirty="0"/>
              <a:t>, </a:t>
            </a:r>
            <a:r>
              <a:rPr lang="ru-RU" i="1" dirty="0"/>
              <a:t>тітку</a:t>
            </a:r>
            <a:r>
              <a:rPr lang="ru-RU" i="1" dirty="0"/>
              <a:t>, </a:t>
            </a:r>
            <a:r>
              <a:rPr lang="uk-UA" i="1" dirty="0"/>
              <a:t>д</a:t>
            </a:r>
            <a:r>
              <a:rPr lang="ru-RU" i="1" dirty="0"/>
              <a:t>я</a:t>
            </a:r>
            <a:r>
              <a:rPr lang="uk-UA" i="1" dirty="0"/>
              <a:t>д</a:t>
            </a:r>
            <a:r>
              <a:rPr lang="ru-RU" i="1" dirty="0"/>
              <a:t>ька</a:t>
            </a:r>
            <a:r>
              <a:rPr lang="uk-UA" i="1" dirty="0"/>
              <a:t>»</a:t>
            </a:r>
            <a:r>
              <a:rPr lang="ru-RU" i="1" dirty="0"/>
              <a:t>.</a:t>
            </a:r>
            <a:r>
              <a:rPr lang="ru-RU" dirty="0"/>
              <a:t> </a:t>
            </a:r>
            <a:endParaRPr lang="ru-RU" dirty="0" smtClean="0"/>
          </a:p>
          <a:p>
            <a:pPr algn="just"/>
            <a:r>
              <a:rPr lang="uk-UA" dirty="0" smtClean="0"/>
              <a:t>У </a:t>
            </a:r>
            <a:r>
              <a:rPr lang="uk-UA" dirty="0"/>
              <a:t>народі казали: </a:t>
            </a:r>
            <a:r>
              <a:rPr lang="ru-RU" i="1" dirty="0"/>
              <a:t>«</a:t>
            </a:r>
            <a:r>
              <a:rPr lang="ru-RU" i="1" dirty="0"/>
              <a:t>Батько</a:t>
            </a:r>
            <a:r>
              <a:rPr lang="ru-RU" i="1" dirty="0"/>
              <a:t> – </a:t>
            </a:r>
            <a:r>
              <a:rPr lang="ru-RU" i="1" dirty="0"/>
              <a:t>рибалка</a:t>
            </a:r>
            <a:r>
              <a:rPr lang="ru-RU" i="1" dirty="0"/>
              <a:t>, </a:t>
            </a:r>
            <a:r>
              <a:rPr lang="ru-RU" i="1" dirty="0"/>
              <a:t>тоді</a:t>
            </a:r>
            <a:r>
              <a:rPr lang="ru-RU" i="1" dirty="0"/>
              <a:t> й </a:t>
            </a:r>
            <a:r>
              <a:rPr lang="ru-RU" i="1" dirty="0"/>
              <a:t>діти</a:t>
            </a:r>
            <a:r>
              <a:rPr lang="ru-RU" i="1" dirty="0"/>
              <a:t> у воду </a:t>
            </a:r>
            <a:r>
              <a:rPr lang="ru-RU" i="1" dirty="0"/>
              <a:t>дивляться</a:t>
            </a:r>
            <a:r>
              <a:rPr lang="ru-RU" i="1" dirty="0"/>
              <a:t>»</a:t>
            </a:r>
            <a:r>
              <a:rPr lang="uk-UA" i="1" dirty="0"/>
              <a:t>.</a:t>
            </a:r>
            <a:r>
              <a:rPr lang="uk-UA" dirty="0"/>
              <a:t> </a:t>
            </a:r>
            <a:r>
              <a:rPr lang="ru-RU" dirty="0"/>
              <a:t> </a:t>
            </a:r>
            <a:endParaRPr lang="ru-RU" dirty="0" smtClean="0"/>
          </a:p>
          <a:p>
            <a:pPr algn="just"/>
            <a:r>
              <a:rPr lang="ru-RU" dirty="0" smtClean="0"/>
              <a:t>У </a:t>
            </a:r>
            <a:r>
              <a:rPr lang="ru-RU" dirty="0"/>
              <a:t>деяких </a:t>
            </a:r>
            <a:r>
              <a:rPr lang="ru-RU" dirty="0"/>
              <a:t>регіонах</a:t>
            </a:r>
            <a:r>
              <a:rPr lang="ru-RU" dirty="0"/>
              <a:t> накидали </a:t>
            </a:r>
            <a:r>
              <a:rPr lang="ru-RU" dirty="0"/>
              <a:t>рибальську</a:t>
            </a:r>
            <a:r>
              <a:rPr lang="ru-RU" dirty="0"/>
              <a:t> </a:t>
            </a:r>
            <a:r>
              <a:rPr lang="ru-RU" dirty="0"/>
              <a:t>сіть</a:t>
            </a:r>
            <a:r>
              <a:rPr lang="ru-RU" dirty="0"/>
              <a:t> </a:t>
            </a:r>
            <a:r>
              <a:rPr lang="ru-RU" dirty="0"/>
              <a:t>чи</a:t>
            </a:r>
            <a:r>
              <a:rPr lang="ru-RU" dirty="0"/>
              <a:t> нитку із сотнями </a:t>
            </a:r>
            <a:r>
              <a:rPr lang="ru-RU" dirty="0"/>
              <a:t>вузликів</a:t>
            </a:r>
            <a:r>
              <a:rPr lang="ru-RU" dirty="0"/>
              <a:t> на </a:t>
            </a:r>
            <a:r>
              <a:rPr lang="ru-RU" dirty="0"/>
              <a:t>молоду</a:t>
            </a:r>
            <a:r>
              <a:rPr lang="ru-RU" dirty="0"/>
              <a:t>, що </a:t>
            </a:r>
            <a:r>
              <a:rPr lang="ru-RU" dirty="0"/>
              <a:t>йшла</a:t>
            </a:r>
            <a:r>
              <a:rPr lang="ru-RU" dirty="0"/>
              <a:t> </a:t>
            </a:r>
            <a:r>
              <a:rPr lang="ru-RU" dirty="0"/>
              <a:t>під</a:t>
            </a:r>
            <a:r>
              <a:rPr lang="ru-RU" dirty="0"/>
              <a:t> </a:t>
            </a:r>
            <a:r>
              <a:rPr lang="ru-RU" dirty="0"/>
              <a:t>вінець</a:t>
            </a:r>
            <a:r>
              <a:rPr lang="ru-RU" dirty="0"/>
              <a:t>. </a:t>
            </a:r>
            <a:r>
              <a:rPr lang="ru-RU" dirty="0"/>
              <a:t>Вірили</a:t>
            </a:r>
            <a:r>
              <a:rPr lang="ru-RU" dirty="0"/>
              <a:t>: </a:t>
            </a:r>
            <a:r>
              <a:rPr lang="ru-RU" dirty="0"/>
              <a:t>відьма</a:t>
            </a:r>
            <a:r>
              <a:rPr lang="ru-RU" dirty="0"/>
              <a:t> </a:t>
            </a:r>
            <a:r>
              <a:rPr lang="ru-RU" dirty="0"/>
              <a:t>чи</a:t>
            </a:r>
            <a:r>
              <a:rPr lang="ru-RU" dirty="0"/>
              <a:t> </a:t>
            </a:r>
            <a:r>
              <a:rPr lang="ru-RU" dirty="0"/>
              <a:t>чародій</a:t>
            </a:r>
            <a:r>
              <a:rPr lang="ru-RU" dirty="0"/>
              <a:t> не </a:t>
            </a:r>
            <a:r>
              <a:rPr lang="ru-RU" dirty="0"/>
              <a:t>зможуть</a:t>
            </a:r>
            <a:r>
              <a:rPr lang="ru-RU" dirty="0"/>
              <a:t> </a:t>
            </a:r>
            <a:r>
              <a:rPr lang="ru-RU" dirty="0"/>
              <a:t>тоді</a:t>
            </a:r>
            <a:r>
              <a:rPr lang="ru-RU" dirty="0"/>
              <a:t> </a:t>
            </a:r>
            <a:r>
              <a:rPr lang="ru-RU" dirty="0"/>
              <a:t>завдати</a:t>
            </a:r>
            <a:r>
              <a:rPr lang="ru-RU" dirty="0"/>
              <a:t> </a:t>
            </a:r>
            <a:r>
              <a:rPr lang="ru-RU" dirty="0"/>
              <a:t>дівчині</a:t>
            </a:r>
            <a:r>
              <a:rPr lang="ru-RU" dirty="0"/>
              <a:t> </a:t>
            </a:r>
            <a:r>
              <a:rPr lang="ru-RU" dirty="0"/>
              <a:t>шкоди</a:t>
            </a:r>
            <a:r>
              <a:rPr lang="ru-RU" dirty="0"/>
              <a:t>, бо </a:t>
            </a:r>
            <a:r>
              <a:rPr lang="ru-RU" dirty="0"/>
              <a:t>будуть</a:t>
            </a:r>
            <a:r>
              <a:rPr lang="ru-RU" dirty="0"/>
              <a:t> </a:t>
            </a:r>
            <a:r>
              <a:rPr lang="ru-RU" dirty="0"/>
              <a:t>зайняті</a:t>
            </a:r>
            <a:r>
              <a:rPr lang="ru-RU" dirty="0"/>
              <a:t> </a:t>
            </a:r>
            <a:r>
              <a:rPr lang="ru-RU" dirty="0"/>
              <a:t>розплутуванням</a:t>
            </a:r>
            <a:r>
              <a:rPr lang="ru-RU" dirty="0"/>
              <a:t> </a:t>
            </a:r>
            <a:r>
              <a:rPr lang="ru-RU" dirty="0"/>
              <a:t>вузлів</a:t>
            </a:r>
            <a:r>
              <a:rPr lang="uk-UA" dirty="0"/>
              <a:t>. </a:t>
            </a:r>
            <a:endParaRPr lang="en-US" dirty="0"/>
          </a:p>
          <a:p>
            <a:pPr algn="just"/>
            <a:r>
              <a:rPr lang="en-US" dirty="0" smtClean="0"/>
              <a:t>На </a:t>
            </a:r>
            <a:r>
              <a:rPr lang="en-US" dirty="0"/>
              <a:t>Святвечорі</a:t>
            </a:r>
            <a:r>
              <a:rPr lang="en-US" dirty="0"/>
              <a:t> </a:t>
            </a:r>
            <a:r>
              <a:rPr lang="en-US" dirty="0"/>
              <a:t>перед</a:t>
            </a:r>
            <a:r>
              <a:rPr lang="en-US" dirty="0"/>
              <a:t> </a:t>
            </a:r>
            <a:r>
              <a:rPr lang="en-US" dirty="0"/>
              <a:t>Різдвом</a:t>
            </a:r>
            <a:r>
              <a:rPr lang="en-US" dirty="0"/>
              <a:t> </a:t>
            </a:r>
            <a:r>
              <a:rPr lang="en-US" dirty="0"/>
              <a:t>обов’язково</a:t>
            </a:r>
            <a:r>
              <a:rPr lang="en-US" dirty="0"/>
              <a:t> </a:t>
            </a:r>
            <a:r>
              <a:rPr lang="en-US" dirty="0"/>
              <a:t>повинна</a:t>
            </a:r>
            <a:r>
              <a:rPr lang="en-US" dirty="0"/>
              <a:t> </a:t>
            </a:r>
            <a:r>
              <a:rPr lang="en-US" dirty="0"/>
              <a:t>бути</a:t>
            </a:r>
            <a:r>
              <a:rPr lang="en-US" dirty="0"/>
              <a:t> </a:t>
            </a:r>
            <a:r>
              <a:rPr lang="en-US" dirty="0"/>
              <a:t>риба</a:t>
            </a:r>
            <a:r>
              <a:rPr lang="en-US" dirty="0"/>
              <a:t>, </a:t>
            </a:r>
            <a:r>
              <a:rPr lang="en-US" dirty="0"/>
              <a:t>бо</a:t>
            </a:r>
            <a:r>
              <a:rPr lang="en-US" dirty="0"/>
              <a:t> </a:t>
            </a:r>
            <a:r>
              <a:rPr lang="en-US" dirty="0" err="1"/>
              <a:t>вважалося</a:t>
            </a:r>
            <a:r>
              <a:rPr lang="en-US" dirty="0"/>
              <a:t>, що </a:t>
            </a:r>
            <a:r>
              <a:rPr lang="en-US" dirty="0"/>
              <a:t>риба</a:t>
            </a:r>
            <a:r>
              <a:rPr lang="en-US" dirty="0"/>
              <a:t> – </a:t>
            </a:r>
            <a:r>
              <a:rPr lang="en-US" dirty="0"/>
              <a:t>одухотворена</a:t>
            </a:r>
            <a:r>
              <a:rPr lang="en-US" dirty="0"/>
              <a:t> </a:t>
            </a:r>
            <a:r>
              <a:rPr lang="en-US" dirty="0"/>
              <a:t>чародійна</a:t>
            </a:r>
            <a:r>
              <a:rPr lang="en-US" dirty="0"/>
              <a:t> </a:t>
            </a:r>
            <a:r>
              <a:rPr lang="en-US" dirty="0"/>
              <a:t>страва</a:t>
            </a:r>
            <a:r>
              <a:rPr lang="en-US" dirty="0"/>
              <a:t>. </a:t>
            </a:r>
            <a:r>
              <a:rPr lang="en-US" dirty="0"/>
              <a:t>Вона</a:t>
            </a:r>
            <a:r>
              <a:rPr lang="en-US" dirty="0"/>
              <a:t> </a:t>
            </a:r>
            <a:r>
              <a:rPr lang="en-US" dirty="0"/>
              <a:t>ніби</a:t>
            </a:r>
            <a:r>
              <a:rPr lang="en-US" dirty="0"/>
              <a:t> </a:t>
            </a:r>
            <a:r>
              <a:rPr lang="en-US" dirty="0"/>
              <a:t>з’єднує</a:t>
            </a:r>
            <a:r>
              <a:rPr lang="en-US" dirty="0"/>
              <a:t> </a:t>
            </a:r>
            <a:r>
              <a:rPr lang="en-US" dirty="0"/>
              <a:t>старосвітські</a:t>
            </a:r>
            <a:r>
              <a:rPr lang="en-US" dirty="0"/>
              <a:t> </a:t>
            </a:r>
            <a:r>
              <a:rPr lang="en-US" dirty="0"/>
              <a:t>часи</a:t>
            </a:r>
            <a:r>
              <a:rPr lang="en-US" dirty="0"/>
              <a:t> з </a:t>
            </a:r>
            <a:r>
              <a:rPr lang="en-US" dirty="0"/>
              <a:t>теперішніми</a:t>
            </a:r>
            <a:r>
              <a:rPr lang="en-US" dirty="0"/>
              <a:t>, </a:t>
            </a:r>
            <a:r>
              <a:rPr lang="en-US" dirty="0"/>
              <a:t>тобто</a:t>
            </a:r>
            <a:r>
              <a:rPr lang="en-US" dirty="0"/>
              <a:t> </a:t>
            </a:r>
            <a:r>
              <a:rPr lang="en-US" dirty="0"/>
              <a:t>була</a:t>
            </a:r>
            <a:r>
              <a:rPr lang="en-US" dirty="0"/>
              <a:t> </a:t>
            </a:r>
            <a:r>
              <a:rPr lang="en-US" dirty="0"/>
              <a:t>основним</a:t>
            </a:r>
            <a:r>
              <a:rPr lang="en-US" dirty="0"/>
              <a:t> </a:t>
            </a:r>
            <a:r>
              <a:rPr lang="en-US" dirty="0"/>
              <a:t>продуктом</a:t>
            </a:r>
            <a:r>
              <a:rPr lang="en-US" dirty="0"/>
              <a:t> </a:t>
            </a:r>
            <a:r>
              <a:rPr lang="en-US" dirty="0"/>
              <a:t>харчування</a:t>
            </a:r>
            <a:r>
              <a:rPr lang="en-US" dirty="0"/>
              <a:t> </a:t>
            </a:r>
            <a:r>
              <a:rPr lang="en-US" dirty="0"/>
              <a:t>первісного</a:t>
            </a:r>
            <a:r>
              <a:rPr lang="en-US" dirty="0"/>
              <a:t> </a:t>
            </a:r>
            <a:r>
              <a:rPr lang="en-US" dirty="0"/>
              <a:t>господаря</a:t>
            </a:r>
            <a:r>
              <a:rPr lang="en-US" dirty="0"/>
              <a:t> і </a:t>
            </a:r>
            <a:r>
              <a:rPr lang="en-US" dirty="0"/>
              <a:t>сприяла</a:t>
            </a:r>
            <a:r>
              <a:rPr lang="en-US" dirty="0"/>
              <a:t> </a:t>
            </a:r>
            <a:r>
              <a:rPr lang="en-US" dirty="0"/>
              <a:t>нинішньому</a:t>
            </a:r>
            <a:r>
              <a:rPr lang="en-US" dirty="0"/>
              <a:t>, </a:t>
            </a:r>
            <a:r>
              <a:rPr lang="en-US" dirty="0"/>
              <a:t>віддавала</a:t>
            </a:r>
            <a:r>
              <a:rPr lang="en-US" dirty="0"/>
              <a:t> </a:t>
            </a:r>
            <a:r>
              <a:rPr lang="en-US" dirty="0"/>
              <a:t>себе</a:t>
            </a:r>
            <a:r>
              <a:rPr lang="en-US" dirty="0"/>
              <a:t> в </a:t>
            </a:r>
            <a:r>
              <a:rPr lang="en-US" dirty="0"/>
              <a:t>жертву</a:t>
            </a:r>
            <a:r>
              <a:rPr lang="en-US" dirty="0"/>
              <a:t> </a:t>
            </a:r>
            <a:r>
              <a:rPr lang="en-US" dirty="0"/>
              <a:t>людям</a:t>
            </a:r>
            <a:r>
              <a:rPr lang="en-US" dirty="0"/>
              <a:t>. </a:t>
            </a:r>
            <a:r>
              <a:rPr lang="uk-UA" dirty="0" smtClean="0"/>
              <a:t> </a:t>
            </a:r>
          </a:p>
          <a:p>
            <a:r>
              <a:rPr lang="uk-UA" b="1" dirty="0"/>
              <a:t>Отже, </a:t>
            </a:r>
            <a:r>
              <a:rPr lang="ru-RU" b="1" dirty="0"/>
              <a:t>Риба</a:t>
            </a:r>
            <a:r>
              <a:rPr lang="ru-RU" dirty="0"/>
              <a:t> – символ млявості, мовчазності, безвольності; зв’язку з водною стихією, весілля, роздолля, дівчини, Місяця, плодючості, багатства, сексуальної сили, мудрості і водн</a:t>
            </a:r>
            <a:r>
              <a:rPr lang="ru-RU" b="1" i="1" dirty="0"/>
              <a:t>о</a:t>
            </a:r>
            <a:r>
              <a:rPr lang="ru-RU" dirty="0"/>
              <a:t>ч</a:t>
            </a:r>
            <a:r>
              <a:rPr lang="ru-RU" i="1" dirty="0"/>
              <a:t>а</a:t>
            </a:r>
            <a:r>
              <a:rPr lang="ru-RU" dirty="0"/>
              <a:t>с жадібності, байдужості, глупоти. </a:t>
            </a:r>
            <a:endParaRPr lang="en-US" dirty="0"/>
          </a:p>
          <a:p>
            <a:r>
              <a:rPr lang="ru-RU" dirty="0"/>
              <a:t>В епоху раннього християнства зображення риби тривалий час служило виразною емблемою Ісуса Христа. Грецька назва риби ιητιοσ (іхтіос) складена з перших букв таких слів «Ісус Христос Син Божий, Спаситель. За народними уявленнями риба (Бог) потерпає від недобрих намірів та вчинків Юди. </a:t>
            </a:r>
            <a:r>
              <a:rPr lang="uk-UA" dirty="0"/>
              <a:t>  </a:t>
            </a:r>
            <a:r>
              <a:rPr lang="uk-UA" dirty="0" smtClean="0"/>
              <a:t> </a:t>
            </a:r>
            <a:endParaRPr lang="en-US" dirty="0"/>
          </a:p>
          <a:p>
            <a:r>
              <a:rPr lang="ru-RU" dirty="0"/>
              <a:t>У Біблії чистими визнаються риби, у яких є плавники і луска</a:t>
            </a:r>
            <a:r>
              <a:rPr lang="uk-UA" dirty="0"/>
              <a:t>.</a:t>
            </a:r>
            <a:r>
              <a:rPr lang="ru-RU" dirty="0"/>
              <a:t> Серед риб наших водойм, за біблійними канонами, до нечистих можна віднести </a:t>
            </a:r>
            <a:r>
              <a:rPr lang="ru-RU" i="1" dirty="0"/>
              <a:t>в’юна, гольця, колючку триголкову, колючку дев’ятиголкову, осетра, сома</a:t>
            </a:r>
            <a:r>
              <a:rPr lang="ru-RU" dirty="0"/>
              <a:t> та </a:t>
            </a:r>
            <a:r>
              <a:rPr lang="ru-RU" dirty="0" err="1"/>
              <a:t>ін</a:t>
            </a:r>
            <a:r>
              <a:rPr lang="ru-RU" dirty="0"/>
              <a:t>. </a:t>
            </a:r>
            <a:endParaRPr lang="en-US" dirty="0"/>
          </a:p>
          <a:p>
            <a:pPr algn="just"/>
            <a:endParaRPr lang="en-US" dirty="0"/>
          </a:p>
        </p:txBody>
      </p:sp>
    </p:spTree>
    <p:extLst>
      <p:ext uri="{BB962C8B-B14F-4D97-AF65-F5344CB8AC3E}">
        <p14:creationId xmlns:p14="http://schemas.microsoft.com/office/powerpoint/2010/main" val="3471745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345234"/>
            <a:ext cx="8085008" cy="587828"/>
          </a:xfrm>
        </p:spPr>
        <p:txBody>
          <a:bodyPr>
            <a:normAutofit fontScale="90000"/>
          </a:bodyPr>
          <a:lstStyle/>
          <a:p>
            <a:r>
              <a:rPr lang="uk-UA" dirty="0" smtClean="0"/>
              <a:t>Риба</a:t>
            </a:r>
            <a:endParaRPr lang="en-US" dirty="0"/>
          </a:p>
        </p:txBody>
      </p:sp>
      <p:sp>
        <p:nvSpPr>
          <p:cNvPr id="3" name="Текст 2"/>
          <p:cNvSpPr>
            <a:spLocks noGrp="1"/>
          </p:cNvSpPr>
          <p:nvPr>
            <p:ph type="body" idx="1"/>
          </p:nvPr>
        </p:nvSpPr>
        <p:spPr>
          <a:xfrm>
            <a:off x="1586204" y="774441"/>
            <a:ext cx="10506269" cy="5784979"/>
          </a:xfrm>
        </p:spPr>
        <p:txBody>
          <a:bodyPr>
            <a:normAutofit/>
          </a:bodyPr>
          <a:lstStyle/>
          <a:p>
            <a:r>
              <a:rPr lang="ru-RU" sz="1800" dirty="0">
                <a:latin typeface="Arial" panose="020B0604020202020204" pitchFamily="34" charset="0"/>
                <a:cs typeface="Arial" panose="020B0604020202020204" pitchFamily="34" charset="0"/>
              </a:rPr>
              <a:t>У </a:t>
            </a:r>
            <a:r>
              <a:rPr lang="uk-UA" sz="1800" dirty="0" smtClean="0">
                <a:latin typeface="Arial" panose="020B0604020202020204" pitchFamily="34" charset="0"/>
                <a:cs typeface="Arial" panose="020B0604020202020204" pitchFamily="34" charset="0"/>
              </a:rPr>
              <a:t>народних</a:t>
            </a:r>
            <a:r>
              <a:rPr lang="ru-RU" sz="1800" dirty="0" smtClean="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уявленнях</a:t>
            </a:r>
            <a:r>
              <a:rPr lang="ru-RU" sz="1800" dirty="0">
                <a:latin typeface="Arial" panose="020B0604020202020204" pitchFamily="34" charset="0"/>
                <a:cs typeface="Arial" panose="020B0604020202020204" pitchFamily="34" charset="0"/>
              </a:rPr>
              <a:t> риба – символ </a:t>
            </a:r>
            <a:r>
              <a:rPr lang="ru-RU" sz="1800" dirty="0">
                <a:latin typeface="Arial" panose="020B0604020202020204" pitchFamily="34" charset="0"/>
                <a:cs typeface="Arial" panose="020B0604020202020204" pitchFamily="34" charset="0"/>
              </a:rPr>
              <a:t>німоти</a:t>
            </a:r>
            <a:r>
              <a:rPr lang="ru-RU" sz="1800" dirty="0">
                <a:latin typeface="Arial" panose="020B0604020202020204" pitchFamily="34" charset="0"/>
                <a:cs typeface="Arial" panose="020B0604020202020204" pitchFamily="34" charset="0"/>
              </a:rPr>
              <a:t> і зв’язку з водною стихією. </a:t>
            </a:r>
            <a:r>
              <a:rPr lang="ru-RU" sz="1800" dirty="0">
                <a:latin typeface="Arial" panose="020B0604020202020204" pitchFamily="34" charset="0"/>
                <a:cs typeface="Arial" panose="020B0604020202020204" pitchFamily="34" charset="0"/>
              </a:rPr>
              <a:t>Існувало</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повір’я</a:t>
            </a:r>
            <a:r>
              <a:rPr lang="ru-RU" sz="1800"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a:t>
            </a:r>
            <a:r>
              <a:rPr lang="ru-RU" sz="1800" i="1" dirty="0">
                <a:latin typeface="Arial" panose="020B0604020202020204" pitchFamily="34" charset="0"/>
                <a:cs typeface="Arial" panose="020B0604020202020204" pitchFamily="34" charset="0"/>
              </a:rPr>
              <a:t>Якщо</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дитина</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ще</a:t>
            </a:r>
            <a:r>
              <a:rPr lang="ru-RU" sz="1800" i="1" dirty="0">
                <a:latin typeface="Arial" panose="020B0604020202020204" pitchFamily="34" charset="0"/>
                <a:cs typeface="Arial" panose="020B0604020202020204" pitchFamily="34" charset="0"/>
              </a:rPr>
              <a:t> не говорить – </a:t>
            </a:r>
            <a:r>
              <a:rPr lang="ru-RU" sz="1800" i="1" dirty="0">
                <a:latin typeface="Arial" panose="020B0604020202020204" pitchFamily="34" charset="0"/>
                <a:cs typeface="Arial" panose="020B0604020202020204" pitchFamily="34" charset="0"/>
              </a:rPr>
              <a:t>давати</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їй</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рибу</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чи</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страву</a:t>
            </a:r>
            <a:r>
              <a:rPr lang="ru-RU" sz="1800" i="1" dirty="0">
                <a:latin typeface="Arial" panose="020B0604020202020204" pitchFamily="34" charset="0"/>
                <a:cs typeface="Arial" panose="020B0604020202020204" pitchFamily="34" charset="0"/>
              </a:rPr>
              <a:t> з риби не можна – </a:t>
            </a:r>
            <a:r>
              <a:rPr lang="ru-RU" sz="1800" i="1" dirty="0">
                <a:latin typeface="Arial" panose="020B0604020202020204" pitchFamily="34" charset="0"/>
                <a:cs typeface="Arial" panose="020B0604020202020204" pitchFamily="34" charset="0"/>
              </a:rPr>
              <a:t>довго</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залишиться</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німою</a:t>
            </a:r>
            <a:r>
              <a:rPr lang="ru-RU" sz="1800" i="1" dirty="0">
                <a:latin typeface="Arial" panose="020B0604020202020204" pitchFamily="34" charset="0"/>
                <a:cs typeface="Arial" panose="020B0604020202020204" pitchFamily="34" charset="0"/>
              </a:rPr>
              <a:t>».</a:t>
            </a:r>
            <a:r>
              <a:rPr lang="ru-RU" sz="1800" dirty="0">
                <a:latin typeface="Arial" panose="020B0604020202020204" pitchFamily="34" charset="0"/>
                <a:cs typeface="Arial" panose="020B0604020202020204" pitchFamily="34" charset="0"/>
              </a:rPr>
              <a:t> </a:t>
            </a:r>
            <a:r>
              <a:rPr lang="uk-UA"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r>
              <a:rPr lang="ru-RU" sz="1800" dirty="0">
                <a:latin typeface="Arial" panose="020B0604020202020204" pitchFamily="34" charset="0"/>
                <a:cs typeface="Arial" panose="020B0604020202020204" pitchFamily="34" charset="0"/>
              </a:rPr>
              <a:t>Сни</a:t>
            </a:r>
            <a:r>
              <a:rPr lang="ru-RU" sz="1800" dirty="0">
                <a:latin typeface="Arial" panose="020B0604020202020204" pitchFamily="34" charset="0"/>
                <a:cs typeface="Arial" panose="020B0604020202020204" pitchFamily="34" charset="0"/>
              </a:rPr>
              <a:t> про </a:t>
            </a:r>
            <a:r>
              <a:rPr lang="ru-RU" sz="1800" dirty="0">
                <a:latin typeface="Arial" panose="020B0604020202020204" pitchFamily="34" charset="0"/>
                <a:cs typeface="Arial" panose="020B0604020202020204" pitchFamily="34" charset="0"/>
              </a:rPr>
              <a:t>рибу</a:t>
            </a:r>
            <a:r>
              <a:rPr lang="ru-RU" sz="1800" dirty="0">
                <a:latin typeface="Arial" panose="020B0604020202020204" pitchFamily="34" charset="0"/>
                <a:cs typeface="Arial" panose="020B0604020202020204" pitchFamily="34" charset="0"/>
              </a:rPr>
              <a:t> в </a:t>
            </a:r>
            <a:r>
              <a:rPr lang="ru-RU" sz="1800" dirty="0">
                <a:latin typeface="Arial" panose="020B0604020202020204" pitchFamily="34" charset="0"/>
                <a:cs typeface="Arial" panose="020B0604020202020204" pitchFamily="34" charset="0"/>
              </a:rPr>
              <a:t>народній</a:t>
            </a:r>
            <a:r>
              <a:rPr lang="ru-RU" sz="1800" dirty="0">
                <a:latin typeface="Arial" panose="020B0604020202020204" pitchFamily="34" charset="0"/>
                <a:cs typeface="Arial" panose="020B0604020202020204" pitchFamily="34" charset="0"/>
              </a:rPr>
              <a:t> традиції </a:t>
            </a:r>
            <a:r>
              <a:rPr lang="ru-RU" sz="1800" dirty="0">
                <a:latin typeface="Arial" panose="020B0604020202020204" pitchFamily="34" charset="0"/>
                <a:cs typeface="Arial" panose="020B0604020202020204" pitchFamily="34" charset="0"/>
              </a:rPr>
              <a:t>віщують</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дощ</a:t>
            </a:r>
            <a:r>
              <a:rPr lang="ru-RU" sz="1800" dirty="0">
                <a:latin typeface="Arial" panose="020B0604020202020204" pitchFamily="34" charset="0"/>
                <a:cs typeface="Arial" panose="020B0604020202020204" pitchFamily="34" charset="0"/>
              </a:rPr>
              <a:t> або </a:t>
            </a:r>
            <a:r>
              <a:rPr lang="ru-RU" sz="1800" dirty="0">
                <a:latin typeface="Arial" panose="020B0604020202020204" pitchFamily="34" charset="0"/>
                <a:cs typeface="Arial" panose="020B0604020202020204" pitchFamily="34" charset="0"/>
              </a:rPr>
              <a:t>сльози</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Якщо</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увісні</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жінка</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зловила</a:t>
            </a:r>
            <a:r>
              <a:rPr lang="ru-RU" sz="1800" dirty="0">
                <a:latin typeface="Arial" panose="020B0604020202020204" pitchFamily="34" charset="0"/>
                <a:cs typeface="Arial" panose="020B0604020202020204" pitchFamily="34" charset="0"/>
              </a:rPr>
              <a:t> карася, </a:t>
            </a:r>
            <a:r>
              <a:rPr lang="ru-RU" sz="1800" dirty="0">
                <a:latin typeface="Arial" panose="020B0604020202020204" pitchFamily="34" charset="0"/>
                <a:cs typeface="Arial" panose="020B0604020202020204" pitchFamily="34" charset="0"/>
              </a:rPr>
              <a:t>лина</a:t>
            </a:r>
            <a:r>
              <a:rPr lang="ru-RU" sz="1800" dirty="0">
                <a:latin typeface="Arial" panose="020B0604020202020204" pitchFamily="34" charset="0"/>
                <a:cs typeface="Arial" panose="020B0604020202020204" pitchFamily="34" charset="0"/>
              </a:rPr>
              <a:t>, окуня, судака, сома та інших риб з </a:t>
            </a:r>
            <a:r>
              <a:rPr lang="ru-RU" sz="1800" dirty="0">
                <a:latin typeface="Arial" panose="020B0604020202020204" pitchFamily="34" charset="0"/>
                <a:cs typeface="Arial" panose="020B0604020202020204" pitchFamily="34" charset="0"/>
              </a:rPr>
              <a:t>назвою</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чоловічого</a:t>
            </a:r>
            <a:r>
              <a:rPr lang="ru-RU" sz="1800" dirty="0">
                <a:latin typeface="Arial" panose="020B0604020202020204" pitchFamily="34" charset="0"/>
                <a:cs typeface="Arial" panose="020B0604020202020204" pitchFamily="34" charset="0"/>
              </a:rPr>
              <a:t> роду – народиться хлопчик; </a:t>
            </a:r>
            <a:r>
              <a:rPr lang="ru-RU" sz="1800" dirty="0">
                <a:latin typeface="Arial" panose="020B0604020202020204" pitchFamily="34" charset="0"/>
                <a:cs typeface="Arial" panose="020B0604020202020204" pitchFamily="34" charset="0"/>
              </a:rPr>
              <a:t>якщо</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рибу</a:t>
            </a:r>
            <a:r>
              <a:rPr lang="ru-RU" sz="1800" dirty="0">
                <a:latin typeface="Arial" panose="020B0604020202020204" pitchFamily="34" charset="0"/>
                <a:cs typeface="Arial" panose="020B0604020202020204" pitchFamily="34" charset="0"/>
              </a:rPr>
              <a:t> з </a:t>
            </a:r>
            <a:r>
              <a:rPr lang="ru-RU" sz="1800" dirty="0">
                <a:latin typeface="Arial" panose="020B0604020202020204" pitchFamily="34" charset="0"/>
                <a:cs typeface="Arial" panose="020B0604020202020204" pitchFamily="34" charset="0"/>
              </a:rPr>
              <a:t>назвою</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жіночого</a:t>
            </a:r>
            <a:r>
              <a:rPr lang="ru-RU" sz="1800" dirty="0">
                <a:latin typeface="Arial" panose="020B0604020202020204" pitchFamily="34" charset="0"/>
                <a:cs typeface="Arial" panose="020B0604020202020204" pitchFamily="34" charset="0"/>
              </a:rPr>
              <a:t> роду – </a:t>
            </a:r>
            <a:r>
              <a:rPr lang="ru-RU" sz="1800" dirty="0">
                <a:latin typeface="Arial" panose="020B0604020202020204" pitchFamily="34" charset="0"/>
                <a:cs typeface="Arial" panose="020B0604020202020204" pitchFamily="34" charset="0"/>
              </a:rPr>
              <a:t>дівчинка</a:t>
            </a:r>
            <a:r>
              <a:rPr lang="ru-RU" sz="1800" dirty="0">
                <a:latin typeface="Arial" panose="020B0604020202020204" pitchFamily="34" charset="0"/>
                <a:cs typeface="Arial" panose="020B0604020202020204" pitchFamily="34" charset="0"/>
              </a:rPr>
              <a:t>; коли сниться риба (</a:t>
            </a:r>
            <a:r>
              <a:rPr lang="ru-RU" sz="1800" dirty="0">
                <a:latin typeface="Arial" panose="020B0604020202020204" pitchFamily="34" charset="0"/>
                <a:cs typeface="Arial" panose="020B0604020202020204" pitchFamily="34" charset="0"/>
              </a:rPr>
              <a:t>бачиш</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її</a:t>
            </a:r>
            <a:r>
              <a:rPr lang="ru-RU" sz="1800" dirty="0">
                <a:latin typeface="Arial" panose="020B0604020202020204" pitchFamily="34" charset="0"/>
                <a:cs typeface="Arial" panose="020B0604020202020204" pitchFamily="34" charset="0"/>
              </a:rPr>
              <a:t> в </a:t>
            </a:r>
            <a:r>
              <a:rPr lang="ru-RU" sz="1800" dirty="0">
                <a:latin typeface="Arial" panose="020B0604020202020204" pitchFamily="34" charset="0"/>
                <a:cs typeface="Arial" panose="020B0604020202020204" pitchFamily="34" charset="0"/>
              </a:rPr>
              <a:t>морі</a:t>
            </a:r>
            <a:r>
              <a:rPr lang="ru-RU" sz="1800" dirty="0">
                <a:latin typeface="Arial" panose="020B0604020202020204" pitchFamily="34" charset="0"/>
                <a:cs typeface="Arial" panose="020B0604020202020204" pitchFamily="34" charset="0"/>
              </a:rPr>
              <a:t> живою) – буде </a:t>
            </a:r>
            <a:r>
              <a:rPr lang="ru-RU" sz="1800" dirty="0">
                <a:latin typeface="Arial" panose="020B0604020202020204" pitchFamily="34" charset="0"/>
                <a:cs typeface="Arial" panose="020B0604020202020204" pitchFamily="34" charset="0"/>
              </a:rPr>
              <a:t>успіх</a:t>
            </a:r>
            <a:r>
              <a:rPr lang="ru-RU" sz="1800" dirty="0">
                <a:latin typeface="Arial" panose="020B0604020202020204" pitchFamily="34" charset="0"/>
                <a:cs typeface="Arial" panose="020B0604020202020204" pitchFamily="34" charset="0"/>
              </a:rPr>
              <a:t> у справах, чоловік </a:t>
            </a:r>
            <a:r>
              <a:rPr lang="ru-RU" sz="1800" dirty="0">
                <a:latin typeface="Arial" panose="020B0604020202020204" pitchFamily="34" charset="0"/>
                <a:cs typeface="Arial" panose="020B0604020202020204" pitchFamily="34" charset="0"/>
              </a:rPr>
              <a:t>зловить</a:t>
            </a:r>
            <a:r>
              <a:rPr lang="ru-RU" sz="1800" dirty="0">
                <a:latin typeface="Arial" panose="020B0604020202020204" pitchFamily="34" charset="0"/>
                <a:cs typeface="Arial" panose="020B0604020202020204" pitchFamily="34" charset="0"/>
              </a:rPr>
              <a:t> живу – </a:t>
            </a:r>
            <a:r>
              <a:rPr lang="ru-RU" sz="1800" dirty="0">
                <a:latin typeface="Arial" panose="020B0604020202020204" pitchFamily="34" charset="0"/>
                <a:cs typeface="Arial" panose="020B0604020202020204" pitchFamily="34" charset="0"/>
              </a:rPr>
              <a:t>матиме</a:t>
            </a:r>
            <a:r>
              <a:rPr lang="ru-RU" sz="1800" dirty="0">
                <a:latin typeface="Arial" panose="020B0604020202020204" pitchFamily="34" charset="0"/>
                <a:cs typeface="Arial" panose="020B0604020202020204" pitchFamily="34" charset="0"/>
              </a:rPr>
              <a:t> великий </a:t>
            </a:r>
            <a:r>
              <a:rPr lang="ru-RU" sz="1800" dirty="0">
                <a:latin typeface="Arial" panose="020B0604020202020204" pitchFamily="34" charset="0"/>
                <a:cs typeface="Arial" panose="020B0604020202020204" pitchFamily="34" charset="0"/>
              </a:rPr>
              <a:t>успіх</a:t>
            </a:r>
            <a:r>
              <a:rPr lang="ru-RU"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r>
              <a:rPr lang="uk-UA" sz="1800" dirty="0" smtClean="0">
                <a:latin typeface="Arial" panose="020B0604020202020204" pitchFamily="34" charset="0"/>
                <a:cs typeface="Arial" panose="020B0604020202020204" pitchFamily="34" charset="0"/>
              </a:rPr>
              <a:t>У</a:t>
            </a:r>
            <a:r>
              <a:rPr lang="ru-RU" sz="1800" dirty="0" err="1" smtClean="0">
                <a:latin typeface="Arial" panose="020B0604020202020204" pitchFamily="34" charset="0"/>
                <a:cs typeface="Arial" panose="020B0604020202020204" pitchFamily="34" charset="0"/>
              </a:rPr>
              <a:t>країнці</a:t>
            </a:r>
            <a:r>
              <a:rPr lang="ru-RU" sz="1800" dirty="0" smtClean="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Буковини</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уявляють</a:t>
            </a:r>
            <a:r>
              <a:rPr lang="ru-RU" sz="1800" dirty="0">
                <a:latin typeface="Arial" panose="020B0604020202020204" pitchFamily="34" charset="0"/>
                <a:cs typeface="Arial" panose="020B0604020202020204" pitchFamily="34" charset="0"/>
              </a:rPr>
              <a:t> царство </a:t>
            </a:r>
            <a:r>
              <a:rPr lang="ru-RU" sz="1800" dirty="0">
                <a:latin typeface="Arial" panose="020B0604020202020204" pitchFamily="34" charset="0"/>
                <a:cs typeface="Arial" panose="020B0604020202020204" pitchFamily="34" charset="0"/>
              </a:rPr>
              <a:t>мертвих</a:t>
            </a:r>
            <a:r>
              <a:rPr lang="ru-RU" sz="1800" dirty="0">
                <a:latin typeface="Arial" panose="020B0604020202020204" pitchFamily="34" charset="0"/>
                <a:cs typeface="Arial" panose="020B0604020202020204" pitchFamily="34" charset="0"/>
              </a:rPr>
              <a:t> як </a:t>
            </a:r>
            <a:r>
              <a:rPr lang="ru-RU" sz="1800" dirty="0">
                <a:latin typeface="Arial" panose="020B0604020202020204" pitchFamily="34" charset="0"/>
                <a:cs typeface="Arial" panose="020B0604020202020204" pitchFamily="34" charset="0"/>
              </a:rPr>
              <a:t>країну</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блаженних</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рахманів</a:t>
            </a:r>
            <a:r>
              <a:rPr lang="ru-RU" sz="1800" dirty="0">
                <a:latin typeface="Arial" panose="020B0604020202020204" pitchFamily="34" charset="0"/>
                <a:cs typeface="Arial" panose="020B0604020202020204" pitchFamily="34" charset="0"/>
              </a:rPr>
              <a:t> – наполовину людей, а наполовину риб. Тому не </a:t>
            </a:r>
            <a:r>
              <a:rPr lang="ru-RU" sz="1800" dirty="0">
                <a:latin typeface="Arial" panose="020B0604020202020204" pitchFamily="34" charset="0"/>
                <a:cs typeface="Arial" panose="020B0604020202020204" pitchFamily="34" charset="0"/>
              </a:rPr>
              <a:t>випадково</a:t>
            </a:r>
            <a:r>
              <a:rPr lang="ru-RU" sz="1800" dirty="0">
                <a:latin typeface="Arial" panose="020B0604020202020204" pitchFamily="34" charset="0"/>
                <a:cs typeface="Arial" panose="020B0604020202020204" pitchFamily="34" charset="0"/>
              </a:rPr>
              <a:t> в </a:t>
            </a:r>
            <a:r>
              <a:rPr lang="ru-RU" sz="1800" dirty="0">
                <a:latin typeface="Arial" panose="020B0604020202020204" pitchFamily="34" charset="0"/>
                <a:cs typeface="Arial" panose="020B0604020202020204" pitchFamily="34" charset="0"/>
              </a:rPr>
              <a:t>обрядовій</a:t>
            </a:r>
            <a:r>
              <a:rPr lang="ru-RU" sz="1800" dirty="0">
                <a:latin typeface="Arial" panose="020B0604020202020204" pitchFamily="34" charset="0"/>
                <a:cs typeface="Arial" panose="020B0604020202020204" pitchFamily="34" charset="0"/>
              </a:rPr>
              <a:t> традиції риба </a:t>
            </a:r>
            <a:r>
              <a:rPr lang="ru-RU" sz="1800" dirty="0">
                <a:latin typeface="Arial" panose="020B0604020202020204" pitchFamily="34" charset="0"/>
                <a:cs typeface="Arial" panose="020B0604020202020204" pitchFamily="34" charset="0"/>
              </a:rPr>
              <a:t>використовується</a:t>
            </a:r>
            <a:r>
              <a:rPr lang="ru-RU" sz="1800" dirty="0">
                <a:latin typeface="Arial" panose="020B0604020202020204" pitchFamily="34" charset="0"/>
                <a:cs typeface="Arial" panose="020B0604020202020204" pitchFamily="34" charset="0"/>
              </a:rPr>
              <a:t> як </a:t>
            </a:r>
            <a:r>
              <a:rPr lang="ru-RU" sz="1800" dirty="0">
                <a:latin typeface="Arial" panose="020B0604020202020204" pitchFamily="34" charset="0"/>
                <a:cs typeface="Arial" panose="020B0604020202020204" pitchFamily="34" charset="0"/>
              </a:rPr>
              <a:t>поминальна</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страва</a:t>
            </a:r>
            <a:r>
              <a:rPr lang="ru-RU"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r>
              <a:rPr lang="ru-RU" sz="1800" dirty="0">
                <a:latin typeface="Arial" panose="020B0604020202020204" pitchFamily="34" charset="0"/>
                <a:cs typeface="Arial" panose="020B0604020202020204" pitchFamily="34" charset="0"/>
              </a:rPr>
              <a:t>У </a:t>
            </a:r>
            <a:r>
              <a:rPr lang="ru-RU" sz="1800" dirty="0">
                <a:latin typeface="Arial" panose="020B0604020202020204" pitchFamily="34" charset="0"/>
                <a:cs typeface="Arial" panose="020B0604020202020204" pitchFamily="34" charset="0"/>
              </a:rPr>
              <a:t>весільних</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піснях</a:t>
            </a:r>
            <a:r>
              <a:rPr lang="ru-RU" sz="1800" dirty="0">
                <a:latin typeface="Arial" panose="020B0604020202020204" pitchFamily="34" charset="0"/>
                <a:cs typeface="Arial" panose="020B0604020202020204" pitchFamily="34" charset="0"/>
              </a:rPr>
              <a:t> риба, </a:t>
            </a:r>
            <a:r>
              <a:rPr lang="ru-RU" sz="1800" dirty="0">
                <a:latin typeface="Arial" panose="020B0604020202020204" pitchFamily="34" charset="0"/>
                <a:cs typeface="Arial" panose="020B0604020202020204" pitchFamily="34" charset="0"/>
              </a:rPr>
              <a:t>спіймана</a:t>
            </a:r>
            <a:r>
              <a:rPr lang="ru-RU" sz="1800" dirty="0">
                <a:latin typeface="Arial" panose="020B0604020202020204" pitchFamily="34" charset="0"/>
                <a:cs typeface="Arial" panose="020B0604020202020204" pitchFamily="34" charset="0"/>
              </a:rPr>
              <a:t> в </a:t>
            </a:r>
            <a:r>
              <a:rPr lang="ru-RU" sz="1800" dirty="0">
                <a:latin typeface="Arial" panose="020B0604020202020204" pitchFamily="34" charset="0"/>
                <a:cs typeface="Arial" panose="020B0604020202020204" pitchFamily="34" charset="0"/>
              </a:rPr>
              <a:t>сітку</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символізує</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наречену</a:t>
            </a:r>
            <a:r>
              <a:rPr lang="uk-UA" sz="1800" dirty="0">
                <a:latin typeface="Arial" panose="020B0604020202020204" pitchFamily="34" charset="0"/>
                <a:cs typeface="Arial" panose="020B0604020202020204" pitchFamily="34" charset="0"/>
              </a:rPr>
              <a:t>.</a:t>
            </a:r>
            <a:r>
              <a:rPr lang="ru-RU" sz="1800" dirty="0">
                <a:latin typeface="Arial" panose="020B0604020202020204" pitchFamily="34" charset="0"/>
                <a:cs typeface="Arial" panose="020B0604020202020204" pitchFamily="34" charset="0"/>
              </a:rPr>
              <a:t> У </a:t>
            </a:r>
            <a:r>
              <a:rPr lang="ru-RU" sz="1800" dirty="0">
                <a:latin typeface="Arial" panose="020B0604020202020204" pitchFamily="34" charset="0"/>
                <a:cs typeface="Arial" panose="020B0604020202020204" pitchFamily="34" charset="0"/>
              </a:rPr>
              <a:t>народних</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піснях</a:t>
            </a:r>
            <a:r>
              <a:rPr lang="ru-RU" sz="1800" dirty="0">
                <a:latin typeface="Arial" panose="020B0604020202020204" pitchFamily="34" charset="0"/>
                <a:cs typeface="Arial" panose="020B0604020202020204" pitchFamily="34" charset="0"/>
              </a:rPr>
              <a:t> слово риба (</a:t>
            </a:r>
            <a:r>
              <a:rPr lang="ru-RU" sz="1800" dirty="0">
                <a:latin typeface="Arial" panose="020B0604020202020204" pitchFamily="34" charset="0"/>
                <a:cs typeface="Arial" panose="020B0604020202020204" pitchFamily="34" charset="0"/>
              </a:rPr>
              <a:t>рибка</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вживається</a:t>
            </a:r>
            <a:r>
              <a:rPr lang="ru-RU" sz="1800" dirty="0">
                <a:latin typeface="Arial" panose="020B0604020202020204" pitchFamily="34" charset="0"/>
                <a:cs typeface="Arial" panose="020B0604020202020204" pitchFamily="34" charset="0"/>
              </a:rPr>
              <a:t> в </a:t>
            </a:r>
            <a:r>
              <a:rPr lang="ru-RU" sz="1800" dirty="0">
                <a:latin typeface="Arial" panose="020B0604020202020204" pitchFamily="34" charset="0"/>
                <a:cs typeface="Arial" panose="020B0604020202020204" pitchFamily="34" charset="0"/>
              </a:rPr>
              <a:t>значенні</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дівчина</a:t>
            </a:r>
            <a:r>
              <a:rPr lang="ru-RU" sz="1800"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наприклад</a:t>
            </a:r>
            <a:r>
              <a:rPr lang="ru-RU" sz="1800"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Розлучили</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рибалоньки</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рибоньку</a:t>
            </a:r>
            <a:r>
              <a:rPr lang="ru-RU" sz="1800" i="1" dirty="0">
                <a:latin typeface="Arial" panose="020B0604020202020204" pitchFamily="34" charset="0"/>
                <a:cs typeface="Arial" panose="020B0604020202020204" pitchFamily="34" charset="0"/>
              </a:rPr>
              <a:t> з водою, </a:t>
            </a:r>
            <a:r>
              <a:rPr lang="ru-RU" sz="1800" i="1" dirty="0">
                <a:latin typeface="Arial" panose="020B0604020202020204" pitchFamily="34" charset="0"/>
                <a:cs typeface="Arial" panose="020B0604020202020204" pitchFamily="34" charset="0"/>
              </a:rPr>
              <a:t>Розлучили</a:t>
            </a:r>
            <a:r>
              <a:rPr lang="ru-RU" sz="1800" i="1" dirty="0">
                <a:latin typeface="Arial" panose="020B0604020202020204" pitchFamily="34" charset="0"/>
                <a:cs typeface="Arial" panose="020B0604020202020204" pitchFamily="34" charset="0"/>
              </a:rPr>
              <a:t> </a:t>
            </a:r>
            <a:r>
              <a:rPr lang="ru-RU" sz="1800" i="1" dirty="0">
                <a:latin typeface="Arial" panose="020B0604020202020204" pitchFamily="34" charset="0"/>
                <a:cs typeface="Arial" panose="020B0604020202020204" pitchFamily="34" charset="0"/>
              </a:rPr>
              <a:t>лихі</a:t>
            </a:r>
            <a:r>
              <a:rPr lang="ru-RU" sz="1800" i="1" dirty="0">
                <a:latin typeface="Arial" panose="020B0604020202020204" pitchFamily="34" charset="0"/>
                <a:cs typeface="Arial" panose="020B0604020202020204" pitchFamily="34" charset="0"/>
              </a:rPr>
              <a:t> люди милого з милою... </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Водночас</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слово-символ</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риба</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пов’язується</a:t>
            </a:r>
            <a:r>
              <a:rPr lang="en-US" sz="1800" dirty="0">
                <a:latin typeface="Arial" panose="020B0604020202020204" pitchFamily="34" charset="0"/>
                <a:cs typeface="Arial" panose="020B0604020202020204" pitchFamily="34" charset="0"/>
              </a:rPr>
              <a:t> з </a:t>
            </a:r>
            <a:r>
              <a:rPr lang="en-US" sz="1800" dirty="0">
                <a:latin typeface="Arial" panose="020B0604020202020204" pitchFamily="34" charset="0"/>
                <a:cs typeface="Arial" panose="020B0604020202020204" pitchFamily="34" charset="0"/>
              </a:rPr>
              <a:t>поняттями</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в’ялий</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млявий</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мовчазний</a:t>
            </a:r>
            <a:r>
              <a:rPr lang="en-US" sz="1800" dirty="0">
                <a:latin typeface="Arial" panose="020B0604020202020204" pitchFamily="34" charset="0"/>
                <a:cs typeface="Arial" panose="020B0604020202020204" pitchFamily="34" charset="0"/>
              </a:rPr>
              <a:t>»: </a:t>
            </a:r>
            <a:r>
              <a:rPr lang="uk-UA" sz="1800" dirty="0">
                <a:latin typeface="Arial" panose="020B0604020202020204" pitchFamily="34" charset="0"/>
                <a:cs typeface="Arial" panose="020B0604020202020204" pitchFamily="34" charset="0"/>
              </a:rPr>
              <a:t>Ні риба, ні м'ясо. </a:t>
            </a:r>
            <a:endParaRPr lang="en-US" sz="1800" dirty="0">
              <a:latin typeface="Arial" panose="020B0604020202020204" pitchFamily="34" charset="0"/>
              <a:cs typeface="Arial" panose="020B0604020202020204" pitchFamily="34" charset="0"/>
            </a:endParaRPr>
          </a:p>
        </p:txBody>
      </p:sp>
      <p:pic>
        <p:nvPicPr>
          <p:cNvPr id="2050" name="Picture 2" descr="https://wf.com.ua/content/uploads/images/33%283%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044" y="5187820"/>
            <a:ext cx="4344955" cy="167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89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4824" y="429208"/>
            <a:ext cx="9759787" cy="578498"/>
          </a:xfrm>
        </p:spPr>
        <p:txBody>
          <a:bodyPr>
            <a:normAutofit/>
          </a:bodyPr>
          <a:lstStyle/>
          <a:p>
            <a:pPr algn="ctr"/>
            <a:r>
              <a:rPr lang="uk-UA" sz="2800" b="1" dirty="0" smtClean="0"/>
              <a:t>Бджільництво</a:t>
            </a:r>
            <a:endParaRPr lang="en-US" sz="2800" b="1" dirty="0"/>
          </a:p>
        </p:txBody>
      </p:sp>
      <p:sp>
        <p:nvSpPr>
          <p:cNvPr id="3" name="Текст 2"/>
          <p:cNvSpPr>
            <a:spLocks noGrp="1"/>
          </p:cNvSpPr>
          <p:nvPr>
            <p:ph type="body" idx="1"/>
          </p:nvPr>
        </p:nvSpPr>
        <p:spPr>
          <a:xfrm>
            <a:off x="1856792" y="1110342"/>
            <a:ext cx="10335208" cy="5747658"/>
          </a:xfrm>
        </p:spPr>
        <p:txBody>
          <a:bodyPr>
            <a:normAutofit/>
          </a:bodyPr>
          <a:lstStyle/>
          <a:p>
            <a:pPr algn="just"/>
            <a:r>
              <a:rPr lang="uk-UA" sz="1800" b="1" dirty="0">
                <a:latin typeface="Arial" panose="020B0604020202020204" pitchFamily="34" charset="0"/>
                <a:cs typeface="Arial" panose="020B0604020202020204" pitchFamily="34" charset="0"/>
              </a:rPr>
              <a:t>Бджільництво</a:t>
            </a:r>
            <a:r>
              <a:rPr lang="uk-UA" sz="1800" dirty="0">
                <a:latin typeface="Arial" panose="020B0604020202020204" pitchFamily="34" charset="0"/>
                <a:cs typeface="Arial" panose="020B0604020202020204" pitchFamily="34" charset="0"/>
              </a:rPr>
              <a:t> – один із найкорисніших та екологічно чистих видів традиційної господарської діяльності українців. Цією справою займалася лише певна частка населення, а то й окремі господарі – </a:t>
            </a:r>
            <a:r>
              <a:rPr lang="uk-UA" sz="1800" i="1" dirty="0" smtClean="0">
                <a:latin typeface="Arial" panose="020B0604020202020204" pitchFamily="34" charset="0"/>
                <a:cs typeface="Arial" panose="020B0604020202020204" pitchFamily="34" charset="0"/>
              </a:rPr>
              <a:t>пасічники.</a:t>
            </a:r>
            <a:r>
              <a:rPr lang="uk-UA" sz="1800" dirty="0" smtClean="0">
                <a:latin typeface="Arial" panose="020B0604020202020204" pitchFamily="34" charset="0"/>
                <a:cs typeface="Arial" panose="020B0604020202020204" pitchFamily="34" charset="0"/>
              </a:rPr>
              <a:t> Казали: </a:t>
            </a:r>
            <a:r>
              <a:rPr lang="uk-UA" sz="1800" i="1" dirty="0">
                <a:latin typeface="Arial" panose="020B0604020202020204" pitchFamily="34" charset="0"/>
                <a:cs typeface="Arial" panose="020B0604020202020204" pitchFamily="34" charset="0"/>
              </a:rPr>
              <a:t>«Бджола – божа мушка, а пасічник – божий чоловік» </a:t>
            </a:r>
            <a:r>
              <a:rPr lang="uk-UA" sz="1800" dirty="0">
                <a:latin typeface="Arial" panose="020B0604020202020204" pitchFamily="34" charset="0"/>
                <a:cs typeface="Arial" panose="020B0604020202020204" pitchFamily="34" charset="0"/>
              </a:rPr>
              <a:t>свідчить про почесність праці збирачів меду, про «богоугодність» цієї справи. </a:t>
            </a:r>
            <a:r>
              <a:rPr lang="ru-RU" sz="1800" dirty="0" smtClean="0">
                <a:latin typeface="Arial" panose="020B0604020202020204" pitchFamily="34" charset="0"/>
                <a:cs typeface="Arial" panose="020B0604020202020204" pitchFamily="34" charset="0"/>
              </a:rPr>
              <a:t>У </a:t>
            </a:r>
            <a:r>
              <a:rPr lang="uk-UA" sz="1800" dirty="0">
                <a:latin typeface="Arial" panose="020B0604020202020204" pitchFamily="34" charset="0"/>
                <a:cs typeface="Arial" panose="020B0604020202020204" pitchFamily="34" charset="0"/>
              </a:rPr>
              <a:t>«</a:t>
            </a:r>
            <a:r>
              <a:rPr lang="ru-RU" sz="1800" dirty="0">
                <a:latin typeface="Arial" panose="020B0604020202020204" pitchFamily="34" charset="0"/>
                <a:cs typeface="Arial" panose="020B0604020202020204" pitchFamily="34" charset="0"/>
              </a:rPr>
              <a:t>Руській правді</a:t>
            </a:r>
            <a:r>
              <a:rPr lang="uk-UA" sz="1800" dirty="0">
                <a:latin typeface="Arial" panose="020B0604020202020204" pitchFamily="34" charset="0"/>
                <a:cs typeface="Arial" panose="020B0604020202020204" pitchFamily="34" charset="0"/>
              </a:rPr>
              <a:t>»</a:t>
            </a:r>
            <a:r>
              <a:rPr lang="ru-RU" sz="1800" dirty="0">
                <a:latin typeface="Arial" panose="020B0604020202020204" pitchFamily="34" charset="0"/>
                <a:cs typeface="Arial" panose="020B0604020202020204" pitchFamily="34" charset="0"/>
              </a:rPr>
              <a:t> є кілька статей про покарання тих, хто знищував або незаконно привласнював чужу борть.</a:t>
            </a:r>
            <a:endParaRPr lang="en-US" sz="1800" dirty="0">
              <a:latin typeface="Arial" panose="020B0604020202020204" pitchFamily="34" charset="0"/>
              <a:cs typeface="Arial" panose="020B0604020202020204" pitchFamily="34" charset="0"/>
            </a:endParaRPr>
          </a:p>
          <a:p>
            <a:pPr algn="just"/>
            <a:endParaRPr lang="uk-UA" sz="1800" i="1" dirty="0" smtClean="0">
              <a:latin typeface="Arial" panose="020B0604020202020204" pitchFamily="34" charset="0"/>
              <a:cs typeface="Arial" panose="020B0604020202020204" pitchFamily="34" charset="0"/>
            </a:endParaRPr>
          </a:p>
          <a:p>
            <a:pPr algn="just"/>
            <a:r>
              <a:rPr lang="uk-UA" sz="1800" i="1" dirty="0" smtClean="0">
                <a:latin typeface="Arial" panose="020B0604020202020204" pitchFamily="34" charset="0"/>
                <a:cs typeface="Arial" panose="020B0604020202020204" pitchFamily="34" charset="0"/>
              </a:rPr>
              <a:t>Бджільництво</a:t>
            </a:r>
            <a:r>
              <a:rPr lang="uk-UA" sz="1800" dirty="0" smtClean="0">
                <a:latin typeface="Arial" panose="020B0604020202020204" pitchFamily="34" charset="0"/>
                <a:cs typeface="Arial" panose="020B0604020202020204" pitchFamily="34" charset="0"/>
              </a:rPr>
              <a:t> </a:t>
            </a:r>
            <a:r>
              <a:rPr lang="uk-UA" sz="1800" dirty="0">
                <a:latin typeface="Arial" panose="020B0604020202020204" pitchFamily="34" charset="0"/>
                <a:cs typeface="Arial" panose="020B0604020202020204" pitchFamily="34" charset="0"/>
              </a:rPr>
              <a:t>пройшло кілька стадій розвитку. Спочатку – </a:t>
            </a:r>
            <a:r>
              <a:rPr lang="uk-UA" sz="1800" i="1" dirty="0">
                <a:latin typeface="Arial" panose="020B0604020202020204" pitchFamily="34" charset="0"/>
                <a:cs typeface="Arial" panose="020B0604020202020204" pitchFamily="34" charset="0"/>
              </a:rPr>
              <a:t>бортництво:</a:t>
            </a:r>
            <a:r>
              <a:rPr lang="uk-UA" sz="1800" dirty="0">
                <a:latin typeface="Arial" panose="020B0604020202020204" pitchFamily="34" charset="0"/>
                <a:cs typeface="Arial" panose="020B0604020202020204" pitchFamily="34" charset="0"/>
              </a:rPr>
              <a:t> віднайдення в лісі диких бджіл у дуплах дерев. Пізніше на таких деревах робили позначку власності і видовбували у стовбурах дупла для оселення бджіл. Із середини XIV ст. почали майструвати штучні борті </a:t>
            </a:r>
            <a:r>
              <a:rPr lang="uk-UA" sz="1800" i="1" dirty="0">
                <a:latin typeface="Arial" panose="020B0604020202020204" pitchFamily="34" charset="0"/>
                <a:cs typeface="Arial" panose="020B0604020202020204" pitchFamily="34" charset="0"/>
              </a:rPr>
              <a:t>(колоди, вулики, дуплянки, кимаки)</a:t>
            </a:r>
            <a:r>
              <a:rPr lang="uk-UA" sz="1800" dirty="0">
                <a:latin typeface="Arial" panose="020B0604020202020204" pitchFamily="34" charset="0"/>
                <a:cs typeface="Arial" panose="020B0604020202020204" pitchFamily="34" charset="0"/>
              </a:rPr>
              <a:t>, які підвішували на деревах, – розпочалося культивоване </a:t>
            </a:r>
            <a:r>
              <a:rPr lang="uk-UA" sz="1800" i="1" dirty="0">
                <a:latin typeface="Arial" panose="020B0604020202020204" pitchFamily="34" charset="0"/>
                <a:cs typeface="Arial" panose="020B0604020202020204" pitchFamily="34" charset="0"/>
              </a:rPr>
              <a:t>бджільництво</a:t>
            </a:r>
            <a:r>
              <a:rPr lang="uk-UA" sz="1800" dirty="0">
                <a:latin typeface="Arial" panose="020B0604020202020204" pitchFamily="34" charset="0"/>
                <a:cs typeface="Arial" panose="020B0604020202020204" pitchFamily="34" charset="0"/>
              </a:rPr>
              <a:t>. Невдовзі їх стали розташовувати на вирубаних у лісі галявинах </a:t>
            </a:r>
            <a:r>
              <a:rPr lang="uk-UA" sz="1800" i="1" dirty="0">
                <a:latin typeface="Arial" panose="020B0604020202020204" pitchFamily="34" charset="0"/>
                <a:cs typeface="Arial" panose="020B0604020202020204" pitchFamily="34" charset="0"/>
              </a:rPr>
              <a:t>(пасіках)</a:t>
            </a:r>
            <a:r>
              <a:rPr lang="uk-UA" sz="1800" dirty="0">
                <a:latin typeface="Arial" panose="020B0604020202020204" pitchFamily="34" charset="0"/>
                <a:cs typeface="Arial" panose="020B0604020202020204" pitchFamily="34" charset="0"/>
              </a:rPr>
              <a:t> – з'явилося </a:t>
            </a:r>
            <a:r>
              <a:rPr lang="uk-UA" sz="1800" i="1" dirty="0">
                <a:latin typeface="Arial" panose="020B0604020202020204" pitchFamily="34" charset="0"/>
                <a:cs typeface="Arial" panose="020B0604020202020204" pitchFamily="34" charset="0"/>
              </a:rPr>
              <a:t>пасічництво.</a:t>
            </a:r>
            <a:r>
              <a:rPr lang="uk-UA" sz="1800" dirty="0">
                <a:latin typeface="Arial" panose="020B0604020202020204" pitchFamily="34" charset="0"/>
                <a:cs typeface="Arial" panose="020B0604020202020204" pitchFamily="34" charset="0"/>
              </a:rPr>
              <a:t> У місцевостях, де було обмаль лісу, вулики плели з соломи, верби, очерету, подекуди обмазуючи їх глиною. </a:t>
            </a:r>
            <a:endParaRPr lang="uk-UA" sz="1800" dirty="0" smtClean="0">
              <a:latin typeface="Arial" panose="020B0604020202020204" pitchFamily="34" charset="0"/>
              <a:cs typeface="Arial" panose="020B0604020202020204" pitchFamily="34" charset="0"/>
            </a:endParaRPr>
          </a:p>
          <a:p>
            <a:pPr algn="just"/>
            <a:endParaRPr lang="uk-UA" sz="1800" dirty="0" smtClean="0">
              <a:latin typeface="Arial" panose="020B0604020202020204" pitchFamily="34" charset="0"/>
              <a:cs typeface="Arial" panose="020B0604020202020204" pitchFamily="34" charset="0"/>
            </a:endParaRPr>
          </a:p>
          <a:p>
            <a:pPr algn="just"/>
            <a:r>
              <a:rPr lang="uk-UA" sz="1800" dirty="0" smtClean="0">
                <a:latin typeface="Arial" panose="020B0604020202020204" pitchFamily="34" charset="0"/>
                <a:cs typeface="Arial" panose="020B0604020202020204" pitchFamily="34" charset="0"/>
              </a:rPr>
              <a:t>Новий </a:t>
            </a:r>
            <a:r>
              <a:rPr lang="uk-UA" sz="1800" dirty="0">
                <a:latin typeface="Arial" panose="020B0604020202020204" pitchFamily="34" charset="0"/>
                <a:cs typeface="Arial" panose="020B0604020202020204" pitchFamily="34" charset="0"/>
              </a:rPr>
              <a:t>етап у розвитку </a:t>
            </a:r>
            <a:r>
              <a:rPr lang="uk-UA" sz="1800" i="1" dirty="0">
                <a:latin typeface="Arial" panose="020B0604020202020204" pitchFamily="34" charset="0"/>
                <a:cs typeface="Arial" panose="020B0604020202020204" pitchFamily="34" charset="0"/>
              </a:rPr>
              <a:t>бджільництва</a:t>
            </a:r>
            <a:r>
              <a:rPr lang="uk-UA" sz="1800" dirty="0">
                <a:latin typeface="Arial" panose="020B0604020202020204" pitchFamily="34" charset="0"/>
                <a:cs typeface="Arial" panose="020B0604020202020204" pitchFamily="34" charset="0"/>
              </a:rPr>
              <a:t> розпочався з винаходом у XIX ст (1814 р.). українським ученим </a:t>
            </a:r>
            <a:r>
              <a:rPr lang="uk-UA" sz="1800" b="1" i="1" dirty="0">
                <a:latin typeface="Arial" panose="020B0604020202020204" pitchFamily="34" charset="0"/>
                <a:cs typeface="Arial" panose="020B0604020202020204" pitchFamily="34" charset="0"/>
              </a:rPr>
              <a:t>Петром</a:t>
            </a:r>
            <a:r>
              <a:rPr lang="uk-UA" sz="1800" b="1" dirty="0">
                <a:latin typeface="Arial" panose="020B0604020202020204" pitchFamily="34" charset="0"/>
                <a:cs typeface="Arial" panose="020B0604020202020204" pitchFamily="34" charset="0"/>
              </a:rPr>
              <a:t> </a:t>
            </a:r>
            <a:r>
              <a:rPr lang="uk-UA" sz="1800" b="1" i="1" dirty="0">
                <a:latin typeface="Arial" panose="020B0604020202020204" pitchFamily="34" charset="0"/>
                <a:cs typeface="Arial" panose="020B0604020202020204" pitchFamily="34" charset="0"/>
              </a:rPr>
              <a:t>Прокоповичем</a:t>
            </a:r>
            <a:r>
              <a:rPr lang="uk-UA" sz="1800" b="1" dirty="0">
                <a:latin typeface="Arial" panose="020B0604020202020204" pitchFamily="34" charset="0"/>
                <a:cs typeface="Arial" panose="020B0604020202020204" pitchFamily="34" charset="0"/>
              </a:rPr>
              <a:t> </a:t>
            </a:r>
            <a:r>
              <a:rPr lang="uk-UA" sz="1800" dirty="0">
                <a:latin typeface="Arial" panose="020B0604020202020204" pitchFamily="34" charset="0"/>
                <a:cs typeface="Arial" panose="020B0604020202020204" pitchFamily="34" charset="0"/>
              </a:rPr>
              <a:t>розбірного </a:t>
            </a:r>
            <a:r>
              <a:rPr lang="uk-UA" sz="1800" b="1" dirty="0">
                <a:latin typeface="Arial" panose="020B0604020202020204" pitchFamily="34" charset="0"/>
                <a:cs typeface="Arial" panose="020B0604020202020204" pitchFamily="34" charset="0"/>
              </a:rPr>
              <a:t>рамкового вулика</a:t>
            </a:r>
            <a:r>
              <a:rPr lang="uk-UA" sz="1800" dirty="0">
                <a:latin typeface="Arial" panose="020B0604020202020204" pitchFamily="34" charset="0"/>
                <a:cs typeface="Arial" panose="020B0604020202020204" pitchFamily="34" charset="0"/>
              </a:rPr>
              <a:t>, а також із розробкою процесу добування штучної вощини (винайшов німець </a:t>
            </a:r>
            <a:r>
              <a:rPr lang="uk-UA" sz="1800" i="1" dirty="0">
                <a:latin typeface="Arial" panose="020B0604020202020204" pitchFamily="34" charset="0"/>
                <a:cs typeface="Arial" panose="020B0604020202020204" pitchFamily="34" charset="0"/>
              </a:rPr>
              <a:t>Йоганнес Меринг</a:t>
            </a:r>
            <a:r>
              <a:rPr lang="uk-UA" sz="1800" dirty="0">
                <a:latin typeface="Arial" panose="020B0604020202020204" pitchFamily="34" charset="0"/>
                <a:cs typeface="Arial" panose="020B0604020202020204" pitchFamily="34" charset="0"/>
              </a:rPr>
              <a:t> у 1857 році) та появою спеціальної центрифуги – </a:t>
            </a:r>
            <a:r>
              <a:rPr lang="uk-UA" sz="1800" i="1" dirty="0">
                <a:latin typeface="Arial" panose="020B0604020202020204" pitchFamily="34" charset="0"/>
                <a:cs typeface="Arial" panose="020B0604020202020204" pitchFamily="34" charset="0"/>
              </a:rPr>
              <a:t>медогонки </a:t>
            </a:r>
            <a:r>
              <a:rPr lang="uk-UA" sz="1800" dirty="0">
                <a:latin typeface="Arial" panose="020B0604020202020204" pitchFamily="34" charset="0"/>
                <a:cs typeface="Arial" panose="020B0604020202020204" pitchFamily="34" charset="0"/>
              </a:rPr>
              <a:t>(винайшов чех </a:t>
            </a:r>
            <a:r>
              <a:rPr lang="uk-UA" sz="1800" i="1" dirty="0">
                <a:latin typeface="Arial" panose="020B0604020202020204" pitchFamily="34" charset="0"/>
                <a:cs typeface="Arial" panose="020B0604020202020204" pitchFamily="34" charset="0"/>
              </a:rPr>
              <a:t>Франтішек Грушка</a:t>
            </a:r>
            <a:r>
              <a:rPr lang="uk-UA" sz="1800" dirty="0">
                <a:latin typeface="Arial" panose="020B0604020202020204" pitchFamily="34" charset="0"/>
                <a:cs typeface="Arial" panose="020B0604020202020204" pitchFamily="34" charset="0"/>
              </a:rPr>
              <a:t> у 1865 р.). </a:t>
            </a:r>
            <a:r>
              <a:rPr lang="uk-UA"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81913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5924" y="381000"/>
            <a:ext cx="8911687" cy="889000"/>
          </a:xfrm>
        </p:spPr>
        <p:txBody>
          <a:bodyPr/>
          <a:lstStyle/>
          <a:p>
            <a:r>
              <a:rPr lang="uk-UA" b="1" dirty="0" smtClean="0"/>
              <a:t>Бджільництво</a:t>
            </a:r>
            <a:r>
              <a:rPr lang="uk-UA" b="1" dirty="0" smtClean="0"/>
              <a:t>.</a:t>
            </a:r>
            <a:endParaRPr lang="ru-RU" dirty="0"/>
          </a:p>
        </p:txBody>
      </p:sp>
      <p:sp>
        <p:nvSpPr>
          <p:cNvPr id="3" name="Содержимое 2"/>
          <p:cNvSpPr>
            <a:spLocks noGrp="1"/>
          </p:cNvSpPr>
          <p:nvPr>
            <p:ph sz="half" idx="1"/>
          </p:nvPr>
        </p:nvSpPr>
        <p:spPr>
          <a:xfrm>
            <a:off x="838200" y="1079500"/>
            <a:ext cx="4597400" cy="5270500"/>
          </a:xfrm>
        </p:spPr>
        <p:txBody>
          <a:bodyPr>
            <a:normAutofit/>
          </a:bodyPr>
          <a:lstStyle/>
          <a:p>
            <a:pPr algn="just"/>
            <a:r>
              <a:rPr lang="uk-UA" b="1" dirty="0" smtClean="0"/>
              <a:t> Борті</a:t>
            </a:r>
          </a:p>
          <a:p>
            <a:pPr algn="just"/>
            <a:r>
              <a:rPr lang="uk-UA" b="1" dirty="0" smtClean="0"/>
              <a:t>Дуплянки</a:t>
            </a:r>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r>
              <a:rPr lang="uk-UA" b="1" dirty="0" smtClean="0"/>
              <a:t>Вулики</a:t>
            </a:r>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endParaRPr lang="uk-UA" dirty="0" smtClean="0"/>
          </a:p>
          <a:p>
            <a:pPr algn="just">
              <a:buNone/>
            </a:pPr>
            <a:endParaRPr lang="uk-UA" dirty="0" smtClean="0"/>
          </a:p>
          <a:p>
            <a:endParaRPr lang="ru-RU" dirty="0"/>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2601884" y="1155701"/>
            <a:ext cx="8902729" cy="27305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644342" y="3886202"/>
            <a:ext cx="5925358" cy="2872046"/>
          </a:xfrm>
          <a:prstGeom prst="rect">
            <a:avLst/>
          </a:prstGeom>
          <a:noFill/>
          <a:ln w="9525">
            <a:noFill/>
            <a:miter lim="800000"/>
            <a:headEnd/>
            <a:tailEnd/>
          </a:ln>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73" y="4688378"/>
            <a:ext cx="5270269" cy="20698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138224"/>
            <a:ext cx="8911687" cy="574157"/>
          </a:xfrm>
        </p:spPr>
        <p:txBody>
          <a:bodyPr>
            <a:normAutofit/>
          </a:bodyPr>
          <a:lstStyle/>
          <a:p>
            <a:r>
              <a:rPr lang="uk-UA" sz="2800" b="1" dirty="0" smtClean="0"/>
              <a:t>Література до лекції</a:t>
            </a:r>
            <a:endParaRPr lang="ru-RU" sz="2800" b="1" dirty="0"/>
          </a:p>
        </p:txBody>
      </p:sp>
      <p:sp>
        <p:nvSpPr>
          <p:cNvPr id="3" name="Содержимое 2"/>
          <p:cNvSpPr>
            <a:spLocks noGrp="1"/>
          </p:cNvSpPr>
          <p:nvPr>
            <p:ph idx="1"/>
          </p:nvPr>
        </p:nvSpPr>
        <p:spPr>
          <a:xfrm>
            <a:off x="977900" y="698500"/>
            <a:ext cx="10781709" cy="6031909"/>
          </a:xfrm>
        </p:spPr>
        <p:txBody>
          <a:bodyPr>
            <a:normAutofit fontScale="47500" lnSpcReduction="20000"/>
          </a:bodyPr>
          <a:lstStyle/>
          <a:p>
            <a:pPr lvl="0"/>
            <a:r>
              <a:rPr lang="uk-UA" sz="4300" i="1" dirty="0" smtClean="0"/>
              <a:t>Етнографія України : </a:t>
            </a:r>
            <a:r>
              <a:rPr lang="uk-UA" sz="4300" i="1" dirty="0" err="1" smtClean="0"/>
              <a:t>навч</a:t>
            </a:r>
            <a:r>
              <a:rPr lang="uk-UA" sz="4300" i="1" dirty="0" smtClean="0"/>
              <a:t>. </a:t>
            </a:r>
            <a:r>
              <a:rPr lang="uk-UA" sz="4300" i="1" dirty="0" err="1" smtClean="0"/>
              <a:t>посіб</a:t>
            </a:r>
            <a:r>
              <a:rPr lang="uk-UA" sz="4300" i="1" dirty="0" smtClean="0"/>
              <a:t>. / за ред. С. </a:t>
            </a:r>
            <a:r>
              <a:rPr lang="uk-UA" sz="4300" i="1" dirty="0" err="1" smtClean="0"/>
              <a:t>Макарчука</a:t>
            </a:r>
            <a:r>
              <a:rPr lang="uk-UA" sz="4300" i="1" dirty="0" smtClean="0"/>
              <a:t>.  Львів : Світ, 2004.  520 с.</a:t>
            </a:r>
            <a:endParaRPr lang="ru-RU" sz="4300" dirty="0" smtClean="0"/>
          </a:p>
          <a:p>
            <a:pPr lvl="0"/>
            <a:r>
              <a:rPr lang="uk-UA" sz="4300" i="1" dirty="0" smtClean="0"/>
              <a:t>Ковальчук О. Українське народознавство / О. В. Ковальчук. Київ : Освіта, 1994. 174 с.  </a:t>
            </a:r>
            <a:endParaRPr lang="ru-RU" sz="4300" dirty="0" smtClean="0"/>
          </a:p>
          <a:p>
            <a:pPr lvl="0"/>
            <a:r>
              <a:rPr lang="uk-UA" sz="4300" i="1" dirty="0" smtClean="0"/>
              <a:t>Культура і побут населення України : </a:t>
            </a:r>
            <a:r>
              <a:rPr lang="uk-UA" sz="4300" i="1" dirty="0" err="1" smtClean="0"/>
              <a:t>навч</a:t>
            </a:r>
            <a:r>
              <a:rPr lang="uk-UA" sz="4300" i="1" dirty="0" smtClean="0"/>
              <a:t>. посібник /В.</a:t>
            </a:r>
            <a:r>
              <a:rPr lang="uk-UA" sz="4300" i="1" dirty="0" err="1" smtClean="0"/>
              <a:t>Наулко</a:t>
            </a:r>
            <a:r>
              <a:rPr lang="uk-UA" sz="4300" i="1" dirty="0" smtClean="0"/>
              <a:t>, В.</a:t>
            </a:r>
            <a:r>
              <a:rPr lang="uk-UA" sz="4300" i="1" dirty="0" err="1" smtClean="0"/>
              <a:t>Горленко</a:t>
            </a:r>
            <a:r>
              <a:rPr lang="uk-UA" sz="4300" i="1" dirty="0" smtClean="0"/>
              <a:t> та ін.  Київ : Либідь, 1993. 288с.</a:t>
            </a:r>
            <a:endParaRPr lang="ru-RU" sz="4300" dirty="0" smtClean="0"/>
          </a:p>
          <a:p>
            <a:pPr lvl="0"/>
            <a:r>
              <a:rPr lang="uk-UA" sz="4300" i="1" dirty="0" smtClean="0"/>
              <a:t>Лозко Г. Українське народознавство / Галина Лозко. Київ : </a:t>
            </a:r>
            <a:r>
              <a:rPr lang="uk-UA" sz="4300" i="1" dirty="0" err="1" smtClean="0"/>
              <a:t>Зодіак-ЕКО</a:t>
            </a:r>
            <a:r>
              <a:rPr lang="uk-UA" sz="4300" i="1" dirty="0" smtClean="0"/>
              <a:t>, 1995. 368 с.</a:t>
            </a:r>
            <a:endParaRPr lang="ru-RU" sz="4300" dirty="0" smtClean="0"/>
          </a:p>
          <a:p>
            <a:pPr lvl="0"/>
            <a:r>
              <a:rPr lang="uk-UA" sz="4300" i="1" dirty="0" smtClean="0"/>
              <a:t>Народознавство: короткий словник-довідник / уклад. М.В. Стасик. Запоріжжя : ЗНУ, 2015. 222 с. </a:t>
            </a:r>
          </a:p>
          <a:p>
            <a:pPr lvl="0"/>
            <a:r>
              <a:rPr lang="uk-UA" sz="4300" i="1" dirty="0" smtClean="0"/>
              <a:t>Пономарьов А. Українська етнографія: Курс лекцій  / Анатолій Пономарьов. К. : Либідь, 1994. 317 с. </a:t>
            </a:r>
            <a:endParaRPr lang="ru-RU" sz="4300" dirty="0" smtClean="0"/>
          </a:p>
          <a:p>
            <a:pPr lvl="0"/>
            <a:r>
              <a:rPr lang="uk-UA" sz="4300" i="1" dirty="0" smtClean="0"/>
              <a:t>Савчук Б. Українська етнологія : </a:t>
            </a:r>
            <a:r>
              <a:rPr lang="uk-UA" sz="4300" i="1" dirty="0" err="1" smtClean="0"/>
              <a:t>навч</a:t>
            </a:r>
            <a:r>
              <a:rPr lang="uk-UA" sz="4300" i="1" dirty="0" smtClean="0"/>
              <a:t>. посібник / Борис Савчук. Івано-Франківськ : </a:t>
            </a:r>
            <a:r>
              <a:rPr lang="uk-UA" sz="4300" i="1" dirty="0" err="1" smtClean="0"/>
              <a:t>Лілея</a:t>
            </a:r>
            <a:r>
              <a:rPr lang="uk-UA" sz="4300" b="1" i="1" dirty="0" err="1" smtClean="0"/>
              <a:t>-</a:t>
            </a:r>
            <a:r>
              <a:rPr lang="uk-UA" sz="4300" i="1" dirty="0" err="1" smtClean="0"/>
              <a:t>НВ</a:t>
            </a:r>
            <a:r>
              <a:rPr lang="uk-UA" sz="4300" i="1" dirty="0" smtClean="0"/>
              <a:t>, 2004. 559 с.</a:t>
            </a:r>
          </a:p>
          <a:p>
            <a:pPr lvl="0"/>
            <a:r>
              <a:rPr lang="uk-UA" sz="4300" i="1" dirty="0" smtClean="0"/>
              <a:t>Українська етнологія : </a:t>
            </a:r>
            <a:r>
              <a:rPr lang="uk-UA" sz="4300" i="1" dirty="0" err="1" smtClean="0"/>
              <a:t>навч</a:t>
            </a:r>
            <a:r>
              <a:rPr lang="uk-UA" sz="4300" i="1" dirty="0" smtClean="0"/>
              <a:t>. посібник / за ред. В.Борисенко. Київ : Либідь, 2007. 400 с.</a:t>
            </a:r>
            <a:r>
              <a:rPr lang="uk-UA" sz="4300" b="1" i="1" dirty="0" smtClean="0"/>
              <a:t>          </a:t>
            </a:r>
            <a:endParaRPr lang="ru-RU" sz="4300" dirty="0" smtClean="0"/>
          </a:p>
          <a:p>
            <a:pPr lvl="0"/>
            <a:r>
              <a:rPr lang="uk-UA" sz="4300" i="1" dirty="0" smtClean="0"/>
              <a:t>Українське народознавство / Ред. Степан Павлюк. Київ : Знання, 2006. 568с.</a:t>
            </a:r>
            <a:endParaRPr lang="ru-RU" sz="4300" dirty="0" smtClean="0"/>
          </a:p>
          <a:p>
            <a:pPr lvl="0"/>
            <a:r>
              <a:rPr lang="uk-UA" sz="4300" i="1" dirty="0" smtClean="0"/>
              <a:t>Українці: Історико-етнографічна монографія у двох книгах / За ред. Анатолія Пономарьова. Опішне : Українське народознавство, 1999. 528 с. </a:t>
            </a:r>
            <a:endParaRPr lang="ru-RU" sz="4300" dirty="0" smtClean="0"/>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7156" y="232756"/>
            <a:ext cx="10357455" cy="1537855"/>
          </a:xfrm>
        </p:spPr>
        <p:txBody>
          <a:bodyPr>
            <a:normAutofit/>
          </a:bodyPr>
          <a:lstStyle/>
          <a:p>
            <a:r>
              <a:rPr lang="uk-UA" sz="2700" b="1" i="1" dirty="0"/>
              <a:t>Звичаї, традиції, забобони, пов’язані з бджільництвом</a:t>
            </a:r>
            <a:r>
              <a:rPr lang="en-US" dirty="0"/>
              <a:t/>
            </a:r>
            <a:br>
              <a:rPr lang="en-US" dirty="0"/>
            </a:br>
            <a:endParaRPr lang="en-US" dirty="0"/>
          </a:p>
        </p:txBody>
      </p:sp>
      <p:sp>
        <p:nvSpPr>
          <p:cNvPr id="3" name="Текст 2"/>
          <p:cNvSpPr>
            <a:spLocks noGrp="1"/>
          </p:cNvSpPr>
          <p:nvPr>
            <p:ph type="body" idx="1"/>
          </p:nvPr>
        </p:nvSpPr>
        <p:spPr>
          <a:xfrm>
            <a:off x="1446416" y="1379912"/>
            <a:ext cx="10745584" cy="5403273"/>
          </a:xfrm>
        </p:spPr>
        <p:txBody>
          <a:bodyPr>
            <a:normAutofit fontScale="62500" lnSpcReduction="20000"/>
          </a:bodyPr>
          <a:lstStyle/>
          <a:p>
            <a:pPr algn="just"/>
            <a:r>
              <a:rPr lang="uk-UA" sz="2600" b="1" dirty="0" smtClean="0">
                <a:latin typeface="Arial" panose="020B0604020202020204" pitchFamily="34" charset="0"/>
                <a:cs typeface="Arial" panose="020B0604020202020204" pitchFamily="34" charset="0"/>
              </a:rPr>
              <a:t>Бджола</a:t>
            </a:r>
            <a:r>
              <a:rPr lang="ru-RU" sz="2600" dirty="0" smtClean="0">
                <a:latin typeface="Arial" panose="020B0604020202020204" pitchFamily="34" charset="0"/>
                <a:cs typeface="Arial" panose="020B0604020202020204" pitchFamily="34" charset="0"/>
              </a:rPr>
              <a:t> </a:t>
            </a:r>
            <a:r>
              <a:rPr lang="ru-RU" sz="2600" dirty="0">
                <a:latin typeface="Arial" panose="020B0604020202020204" pitchFamily="34" charset="0"/>
                <a:cs typeface="Arial" panose="020B0604020202020204" pitchFamily="34" charset="0"/>
              </a:rPr>
              <a:t>– символ Великої Богині; першопочатку світу, безсмертя; чистоти душі, творчої діяльності, верховної влади; працьовитості, невтомності; у слов’ян-язичників – символ кохання; у християнській традиції – символ старанності, красномовства, святості, непорочності, порядку, бережливості. </a:t>
            </a:r>
            <a:endParaRPr lang="en-US" sz="2600" dirty="0">
              <a:latin typeface="Arial" panose="020B0604020202020204" pitchFamily="34" charset="0"/>
              <a:cs typeface="Arial" panose="020B0604020202020204" pitchFamily="34" charset="0"/>
            </a:endParaRPr>
          </a:p>
          <a:p>
            <a:pPr algn="just"/>
            <a:r>
              <a:rPr lang="ru-RU" sz="2600" dirty="0" smtClean="0">
                <a:latin typeface="Arial" panose="020B0604020202020204" pitchFamily="34" charset="0"/>
                <a:cs typeface="Arial" panose="020B0604020202020204" pitchFamily="34" charset="0"/>
              </a:rPr>
              <a:t>Емблемою </a:t>
            </a:r>
            <a:r>
              <a:rPr lang="ru-RU" sz="2600" dirty="0">
                <a:latin typeface="Arial" panose="020B0604020202020204" pitchFamily="34" charset="0"/>
                <a:cs typeface="Arial" panose="020B0604020202020204" pitchFamily="34" charset="0"/>
              </a:rPr>
              <a:t>Афродіти (грецької богині вроди і кохання), пізніше Діви Марії, а також Деметри, Діани виступала саме бджола. </a:t>
            </a:r>
            <a:endParaRPr lang="ru-RU" sz="2600" dirty="0" smtClean="0">
              <a:latin typeface="Arial" panose="020B0604020202020204" pitchFamily="34" charset="0"/>
              <a:cs typeface="Arial" panose="020B0604020202020204" pitchFamily="34" charset="0"/>
            </a:endParaRPr>
          </a:p>
          <a:p>
            <a:pPr algn="just"/>
            <a:r>
              <a:rPr lang="ru-RU" sz="2600" dirty="0" smtClean="0">
                <a:latin typeface="Arial" panose="020B0604020202020204" pitchFamily="34" charset="0"/>
                <a:cs typeface="Arial" panose="020B0604020202020204" pitchFamily="34" charset="0"/>
              </a:rPr>
              <a:t>У деяких народів </a:t>
            </a:r>
            <a:r>
              <a:rPr lang="ru-RU" sz="2600" dirty="0">
                <a:latin typeface="Arial" panose="020B0604020202020204" pitchFamily="34" charset="0"/>
                <a:cs typeface="Arial" panose="020B0604020202020204" pitchFamily="34" charset="0"/>
              </a:rPr>
              <a:t>Європи вона асоціювалася з пот</a:t>
            </a:r>
            <a:r>
              <a:rPr lang="uk-UA" sz="2600" dirty="0" err="1">
                <a:latin typeface="Arial" panose="020B0604020202020204" pitchFamily="34" charset="0"/>
                <a:cs typeface="Arial" panose="020B0604020202020204" pitchFamily="34" charset="0"/>
              </a:rPr>
              <a:t>ойбічним</a:t>
            </a:r>
            <a:r>
              <a:rPr lang="ru-RU" sz="2600" dirty="0">
                <a:latin typeface="Arial" panose="020B0604020202020204" pitchFamily="34" charset="0"/>
                <a:cs typeface="Arial" panose="020B0604020202020204" pitchFamily="34" charset="0"/>
              </a:rPr>
              <a:t> світом, поява бджолиного рою вважалася поганою ознакою. Зображення бджоли, вигравіруване на гробницях, означало </a:t>
            </a:r>
            <a:r>
              <a:rPr lang="ru-RU" sz="2600" b="1" dirty="0">
                <a:latin typeface="Arial" panose="020B0604020202020204" pitchFamily="34" charset="0"/>
                <a:cs typeface="Arial" panose="020B0604020202020204" pitchFamily="34" charset="0"/>
              </a:rPr>
              <a:t>безсмертя, відродження</a:t>
            </a:r>
            <a:r>
              <a:rPr lang="ru-RU" sz="2600" dirty="0">
                <a:latin typeface="Arial" panose="020B0604020202020204" pitchFamily="34" charset="0"/>
                <a:cs typeface="Arial" panose="020B0604020202020204" pitchFamily="34" charset="0"/>
              </a:rPr>
              <a:t>. </a:t>
            </a:r>
            <a:endParaRPr lang="en-US" sz="2600" dirty="0">
              <a:latin typeface="Arial" panose="020B0604020202020204" pitchFamily="34" charset="0"/>
              <a:cs typeface="Arial" panose="020B0604020202020204" pitchFamily="34" charset="0"/>
            </a:endParaRPr>
          </a:p>
          <a:p>
            <a:pPr algn="just"/>
            <a:r>
              <a:rPr lang="ru-RU" sz="2600" dirty="0">
                <a:latin typeface="Arial" panose="020B0604020202020204" pitchFamily="34" charset="0"/>
                <a:cs typeface="Arial" panose="020B0604020202020204" pitchFamily="34" charset="0"/>
              </a:rPr>
              <a:t>Християни часто порівнювали себе з бджолами, а церкву – з вуликом. Літаюча бджола вважалася душею, що вступає у Царство Небесне. У християнстві бджола завжди виступала на боці Бога проти злого духу як провісниця весни, родючості. Існувала легенда про походження бджіл із сліз Ісуса Христа, розіп’ятого на хресті. </a:t>
            </a:r>
            <a:endParaRPr lang="en-US" sz="2600" dirty="0">
              <a:latin typeface="Arial" panose="020B0604020202020204" pitchFamily="34" charset="0"/>
              <a:cs typeface="Arial" panose="020B0604020202020204" pitchFamily="34" charset="0"/>
            </a:endParaRPr>
          </a:p>
          <a:p>
            <a:pPr algn="just"/>
            <a:r>
              <a:rPr lang="ru-RU" sz="2600" dirty="0">
                <a:latin typeface="Arial" panose="020B0604020202020204" pitchFamily="34" charset="0"/>
                <a:cs typeface="Arial" panose="020B0604020202020204" pitchFamily="34" charset="0"/>
              </a:rPr>
              <a:t>Українці називали бджолу «святою», ніколи не говорили, що вона «здохла», а лише – «померла» (як про людину). </a:t>
            </a:r>
            <a:r>
              <a:rPr lang="uk-UA" sz="2600" dirty="0" smtClean="0">
                <a:latin typeface="Arial" panose="020B0604020202020204" pitchFamily="34" charset="0"/>
                <a:cs typeface="Arial" panose="020B0604020202020204" pitchFamily="34" charset="0"/>
              </a:rPr>
              <a:t> </a:t>
            </a:r>
            <a:endParaRPr lang="en-US" sz="2600" dirty="0">
              <a:latin typeface="Arial" panose="020B0604020202020204" pitchFamily="34" charset="0"/>
              <a:cs typeface="Arial" panose="020B0604020202020204" pitchFamily="34" charset="0"/>
            </a:endParaRPr>
          </a:p>
          <a:p>
            <a:pPr algn="just"/>
            <a:r>
              <a:rPr lang="ru-RU" sz="2600" dirty="0">
                <a:latin typeface="Arial" panose="020B0604020202020204" pitchFamily="34" charset="0"/>
                <a:cs typeface="Arial" panose="020B0604020202020204" pitchFamily="34" charset="0"/>
              </a:rPr>
              <a:t>У давніх слов’ян бджола символізувала кохання, бо поєднувала в собі «солод меду і гіркоту жала». </a:t>
            </a:r>
            <a:endParaRPr lang="ru-RU" sz="2600" dirty="0" smtClean="0">
              <a:latin typeface="Arial" panose="020B0604020202020204" pitchFamily="34" charset="0"/>
              <a:cs typeface="Arial" panose="020B0604020202020204" pitchFamily="34" charset="0"/>
            </a:endParaRPr>
          </a:p>
          <a:p>
            <a:pPr algn="just"/>
            <a:r>
              <a:rPr lang="ru-RU" sz="2600" dirty="0" smtClean="0">
                <a:latin typeface="Arial" panose="020B0604020202020204" pitchFamily="34" charset="0"/>
                <a:cs typeface="Arial" panose="020B0604020202020204" pitchFamily="34" charset="0"/>
              </a:rPr>
              <a:t>Священне </a:t>
            </a:r>
            <a:r>
              <a:rPr lang="ru-RU" sz="2600" dirty="0">
                <a:latin typeface="Arial" panose="020B0604020202020204" pitchFamily="34" charset="0"/>
                <a:cs typeface="Arial" panose="020B0604020202020204" pitchFamily="34" charset="0"/>
              </a:rPr>
              <a:t>значення бджоли ґрунтується на легенді, що вона жила колись у раю, просила дозволу в Бога брати з квіток поживу. </a:t>
            </a:r>
            <a:endParaRPr lang="ru-RU" sz="2600" dirty="0" smtClean="0">
              <a:latin typeface="Arial" panose="020B0604020202020204" pitchFamily="34" charset="0"/>
              <a:cs typeface="Arial" panose="020B0604020202020204" pitchFamily="34" charset="0"/>
            </a:endParaRPr>
          </a:p>
          <a:p>
            <a:pPr algn="just"/>
            <a:r>
              <a:rPr lang="ru-RU" sz="2600" dirty="0" smtClean="0">
                <a:latin typeface="Arial" panose="020B0604020202020204" pitchFamily="34" charset="0"/>
                <a:cs typeface="Arial" panose="020B0604020202020204" pitchFamily="34" charset="0"/>
              </a:rPr>
              <a:t>В </a:t>
            </a:r>
            <a:r>
              <a:rPr lang="ru-RU" sz="2600" dirty="0">
                <a:latin typeface="Arial" panose="020B0604020202020204" pitchFamily="34" charset="0"/>
                <a:cs typeface="Arial" panose="020B0604020202020204" pitchFamily="34" charset="0"/>
              </a:rPr>
              <a:t>українських колядках бджоли важливий елемент Світового дерева. Тобто вони вважались одними із зачинателів Всесвіту. </a:t>
            </a:r>
            <a:endParaRPr lang="en-US" sz="2600" dirty="0">
              <a:latin typeface="Arial" panose="020B0604020202020204" pitchFamily="34" charset="0"/>
              <a:cs typeface="Arial" panose="020B0604020202020204" pitchFamily="34" charset="0"/>
            </a:endParaRPr>
          </a:p>
          <a:p>
            <a:pPr algn="just"/>
            <a:r>
              <a:rPr lang="ru-RU" sz="2600" dirty="0">
                <a:latin typeface="Arial" panose="020B0604020202020204" pitchFamily="34" charset="0"/>
                <a:cs typeface="Arial" panose="020B0604020202020204" pitchFamily="34" charset="0"/>
              </a:rPr>
              <a:t>В українській літературі бджола – символ працьовитості, достатку (Г.С. Сковорода «Бджола і шершень»), самопожертви, вічного неспокою заради інших.    </a:t>
            </a:r>
            <a:endParaRPr lang="en-US" sz="2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7558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251928"/>
            <a:ext cx="8915399" cy="531844"/>
          </a:xfrm>
        </p:spPr>
        <p:txBody>
          <a:bodyPr>
            <a:normAutofit/>
          </a:bodyPr>
          <a:lstStyle/>
          <a:p>
            <a:r>
              <a:rPr lang="uk-UA" sz="2800" b="1" dirty="0" smtClean="0"/>
              <a:t>Мисливство</a:t>
            </a:r>
            <a:endParaRPr lang="en-US" sz="2800" b="1" dirty="0"/>
          </a:p>
        </p:txBody>
      </p:sp>
      <p:sp>
        <p:nvSpPr>
          <p:cNvPr id="3" name="Текст 2"/>
          <p:cNvSpPr>
            <a:spLocks noGrp="1"/>
          </p:cNvSpPr>
          <p:nvPr>
            <p:ph type="body" idx="1"/>
          </p:nvPr>
        </p:nvSpPr>
        <p:spPr>
          <a:xfrm>
            <a:off x="1651518" y="905069"/>
            <a:ext cx="10319658" cy="5701004"/>
          </a:xfrm>
        </p:spPr>
        <p:txBody>
          <a:bodyPr>
            <a:normAutofit/>
          </a:bodyPr>
          <a:lstStyle/>
          <a:p>
            <a:pPr algn="just"/>
            <a:r>
              <a:rPr lang="uk-UA" sz="1600" dirty="0">
                <a:latin typeface="Arial" panose="020B0604020202020204" pitchFamily="34" charset="0"/>
                <a:cs typeface="Arial" panose="020B0604020202020204" pitchFamily="34" charset="0"/>
              </a:rPr>
              <a:t>Полювання – одне з найдавніших занять населення України. </a:t>
            </a:r>
            <a:r>
              <a:rPr lang="uk-UA" sz="1600" dirty="0" smtClean="0">
                <a:latin typeface="Arial" panose="020B0604020202020204" pitchFamily="34" charset="0"/>
                <a:cs typeface="Arial" panose="020B0604020202020204" pitchFamily="34" charset="0"/>
              </a:rPr>
              <a:t>На </a:t>
            </a:r>
            <a:r>
              <a:rPr lang="uk-UA" sz="1600" dirty="0">
                <a:latin typeface="Arial" panose="020B0604020202020204" pitchFamily="34" charset="0"/>
                <a:cs typeface="Arial" panose="020B0604020202020204" pitchFamily="34" charset="0"/>
              </a:rPr>
              <a:t>території України полювання на диких коней, мускусних биків, носорогів, мамонтів, оленів було поширене ще в епоху палеоліту. Значне місце посідало мисливство у житті населення Київської Русі, коли дичину добували вже за допомогою різноманітних пристроїв – </a:t>
            </a:r>
            <a:r>
              <a:rPr lang="uk-UA" sz="1600" i="1" dirty="0">
                <a:latin typeface="Arial" panose="020B0604020202020204" pitchFamily="34" charset="0"/>
                <a:cs typeface="Arial" panose="020B0604020202020204" pitchFamily="34" charset="0"/>
              </a:rPr>
              <a:t>тенет</a:t>
            </a:r>
            <a:r>
              <a:rPr lang="uk-UA" sz="1600" dirty="0">
                <a:latin typeface="Arial" panose="020B0604020202020204" pitchFamily="34" charset="0"/>
                <a:cs typeface="Arial" panose="020B0604020202020204" pitchFamily="34" charset="0"/>
              </a:rPr>
              <a:t> ( сітка для ловлі звірів, птахів), </a:t>
            </a:r>
            <a:r>
              <a:rPr lang="uk-UA" sz="1600" i="1" dirty="0">
                <a:latin typeface="Arial" panose="020B0604020202020204" pitchFamily="34" charset="0"/>
                <a:cs typeface="Arial" panose="020B0604020202020204" pitchFamily="34" charset="0"/>
              </a:rPr>
              <a:t>пасток</a:t>
            </a:r>
            <a:r>
              <a:rPr lang="uk-UA" sz="1600" dirty="0">
                <a:latin typeface="Arial" panose="020B0604020202020204" pitchFamily="34" charset="0"/>
                <a:cs typeface="Arial" panose="020B0604020202020204" pitchFamily="34" charset="0"/>
              </a:rPr>
              <a:t> тощо</a:t>
            </a:r>
            <a:r>
              <a:rPr lang="uk-UA" sz="1600" dirty="0" smtClean="0">
                <a:latin typeface="Arial" panose="020B0604020202020204" pitchFamily="34" charset="0"/>
                <a:cs typeface="Arial" panose="020B0604020202020204" pitchFamily="34" charset="0"/>
              </a:rPr>
              <a:t>.</a:t>
            </a:r>
          </a:p>
          <a:p>
            <a:pPr algn="just"/>
            <a:r>
              <a:rPr lang="uk-UA" sz="1600" dirty="0">
                <a:latin typeface="Arial" panose="020B0604020202020204" pitchFamily="34" charset="0"/>
                <a:cs typeface="Arial" panose="020B0604020202020204" pitchFamily="34" charset="0"/>
              </a:rPr>
              <a:t>Тривалий час мисливство було вільним заняттям, але вже в період Київської Русі </a:t>
            </a:r>
            <a:r>
              <a:rPr lang="uk-UA" sz="1600" dirty="0" smtClean="0">
                <a:latin typeface="Arial" panose="020B0604020202020204" pitchFamily="34" charset="0"/>
                <a:cs typeface="Arial" panose="020B0604020202020204" pitchFamily="34" charset="0"/>
              </a:rPr>
              <a:t>з'являються </a:t>
            </a:r>
            <a:r>
              <a:rPr lang="uk-UA" sz="1600" dirty="0">
                <a:latin typeface="Arial" panose="020B0604020202020204" pitchFamily="34" charset="0"/>
                <a:cs typeface="Arial" panose="020B0604020202020204" pitchFamily="34" charset="0"/>
              </a:rPr>
              <a:t>й перші заборони на полювання. У деяких регіонах України до переліку селянських податків обов’язково включали шкірки </a:t>
            </a:r>
            <a:r>
              <a:rPr lang="uk-UA" sz="1600" dirty="0" err="1">
                <a:latin typeface="Arial" panose="020B0604020202020204" pitchFamily="34" charset="0"/>
                <a:cs typeface="Arial" panose="020B0604020202020204" pitchFamily="34" charset="0"/>
              </a:rPr>
              <a:t>пушних</a:t>
            </a:r>
            <a:r>
              <a:rPr lang="uk-UA" sz="1600" dirty="0">
                <a:latin typeface="Arial" panose="020B0604020202020204" pitchFamily="34" charset="0"/>
                <a:cs typeface="Arial" panose="020B0604020202020204" pitchFamily="34" charset="0"/>
              </a:rPr>
              <a:t> </a:t>
            </a:r>
            <a:r>
              <a:rPr lang="uk-UA" sz="1600" dirty="0" smtClean="0">
                <a:latin typeface="Arial" panose="020B0604020202020204" pitchFamily="34" charset="0"/>
                <a:cs typeface="Arial" panose="020B0604020202020204" pitchFamily="34" charset="0"/>
              </a:rPr>
              <a:t>звірів. Спочатку </a:t>
            </a:r>
            <a:r>
              <a:rPr lang="uk-UA" sz="1600" dirty="0">
                <a:latin typeface="Arial" panose="020B0604020202020204" pitchFamily="34" charset="0"/>
                <a:cs typeface="Arial" panose="020B0604020202020204" pitchFamily="34" charset="0"/>
              </a:rPr>
              <a:t>селянам заборонялося полювати на крупних звірів (лосів, оленів, ведмедів, рисей), а згодом – заборона поширилася на полювання на звірів і птахів у королівських і феодальних лісах. Полювання ставало прерогативою багатих і набирало спортивно-розважальних ознак. Особливо заборони на полювання посилились у ХІУ-ХУ століттях. Феодали запроваджували найрізноманітніші штрафи і покарання за непослух. Однак селяни не зважали на такі заборони. </a:t>
            </a:r>
            <a:endParaRPr lang="uk-UA" sz="1600" dirty="0" smtClean="0">
              <a:latin typeface="Arial" panose="020B0604020202020204" pitchFamily="34" charset="0"/>
              <a:cs typeface="Arial" panose="020B0604020202020204" pitchFamily="34" charset="0"/>
            </a:endParaRPr>
          </a:p>
          <a:p>
            <a:pPr algn="just"/>
            <a:r>
              <a:rPr lang="uk-UA" sz="1600" dirty="0" smtClean="0">
                <a:latin typeface="Arial" panose="020B0604020202020204" pitchFamily="34" charset="0"/>
                <a:cs typeface="Arial" panose="020B0604020202020204" pitchFamily="34" charset="0"/>
              </a:rPr>
              <a:t>Упродовж </a:t>
            </a:r>
            <a:r>
              <a:rPr lang="uk-UA" sz="1600" dirty="0">
                <a:latin typeface="Arial" panose="020B0604020202020204" pitchFamily="34" charset="0"/>
                <a:cs typeface="Arial" panose="020B0604020202020204" pitchFamily="34" charset="0"/>
              </a:rPr>
              <a:t>XVIII ст. промислове мисливство поступово звелося нанівець. На цей час був майже повністю винищений ряд звірів (зокрема ведмеді), суттєво зменшилася кількість вовків, бобрів та інших диких тварин. </a:t>
            </a:r>
            <a:r>
              <a:rPr lang="uk-UA" sz="1600" dirty="0" smtClean="0">
                <a:latin typeface="Arial" panose="020B0604020202020204" pitchFamily="34" charset="0"/>
                <a:cs typeface="Arial" panose="020B0604020202020204" pitchFamily="34" charset="0"/>
              </a:rPr>
              <a:t>У </a:t>
            </a:r>
            <a:r>
              <a:rPr lang="uk-UA" sz="1600" dirty="0">
                <a:latin typeface="Arial" panose="020B0604020202020204" pitchFamily="34" charset="0"/>
                <a:cs typeface="Arial" panose="020B0604020202020204" pitchFamily="34" charset="0"/>
              </a:rPr>
              <a:t>XIX ст. об'єктами промислу поряд із вовком були лисиця, заєць, видра, куниця, байбак та деякі інші звірі, а також дикі птахи – качки, гуси, </a:t>
            </a:r>
            <a:r>
              <a:rPr lang="uk-UA" sz="1600" dirty="0" err="1">
                <a:latin typeface="Arial" panose="020B0604020202020204" pitchFamily="34" charset="0"/>
                <a:cs typeface="Arial" panose="020B0604020202020204" pitchFamily="34" charset="0"/>
              </a:rPr>
              <a:t>дрофи</a:t>
            </a:r>
            <a:r>
              <a:rPr lang="uk-UA" sz="1600" dirty="0">
                <a:latin typeface="Arial" panose="020B0604020202020204" pitchFamily="34" charset="0"/>
                <a:cs typeface="Arial" panose="020B0604020202020204" pitchFamily="34" charset="0"/>
              </a:rPr>
              <a:t>, глухарі, тетереви, рябчики, куріпки тощо.   </a:t>
            </a:r>
            <a:endParaRPr lang="en-US" sz="1600" dirty="0">
              <a:latin typeface="Arial" panose="020B0604020202020204" pitchFamily="34" charset="0"/>
              <a:cs typeface="Arial" panose="020B0604020202020204" pitchFamily="34" charset="0"/>
            </a:endParaRPr>
          </a:p>
          <a:p>
            <a:pPr algn="just"/>
            <a:r>
              <a:rPr lang="uk-UA" sz="1600" b="1" dirty="0" smtClean="0">
                <a:latin typeface="Arial" panose="020B0604020202020204" pitchFamily="34" charset="0"/>
                <a:cs typeface="Arial" panose="020B0604020202020204" pitchFamily="34" charset="0"/>
              </a:rPr>
              <a:t>Форми мисливства</a:t>
            </a:r>
            <a:r>
              <a:rPr lang="uk-UA" sz="1600" dirty="0" smtClean="0">
                <a:latin typeface="Arial" panose="020B0604020202020204" pitchFamily="34" charset="0"/>
                <a:cs typeface="Arial" panose="020B0604020202020204" pitchFamily="34" charset="0"/>
              </a:rPr>
              <a:t>: капкани, </a:t>
            </a:r>
            <a:r>
              <a:rPr lang="uk-UA" sz="1600" i="1" dirty="0" smtClean="0">
                <a:latin typeface="Arial" panose="020B0604020202020204" pitchFamily="34" charset="0"/>
                <a:cs typeface="Arial" panose="020B0604020202020204" pitchFamily="34" charset="0"/>
              </a:rPr>
              <a:t>зазуби, рожни </a:t>
            </a:r>
            <a:r>
              <a:rPr lang="uk-UA" sz="1600" i="1" dirty="0">
                <a:latin typeface="Arial" panose="020B0604020202020204" pitchFamily="34" charset="0"/>
                <a:cs typeface="Arial" panose="020B0604020202020204" pitchFamily="34" charset="0"/>
              </a:rPr>
              <a:t>(довга палиця із зазубреним кінцем), </a:t>
            </a:r>
            <a:r>
              <a:rPr lang="uk-UA" sz="1600" i="1" dirty="0" smtClean="0">
                <a:latin typeface="Arial" panose="020B0604020202020204" pitchFamily="34" charset="0"/>
                <a:cs typeface="Arial" panose="020B0604020202020204" pitchFamily="34" charset="0"/>
              </a:rPr>
              <a:t>сильці, </a:t>
            </a:r>
            <a:r>
              <a:rPr lang="uk-UA" sz="1600" i="1" dirty="0" err="1" smtClean="0">
                <a:latin typeface="Arial" panose="020B0604020202020204" pitchFamily="34" charset="0"/>
                <a:cs typeface="Arial" panose="020B0604020202020204" pitchFamily="34" charset="0"/>
              </a:rPr>
              <a:t>перевісища</a:t>
            </a:r>
            <a:r>
              <a:rPr lang="uk-UA" sz="1600" i="1" dirty="0" smtClean="0">
                <a:latin typeface="Arial" panose="020B0604020202020204" pitchFamily="34" charset="0"/>
                <a:cs typeface="Arial" panose="020B0604020202020204" pitchFamily="34" charset="0"/>
              </a:rPr>
              <a:t> </a:t>
            </a:r>
            <a:r>
              <a:rPr lang="uk-UA" sz="1600" i="1" dirty="0">
                <a:latin typeface="Arial" panose="020B0604020202020204" pitchFamily="34" charset="0"/>
                <a:cs typeface="Arial" panose="020B0604020202020204" pitchFamily="34" charset="0"/>
              </a:rPr>
              <a:t>(</a:t>
            </a:r>
            <a:r>
              <a:rPr lang="uk-UA" sz="1600" i="1" dirty="0" err="1">
                <a:latin typeface="Arial" panose="020B0604020202020204" pitchFamily="34" charset="0"/>
                <a:cs typeface="Arial" panose="020B0604020202020204" pitchFamily="34" charset="0"/>
              </a:rPr>
              <a:t>перевіса</a:t>
            </a:r>
            <a:r>
              <a:rPr lang="uk-UA" sz="1600" i="1" dirty="0">
                <a:latin typeface="Arial" panose="020B0604020202020204" pitchFamily="34" charset="0"/>
                <a:cs typeface="Arial" panose="020B0604020202020204" pitchFamily="34" charset="0"/>
              </a:rPr>
              <a:t>, тобто </a:t>
            </a:r>
            <a:r>
              <a:rPr lang="uk-UA" sz="1600" i="1" dirty="0" err="1" smtClean="0">
                <a:latin typeface="Arial" panose="020B0604020202020204" pitchFamily="34" charset="0"/>
                <a:cs typeface="Arial" panose="020B0604020202020204" pitchFamily="34" charset="0"/>
              </a:rPr>
              <a:t>тенети</a:t>
            </a:r>
            <a:r>
              <a:rPr lang="uk-UA" sz="1600" i="1" dirty="0" smtClean="0">
                <a:latin typeface="Arial" panose="020B0604020202020204" pitchFamily="34" charset="0"/>
                <a:cs typeface="Arial" panose="020B0604020202020204" pitchFamily="34" charset="0"/>
              </a:rPr>
              <a:t>, </a:t>
            </a:r>
            <a:r>
              <a:rPr lang="uk-UA" sz="1600" i="1" dirty="0">
                <a:latin typeface="Arial" panose="020B0604020202020204" pitchFamily="34" charset="0"/>
                <a:cs typeface="Arial" panose="020B0604020202020204" pitchFamily="34" charset="0"/>
              </a:rPr>
              <a:t>що їх натягували поперек ярів, галявин, на узліссі і які правили за лабети для тварин), </a:t>
            </a:r>
            <a:r>
              <a:rPr lang="uk-UA" sz="1600" i="1" dirty="0" err="1" smtClean="0">
                <a:latin typeface="Arial" panose="020B0604020202020204" pitchFamily="34" charset="0"/>
                <a:cs typeface="Arial" panose="020B0604020202020204" pitchFamily="34" charset="0"/>
              </a:rPr>
              <a:t>слупи</a:t>
            </a:r>
            <a:r>
              <a:rPr lang="uk-UA" sz="1600" i="1"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a:t>
            </a:r>
            <a:r>
              <a:rPr lang="uk-UA" sz="1600" dirty="0" err="1">
                <a:latin typeface="Arial" panose="020B0604020202020204" pitchFamily="34" charset="0"/>
                <a:cs typeface="Arial" panose="020B0604020202020204" pitchFamily="34" charset="0"/>
              </a:rPr>
              <a:t>слуп</a:t>
            </a:r>
            <a:r>
              <a:rPr lang="uk-UA" sz="1600" dirty="0">
                <a:latin typeface="Arial" panose="020B0604020202020204" pitchFamily="34" charset="0"/>
                <a:cs typeface="Arial" panose="020B0604020202020204" pitchFamily="34" charset="0"/>
              </a:rPr>
              <a:t> – це стовп, колода; розщеплена колода, в яку </a:t>
            </a:r>
            <a:r>
              <a:rPr lang="uk-UA" sz="1600" dirty="0" smtClean="0">
                <a:latin typeface="Arial" panose="020B0604020202020204" pitchFamily="34" charset="0"/>
                <a:cs typeface="Arial" panose="020B0604020202020204" pitchFamily="34" charset="0"/>
              </a:rPr>
              <a:t>поміщалася </a:t>
            </a:r>
            <a:r>
              <a:rPr lang="uk-UA" sz="1600" dirty="0">
                <a:latin typeface="Arial" panose="020B0604020202020204" pitchFamily="34" charset="0"/>
                <a:cs typeface="Arial" panose="020B0604020202020204" pitchFamily="34" charset="0"/>
              </a:rPr>
              <a:t>приманка</a:t>
            </a:r>
            <a:r>
              <a:rPr lang="uk-UA" sz="1600" dirty="0" smtClean="0">
                <a:latin typeface="Arial" panose="020B0604020202020204" pitchFamily="34" charset="0"/>
                <a:cs typeface="Arial" panose="020B0604020202020204" pitchFamily="34" charset="0"/>
              </a:rPr>
              <a:t>),</a:t>
            </a:r>
            <a:r>
              <a:rPr lang="uk-UA" sz="1600" i="1"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ловчі ями </a:t>
            </a:r>
            <a:r>
              <a:rPr lang="uk-UA" sz="1600" i="1" dirty="0">
                <a:latin typeface="Arial" panose="020B0604020202020204" pitchFamily="34" charset="0"/>
                <a:cs typeface="Arial" panose="020B0604020202020204" pitchFamily="34" charset="0"/>
              </a:rPr>
              <a:t>(</a:t>
            </a:r>
            <a:r>
              <a:rPr lang="uk-UA" sz="1600" i="1" dirty="0" err="1" smtClean="0">
                <a:latin typeface="Arial" panose="020B0604020202020204" pitchFamily="34" charset="0"/>
                <a:cs typeface="Arial" panose="020B0604020202020204" pitchFamily="34" charset="0"/>
              </a:rPr>
              <a:t>западниці</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 до двох метрів глибиною, де забивали загострені палі</a:t>
            </a:r>
            <a:r>
              <a:rPr lang="uk-UA" sz="1600" i="1" dirty="0">
                <a:latin typeface="Arial" panose="020B0604020202020204" pitchFamily="34" charset="0"/>
                <a:cs typeface="Arial" panose="020B0604020202020204" pitchFamily="34" charset="0"/>
              </a:rPr>
              <a:t>)</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і т. ін</a:t>
            </a:r>
            <a:r>
              <a:rPr lang="uk-UA"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22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4" y="624110"/>
            <a:ext cx="8911687" cy="722090"/>
          </a:xfrm>
        </p:spPr>
        <p:txBody>
          <a:bodyPr/>
          <a:lstStyle/>
          <a:p>
            <a:r>
              <a:rPr lang="uk-UA" b="1" dirty="0" smtClean="0"/>
              <a:t>Мисливство (засоби і способи) </a:t>
            </a:r>
            <a:endParaRPr lang="ru-RU" dirty="0"/>
          </a:p>
        </p:txBody>
      </p:sp>
      <p:sp>
        <p:nvSpPr>
          <p:cNvPr id="3" name="Содержимое 2"/>
          <p:cNvSpPr>
            <a:spLocks noGrp="1"/>
          </p:cNvSpPr>
          <p:nvPr>
            <p:ph sz="half" idx="1"/>
          </p:nvPr>
        </p:nvSpPr>
        <p:spPr/>
        <p:txBody>
          <a:bodyPr/>
          <a:lstStyle/>
          <a:p>
            <a:pPr algn="just"/>
            <a:r>
              <a:rPr lang="uk-UA" b="1" dirty="0" smtClean="0"/>
              <a:t>тенета</a:t>
            </a:r>
            <a:r>
              <a:rPr lang="uk-UA" dirty="0" smtClean="0"/>
              <a:t> - сітка для ловлі звірів, птахів </a:t>
            </a:r>
          </a:p>
          <a:p>
            <a:pPr algn="just"/>
            <a:r>
              <a:rPr lang="uk-UA" b="1" dirty="0" smtClean="0"/>
              <a:t>Сильце</a:t>
            </a:r>
            <a:r>
              <a:rPr lang="uk-UA" dirty="0" smtClean="0"/>
              <a:t> - пристрій у вигляді петлі, що затягується, для ловлення птахів і дрібних тварин.</a:t>
            </a:r>
          </a:p>
          <a:p>
            <a:pPr algn="just"/>
            <a:r>
              <a:rPr lang="uk-UA" b="1" dirty="0" smtClean="0"/>
              <a:t>Рожен, </a:t>
            </a:r>
            <a:r>
              <a:rPr lang="uk-UA" b="1" dirty="0" smtClean="0"/>
              <a:t>рожно</a:t>
            </a:r>
            <a:r>
              <a:rPr lang="uk-UA" b="1" dirty="0" smtClean="0"/>
              <a:t> </a:t>
            </a:r>
            <a:r>
              <a:rPr lang="uk-UA" dirty="0" smtClean="0"/>
              <a:t>-  довга палиця з загостреним кінцем.</a:t>
            </a:r>
          </a:p>
          <a:p>
            <a:pPr algn="just"/>
            <a:r>
              <a:rPr lang="uk-UA" b="1" dirty="0" smtClean="0"/>
              <a:t>Вабик</a:t>
            </a:r>
            <a:r>
              <a:rPr lang="uk-UA" dirty="0" smtClean="0"/>
              <a:t> - дудочка або інший предмет для приваблювання, заманювання птахів та звірів звуками, що наслідують їх голоси.</a:t>
            </a:r>
          </a:p>
        </p:txBody>
      </p:sp>
      <p:pic>
        <p:nvPicPr>
          <p:cNvPr id="6146" name="Picture 2"/>
          <p:cNvPicPr>
            <a:picLocks noGrp="1" noChangeAspect="1" noChangeArrowheads="1"/>
          </p:cNvPicPr>
          <p:nvPr>
            <p:ph sz="half" idx="2"/>
          </p:nvPr>
        </p:nvPicPr>
        <p:blipFill>
          <a:blip r:embed="rId2" cstate="print"/>
          <a:srcRect/>
          <a:stretch>
            <a:fillRect/>
          </a:stretch>
        </p:blipFill>
        <p:spPr bwMode="auto">
          <a:xfrm>
            <a:off x="8043069" y="2957513"/>
            <a:ext cx="2609850" cy="21145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t>Ведмідь</a:t>
            </a:r>
            <a:endParaRPr lang="en-US" sz="2800" b="1" dirty="0"/>
          </a:p>
        </p:txBody>
      </p:sp>
      <p:sp>
        <p:nvSpPr>
          <p:cNvPr id="3" name="Объект 2"/>
          <p:cNvSpPr>
            <a:spLocks noGrp="1"/>
          </p:cNvSpPr>
          <p:nvPr>
            <p:ph idx="1"/>
          </p:nvPr>
        </p:nvSpPr>
        <p:spPr>
          <a:xfrm>
            <a:off x="4133461" y="446088"/>
            <a:ext cx="7371151" cy="6234630"/>
          </a:xfrm>
        </p:spPr>
        <p:txBody>
          <a:bodyPr>
            <a:normAutofit fontScale="92500"/>
          </a:bodyPr>
          <a:lstStyle/>
          <a:p>
            <a:pPr marL="0" indent="-216000" algn="just">
              <a:spcBef>
                <a:spcPts val="0"/>
              </a:spcBef>
            </a:pPr>
            <a:r>
              <a:rPr lang="uk-UA" sz="1600" b="1" i="1" dirty="0" smtClean="0">
                <a:latin typeface="Arial" panose="020B0604020202020204" pitchFamily="34" charset="0"/>
                <a:cs typeface="Arial" panose="020B0604020202020204" pitchFamily="34" charset="0"/>
              </a:rPr>
              <a:t>Звичаї</a:t>
            </a:r>
            <a:r>
              <a:rPr lang="uk-UA" sz="1600" b="1" i="1" dirty="0">
                <a:latin typeface="Arial" panose="020B0604020202020204" pitchFamily="34" charset="0"/>
                <a:cs typeface="Arial" panose="020B0604020202020204" pitchFamily="34" charset="0"/>
              </a:rPr>
              <a:t>, традиції, забобони, пов’язані з дикими </a:t>
            </a:r>
            <a:r>
              <a:rPr lang="uk-UA" sz="1600" b="1" i="1" dirty="0" smtClean="0">
                <a:latin typeface="Arial" panose="020B0604020202020204" pitchFamily="34" charset="0"/>
                <a:cs typeface="Arial" panose="020B0604020202020204" pitchFamily="34" charset="0"/>
              </a:rPr>
              <a:t>тваринами</a:t>
            </a:r>
          </a:p>
          <a:p>
            <a:pPr marL="0" indent="-216000" algn="just">
              <a:spcBef>
                <a:spcPts val="0"/>
              </a:spcBef>
            </a:pPr>
            <a:r>
              <a:rPr lang="uk-UA" sz="1600" b="1" dirty="0">
                <a:latin typeface="Arial" panose="020B0604020202020204" pitchFamily="34" charset="0"/>
                <a:cs typeface="Arial" panose="020B0604020202020204" pitchFamily="34" charset="0"/>
              </a:rPr>
              <a:t>Ведмідь</a:t>
            </a:r>
            <a:r>
              <a:rPr lang="uk-UA" sz="1600" dirty="0">
                <a:latin typeface="Arial" panose="020B0604020202020204" pitchFamily="34" charset="0"/>
                <a:cs typeface="Arial" panose="020B0604020202020204" pitchFamily="34" charset="0"/>
              </a:rPr>
              <a:t> – має ще такі народні назви: </a:t>
            </a:r>
            <a:r>
              <a:rPr lang="uk-UA" sz="1600" i="1" dirty="0">
                <a:latin typeface="Arial" panose="020B0604020202020204" pitchFamily="34" charset="0"/>
                <a:cs typeface="Arial" panose="020B0604020202020204" pitchFamily="34" charset="0"/>
              </a:rPr>
              <a:t>Михайло, бурмило, вуйко</a:t>
            </a:r>
            <a:r>
              <a:rPr lang="uk-UA" sz="1600" dirty="0">
                <a:latin typeface="Arial" panose="020B0604020202020204" pitchFamily="34" charset="0"/>
                <a:cs typeface="Arial" panose="020B0604020202020204" pitchFamily="34" charset="0"/>
              </a:rPr>
              <a:t>. </a:t>
            </a:r>
            <a:r>
              <a:rPr lang="ru-RU" sz="1600" noProof="1" smtClean="0">
                <a:latin typeface="Arial" panose="020B0604020202020204" pitchFamily="34" charset="0"/>
                <a:cs typeface="Arial" panose="020B0604020202020204" pitchFamily="34" charset="0"/>
              </a:rPr>
              <a:t>Ведмідь</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символ багатства, достатку, родючості, </a:t>
            </a:r>
            <a:r>
              <a:rPr lang="uk-UA" sz="1600" dirty="0" smtClean="0">
                <a:latin typeface="Arial" panose="020B0604020202020204" pitchFamily="34" charset="0"/>
                <a:cs typeface="Arial" panose="020B0604020202020204" pitchFamily="34" charset="0"/>
              </a:rPr>
              <a:t>плодовитості</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нареченого</a:t>
            </a:r>
            <a:r>
              <a:rPr lang="ru-RU" sz="1600" dirty="0">
                <a:latin typeface="Arial" panose="020B0604020202020204" pitchFamily="34" charset="0"/>
                <a:cs typeface="Arial" panose="020B0604020202020204" pitchFamily="34" charset="0"/>
              </a:rPr>
              <a:t>, сили, </a:t>
            </a:r>
            <a:r>
              <a:rPr lang="ru-RU" sz="1600" dirty="0">
                <a:latin typeface="Arial" panose="020B0604020202020204" pitchFamily="34" charset="0"/>
                <a:cs typeface="Arial" panose="020B0604020202020204" pitchFamily="34" charset="0"/>
              </a:rPr>
              <a:t>вайлуватості</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незграбності</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недотепи</a:t>
            </a:r>
            <a:r>
              <a:rPr lang="ru-RU" sz="1600" dirty="0">
                <a:latin typeface="Arial" panose="020B0604020202020204" pitchFamily="34" charset="0"/>
                <a:cs typeface="Arial" panose="020B0604020202020204" pitchFamily="34" charset="0"/>
              </a:rPr>
              <a:t>, байдужості, </a:t>
            </a:r>
            <a:r>
              <a:rPr lang="ru-RU" sz="1600" dirty="0">
                <a:latin typeface="Arial" panose="020B0604020202020204" pitchFamily="34" charset="0"/>
                <a:cs typeface="Arial" panose="020B0604020202020204" pitchFamily="34" charset="0"/>
              </a:rPr>
              <a:t>любові</a:t>
            </a:r>
            <a:r>
              <a:rPr lang="ru-RU" sz="1600" dirty="0">
                <a:latin typeface="Arial" panose="020B0604020202020204" pitchFamily="34" charset="0"/>
                <a:cs typeface="Arial" panose="020B0604020202020204" pitchFamily="34" charset="0"/>
              </a:rPr>
              <a:t> до меду, </a:t>
            </a:r>
            <a:r>
              <a:rPr lang="ru-RU" sz="1600" dirty="0">
                <a:latin typeface="Arial" panose="020B0604020202020204" pitchFamily="34" charset="0"/>
                <a:cs typeface="Arial" panose="020B0604020202020204" pitchFamily="34" charset="0"/>
              </a:rPr>
              <a:t>ненаситності</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простакуватості</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туподумства</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незграбність</a:t>
            </a:r>
            <a:r>
              <a:rPr lang="ru-RU" sz="1600" dirty="0">
                <a:latin typeface="Arial" panose="020B0604020202020204" pitchFamily="34" charset="0"/>
                <a:cs typeface="Arial" panose="020B0604020202020204" pitchFamily="34" charset="0"/>
              </a:rPr>
              <a:t> і </a:t>
            </a:r>
            <a:r>
              <a:rPr lang="ru-RU" sz="1600" dirty="0">
                <a:latin typeface="Arial" panose="020B0604020202020204" pitchFamily="34" charset="0"/>
                <a:cs typeface="Arial" panose="020B0604020202020204" pitchFamily="34" charset="0"/>
              </a:rPr>
              <a:t>безперспективності</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грубуватої</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нездарності</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злодійкуватості</a:t>
            </a:r>
            <a:r>
              <a:rPr lang="ru-RU" sz="1600" dirty="0">
                <a:latin typeface="Arial" panose="020B0604020202020204" pitchFamily="34" charset="0"/>
                <a:cs typeface="Arial" panose="020B0604020202020204" pitchFamily="34" charset="0"/>
              </a:rPr>
              <a:t>; у Біблії </a:t>
            </a:r>
            <a:r>
              <a:rPr lang="ru-RU" sz="1600" dirty="0">
                <a:latin typeface="Arial" panose="020B0604020202020204" pitchFamily="34" charset="0"/>
                <a:cs typeface="Arial" panose="020B0604020202020204" pitchFamily="34" charset="0"/>
              </a:rPr>
              <a:t>емблема</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лютості</a:t>
            </a:r>
            <a:r>
              <a:rPr lang="ru-RU" sz="1600" dirty="0">
                <a:latin typeface="Arial" panose="020B0604020202020204" pitchFamily="34" charset="0"/>
                <a:cs typeface="Arial" panose="020B0604020202020204" pitchFamily="34" charset="0"/>
              </a:rPr>
              <a:t> і </a:t>
            </a:r>
            <a:r>
              <a:rPr lang="ru-RU" sz="1600" dirty="0">
                <a:latin typeface="Arial" panose="020B0604020202020204" pitchFamily="34" charset="0"/>
                <a:cs typeface="Arial" panose="020B0604020202020204" pitchFamily="34" charset="0"/>
              </a:rPr>
              <a:t>любові</a:t>
            </a:r>
            <a:r>
              <a:rPr lang="ru-RU" sz="1600" dirty="0">
                <a:latin typeface="Arial" panose="020B0604020202020204" pitchFamily="34" charset="0"/>
                <a:cs typeface="Arial" panose="020B0604020202020204" pitchFamily="34" charset="0"/>
              </a:rPr>
              <a:t> до </a:t>
            </a:r>
            <a:r>
              <a:rPr lang="ru-RU" sz="1600" dirty="0">
                <a:latin typeface="Arial" panose="020B0604020202020204" pitchFamily="34" charset="0"/>
                <a:cs typeface="Arial" panose="020B0604020202020204" pitchFamily="34" charset="0"/>
              </a:rPr>
              <a:t>своїх</a:t>
            </a:r>
            <a:r>
              <a:rPr lang="ru-RU" sz="1600" dirty="0">
                <a:latin typeface="Arial" panose="020B0604020202020204" pitchFamily="34" charset="0"/>
                <a:cs typeface="Arial" panose="020B0604020202020204" pitchFamily="34" charset="0"/>
              </a:rPr>
              <a:t> дітей; </a:t>
            </a:r>
            <a:r>
              <a:rPr lang="ru-RU" sz="1600" dirty="0" err="1">
                <a:latin typeface="Arial" panose="020B0604020202020204" pitchFamily="34" charset="0"/>
                <a:cs typeface="Arial" panose="020B0604020202020204" pitchFamily="34" charset="0"/>
              </a:rPr>
              <a:t>йому</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приписують</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здатність</a:t>
            </a:r>
            <a:r>
              <a:rPr lang="ru-RU" sz="1600" dirty="0">
                <a:latin typeface="Arial" panose="020B0604020202020204" pitchFamily="34" charset="0"/>
                <a:cs typeface="Arial" panose="020B0604020202020204" pitchFamily="34" charset="0"/>
              </a:rPr>
              <a:t> до </a:t>
            </a:r>
            <a:r>
              <a:rPr lang="ru-RU" sz="1600" dirty="0">
                <a:latin typeface="Arial" panose="020B0604020202020204" pitchFamily="34" charset="0"/>
                <a:cs typeface="Arial" panose="020B0604020202020204" pitchFamily="34" charset="0"/>
              </a:rPr>
              <a:t>зцілення</a:t>
            </a:r>
            <a:r>
              <a:rPr lang="ru-RU" sz="1600" dirty="0">
                <a:latin typeface="Arial" panose="020B0604020202020204" pitchFamily="34" charset="0"/>
                <a:cs typeface="Arial" panose="020B0604020202020204" pitchFamily="34" charset="0"/>
              </a:rPr>
              <a:t> та </a:t>
            </a:r>
            <a:r>
              <a:rPr lang="ru-RU" sz="1600" dirty="0">
                <a:latin typeface="Arial" panose="020B0604020202020204" pitchFamily="34" charset="0"/>
                <a:cs typeface="Arial" panose="020B0604020202020204" pitchFamily="34" charset="0"/>
              </a:rPr>
              <a:t>зближують</a:t>
            </a:r>
            <a:r>
              <a:rPr lang="ru-RU" sz="1600" dirty="0">
                <a:latin typeface="Arial" panose="020B0604020202020204" pitchFamily="34" charset="0"/>
                <a:cs typeface="Arial" panose="020B0604020202020204" pitchFamily="34" charset="0"/>
              </a:rPr>
              <a:t> за </a:t>
            </a:r>
            <a:r>
              <a:rPr lang="ru-RU" sz="1600" dirty="0">
                <a:latin typeface="Arial" panose="020B0604020202020204" pitchFamily="34" charset="0"/>
                <a:cs typeface="Arial" panose="020B0604020202020204" pitchFamily="34" charset="0"/>
              </a:rPr>
              <a:t>походженням</a:t>
            </a:r>
            <a:r>
              <a:rPr lang="ru-RU" sz="1600" dirty="0">
                <a:latin typeface="Arial" panose="020B0604020202020204" pitchFamily="34" charset="0"/>
                <a:cs typeface="Arial" panose="020B0604020202020204" pitchFamily="34" charset="0"/>
              </a:rPr>
              <a:t> з </a:t>
            </a:r>
            <a:r>
              <a:rPr lang="ru-RU" sz="1600" dirty="0">
                <a:latin typeface="Arial" panose="020B0604020202020204" pitchFamily="34" charset="0"/>
                <a:cs typeface="Arial" panose="020B0604020202020204" pitchFamily="34" charset="0"/>
              </a:rPr>
              <a:t>людиною</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символізує</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воскресіння</a:t>
            </a:r>
            <a:r>
              <a:rPr lang="ru-RU"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місяць</a:t>
            </a:r>
            <a:r>
              <a:rPr lang="ru-RU" sz="1600" dirty="0">
                <a:latin typeface="Arial" panose="020B0604020202020204" pitchFamily="34" charset="0"/>
                <a:cs typeface="Arial" panose="020B0604020202020204" pitchFamily="34" charset="0"/>
              </a:rPr>
              <a:t>, бога </a:t>
            </a:r>
            <a:r>
              <a:rPr lang="ru-RU" sz="1600" dirty="0">
                <a:latin typeface="Arial" panose="020B0604020202020204" pitchFamily="34" charset="0"/>
                <a:cs typeface="Arial" panose="020B0604020202020204" pitchFamily="34" charset="0"/>
              </a:rPr>
              <a:t>землі</a:t>
            </a:r>
            <a:r>
              <a:rPr lang="ru-RU" sz="1600" dirty="0">
                <a:latin typeface="Arial" panose="020B0604020202020204" pitchFamily="34" charset="0"/>
                <a:cs typeface="Arial" panose="020B0604020202020204" pitchFamily="34" charset="0"/>
              </a:rPr>
              <a:t> та Велеса</a:t>
            </a:r>
            <a:r>
              <a:rPr lang="uk-UA"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216000" algn="just">
              <a:spcBef>
                <a:spcPts val="0"/>
              </a:spcBef>
            </a:pPr>
            <a:r>
              <a:rPr lang="uk-UA" sz="1600" b="1" dirty="0">
                <a:latin typeface="Arial" panose="020B0604020202020204" pitchFamily="34" charset="0"/>
                <a:cs typeface="Arial" panose="020B0604020202020204" pitchFamily="34" charset="0"/>
              </a:rPr>
              <a:t>В</a:t>
            </a:r>
            <a:r>
              <a:rPr lang="en-US" sz="1600" b="1" dirty="0">
                <a:latin typeface="Arial" panose="020B0604020202020204" pitchFamily="34" charset="0"/>
                <a:cs typeface="Arial" panose="020B0604020202020204" pitchFamily="34" charset="0"/>
              </a:rPr>
              <a:t>едмедиця</a:t>
            </a:r>
            <a:r>
              <a:rPr lang="en-US" sz="1600"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символ</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нареченої</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материнської</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ласки</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турботи</a:t>
            </a:r>
            <a:r>
              <a:rPr lang="en-US" sz="1600" dirty="0">
                <a:latin typeface="Arial" panose="020B0604020202020204" pitchFamily="34" charset="0"/>
                <a:cs typeface="Arial" panose="020B0604020202020204" pitchFamily="34" charset="0"/>
              </a:rPr>
              <a:t> і </a:t>
            </a:r>
            <a:r>
              <a:rPr lang="en-US" sz="1600" dirty="0" err="1" smtClean="0">
                <a:latin typeface="Arial" panose="020B0604020202020204" pitchFamily="34" charset="0"/>
                <a:cs typeface="Arial" panose="020B0604020202020204" pitchFamily="34" charset="0"/>
              </a:rPr>
              <a:t>теплоти</a:t>
            </a:r>
            <a:r>
              <a:rPr lang="uk-UA" sz="1600" dirty="0" smtClean="0">
                <a:latin typeface="Arial" panose="020B0604020202020204" pitchFamily="34" charset="0"/>
                <a:cs typeface="Arial" panose="020B0604020202020204" pitchFamily="34" charset="0"/>
              </a:rPr>
              <a:t>.</a:t>
            </a:r>
          </a:p>
          <a:p>
            <a:pPr marL="0" indent="-216000" algn="just">
              <a:spcBef>
                <a:spcPts val="0"/>
              </a:spcBef>
            </a:pPr>
            <a:r>
              <a:rPr lang="ru-RU" sz="1700" dirty="0">
                <a:latin typeface="Arial" panose="020B0604020202020204" pitchFamily="34" charset="0"/>
                <a:cs typeface="Arial" panose="020B0604020202020204" pitchFamily="34" charset="0"/>
              </a:rPr>
              <a:t>Образ ведмедя – уособлення багатства, достатку, родючості та плодовитості. Йому притаманна </a:t>
            </a:r>
            <a:r>
              <a:rPr lang="ru-RU" sz="1700" b="1" dirty="0">
                <a:latin typeface="Arial" panose="020B0604020202020204" pitchFamily="34" charset="0"/>
                <a:cs typeface="Arial" panose="020B0604020202020204" pitchFamily="34" charset="0"/>
              </a:rPr>
              <a:t>шлюбна символіка. </a:t>
            </a:r>
            <a:r>
              <a:rPr lang="ru-RU" sz="1700" dirty="0">
                <a:latin typeface="Arial" panose="020B0604020202020204" pitchFamily="34" charset="0"/>
                <a:cs typeface="Arial" panose="020B0604020202020204" pitchFamily="34" charset="0"/>
              </a:rPr>
              <a:t>На весіллі, Масниці, Великодні ряджений ведмідь (чоловік у перевернутому кожусі) є своєрідним побажанням здоров’я, благополуччя, урожайності, плодючості його учасникам</a:t>
            </a:r>
            <a:r>
              <a:rPr lang="ru-RU" sz="1700" dirty="0" smtClean="0">
                <a:latin typeface="Arial" panose="020B0604020202020204" pitchFamily="34" charset="0"/>
                <a:cs typeface="Arial" panose="020B0604020202020204" pitchFamily="34" charset="0"/>
              </a:rPr>
              <a:t>.</a:t>
            </a:r>
          </a:p>
          <a:p>
            <a:pPr marL="0" indent="-216000" algn="just">
              <a:spcBef>
                <a:spcPts val="0"/>
              </a:spcBef>
            </a:pPr>
            <a:r>
              <a:rPr lang="uk-UA" sz="1700" dirty="0">
                <a:latin typeface="Arial" panose="020B0604020202020204" pitchFamily="34" charset="0"/>
                <a:cs typeface="Arial" panose="020B0604020202020204" pitchFamily="34" charset="0"/>
              </a:rPr>
              <a:t>З</a:t>
            </a:r>
            <a:r>
              <a:rPr lang="en-US" sz="1700" dirty="0">
                <a:latin typeface="Arial" panose="020B0604020202020204" pitchFamily="34" charset="0"/>
                <a:cs typeface="Arial" panose="020B0604020202020204" pitchFamily="34" charset="0"/>
              </a:rPr>
              <a:t> ведмедем обходили поля – щоб урожаї були кращими. Болгари </a:t>
            </a:r>
            <a:r>
              <a:rPr lang="en-US" sz="1700" dirty="0" smtClean="0">
                <a:latin typeface="Arial" panose="020B0604020202020204" pitchFamily="34" charset="0"/>
                <a:cs typeface="Arial" panose="020B0604020202020204" pitchFamily="34" charset="0"/>
              </a:rPr>
              <a:t>асоціювали </a:t>
            </a:r>
            <a:r>
              <a:rPr lang="en-US" sz="1700" dirty="0">
                <a:latin typeface="Arial" panose="020B0604020202020204" pitchFamily="34" charset="0"/>
                <a:cs typeface="Arial" panose="020B0604020202020204" pitchFamily="34" charset="0"/>
              </a:rPr>
              <a:t>наречену з ведмедицею. Поляки, аби перевірити непорочність молодої, змушували її дивитися ведмедю в очі. </a:t>
            </a:r>
            <a:endParaRPr lang="uk-UA" sz="1700" dirty="0" smtClean="0">
              <a:latin typeface="Arial" panose="020B0604020202020204" pitchFamily="34" charset="0"/>
              <a:cs typeface="Arial" panose="020B0604020202020204" pitchFamily="34" charset="0"/>
            </a:endParaRPr>
          </a:p>
          <a:p>
            <a:pPr marL="0" indent="-216000" algn="just">
              <a:spcBef>
                <a:spcPts val="0"/>
              </a:spcBef>
            </a:pPr>
            <a:r>
              <a:rPr lang="en-US" sz="1700" dirty="0" smtClean="0">
                <a:latin typeface="Arial" panose="020B0604020202020204" pitchFamily="34" charset="0"/>
                <a:cs typeface="Arial" panose="020B0604020202020204" pitchFamily="34" charset="0"/>
              </a:rPr>
              <a:t>Вважалося</a:t>
            </a:r>
            <a:r>
              <a:rPr lang="en-US" sz="1700" dirty="0">
                <a:latin typeface="Arial" panose="020B0604020202020204" pitchFamily="34" charset="0"/>
                <a:cs typeface="Arial" panose="020B0604020202020204" pitchFamily="34" charset="0"/>
              </a:rPr>
              <a:t>, що жінка вилікується від безпліддя, якщо через неї переступить ручний ведмідь</a:t>
            </a:r>
            <a:r>
              <a:rPr lang="uk-UA"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Вірили, що той, хто з’їв ведмеже серце, зцілиться від всіх хвороб </a:t>
            </a:r>
            <a:r>
              <a:rPr lang="en-US" sz="1700" dirty="0" smtClean="0">
                <a:latin typeface="Arial" panose="020B0604020202020204" pitchFamily="34" charset="0"/>
                <a:cs typeface="Arial" panose="020B0604020202020204" pitchFamily="34" charset="0"/>
              </a:rPr>
              <a:t>разом</a:t>
            </a:r>
            <a:r>
              <a:rPr lang="uk-UA" sz="1700" dirty="0" smtClean="0">
                <a:latin typeface="Arial" panose="020B0604020202020204" pitchFamily="34" charset="0"/>
                <a:cs typeface="Arial" panose="020B0604020202020204" pitchFamily="34" charset="0"/>
              </a:rPr>
              <a:t>.</a:t>
            </a:r>
            <a:r>
              <a:rPr lang="en-US" sz="1700" dirty="0" smtClean="0">
                <a:latin typeface="Arial" panose="020B0604020202020204" pitchFamily="34" charset="0"/>
                <a:cs typeface="Arial" panose="020B0604020202020204" pitchFamily="34" charset="0"/>
              </a:rPr>
              <a:t> </a:t>
            </a:r>
            <a:endParaRPr lang="uk-UA" sz="1700" dirty="0" smtClean="0">
              <a:latin typeface="Arial" panose="020B0604020202020204" pitchFamily="34" charset="0"/>
              <a:cs typeface="Arial" panose="020B0604020202020204" pitchFamily="34" charset="0"/>
            </a:endParaRPr>
          </a:p>
          <a:p>
            <a:pPr marL="0" indent="-216000" algn="just">
              <a:spcBef>
                <a:spcPts val="0"/>
              </a:spcBef>
            </a:pPr>
            <a:r>
              <a:rPr lang="en-US" sz="1700" dirty="0" smtClean="0">
                <a:latin typeface="Arial" panose="020B0604020202020204" pitchFamily="34" charset="0"/>
                <a:cs typeface="Arial" panose="020B0604020202020204" pitchFamily="34" charset="0"/>
              </a:rPr>
              <a:t>Народні </a:t>
            </a:r>
            <a:r>
              <a:rPr lang="en-US" sz="1700" dirty="0">
                <a:latin typeface="Arial" panose="020B0604020202020204" pitchFamily="34" charset="0"/>
                <a:cs typeface="Arial" panose="020B0604020202020204" pitchFamily="34" charset="0"/>
              </a:rPr>
              <a:t>уявлення походження ведмедя тісно пов’язують із людиною тому як казковий персонаж він отримав ім’я Михайло</a:t>
            </a:r>
            <a:r>
              <a:rPr lang="en-US" sz="1700" dirty="0" smtClean="0">
                <a:latin typeface="Arial" panose="020B0604020202020204" pitchFamily="34" charset="0"/>
                <a:cs typeface="Arial" panose="020B0604020202020204" pitchFamily="34" charset="0"/>
              </a:rPr>
              <a:t>.</a:t>
            </a:r>
            <a:r>
              <a:rPr lang="uk-UA" sz="1700" dirty="0" smtClean="0">
                <a:latin typeface="Arial" panose="020B0604020202020204" pitchFamily="34" charset="0"/>
                <a:cs typeface="Arial" panose="020B0604020202020204" pitchFamily="34" charset="0"/>
              </a:rPr>
              <a:t> Його називали: </a:t>
            </a:r>
            <a:r>
              <a:rPr lang="en-US" sz="1700" dirty="0">
                <a:latin typeface="Arial" panose="020B0604020202020204" pitchFamily="34" charset="0"/>
                <a:cs typeface="Arial" panose="020B0604020202020204" pitchFamily="34" charset="0"/>
              </a:rPr>
              <a:t>«сам, мірошник, чорний звір, лісовик, кошлатий, куций, старий, овсяник, бортник, костоправ, бурмило, господар, клишоногий, хазяїн, вуйко, Попович тощо»</a:t>
            </a:r>
            <a:r>
              <a:rPr lang="uk-UA" sz="1700" dirty="0">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marL="0" indent="-216000" algn="just">
              <a:spcBef>
                <a:spcPts val="0"/>
              </a:spcBef>
            </a:pPr>
            <a:r>
              <a:rPr lang="en-US" sz="1600" dirty="0" smtClean="0">
                <a:latin typeface="Arial" panose="020B0604020202020204" pitchFamily="34" charset="0"/>
                <a:cs typeface="Arial" panose="020B0604020202020204" pitchFamily="34" charset="0"/>
              </a:rPr>
              <a:t> </a:t>
            </a:r>
            <a:r>
              <a:rPr lang="uk-UA"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488388" y="2230015"/>
            <a:ext cx="3501919" cy="2291832"/>
          </a:xfrm>
          <a:prstGeom prst="rect">
            <a:avLst/>
          </a:prstGeom>
        </p:spPr>
      </p:pic>
      <p:sp>
        <p:nvSpPr>
          <p:cNvPr id="4" name="Текст 3"/>
          <p:cNvSpPr>
            <a:spLocks noGrp="1"/>
          </p:cNvSpPr>
          <p:nvPr>
            <p:ph type="body" sz="half" idx="2"/>
          </p:nvPr>
        </p:nvSpPr>
        <p:spPr>
          <a:xfrm>
            <a:off x="488388" y="2230016"/>
            <a:ext cx="3501919" cy="2291832"/>
          </a:xfrm>
        </p:spPr>
        <p:txBody>
          <a:bodyPr/>
          <a:lstStyle/>
          <a:p>
            <a:endParaRPr lang="en-US" dirty="0"/>
          </a:p>
        </p:txBody>
      </p:sp>
    </p:spTree>
    <p:extLst>
      <p:ext uri="{BB962C8B-B14F-4D97-AF65-F5344CB8AC3E}">
        <p14:creationId xmlns:p14="http://schemas.microsoft.com/office/powerpoint/2010/main" val="682082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Вовк</a:t>
            </a:r>
            <a:endParaRPr lang="en-US" dirty="0"/>
          </a:p>
        </p:txBody>
      </p:sp>
      <p:sp>
        <p:nvSpPr>
          <p:cNvPr id="3" name="Объект 2"/>
          <p:cNvSpPr>
            <a:spLocks noGrp="1"/>
          </p:cNvSpPr>
          <p:nvPr>
            <p:ph idx="1"/>
          </p:nvPr>
        </p:nvSpPr>
        <p:spPr>
          <a:xfrm>
            <a:off x="4378036" y="203200"/>
            <a:ext cx="7117340" cy="6483927"/>
          </a:xfrm>
        </p:spPr>
        <p:txBody>
          <a:bodyPr>
            <a:normAutofit fontScale="92500" lnSpcReduction="20000"/>
          </a:bodyPr>
          <a:lstStyle/>
          <a:p>
            <a:pPr algn="just"/>
            <a:r>
              <a:rPr lang="ru-RU" sz="1700" b="1" dirty="0">
                <a:latin typeface="Arial" panose="020B0604020202020204" pitchFamily="34" charset="0"/>
                <a:cs typeface="Arial" panose="020B0604020202020204" pitchFamily="34" charset="0"/>
              </a:rPr>
              <a:t>Вовк</a:t>
            </a:r>
            <a:r>
              <a:rPr lang="ru-RU" sz="1700" dirty="0">
                <a:latin typeface="Arial" panose="020B0604020202020204" pitchFamily="34" charset="0"/>
                <a:cs typeface="Arial" panose="020B0604020202020204" pitchFamily="34" charset="0"/>
              </a:rPr>
              <a:t> – символ зла, жадібності, </a:t>
            </a:r>
            <a:r>
              <a:rPr lang="uk-UA" sz="1700" dirty="0" smtClean="0">
                <a:latin typeface="Arial" panose="020B0604020202020204" pitchFamily="34" charset="0"/>
                <a:cs typeface="Arial" panose="020B0604020202020204" pitchFamily="34" charset="0"/>
              </a:rPr>
              <a:t>жорстокості</a:t>
            </a:r>
            <a:r>
              <a:rPr lang="ru-RU" sz="1700" dirty="0" smtClean="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лицемірства</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брехні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кровожерливості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підступності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невдячності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негідності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зговору</a:t>
            </a:r>
            <a:r>
              <a:rPr lang="ru-RU" sz="1700" dirty="0">
                <a:latin typeface="Arial" panose="020B0604020202020204" pitchFamily="34" charset="0"/>
                <a:cs typeface="Arial" panose="020B0604020202020204" pitchFamily="34" charset="0"/>
              </a:rPr>
              <a:t> лихих людей, голодного життя, голоду; у Біблії </a:t>
            </a:r>
            <a:r>
              <a:rPr lang="ru-RU" sz="1700" dirty="0">
                <a:latin typeface="Arial" panose="020B0604020202020204" pitchFamily="34" charset="0"/>
                <a:cs typeface="Arial" panose="020B0604020202020204" pitchFamily="34" charset="0"/>
              </a:rPr>
              <a:t>він</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алегоричний</a:t>
            </a:r>
            <a:r>
              <a:rPr lang="ru-RU" sz="1700" dirty="0">
                <a:latin typeface="Arial" panose="020B0604020202020204" pitchFamily="34" charset="0"/>
                <a:cs typeface="Arial" panose="020B0604020202020204" pitchFamily="34" charset="0"/>
              </a:rPr>
              <a:t> образ </a:t>
            </a:r>
            <a:r>
              <a:rPr lang="ru-RU" sz="1700" dirty="0">
                <a:latin typeface="Arial" panose="020B0604020202020204" pitchFamily="34" charset="0"/>
                <a:cs typeface="Arial" panose="020B0604020202020204" pitchFamily="34" charset="0"/>
              </a:rPr>
              <a:t>смерті</a:t>
            </a:r>
            <a:r>
              <a:rPr lang="ru-RU" sz="1700" dirty="0">
                <a:latin typeface="Arial" panose="020B0604020202020204" pitchFamily="34" charset="0"/>
                <a:cs typeface="Arial" panose="020B0604020202020204" pitchFamily="34" charset="0"/>
              </a:rPr>
              <a:t>, яка </a:t>
            </a:r>
            <a:r>
              <a:rPr lang="ru-RU" sz="1700" dirty="0">
                <a:latin typeface="Arial" panose="020B0604020202020204" pitchFamily="34" charset="0"/>
                <a:cs typeface="Arial" panose="020B0604020202020204" pitchFamily="34" charset="0"/>
              </a:rPr>
              <a:t>очікує</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нечестивих</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гонителів</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Ізраїлю</a:t>
            </a:r>
            <a:r>
              <a:rPr lang="ru-RU" sz="1700" dirty="0">
                <a:latin typeface="Arial" panose="020B0604020202020204" pitchFamily="34" charset="0"/>
                <a:cs typeface="Arial" panose="020B0604020202020204" pitchFamily="34" charset="0"/>
              </a:rPr>
              <a:t>; його зображення є на гербах і прапорах</a:t>
            </a:r>
            <a:r>
              <a:rPr lang="uk-UA" sz="1700" dirty="0">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algn="just"/>
            <a:r>
              <a:rPr lang="ru-RU" sz="1700" dirty="0">
                <a:latin typeface="Arial" panose="020B0604020202020204" pitchFamily="34" charset="0"/>
                <a:cs typeface="Arial" panose="020B0604020202020204" pitchFamily="34" charset="0"/>
              </a:rPr>
              <a:t>Вовк, як не дивно, </a:t>
            </a:r>
            <a:r>
              <a:rPr lang="ru-RU" sz="1700" dirty="0">
                <a:latin typeface="Arial" panose="020B0604020202020204" pitchFamily="34" charset="0"/>
                <a:cs typeface="Arial" panose="020B0604020202020204" pitchFamily="34" charset="0"/>
              </a:rPr>
              <a:t>був</a:t>
            </a:r>
            <a:r>
              <a:rPr lang="ru-RU" sz="1700" dirty="0">
                <a:latin typeface="Arial" panose="020B0604020202020204" pitchFamily="34" charset="0"/>
                <a:cs typeface="Arial" panose="020B0604020202020204" pitchFamily="34" charset="0"/>
              </a:rPr>
              <a:t> символом </a:t>
            </a:r>
            <a:r>
              <a:rPr lang="ru-RU" sz="1700" dirty="0">
                <a:latin typeface="Arial" panose="020B0604020202020204" pitchFamily="34" charset="0"/>
                <a:cs typeface="Arial" panose="020B0604020202020204" pitchFamily="34" charset="0"/>
              </a:rPr>
              <a:t>доблесті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честі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мужності</a:t>
            </a:r>
            <a:r>
              <a:rPr lang="ru-RU" sz="1700" dirty="0">
                <a:latin typeface="Arial" panose="020B0604020202020204" pitchFamily="34" charset="0"/>
                <a:cs typeface="Arial" panose="020B0604020202020204" pitchFamily="34" charset="0"/>
              </a:rPr>
              <a:t> в римлян та </a:t>
            </a:r>
            <a:r>
              <a:rPr lang="ru-RU" sz="1700" dirty="0">
                <a:latin typeface="Arial" panose="020B0604020202020204" pitchFamily="34" charset="0"/>
                <a:cs typeface="Arial" panose="020B0604020202020204" pitchFamily="34" charset="0"/>
              </a:rPr>
              <a:t>єгиптян</a:t>
            </a:r>
            <a:r>
              <a:rPr lang="ru-RU" sz="1700" dirty="0">
                <a:latin typeface="Arial" panose="020B0604020202020204" pitchFamily="34" charset="0"/>
                <a:cs typeface="Arial" panose="020B0604020202020204" pitchFamily="34" charset="0"/>
              </a:rPr>
              <a:t>. У </a:t>
            </a:r>
            <a:r>
              <a:rPr lang="ru-RU" sz="1700" dirty="0">
                <a:latin typeface="Arial" panose="020B0604020202020204" pitchFamily="34" charset="0"/>
                <a:cs typeface="Arial" panose="020B0604020202020204" pitchFamily="34" charset="0"/>
              </a:rPr>
              <a:t>багатьох</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міфологіях</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вовк</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асоціювався</a:t>
            </a:r>
            <a:r>
              <a:rPr lang="ru-RU" sz="1700" dirty="0">
                <a:latin typeface="Arial" panose="020B0604020202020204" pitchFamily="34" charset="0"/>
                <a:cs typeface="Arial" panose="020B0604020202020204" pitchFamily="34" charset="0"/>
              </a:rPr>
              <a:t> з богом </a:t>
            </a:r>
            <a:r>
              <a:rPr lang="ru-RU" sz="1700" dirty="0">
                <a:latin typeface="Arial" panose="020B0604020202020204" pitchFamily="34" charset="0"/>
                <a:cs typeface="Arial" panose="020B0604020202020204" pitchFamily="34" charset="0"/>
              </a:rPr>
              <a:t>війни</a:t>
            </a:r>
            <a:r>
              <a:rPr lang="ru-RU" sz="1700" dirty="0">
                <a:latin typeface="Arial" panose="020B0604020202020204" pitchFamily="34" charset="0"/>
                <a:cs typeface="Arial" panose="020B0604020202020204" pitchFamily="34" charset="0"/>
              </a:rPr>
              <a:t> або вождем </a:t>
            </a:r>
            <a:r>
              <a:rPr lang="ru-RU" sz="1700" dirty="0">
                <a:latin typeface="Arial" panose="020B0604020202020204" pitchFamily="34" charset="0"/>
                <a:cs typeface="Arial" panose="020B0604020202020204" pitchFamily="34" charset="0"/>
              </a:rPr>
              <a:t>дружини</a:t>
            </a:r>
            <a:r>
              <a:rPr lang="ru-RU" sz="1700" dirty="0">
                <a:latin typeface="Arial" panose="020B0604020202020204" pitchFamily="34" charset="0"/>
                <a:cs typeface="Arial" panose="020B0604020202020204" pitchFamily="34" charset="0"/>
              </a:rPr>
              <a:t>. Часто </a:t>
            </a:r>
            <a:r>
              <a:rPr lang="ru-RU" sz="1700" dirty="0">
                <a:latin typeface="Arial" panose="020B0604020202020204" pitchFamily="34" charset="0"/>
                <a:cs typeface="Arial" panose="020B0604020202020204" pitchFamily="34" charset="0"/>
              </a:rPr>
              <a:t>вовк</a:t>
            </a:r>
            <a:r>
              <a:rPr lang="ru-RU" sz="1700" dirty="0">
                <a:latin typeface="Arial" panose="020B0604020202020204" pitchFamily="34" charset="0"/>
                <a:cs typeface="Arial" panose="020B0604020202020204" pitchFamily="34" charset="0"/>
              </a:rPr>
              <a:t> є родоначальником </a:t>
            </a:r>
            <a:r>
              <a:rPr lang="ru-RU" sz="1700" dirty="0">
                <a:latin typeface="Arial" panose="020B0604020202020204" pitchFamily="34" charset="0"/>
                <a:cs typeface="Arial" panose="020B0604020202020204" pitchFamily="34" charset="0"/>
              </a:rPr>
              <a:t>племені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Характерний</a:t>
            </a:r>
            <a:r>
              <a:rPr lang="ru-RU" sz="1700" dirty="0">
                <a:latin typeface="Arial" panose="020B0604020202020204" pitchFamily="34" charset="0"/>
                <a:cs typeface="Arial" panose="020B0604020202020204" pitchFamily="34" charset="0"/>
              </a:rPr>
              <a:t> у </a:t>
            </a:r>
            <a:r>
              <a:rPr lang="ru-RU" sz="1700" dirty="0">
                <a:latin typeface="Arial" panose="020B0604020202020204" pitchFamily="34" charset="0"/>
                <a:cs typeface="Arial" panose="020B0604020202020204" pitchFamily="34" charset="0"/>
              </a:rPr>
              <a:t>цьому</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плані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міф</a:t>
            </a:r>
            <a:r>
              <a:rPr lang="ru-RU" sz="1700" dirty="0">
                <a:latin typeface="Arial" panose="020B0604020202020204" pitchFamily="34" charset="0"/>
                <a:cs typeface="Arial" panose="020B0604020202020204" pitchFamily="34" charset="0"/>
              </a:rPr>
              <a:t> про </a:t>
            </a:r>
            <a:r>
              <a:rPr lang="ru-RU" sz="1700" dirty="0">
                <a:latin typeface="Arial" panose="020B0604020202020204" pitchFamily="34" charset="0"/>
                <a:cs typeface="Arial" panose="020B0604020202020204" pitchFamily="34" charset="0"/>
              </a:rPr>
              <a:t>засновників</a:t>
            </a:r>
            <a:r>
              <a:rPr lang="ru-RU" sz="1700" dirty="0">
                <a:latin typeface="Arial" panose="020B0604020202020204" pitchFamily="34" charset="0"/>
                <a:cs typeface="Arial" panose="020B0604020202020204" pitchFamily="34" charset="0"/>
              </a:rPr>
              <a:t> Риму, </a:t>
            </a:r>
            <a:r>
              <a:rPr lang="ru-RU" sz="1700" dirty="0">
                <a:latin typeface="Arial" panose="020B0604020202020204" pitchFamily="34" charset="0"/>
                <a:cs typeface="Arial" panose="020B0604020202020204" pitchFamily="34" charset="0"/>
              </a:rPr>
              <a:t>братів-близнюків</a:t>
            </a:r>
            <a:r>
              <a:rPr lang="ru-RU" sz="1700" dirty="0">
                <a:latin typeface="Arial" panose="020B0604020202020204" pitchFamily="34" charset="0"/>
                <a:cs typeface="Arial" panose="020B0604020202020204" pitchFamily="34" charset="0"/>
              </a:rPr>
              <a:t> Ромула та Рема, що були </a:t>
            </a:r>
            <a:r>
              <a:rPr lang="ru-RU" sz="1700" dirty="0">
                <a:latin typeface="Arial" panose="020B0604020202020204" pitchFamily="34" charset="0"/>
                <a:cs typeface="Arial" panose="020B0604020202020204" pitchFamily="34" charset="0"/>
              </a:rPr>
              <a:t>вигодувані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вовчицею</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Відома</a:t>
            </a:r>
            <a:r>
              <a:rPr lang="ru-RU" sz="1700" dirty="0">
                <a:latin typeface="Arial" panose="020B0604020202020204" pitchFamily="34" charset="0"/>
                <a:cs typeface="Arial" panose="020B0604020202020204" pitchFamily="34" charset="0"/>
              </a:rPr>
              <a:t> легенда про </a:t>
            </a:r>
            <a:r>
              <a:rPr lang="ru-RU" sz="1700" dirty="0">
                <a:latin typeface="Arial" panose="020B0604020202020204" pitchFamily="34" charset="0"/>
                <a:cs typeface="Arial" panose="020B0604020202020204" pitchFamily="34" charset="0"/>
              </a:rPr>
              <a:t>персидського</a:t>
            </a:r>
            <a:r>
              <a:rPr lang="ru-RU" sz="1700" dirty="0">
                <a:latin typeface="Arial" panose="020B0604020202020204" pitchFamily="34" charset="0"/>
                <a:cs typeface="Arial" panose="020B0604020202020204" pitchFamily="34" charset="0"/>
              </a:rPr>
              <a:t> царя </a:t>
            </a:r>
            <a:r>
              <a:rPr lang="ru-RU" sz="1700" dirty="0">
                <a:latin typeface="Arial" panose="020B0604020202020204" pitchFamily="34" charset="0"/>
                <a:cs typeface="Arial" panose="020B0604020202020204" pitchFamily="34" charset="0"/>
              </a:rPr>
              <a:t>Кіра</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котрого</a:t>
            </a:r>
            <a:r>
              <a:rPr lang="ru-RU" sz="1700" dirty="0">
                <a:latin typeface="Arial" panose="020B0604020202020204" pitchFamily="34" charset="0"/>
                <a:cs typeface="Arial" panose="020B0604020202020204" pitchFamily="34" charset="0"/>
              </a:rPr>
              <a:t> також </a:t>
            </a:r>
            <a:r>
              <a:rPr lang="ru-RU" sz="1700" dirty="0">
                <a:latin typeface="Arial" panose="020B0604020202020204" pitchFamily="34" charset="0"/>
                <a:cs typeface="Arial" panose="020B0604020202020204" pitchFamily="34" charset="0"/>
              </a:rPr>
              <a:t>вигодувала</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вовчиця</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Подібні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міфи</a:t>
            </a:r>
            <a:r>
              <a:rPr lang="ru-RU" sz="1700" dirty="0">
                <a:latin typeface="Arial" panose="020B0604020202020204" pitchFamily="34" charset="0"/>
                <a:cs typeface="Arial" panose="020B0604020202020204" pitchFamily="34" charset="0"/>
              </a:rPr>
              <a:t> є у </a:t>
            </a:r>
            <a:r>
              <a:rPr lang="ru-RU" sz="1700" dirty="0">
                <a:latin typeface="Arial" panose="020B0604020202020204" pitchFamily="34" charset="0"/>
                <a:cs typeface="Arial" panose="020B0604020202020204" pitchFamily="34" charset="0"/>
              </a:rPr>
              <a:t>монголів</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китайців</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індійців</a:t>
            </a:r>
            <a:r>
              <a:rPr lang="ru-RU" sz="1700" dirty="0">
                <a:latin typeface="Arial" panose="020B0604020202020204" pitchFamily="34" charset="0"/>
                <a:cs typeface="Arial" panose="020B0604020202020204" pitchFamily="34" charset="0"/>
              </a:rPr>
              <a:t>. У «</a:t>
            </a:r>
            <a:r>
              <a:rPr lang="ru-RU" sz="1700" dirty="0">
                <a:latin typeface="Arial" panose="020B0604020202020204" pitchFamily="34" charset="0"/>
                <a:cs typeface="Arial" panose="020B0604020202020204" pitchFamily="34" charset="0"/>
              </a:rPr>
              <a:t>Слові</a:t>
            </a:r>
            <a:r>
              <a:rPr lang="ru-RU" sz="1700" dirty="0">
                <a:latin typeface="Arial" panose="020B0604020202020204" pitchFamily="34" charset="0"/>
                <a:cs typeface="Arial" panose="020B0604020202020204" pitchFamily="34" charset="0"/>
              </a:rPr>
              <a:t> о полку </a:t>
            </a:r>
            <a:r>
              <a:rPr lang="ru-RU" sz="1700" dirty="0">
                <a:latin typeface="Arial" panose="020B0604020202020204" pitchFamily="34" charset="0"/>
                <a:cs typeface="Arial" panose="020B0604020202020204" pitchFamily="34" charset="0"/>
              </a:rPr>
              <a:t>Ігоревім</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здатність</a:t>
            </a:r>
            <a:r>
              <a:rPr lang="ru-RU" sz="1700" dirty="0">
                <a:latin typeface="Arial" panose="020B0604020202020204" pitchFamily="34" charset="0"/>
                <a:cs typeface="Arial" panose="020B0604020202020204" pitchFamily="34" charset="0"/>
              </a:rPr>
              <a:t> перетворюватися у </a:t>
            </a:r>
            <a:r>
              <a:rPr lang="ru-RU" sz="1700" dirty="0">
                <a:latin typeface="Arial" panose="020B0604020202020204" pitchFamily="34" charset="0"/>
                <a:cs typeface="Arial" panose="020B0604020202020204" pitchFamily="34" charset="0"/>
              </a:rPr>
              <a:t>вовка</a:t>
            </a:r>
            <a:r>
              <a:rPr lang="ru-RU" sz="1700" dirty="0">
                <a:latin typeface="Arial" panose="020B0604020202020204" pitchFamily="34" charset="0"/>
                <a:cs typeface="Arial" panose="020B0604020202020204" pitchFamily="34" charset="0"/>
              </a:rPr>
              <a:t> притаманна </a:t>
            </a:r>
            <a:r>
              <a:rPr lang="ru-RU" sz="1700" dirty="0">
                <a:latin typeface="Arial" panose="020B0604020202020204" pitchFamily="34" charset="0"/>
                <a:cs typeface="Arial" panose="020B0604020202020204" pitchFamily="34" charset="0"/>
              </a:rPr>
              <a:t>декільком</a:t>
            </a:r>
            <a:r>
              <a:rPr lang="ru-RU" sz="1700" dirty="0">
                <a:latin typeface="Arial" panose="020B0604020202020204" pitchFamily="34" charset="0"/>
                <a:cs typeface="Arial" panose="020B0604020202020204" pitchFamily="34" charset="0"/>
              </a:rPr>
              <a:t> героям, а саме: князю Всеславу: </a:t>
            </a:r>
            <a:r>
              <a:rPr lang="ru-RU" sz="1700" i="1" dirty="0">
                <a:latin typeface="Arial" panose="020B0604020202020204" pitchFamily="34" charset="0"/>
                <a:cs typeface="Arial" panose="020B0604020202020204" pitchFamily="34" charset="0"/>
              </a:rPr>
              <a:t>«Всеслав-князь людям суд чинив, князям городи рядив, а сам </a:t>
            </a:r>
            <a:r>
              <a:rPr lang="ru-RU" sz="1700" i="1" dirty="0">
                <a:latin typeface="Arial" panose="020B0604020202020204" pitchFamily="34" charset="0"/>
                <a:cs typeface="Arial" panose="020B0604020202020204" pitchFamily="34" charset="0"/>
              </a:rPr>
              <a:t>вночі</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вовком</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бігав</a:t>
            </a:r>
            <a:r>
              <a:rPr lang="ru-RU" sz="1700" i="1" dirty="0">
                <a:latin typeface="Arial" panose="020B0604020202020204" pitchFamily="34" charset="0"/>
                <a:cs typeface="Arial" panose="020B0604020202020204" pitchFamily="34" charset="0"/>
              </a:rPr>
              <a:t>: із </a:t>
            </a:r>
            <a:r>
              <a:rPr lang="ru-RU" sz="1700" i="1" dirty="0">
                <a:latin typeface="Arial" panose="020B0604020202020204" pitchFamily="34" charset="0"/>
                <a:cs typeface="Arial" panose="020B0604020202020204" pitchFamily="34" charset="0"/>
              </a:rPr>
              <a:t>Києва</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добігав</a:t>
            </a:r>
            <a:r>
              <a:rPr lang="ru-RU" sz="1700" i="1" dirty="0">
                <a:latin typeface="Arial" panose="020B0604020202020204" pitchFamily="34" charset="0"/>
                <a:cs typeface="Arial" panose="020B0604020202020204" pitchFamily="34" charset="0"/>
              </a:rPr>
              <a:t> до </a:t>
            </a:r>
            <a:r>
              <a:rPr lang="ru-RU" sz="1700" i="1" dirty="0">
                <a:latin typeface="Arial" panose="020B0604020202020204" pitchFamily="34" charset="0"/>
                <a:cs typeface="Arial" panose="020B0604020202020204" pitchFamily="34" charset="0"/>
              </a:rPr>
              <a:t>півнів</a:t>
            </a:r>
            <a:r>
              <a:rPr lang="ru-RU" sz="1700" i="1" dirty="0">
                <a:latin typeface="Arial" panose="020B0604020202020204" pitchFamily="34" charset="0"/>
                <a:cs typeface="Arial" panose="020B0604020202020204" pitchFamily="34" charset="0"/>
              </a:rPr>
              <a:t> у Тмутаракань, великому </a:t>
            </a:r>
            <a:r>
              <a:rPr lang="ru-RU" sz="1700" i="1" dirty="0">
                <a:latin typeface="Arial" panose="020B0604020202020204" pitchFamily="34" charset="0"/>
                <a:cs typeface="Arial" panose="020B0604020202020204" pitchFamily="34" charset="0"/>
              </a:rPr>
              <a:t>Хорсові</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вовком</a:t>
            </a:r>
            <a:r>
              <a:rPr lang="ru-RU" sz="1700" i="1" dirty="0">
                <a:latin typeface="Arial" panose="020B0604020202020204" pitchFamily="34" charset="0"/>
                <a:cs typeface="Arial" panose="020B0604020202020204" pitchFamily="34" charset="0"/>
              </a:rPr>
              <a:t> путь </a:t>
            </a:r>
            <a:r>
              <a:rPr lang="ru-RU" sz="1700" i="1" dirty="0">
                <a:latin typeface="Arial" panose="020B0604020202020204" pitchFamily="34" charset="0"/>
                <a:cs typeface="Arial" panose="020B0604020202020204" pitchFamily="34" charset="0"/>
              </a:rPr>
              <a:t>перебігав</a:t>
            </a:r>
            <a:r>
              <a:rPr lang="ru-RU" sz="1700" i="1" dirty="0">
                <a:latin typeface="Arial" panose="020B0604020202020204" pitchFamily="34" charset="0"/>
                <a:cs typeface="Arial" panose="020B0604020202020204" pitchFamily="34" charset="0"/>
              </a:rPr>
              <a:t>».</a:t>
            </a:r>
            <a:r>
              <a:rPr lang="ru-RU" sz="1700" dirty="0">
                <a:latin typeface="Arial" panose="020B0604020202020204" pitchFamily="34" charset="0"/>
                <a:cs typeface="Arial" panose="020B0604020202020204" pitchFamily="34" charset="0"/>
              </a:rPr>
              <a:t> Самому князю </a:t>
            </a:r>
            <a:r>
              <a:rPr lang="ru-RU" sz="1700" dirty="0">
                <a:latin typeface="Arial" panose="020B0604020202020204" pitchFamily="34" charset="0"/>
                <a:cs typeface="Arial" panose="020B0604020202020204" pitchFamily="34" charset="0"/>
              </a:rPr>
              <a:t>Ігорю</a:t>
            </a:r>
            <a:r>
              <a:rPr lang="ru-RU" sz="1700"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«Гуде земля, </a:t>
            </a:r>
            <a:r>
              <a:rPr lang="ru-RU" sz="1700" i="1" dirty="0">
                <a:latin typeface="Arial" panose="020B0604020202020204" pitchFamily="34" charset="0"/>
                <a:cs typeface="Arial" panose="020B0604020202020204" pitchFamily="34" charset="0"/>
              </a:rPr>
              <a:t>шумить</a:t>
            </a:r>
            <a:r>
              <a:rPr lang="ru-RU" sz="1700" i="1" dirty="0">
                <a:latin typeface="Arial" panose="020B0604020202020204" pitchFamily="34" charset="0"/>
                <a:cs typeface="Arial" panose="020B0604020202020204" pitchFamily="34" charset="0"/>
              </a:rPr>
              <a:t> трава, </a:t>
            </a:r>
            <a:r>
              <a:rPr lang="ru-RU" sz="1700" i="1" dirty="0">
                <a:latin typeface="Arial" panose="020B0604020202020204" pitchFamily="34" charset="0"/>
                <a:cs typeface="Arial" panose="020B0604020202020204" pitchFamily="34" charset="0"/>
              </a:rPr>
              <a:t>вежі</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половецькії</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задвигтілися</a:t>
            </a:r>
            <a:r>
              <a:rPr lang="ru-RU" sz="1700" i="1" dirty="0">
                <a:latin typeface="Arial" panose="020B0604020202020204" pitchFamily="34" charset="0"/>
                <a:cs typeface="Arial" panose="020B0604020202020204" pitchFamily="34" charset="0"/>
              </a:rPr>
              <a:t>. А </a:t>
            </a:r>
            <a:r>
              <a:rPr lang="ru-RU" sz="1700" i="1" dirty="0">
                <a:latin typeface="Arial" panose="020B0604020202020204" pitchFamily="34" charset="0"/>
                <a:cs typeface="Arial" panose="020B0604020202020204" pitchFamily="34" charset="0"/>
              </a:rPr>
              <a:t>Ігор</a:t>
            </a:r>
            <a:r>
              <a:rPr lang="ru-RU" sz="1700" i="1" dirty="0">
                <a:latin typeface="Arial" panose="020B0604020202020204" pitchFamily="34" charset="0"/>
                <a:cs typeface="Arial" panose="020B0604020202020204" pitchFamily="34" charset="0"/>
              </a:rPr>
              <a:t> князь </a:t>
            </a:r>
            <a:r>
              <a:rPr lang="ru-RU" sz="1700" i="1" dirty="0">
                <a:latin typeface="Arial" panose="020B0604020202020204" pitchFamily="34" charset="0"/>
                <a:cs typeface="Arial" panose="020B0604020202020204" pitchFamily="34" charset="0"/>
              </a:rPr>
              <a:t>поскочив</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горностаєм</a:t>
            </a:r>
            <a:r>
              <a:rPr lang="ru-RU" sz="1700" i="1" dirty="0">
                <a:latin typeface="Arial" panose="020B0604020202020204" pitchFamily="34" charset="0"/>
                <a:cs typeface="Arial" panose="020B0604020202020204" pitchFamily="34" charset="0"/>
              </a:rPr>
              <a:t> в очерет і </a:t>
            </a:r>
            <a:r>
              <a:rPr lang="ru-RU" sz="1700" i="1" dirty="0">
                <a:latin typeface="Arial" panose="020B0604020202020204" pitchFamily="34" charset="0"/>
                <a:cs typeface="Arial" panose="020B0604020202020204" pitchFamily="34" charset="0"/>
              </a:rPr>
              <a:t>білим</a:t>
            </a:r>
            <a:r>
              <a:rPr lang="ru-RU" sz="1700" i="1" dirty="0">
                <a:latin typeface="Arial" panose="020B0604020202020204" pitchFamily="34" charset="0"/>
                <a:cs typeface="Arial" panose="020B0604020202020204" pitchFamily="34" charset="0"/>
              </a:rPr>
              <a:t> гоголем на воду. </a:t>
            </a:r>
            <a:r>
              <a:rPr lang="ru-RU" sz="1700" i="1" dirty="0">
                <a:latin typeface="Arial" panose="020B0604020202020204" pitchFamily="34" charset="0"/>
                <a:cs typeface="Arial" panose="020B0604020202020204" pitchFamily="34" charset="0"/>
              </a:rPr>
              <a:t>Зметнувсь</a:t>
            </a:r>
            <a:r>
              <a:rPr lang="ru-RU" sz="1700" i="1" dirty="0">
                <a:latin typeface="Arial" panose="020B0604020202020204" pitchFamily="34" charset="0"/>
                <a:cs typeface="Arial" panose="020B0604020202020204" pitchFamily="34" charset="0"/>
              </a:rPr>
              <a:t> на борзого коня і </a:t>
            </a:r>
            <a:r>
              <a:rPr lang="ru-RU" sz="1700" i="1" dirty="0">
                <a:latin typeface="Arial" panose="020B0604020202020204" pitchFamily="34" charset="0"/>
                <a:cs typeface="Arial" panose="020B0604020202020204" pitchFamily="34" charset="0"/>
              </a:rPr>
              <a:t>скочив</a:t>
            </a:r>
            <a:r>
              <a:rPr lang="ru-RU" sz="1700" i="1" dirty="0">
                <a:latin typeface="Arial" panose="020B0604020202020204" pitchFamily="34" charset="0"/>
                <a:cs typeface="Arial" panose="020B0604020202020204" pitchFamily="34" charset="0"/>
              </a:rPr>
              <a:t> з нього </a:t>
            </a:r>
            <a:r>
              <a:rPr lang="ru-RU" sz="1700" i="1" dirty="0">
                <a:latin typeface="Arial" panose="020B0604020202020204" pitchFamily="34" charset="0"/>
                <a:cs typeface="Arial" panose="020B0604020202020204" pitchFamily="34" charset="0"/>
              </a:rPr>
              <a:t>сірим</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вовком</a:t>
            </a:r>
            <a:r>
              <a:rPr lang="ru-RU" sz="1700" i="1" dirty="0">
                <a:latin typeface="Arial" panose="020B0604020202020204" pitchFamily="34" charset="0"/>
                <a:cs typeface="Arial" panose="020B0604020202020204" pitchFamily="34" charset="0"/>
              </a:rPr>
              <a:t>».</a:t>
            </a:r>
            <a:r>
              <a:rPr lang="ru-RU" sz="1700" dirty="0">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algn="just"/>
            <a:r>
              <a:rPr lang="ru-RU" sz="1700" dirty="0">
                <a:latin typeface="Arial" panose="020B0604020202020204" pitchFamily="34" charset="0"/>
                <a:cs typeface="Arial" panose="020B0604020202020204" pitchFamily="34" charset="0"/>
              </a:rPr>
              <a:t>У </a:t>
            </a:r>
            <a:r>
              <a:rPr lang="ru-RU" sz="1700" dirty="0">
                <a:latin typeface="Arial" panose="020B0604020202020204" pitchFamily="34" charset="0"/>
                <a:cs typeface="Arial" panose="020B0604020202020204" pitchFamily="34" charset="0"/>
              </a:rPr>
              <a:t>біблейській</a:t>
            </a:r>
            <a:r>
              <a:rPr lang="ru-RU" sz="1700" dirty="0">
                <a:latin typeface="Arial" panose="020B0604020202020204" pitchFamily="34" charset="0"/>
                <a:cs typeface="Arial" panose="020B0604020202020204" pitchFamily="34" charset="0"/>
              </a:rPr>
              <a:t> традиції </a:t>
            </a:r>
            <a:r>
              <a:rPr lang="ru-RU" sz="1700" dirty="0">
                <a:latin typeface="Arial" panose="020B0604020202020204" pitchFamily="34" charset="0"/>
                <a:cs typeface="Arial" panose="020B0604020202020204" pitchFamily="34" charset="0"/>
              </a:rPr>
              <a:t>вовк</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символізує</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жорстокість</a:t>
            </a:r>
            <a:r>
              <a:rPr lang="ru-RU" sz="1700" dirty="0">
                <a:latin typeface="Arial" panose="020B0604020202020204" pitchFamily="34" charset="0"/>
                <a:cs typeface="Arial" panose="020B0604020202020204" pitchFamily="34" charset="0"/>
              </a:rPr>
              <a:t> та </a:t>
            </a:r>
            <a:r>
              <a:rPr lang="ru-RU" sz="1700" dirty="0">
                <a:latin typeface="Arial" panose="020B0604020202020204" pitchFamily="34" charset="0"/>
                <a:cs typeface="Arial" panose="020B0604020202020204" pitchFamily="34" charset="0"/>
              </a:rPr>
              <a:t>кровожерливість</a:t>
            </a:r>
            <a:r>
              <a:rPr lang="ru-RU" sz="1700" dirty="0">
                <a:latin typeface="Arial" panose="020B0604020202020204" pitchFamily="34" charset="0"/>
                <a:cs typeface="Arial" panose="020B0604020202020204" pitchFamily="34" charset="0"/>
              </a:rPr>
              <a:t>.    У </a:t>
            </a:r>
            <a:r>
              <a:rPr lang="ru-RU" sz="1700" dirty="0">
                <a:latin typeface="Arial" panose="020B0604020202020204" pitchFamily="34" charset="0"/>
                <a:cs typeface="Arial" panose="020B0604020202020204" pitchFamily="34" charset="0"/>
              </a:rPr>
              <a:t>фольклорі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різних</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країн</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вовк</a:t>
            </a:r>
            <a:r>
              <a:rPr lang="ru-RU" sz="1700" dirty="0">
                <a:latin typeface="Arial" panose="020B0604020202020204" pitchFamily="34" charset="0"/>
                <a:cs typeface="Arial" panose="020B0604020202020204" pitchFamily="34" charset="0"/>
              </a:rPr>
              <a:t> – символ </a:t>
            </a:r>
            <a:r>
              <a:rPr lang="ru-RU" sz="1700" dirty="0">
                <a:latin typeface="Arial" panose="020B0604020202020204" pitchFamily="34" charset="0"/>
                <a:cs typeface="Arial" panose="020B0604020202020204" pitchFamily="34" charset="0"/>
              </a:rPr>
              <a:t>жадоби</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ненажерливості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жорстокості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підступності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невдячності</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зговору</a:t>
            </a:r>
            <a:r>
              <a:rPr lang="ru-RU" sz="1700" dirty="0">
                <a:latin typeface="Arial" panose="020B0604020202020204" pitchFamily="34" charset="0"/>
                <a:cs typeface="Arial" panose="020B0604020202020204" pitchFamily="34" charset="0"/>
              </a:rPr>
              <a:t> лихих людей</a:t>
            </a:r>
            <a:r>
              <a:rPr lang="uk-UA" sz="1700" dirty="0">
                <a:latin typeface="Arial" panose="020B0604020202020204" pitchFamily="34" charset="0"/>
                <a:cs typeface="Arial" panose="020B0604020202020204" pitchFamily="34" charset="0"/>
              </a:rPr>
              <a:t>.</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Українська</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казка</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вважає</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вовка</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сміливим</a:t>
            </a:r>
            <a:r>
              <a:rPr lang="ru-RU" sz="1700" dirty="0">
                <a:latin typeface="Arial" panose="020B0604020202020204" pitchFamily="34" charset="0"/>
                <a:cs typeface="Arial" panose="020B0604020202020204" pitchFamily="34" charset="0"/>
              </a:rPr>
              <a:t> та </a:t>
            </a:r>
            <a:r>
              <a:rPr lang="ru-RU" sz="1700" dirty="0">
                <a:latin typeface="Arial" panose="020B0604020202020204" pitchFamily="34" charset="0"/>
                <a:cs typeface="Arial" panose="020B0604020202020204" pitchFamily="34" charset="0"/>
              </a:rPr>
              <a:t>небезпечним</a:t>
            </a:r>
            <a:r>
              <a:rPr lang="ru-RU" sz="1700" dirty="0">
                <a:latin typeface="Arial" panose="020B0604020202020204" pitchFamily="34" charset="0"/>
                <a:cs typeface="Arial" panose="020B0604020202020204" pitchFamily="34" charset="0"/>
              </a:rPr>
              <a:t> </a:t>
            </a:r>
            <a:r>
              <a:rPr lang="ru-RU" sz="1700" dirty="0">
                <a:latin typeface="Arial" panose="020B0604020202020204" pitchFamily="34" charset="0"/>
                <a:cs typeface="Arial" panose="020B0604020202020204" pitchFamily="34" charset="0"/>
              </a:rPr>
              <a:t>звіром</a:t>
            </a:r>
            <a:r>
              <a:rPr lang="ru-RU" sz="1700" dirty="0">
                <a:latin typeface="Arial" panose="020B0604020202020204" pitchFamily="34" charset="0"/>
                <a:cs typeface="Arial" panose="020B0604020202020204" pitchFamily="34" charset="0"/>
              </a:rPr>
              <a:t>, що </a:t>
            </a:r>
            <a:r>
              <a:rPr lang="ru-RU" sz="1700" dirty="0">
                <a:latin typeface="Arial" panose="020B0604020202020204" pitchFamily="34" charset="0"/>
                <a:cs typeface="Arial" panose="020B0604020202020204" pitchFamily="34" charset="0"/>
              </a:rPr>
              <a:t>має</a:t>
            </a:r>
            <a:r>
              <a:rPr lang="ru-RU" sz="1700" dirty="0">
                <a:latin typeface="Arial" panose="020B0604020202020204" pitchFamily="34" charset="0"/>
                <a:cs typeface="Arial" panose="020B0604020202020204" pitchFamily="34" charset="0"/>
              </a:rPr>
              <a:t> дар </a:t>
            </a:r>
            <a:r>
              <a:rPr lang="ru-RU" sz="1700" dirty="0">
                <a:latin typeface="Arial" panose="020B0604020202020204" pitchFamily="34" charset="0"/>
                <a:cs typeface="Arial" panose="020B0604020202020204" pitchFamily="34" charset="0"/>
              </a:rPr>
              <a:t>знищувати</a:t>
            </a:r>
            <a:r>
              <a:rPr lang="ru-RU" sz="1700" dirty="0">
                <a:latin typeface="Arial" panose="020B0604020202020204" pitchFamily="34" charset="0"/>
                <a:cs typeface="Arial" panose="020B0604020202020204" pitchFamily="34" charset="0"/>
              </a:rPr>
              <a:t> </a:t>
            </a:r>
            <a:r>
              <a:rPr lang="ru-RU" sz="1700" dirty="0" smtClean="0">
                <a:latin typeface="Arial" panose="020B0604020202020204" pitchFamily="34" charset="0"/>
                <a:cs typeface="Arial" panose="020B0604020202020204" pitchFamily="34" charset="0"/>
              </a:rPr>
              <a:t>чортів</a:t>
            </a:r>
            <a:r>
              <a:rPr lang="ru-RU" sz="1700" dirty="0" smtClean="0">
                <a:latin typeface="Arial" panose="020B0604020202020204" pitchFamily="34" charset="0"/>
                <a:cs typeface="Arial" panose="020B0604020202020204" pitchFamily="34" charset="0"/>
              </a:rPr>
              <a:t>.</a:t>
            </a:r>
            <a:r>
              <a:rPr lang="uk-UA" sz="1700" dirty="0" smtClean="0">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algn="just"/>
            <a:r>
              <a:rPr lang="ru-RU" sz="1700" dirty="0" smtClean="0">
                <a:latin typeface="Arial" panose="020B0604020202020204" pitchFamily="34" charset="0"/>
                <a:cs typeface="Arial" panose="020B0604020202020204" pitchFamily="34" charset="0"/>
              </a:rPr>
              <a:t>Народні</a:t>
            </a:r>
            <a:r>
              <a:rPr lang="ru-RU" sz="1700" dirty="0" smtClean="0">
                <a:latin typeface="Arial" panose="020B0604020202020204" pitchFamily="34" charset="0"/>
                <a:cs typeface="Arial" panose="020B0604020202020204" pitchFamily="34" charset="0"/>
              </a:rPr>
              <a:t> </a:t>
            </a:r>
            <a:r>
              <a:rPr lang="ru-RU" sz="1700" dirty="0" smtClean="0">
                <a:latin typeface="Arial" panose="020B0604020202020204" pitchFamily="34" charset="0"/>
                <a:cs typeface="Arial" panose="020B0604020202020204" pitchFamily="34" charset="0"/>
              </a:rPr>
              <a:t>назви</a:t>
            </a:r>
            <a:r>
              <a:rPr lang="ru-RU" sz="1700" dirty="0" smtClean="0">
                <a:latin typeface="Arial" panose="020B0604020202020204" pitchFamily="34" charset="0"/>
                <a:cs typeface="Arial" panose="020B0604020202020204" pitchFamily="34" charset="0"/>
              </a:rPr>
              <a:t> </a:t>
            </a:r>
            <a:r>
              <a:rPr lang="ru-RU" sz="1700" dirty="0" smtClean="0">
                <a:latin typeface="Arial" panose="020B0604020202020204" pitchFamily="34" charset="0"/>
                <a:cs typeface="Arial" panose="020B0604020202020204" pitchFamily="34" charset="0"/>
              </a:rPr>
              <a:t>вовка</a:t>
            </a:r>
            <a:r>
              <a:rPr lang="uk-UA" sz="1700" dirty="0" smtClean="0">
                <a:latin typeface="Arial" panose="020B0604020202020204" pitchFamily="34" charset="0"/>
                <a:cs typeface="Arial" panose="020B0604020202020204" pitchFamily="34" charset="0"/>
              </a:rPr>
              <a:t>: </a:t>
            </a:r>
            <a:r>
              <a:rPr lang="uk-UA" sz="1700" i="1" dirty="0">
                <a:latin typeface="Arial" panose="020B0604020202020204" pitchFamily="34" charset="0"/>
                <a:cs typeface="Arial" panose="020B0604020202020204" pitchFamily="34" charset="0"/>
              </a:rPr>
              <a:t>с</a:t>
            </a:r>
            <a:r>
              <a:rPr lang="ru-RU" sz="1700" i="1" dirty="0">
                <a:latin typeface="Arial" panose="020B0604020202020204" pitchFamily="34" charset="0"/>
                <a:cs typeface="Arial" panose="020B0604020202020204" pitchFamily="34" charset="0"/>
              </a:rPr>
              <a:t>іроманець</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сірман</a:t>
            </a:r>
            <a:r>
              <a:rPr lang="ru-RU" sz="1700" i="1" dirty="0">
                <a:latin typeface="Arial" panose="020B0604020202020204" pitchFamily="34" charset="0"/>
                <a:cs typeface="Arial" panose="020B0604020202020204" pitchFamily="34" charset="0"/>
              </a:rPr>
              <a:t>, </a:t>
            </a:r>
            <a:r>
              <a:rPr lang="ru-RU" sz="1700" i="1" dirty="0" smtClean="0">
                <a:latin typeface="Arial" panose="020B0604020202020204" pitchFamily="34" charset="0"/>
                <a:cs typeface="Arial" panose="020B0604020202020204" pitchFamily="34" charset="0"/>
              </a:rPr>
              <a:t>сіроманок</a:t>
            </a:r>
            <a:r>
              <a:rPr lang="ru-RU" sz="1700" i="1" dirty="0" smtClean="0">
                <a:latin typeface="Arial" panose="020B0604020202020204" pitchFamily="34" charset="0"/>
                <a:cs typeface="Arial" panose="020B0604020202020204" pitchFamily="34" charset="0"/>
              </a:rPr>
              <a:t>,</a:t>
            </a:r>
            <a:r>
              <a:rPr lang="ru-RU" sz="1700" dirty="0" smtClean="0">
                <a:latin typeface="Arial" panose="020B0604020202020204" pitchFamily="34" charset="0"/>
                <a:cs typeface="Arial" panose="020B0604020202020204" pitchFamily="34" charset="0"/>
              </a:rPr>
              <a:t> </a:t>
            </a:r>
            <a:r>
              <a:rPr lang="ru-RU" sz="1700" i="1" dirty="0" smtClean="0">
                <a:latin typeface="Arial" panose="020B0604020202020204" pitchFamily="34" charset="0"/>
                <a:cs typeface="Arial" panose="020B0604020202020204" pitchFamily="34" charset="0"/>
              </a:rPr>
              <a:t>гудимець</a:t>
            </a:r>
            <a:r>
              <a:rPr lang="ru-RU" sz="1700" i="1" dirty="0" smtClean="0">
                <a:latin typeface="Arial" panose="020B0604020202020204" pitchFamily="34" charset="0"/>
                <a:cs typeface="Arial" panose="020B0604020202020204" pitchFamily="34" charset="0"/>
              </a:rPr>
              <a:t>, </a:t>
            </a:r>
            <a:r>
              <a:rPr lang="ru-RU" sz="1700" i="1" dirty="0" smtClean="0">
                <a:latin typeface="Arial" panose="020B0604020202020204" pitchFamily="34" charset="0"/>
                <a:cs typeface="Arial" panose="020B0604020202020204" pitchFamily="34" charset="0"/>
              </a:rPr>
              <a:t>драбіжник</a:t>
            </a:r>
            <a:r>
              <a:rPr lang="ru-RU" sz="1700" i="1" dirty="0" smtClean="0">
                <a:latin typeface="Arial" panose="020B0604020202020204" pitchFamily="34" charset="0"/>
                <a:cs typeface="Arial" panose="020B0604020202020204" pitchFamily="34" charset="0"/>
              </a:rPr>
              <a:t>, </a:t>
            </a:r>
            <a:r>
              <a:rPr lang="ru-RU" sz="1700" i="1" dirty="0" smtClean="0">
                <a:latin typeface="Arial" panose="020B0604020202020204" pitchFamily="34" charset="0"/>
                <a:cs typeface="Arial" panose="020B0604020202020204" pitchFamily="34" charset="0"/>
              </a:rPr>
              <a:t>костожер</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лупіжник</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одорак</a:t>
            </a:r>
            <a:r>
              <a:rPr lang="ru-RU" sz="1700" i="1" dirty="0">
                <a:latin typeface="Arial" panose="020B0604020202020204" pitchFamily="34" charset="0"/>
                <a:cs typeface="Arial" panose="020B0604020202020204" pitchFamily="34" charset="0"/>
              </a:rPr>
              <a:t>, </a:t>
            </a:r>
            <a:r>
              <a:rPr lang="ru-RU" sz="1700" i="1" dirty="0" smtClean="0">
                <a:latin typeface="Arial" panose="020B0604020202020204" pitchFamily="34" charset="0"/>
                <a:cs typeface="Arial" panose="020B0604020202020204" pitchFamily="34" charset="0"/>
              </a:rPr>
              <a:t>пітекурник</a:t>
            </a:r>
            <a:r>
              <a:rPr lang="ru-RU" sz="1700" i="1" dirty="0" smtClean="0">
                <a:latin typeface="Arial" panose="020B0604020202020204" pitchFamily="34" charset="0"/>
                <a:cs typeface="Arial" panose="020B0604020202020204" pitchFamily="34" charset="0"/>
              </a:rPr>
              <a:t>, </a:t>
            </a:r>
            <a:r>
              <a:rPr lang="ru-RU" sz="1700" i="1" dirty="0" smtClean="0">
                <a:latin typeface="Arial" panose="020B0604020202020204" pitchFamily="34" charset="0"/>
                <a:cs typeface="Arial" panose="020B0604020202020204" pitchFamily="34" charset="0"/>
              </a:rPr>
              <a:t>непара</a:t>
            </a:r>
            <a:r>
              <a:rPr lang="ru-RU" sz="1700" i="1" dirty="0">
                <a:latin typeface="Arial" panose="020B0604020202020204" pitchFamily="34" charset="0"/>
                <a:cs typeface="Arial" panose="020B0604020202020204" pitchFamily="34" charset="0"/>
              </a:rPr>
              <a:t>, </a:t>
            </a:r>
            <a:r>
              <a:rPr lang="ru-RU" sz="1700" i="1" dirty="0">
                <a:latin typeface="Arial" panose="020B0604020202020204" pitchFamily="34" charset="0"/>
                <a:cs typeface="Arial" panose="020B0604020202020204" pitchFamily="34" charset="0"/>
              </a:rPr>
              <a:t>нехар</a:t>
            </a:r>
            <a:r>
              <a:rPr lang="ru-RU" sz="1700" i="1" dirty="0">
                <a:latin typeface="Arial" panose="020B0604020202020204" pitchFamily="34" charset="0"/>
                <a:cs typeface="Arial" panose="020B0604020202020204" pitchFamily="34" charset="0"/>
              </a:rPr>
              <a:t>, нехаринець</a:t>
            </a:r>
            <a:r>
              <a:rPr lang="ru-RU" sz="1700" dirty="0" smtClean="0">
                <a:latin typeface="Arial" panose="020B0604020202020204" pitchFamily="34" charset="0"/>
                <a:cs typeface="Arial" panose="020B0604020202020204" pitchFamily="34" charset="0"/>
              </a:rPr>
              <a:t> тощо</a:t>
            </a:r>
            <a:r>
              <a:rPr lang="uk-UA" sz="1700" dirty="0" smtClean="0">
                <a:latin typeface="Arial" panose="020B0604020202020204" pitchFamily="34" charset="0"/>
                <a:cs typeface="Arial" panose="020B0604020202020204" pitchFamily="34" charset="0"/>
              </a:rPr>
              <a:t>.   </a:t>
            </a:r>
            <a:r>
              <a:rPr lang="uk-UA" sz="1700" i="1" dirty="0" smtClean="0">
                <a:latin typeface="Arial" panose="020B0604020202020204" pitchFamily="34" charset="0"/>
                <a:cs typeface="Arial" panose="020B0604020202020204" pitchFamily="34" charset="0"/>
              </a:rPr>
              <a:t> </a:t>
            </a:r>
            <a:endParaRPr lang="en-US" sz="1700" dirty="0">
              <a:latin typeface="Arial" panose="020B0604020202020204" pitchFamily="34" charset="0"/>
              <a:cs typeface="Arial" panose="020B0604020202020204" pitchFamily="34" charset="0"/>
            </a:endParaRPr>
          </a:p>
          <a:p>
            <a:pPr marL="0" indent="0">
              <a:buNone/>
            </a:pPr>
            <a:endParaRPr lang="en-US" dirty="0"/>
          </a:p>
        </p:txBody>
      </p:sp>
      <p:sp>
        <p:nvSpPr>
          <p:cNvPr id="4" name="Текст 3"/>
          <p:cNvSpPr>
            <a:spLocks noGrp="1"/>
          </p:cNvSpPr>
          <p:nvPr>
            <p:ph type="body" sz="half" idx="2"/>
          </p:nvPr>
        </p:nvSpPr>
        <p:spPr>
          <a:xfrm>
            <a:off x="277091" y="2401453"/>
            <a:ext cx="3990109" cy="2849419"/>
          </a:xfrm>
        </p:spPr>
        <p:txBody>
          <a:bodyPr/>
          <a:lstStyle/>
          <a:p>
            <a:endParaRPr lang="en-US"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1" y="2401454"/>
            <a:ext cx="3990109" cy="2849418"/>
          </a:xfrm>
          <a:prstGeom prst="rect">
            <a:avLst/>
          </a:prstGeom>
        </p:spPr>
      </p:pic>
    </p:spTree>
    <p:extLst>
      <p:ext uri="{BB962C8B-B14F-4D97-AF65-F5344CB8AC3E}">
        <p14:creationId xmlns:p14="http://schemas.microsoft.com/office/powerpoint/2010/main" val="1618813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b="1" dirty="0" smtClean="0">
                <a:latin typeface="Arial" panose="020B0604020202020204" pitchFamily="34" charset="0"/>
                <a:cs typeface="Arial" panose="020B0604020202020204" pitchFamily="34" charset="0"/>
              </a:rPr>
              <a:t>Заєць</a:t>
            </a:r>
            <a:endParaRPr lang="en-US" sz="2800" b="1"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4839855" y="446088"/>
            <a:ext cx="6664757" cy="6047076"/>
          </a:xfrm>
        </p:spPr>
        <p:txBody>
          <a:bodyPr>
            <a:noAutofit/>
          </a:bodyPr>
          <a:lstStyle/>
          <a:p>
            <a:pPr marL="0" indent="-252000" algn="just">
              <a:lnSpc>
                <a:spcPct val="120000"/>
              </a:lnSpc>
              <a:spcBef>
                <a:spcPts val="0"/>
              </a:spcBef>
            </a:pPr>
            <a:r>
              <a:rPr lang="ru-RU" sz="1300" b="1" dirty="0" smtClean="0">
                <a:latin typeface="Arial" panose="020B0604020202020204" pitchFamily="34" charset="0"/>
                <a:cs typeface="Arial" panose="020B0604020202020204" pitchFamily="34" charset="0"/>
              </a:rPr>
              <a:t>Заєць</a:t>
            </a:r>
            <a:r>
              <a:rPr lang="ru-RU" sz="1300" dirty="0" smtClean="0">
                <a:latin typeface="Arial" panose="020B0604020202020204" pitchFamily="34" charset="0"/>
                <a:cs typeface="Arial" panose="020B0604020202020204" pitchFamily="34" charset="0"/>
              </a:rPr>
              <a:t> – символ боягузтва, хвалькуватості, метушливості, швидкості, нечистої сили, вогню; уособлення коханого, наділяється еротичною (фалічною) символікою і властивостями демона</a:t>
            </a:r>
            <a:r>
              <a:rPr lang="uk-UA" sz="1300" dirty="0" smtClean="0">
                <a:latin typeface="Arial" panose="020B0604020202020204" pitchFamily="34" charset="0"/>
                <a:cs typeface="Arial" panose="020B0604020202020204" pitchFamily="34" charset="0"/>
              </a:rPr>
              <a:t>. </a:t>
            </a:r>
            <a:endParaRPr lang="en-US" sz="1300" dirty="0" smtClean="0">
              <a:latin typeface="Arial" panose="020B0604020202020204" pitchFamily="34" charset="0"/>
              <a:cs typeface="Arial" panose="020B0604020202020204" pitchFamily="34" charset="0"/>
            </a:endParaRPr>
          </a:p>
          <a:p>
            <a:pPr marL="0" indent="-252000" algn="just">
              <a:lnSpc>
                <a:spcPct val="120000"/>
              </a:lnSpc>
              <a:spcBef>
                <a:spcPts val="0"/>
              </a:spcBef>
            </a:pPr>
            <a:r>
              <a:rPr lang="en-US" sz="1300" dirty="0" smtClean="0">
                <a:latin typeface="Arial" panose="020B0604020202020204" pitchFamily="34" charset="0"/>
                <a:cs typeface="Arial" panose="020B0604020202020204" pitchFamily="34" charset="0"/>
              </a:rPr>
              <a:t> Заєць в усіх народів став символом боягузтва: </a:t>
            </a:r>
            <a:r>
              <a:rPr lang="en-US" sz="1300" i="1" dirty="0" smtClean="0">
                <a:latin typeface="Arial" panose="020B0604020202020204" pitchFamily="34" charset="0"/>
                <a:cs typeface="Arial" panose="020B0604020202020204" pitchFamily="34" charset="0"/>
              </a:rPr>
              <a:t>«Тремтить як заєць», «Такий відважний, як заєць», «Полохливий заєць і пенька боїться»</a:t>
            </a:r>
            <a:r>
              <a:rPr lang="uk-UA" sz="1300" i="1" dirty="0" smtClean="0">
                <a:latin typeface="Arial" panose="020B0604020202020204" pitchFamily="34" charset="0"/>
                <a:cs typeface="Arial" panose="020B0604020202020204" pitchFamily="34" charset="0"/>
              </a:rPr>
              <a:t>.</a:t>
            </a:r>
          </a:p>
          <a:p>
            <a:pPr marL="0" indent="-252000" algn="just">
              <a:lnSpc>
                <a:spcPct val="120000"/>
              </a:lnSpc>
              <a:spcBef>
                <a:spcPts val="0"/>
              </a:spcBef>
            </a:pPr>
            <a:r>
              <a:rPr lang="en-US" sz="1300" dirty="0" smtClean="0">
                <a:latin typeface="Arial" panose="020B0604020202020204" pitchFamily="34" charset="0"/>
                <a:cs typeface="Arial" panose="020B0604020202020204" pitchFamily="34" charset="0"/>
              </a:rPr>
              <a:t>Народні назви</a:t>
            </a:r>
            <a:r>
              <a:rPr lang="uk-UA" sz="1300" dirty="0" smtClean="0">
                <a:latin typeface="Arial" panose="020B0604020202020204" pitchFamily="34" charset="0"/>
                <a:cs typeface="Arial" panose="020B0604020202020204" pitchFamily="34" charset="0"/>
              </a:rPr>
              <a:t>: </a:t>
            </a:r>
            <a:r>
              <a:rPr lang="en-US" sz="1300" i="1" dirty="0" smtClean="0">
                <a:latin typeface="Arial" panose="020B0604020202020204" pitchFamily="34" charset="0"/>
                <a:cs typeface="Arial" panose="020B0604020202020204" pitchFamily="34" charset="0"/>
              </a:rPr>
              <a:t>трусік, трусик; трусь, трусак, трусик, труся</a:t>
            </a:r>
            <a:r>
              <a:rPr lang="uk-UA" sz="1300" i="1" dirty="0" smtClean="0">
                <a:latin typeface="Arial" panose="020B0604020202020204" pitchFamily="34" charset="0"/>
                <a:cs typeface="Arial" panose="020B0604020202020204" pitchFamily="34" charset="0"/>
              </a:rPr>
              <a:t>,</a:t>
            </a:r>
            <a:r>
              <a:rPr lang="en-US" sz="1300" i="1" dirty="0" smtClean="0">
                <a:latin typeface="Arial" panose="020B0604020202020204" pitchFamily="34" charset="0"/>
                <a:cs typeface="Arial" panose="020B0604020202020204" pitchFamily="34" charset="0"/>
              </a:rPr>
              <a:t> труха</a:t>
            </a:r>
            <a:r>
              <a:rPr lang="uk-UA" sz="1300" i="1" dirty="0" smtClean="0">
                <a:latin typeface="Arial" panose="020B0604020202020204" pitchFamily="34" charset="0"/>
                <a:cs typeface="Arial" panose="020B0604020202020204" pitchFamily="34" charset="0"/>
              </a:rPr>
              <a:t>, </a:t>
            </a:r>
            <a:r>
              <a:rPr lang="en-US" sz="1300" i="1" dirty="0" smtClean="0">
                <a:latin typeface="Arial" panose="020B0604020202020204" pitchFamily="34" charset="0"/>
                <a:cs typeface="Arial" panose="020B0604020202020204" pitchFamily="34" charset="0"/>
              </a:rPr>
              <a:t>косий, косоокий</a:t>
            </a:r>
            <a:r>
              <a:rPr lang="uk-UA" sz="1300" i="1" dirty="0" smtClean="0">
                <a:latin typeface="Arial" panose="020B0604020202020204" pitchFamily="34" charset="0"/>
                <a:cs typeface="Arial" panose="020B0604020202020204" pitchFamily="34" charset="0"/>
              </a:rPr>
              <a:t>.</a:t>
            </a:r>
            <a:r>
              <a:rPr lang="uk-UA" sz="1300" dirty="0" smtClean="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Тривалий час побутувало повір’я, що у зайця косі очі. Хворобливий стан у людини при якому вирячені очі позначали як «заяче око». </a:t>
            </a:r>
            <a:r>
              <a:rPr lang="uk-UA" sz="1300" dirty="0" smtClean="0">
                <a:latin typeface="Arial" panose="020B0604020202020204" pitchFamily="34" charset="0"/>
                <a:cs typeface="Arial" panose="020B0604020202020204" pitchFamily="34" charset="0"/>
              </a:rPr>
              <a:t>Вірили, що н</a:t>
            </a:r>
            <a:r>
              <a:rPr lang="en-US" sz="1300" dirty="0" smtClean="0">
                <a:latin typeface="Arial" panose="020B0604020202020204" pitchFamily="34" charset="0"/>
                <a:cs typeface="Arial" panose="020B0604020202020204" pitchFamily="34" charset="0"/>
              </a:rPr>
              <a:t>іби  вони мають магічну силу: можуть викликати пожежу, наслати безсоння, сонливість, зурочити тощо.</a:t>
            </a:r>
            <a:endParaRPr lang="uk-UA" sz="1300" dirty="0" smtClean="0">
              <a:latin typeface="Arial" panose="020B0604020202020204" pitchFamily="34" charset="0"/>
              <a:cs typeface="Arial" panose="020B0604020202020204" pitchFamily="34" charset="0"/>
            </a:endParaRPr>
          </a:p>
          <a:p>
            <a:pPr marL="0" indent="-252000" algn="just">
              <a:lnSpc>
                <a:spcPct val="120000"/>
              </a:lnSpc>
              <a:spcBef>
                <a:spcPts val="0"/>
              </a:spcBef>
            </a:pPr>
            <a:r>
              <a:rPr lang="ru-RU" sz="1300" dirty="0" smtClean="0">
                <a:latin typeface="Arial" panose="020B0604020202020204" pitchFamily="34" charset="0"/>
                <a:cs typeface="Arial" panose="020B0604020202020204" pitchFamily="34" charset="0"/>
              </a:rPr>
              <a:t>Заєць може перетворюватися на чорта, триногого або кульгавого перевертня, домового, відьму, чаклуна, а деякі чорти та відьми мають заячі хвости. </a:t>
            </a:r>
            <a:endParaRPr lang="en-US" sz="1300" dirty="0" smtClean="0">
              <a:latin typeface="Arial" panose="020B0604020202020204" pitchFamily="34" charset="0"/>
              <a:cs typeface="Arial" panose="020B0604020202020204" pitchFamily="34" charset="0"/>
            </a:endParaRPr>
          </a:p>
          <a:p>
            <a:pPr marL="0" indent="-252000" algn="just">
              <a:lnSpc>
                <a:spcPct val="120000"/>
              </a:lnSpc>
              <a:spcBef>
                <a:spcPts val="0"/>
              </a:spcBef>
            </a:pPr>
            <a:r>
              <a:rPr lang="en-US" sz="1300" dirty="0" smtClean="0">
                <a:latin typeface="Arial" panose="020B0604020202020204" pitchFamily="34" charset="0"/>
                <a:cs typeface="Arial" panose="020B0604020202020204" pitchFamily="34" charset="0"/>
              </a:rPr>
              <a:t>Заборона на вживання зайчатини пояснювалася в народі тим, що в зайця собачі лапи, а його косоокість має здатність забирати сон у ще ненароджених дітей.</a:t>
            </a:r>
            <a:r>
              <a:rPr lang="ru-RU" sz="1300" dirty="0" smtClean="0">
                <a:latin typeface="Arial" panose="020B0604020202020204" pitchFamily="34" charset="0"/>
                <a:cs typeface="Arial" panose="020B0604020202020204" pitchFamily="34" charset="0"/>
              </a:rPr>
              <a:t> Сон про пійманого зайця віщує жінці вагітність і народження сина, а чоловіку – блуд. </a:t>
            </a:r>
            <a:r>
              <a:rPr lang="uk-UA" sz="1300" dirty="0" smtClean="0">
                <a:latin typeface="Arial" panose="020B0604020202020204" pitchFamily="34" charset="0"/>
                <a:cs typeface="Arial" panose="020B0604020202020204" pitchFamily="34" charset="0"/>
              </a:rPr>
              <a:t> </a:t>
            </a:r>
            <a:endParaRPr lang="en-US" sz="1300" dirty="0" smtClean="0">
              <a:latin typeface="Arial" panose="020B0604020202020204" pitchFamily="34" charset="0"/>
              <a:cs typeface="Arial" panose="020B0604020202020204" pitchFamily="34" charset="0"/>
            </a:endParaRPr>
          </a:p>
          <a:p>
            <a:pPr marL="0" indent="-252000" algn="just">
              <a:lnSpc>
                <a:spcPct val="120000"/>
              </a:lnSpc>
              <a:spcBef>
                <a:spcPts val="0"/>
              </a:spcBef>
            </a:pPr>
            <a:r>
              <a:rPr lang="en-US" sz="1300" dirty="0" smtClean="0">
                <a:latin typeface="Arial" panose="020B0604020202020204" pitchFamily="34" charset="0"/>
                <a:cs typeface="Arial" panose="020B0604020202020204" pitchFamily="34" charset="0"/>
              </a:rPr>
              <a:t>«Вогняна» символіка зайця проявляється в повір’ях: </a:t>
            </a:r>
            <a:r>
              <a:rPr lang="en-US" sz="1300" i="1" dirty="0" smtClean="0">
                <a:latin typeface="Arial" panose="020B0604020202020204" pitchFamily="34" charset="0"/>
                <a:cs typeface="Arial" panose="020B0604020202020204" pitchFamily="34" charset="0"/>
              </a:rPr>
              <a:t>«Якщо на подвір’я або в село забіг заєць – буде пожежа»</a:t>
            </a:r>
            <a:r>
              <a:rPr lang="en-US" sz="1300" dirty="0" smtClean="0">
                <a:latin typeface="Arial" panose="020B0604020202020204" pitchFamily="34" charset="0"/>
                <a:cs typeface="Arial" panose="020B0604020202020204" pitchFamily="34" charset="0"/>
              </a:rPr>
              <a:t>; сонниках </a:t>
            </a:r>
            <a:r>
              <a:rPr lang="en-US" sz="1300" i="1" dirty="0" smtClean="0">
                <a:latin typeface="Arial" panose="020B0604020202020204" pitchFamily="34" charset="0"/>
                <a:cs typeface="Arial" panose="020B0604020202020204" pitchFamily="34" charset="0"/>
              </a:rPr>
              <a:t>«Заєць у сні – провісник небезпеки, пожежі»</a:t>
            </a:r>
            <a:r>
              <a:rPr lang="uk-UA" sz="1300" dirty="0" smtClean="0">
                <a:latin typeface="Arial" panose="020B0604020202020204" pitchFamily="34" charset="0"/>
                <a:cs typeface="Arial" panose="020B0604020202020204" pitchFamily="34" charset="0"/>
              </a:rPr>
              <a:t>.</a:t>
            </a:r>
            <a:r>
              <a:rPr lang="en-US" sz="1300" dirty="0" smtClean="0">
                <a:latin typeface="Arial" panose="020B0604020202020204" pitchFamily="34" charset="0"/>
                <a:cs typeface="Arial" panose="020B0604020202020204" pitchFamily="34" charset="0"/>
              </a:rPr>
              <a:t> Сонячне проміння має назву «сонячні зайчики», дзеркальний відбиток сонця називають «дзеркальний зайчик», сірники на тюремному жаргоні іменують «зайчики»</a:t>
            </a:r>
            <a:r>
              <a:rPr lang="uk-UA" sz="1300" dirty="0" smtClean="0">
                <a:latin typeface="Arial" panose="020B0604020202020204" pitchFamily="34" charset="0"/>
                <a:cs typeface="Arial" panose="020B0604020202020204" pitchFamily="34" charset="0"/>
              </a:rPr>
              <a:t>.</a:t>
            </a:r>
          </a:p>
          <a:p>
            <a:pPr marL="0" indent="-252000" algn="just">
              <a:lnSpc>
                <a:spcPct val="120000"/>
              </a:lnSpc>
              <a:spcBef>
                <a:spcPts val="0"/>
              </a:spcBef>
            </a:pPr>
            <a:r>
              <a:rPr lang="ru-RU" sz="1300" dirty="0" smtClean="0">
                <a:latin typeface="Arial" panose="020B0604020202020204" pitchFamily="34" charset="0"/>
                <a:cs typeface="Arial" panose="020B0604020202020204" pitchFamily="34" charset="0"/>
              </a:rPr>
              <a:t>Малих дітей, у яких з’явилися перші два зуби, порівнюють із зайчиком</a:t>
            </a:r>
            <a:r>
              <a:rPr lang="uk-UA" sz="1300" dirty="0" smtClean="0">
                <a:latin typeface="Arial" panose="020B0604020202020204" pitchFamily="34" charset="0"/>
                <a:cs typeface="Arial" panose="020B0604020202020204" pitchFamily="34" charset="0"/>
              </a:rPr>
              <a:t>.</a:t>
            </a:r>
            <a:endParaRPr lang="en-US" sz="1300" dirty="0" smtClean="0">
              <a:latin typeface="Arial" panose="020B0604020202020204" pitchFamily="34" charset="0"/>
              <a:cs typeface="Arial" panose="020B0604020202020204" pitchFamily="34" charset="0"/>
            </a:endParaRPr>
          </a:p>
          <a:p>
            <a:pPr marL="0" indent="-252000" algn="just">
              <a:lnSpc>
                <a:spcPct val="120000"/>
              </a:lnSpc>
              <a:spcBef>
                <a:spcPts val="0"/>
              </a:spcBef>
            </a:pPr>
            <a:r>
              <a:rPr lang="en-US" sz="1300" dirty="0" smtClean="0">
                <a:latin typeface="Arial" panose="020B0604020202020204" pitchFamily="34" charset="0"/>
                <a:cs typeface="Arial" panose="020B0604020202020204" pitchFamily="34" charset="0"/>
              </a:rPr>
              <a:t>Згідно повір’їв, заяча кров чудово допомагає при безплідді, заячий жир полегшує пологи, заячі бибки (кал) покращують несучість курей. У веснянках та гагілках заєць символізує коханого: </a:t>
            </a:r>
            <a:r>
              <a:rPr lang="en-US" sz="1300" i="1" dirty="0" smtClean="0">
                <a:latin typeface="Arial" panose="020B0604020202020204" pitchFamily="34" charset="0"/>
                <a:cs typeface="Arial" panose="020B0604020202020204" pitchFamily="34" charset="0"/>
              </a:rPr>
              <a:t>«Ой ти, зайчику, ти милесенький, Ти, голубе, ти сивесенький… Взуйся, зайку, в черевички, Полинь, зайку, по Дунайку, Вибери собі дівку з крайку»</a:t>
            </a:r>
            <a:r>
              <a:rPr lang="uk-UA" sz="1300" i="1" dirty="0" smtClean="0">
                <a:latin typeface="Arial" panose="020B0604020202020204" pitchFamily="34" charset="0"/>
                <a:cs typeface="Arial" panose="020B0604020202020204" pitchFamily="34" charset="0"/>
              </a:rPr>
              <a:t>.</a:t>
            </a:r>
            <a:r>
              <a:rPr lang="en-US" sz="1300" i="1" dirty="0" smtClean="0">
                <a:latin typeface="Arial" panose="020B0604020202020204" pitchFamily="34" charset="0"/>
                <a:cs typeface="Arial" panose="020B0604020202020204" pitchFamily="34" charset="0"/>
              </a:rPr>
              <a:t> </a:t>
            </a:r>
            <a:endParaRPr lang="en-US" sz="1300" dirty="0">
              <a:latin typeface="Arial" panose="020B0604020202020204" pitchFamily="34" charset="0"/>
              <a:cs typeface="Arial" panose="020B0604020202020204" pitchFamily="34" charset="0"/>
            </a:endParaRPr>
          </a:p>
        </p:txBody>
      </p:sp>
      <p:sp>
        <p:nvSpPr>
          <p:cNvPr id="4" name="Текст 3"/>
          <p:cNvSpPr>
            <a:spLocks noGrp="1"/>
          </p:cNvSpPr>
          <p:nvPr>
            <p:ph type="body" sz="half" idx="2"/>
          </p:nvPr>
        </p:nvSpPr>
        <p:spPr>
          <a:xfrm>
            <a:off x="360219" y="1598613"/>
            <a:ext cx="4064000" cy="4262436"/>
          </a:xfrm>
        </p:spPr>
        <p:txBody>
          <a:bodyPr/>
          <a:lstStyle/>
          <a:p>
            <a:endParaRPr lang="en-US"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36" y="1598612"/>
            <a:ext cx="4303383" cy="5171643"/>
          </a:xfrm>
          <a:prstGeom prst="rect">
            <a:avLst/>
          </a:prstGeom>
        </p:spPr>
      </p:pic>
    </p:spTree>
    <p:extLst>
      <p:ext uri="{BB962C8B-B14F-4D97-AF65-F5344CB8AC3E}">
        <p14:creationId xmlns:p14="http://schemas.microsoft.com/office/powerpoint/2010/main" val="1053565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4" y="624110"/>
            <a:ext cx="8911687" cy="429990"/>
          </a:xfrm>
        </p:spPr>
        <p:txBody>
          <a:bodyPr>
            <a:normAutofit fontScale="90000"/>
          </a:bodyPr>
          <a:lstStyle/>
          <a:p>
            <a:endParaRPr lang="ru-RU" dirty="0"/>
          </a:p>
        </p:txBody>
      </p:sp>
      <p:pic>
        <p:nvPicPr>
          <p:cNvPr id="5" name="Содержимое 4" descr="rizdvo_4.jpg"/>
          <p:cNvPicPr>
            <a:picLocks noGrp="1" noChangeAspect="1"/>
          </p:cNvPicPr>
          <p:nvPr>
            <p:ph sz="half" idx="1"/>
          </p:nvPr>
        </p:nvPicPr>
        <p:blipFill>
          <a:blip r:embed="rId2" cstate="print"/>
          <a:stretch>
            <a:fillRect/>
          </a:stretch>
        </p:blipFill>
        <p:spPr>
          <a:xfrm>
            <a:off x="1371600" y="279400"/>
            <a:ext cx="9436100" cy="6261100"/>
          </a:xfrm>
        </p:spPr>
      </p:pic>
      <p:sp>
        <p:nvSpPr>
          <p:cNvPr id="4" name="Содержимое 3"/>
          <p:cNvSpPr>
            <a:spLocks noGrp="1"/>
          </p:cNvSpPr>
          <p:nvPr>
            <p:ph sz="half" idx="2"/>
          </p:nvPr>
        </p:nvSpPr>
        <p:spPr>
          <a:xfrm>
            <a:off x="10947399" y="2126222"/>
            <a:ext cx="557211" cy="3777622"/>
          </a:xfrm>
        </p:spPr>
        <p:txBody>
          <a:bodyPr/>
          <a:lstStyle/>
          <a:p>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pic>
        <p:nvPicPr>
          <p:cNvPr id="7" name="Содержимое 6" descr="20180129123740.jpg"/>
          <p:cNvPicPr>
            <a:picLocks noGrp="1" noChangeAspect="1"/>
          </p:cNvPicPr>
          <p:nvPr>
            <p:ph idx="1"/>
          </p:nvPr>
        </p:nvPicPr>
        <p:blipFill>
          <a:blip r:embed="rId2" cstate="print"/>
          <a:stretch>
            <a:fillRect/>
          </a:stretch>
        </p:blipFill>
        <p:spPr>
          <a:xfrm>
            <a:off x="2273300" y="596900"/>
            <a:ext cx="8661400" cy="58674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1026" name="Picture 2" descr="https://drohobych-rada.gov.ua/wp-content/uploads/2021/01/136040184_751070682477544_8023860392463435521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65665" y="922713"/>
            <a:ext cx="6035040" cy="562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072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2050" name="Picture 2" descr="https://risu.ua/php_uploads/files/articles/ArticleFiles_46221_02_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6284" y="814647"/>
            <a:ext cx="6999316" cy="591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5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7801" y="340243"/>
            <a:ext cx="10056812" cy="599558"/>
          </a:xfrm>
        </p:spPr>
        <p:txBody>
          <a:bodyPr>
            <a:normAutofit fontScale="90000"/>
          </a:bodyPr>
          <a:lstStyle/>
          <a:p>
            <a:pPr algn="just"/>
            <a:r>
              <a:rPr lang="uk-UA" sz="2800" b="1" dirty="0" smtClean="0"/>
              <a:t>1.Землеробство (хліборобство, городництво, садівництво).</a:t>
            </a:r>
            <a:r>
              <a:rPr lang="ru-RU" sz="2800" dirty="0" smtClean="0"/>
              <a:t/>
            </a:r>
            <a:br>
              <a:rPr lang="ru-RU" sz="2800" dirty="0" smtClean="0"/>
            </a:br>
            <a:r>
              <a:rPr lang="ru-RU" dirty="0" smtClean="0"/>
              <a:t/>
            </a:r>
            <a:br>
              <a:rPr lang="ru-RU" dirty="0" smtClean="0"/>
            </a:br>
            <a:endParaRPr lang="ru-RU" dirty="0"/>
          </a:p>
        </p:txBody>
      </p:sp>
      <p:sp>
        <p:nvSpPr>
          <p:cNvPr id="3" name="Содержимое 2"/>
          <p:cNvSpPr>
            <a:spLocks noGrp="1"/>
          </p:cNvSpPr>
          <p:nvPr>
            <p:ph idx="1"/>
          </p:nvPr>
        </p:nvSpPr>
        <p:spPr>
          <a:xfrm>
            <a:off x="990600" y="838200"/>
            <a:ext cx="10934700" cy="5668925"/>
          </a:xfrm>
        </p:spPr>
        <p:txBody>
          <a:bodyPr>
            <a:normAutofit/>
          </a:bodyPr>
          <a:lstStyle/>
          <a:p>
            <a:pPr lvl="0" algn="just">
              <a:buNone/>
            </a:pPr>
            <a:r>
              <a:rPr lang="uk-UA" dirty="0" smtClean="0"/>
              <a:t>1. </a:t>
            </a:r>
            <a:r>
              <a:rPr lang="uk-UA" b="1" dirty="0" smtClean="0"/>
              <a:t>Галузі землеробства</a:t>
            </a:r>
            <a:r>
              <a:rPr lang="uk-UA" dirty="0" smtClean="0"/>
              <a:t>: хліборобство, городництво, садівництво.</a:t>
            </a:r>
          </a:p>
          <a:p>
            <a:pPr algn="just">
              <a:buNone/>
            </a:pPr>
            <a:r>
              <a:rPr lang="uk-UA" dirty="0" smtClean="0"/>
              <a:t>2. </a:t>
            </a:r>
            <a:r>
              <a:rPr lang="uk-UA" b="1" dirty="0" smtClean="0"/>
              <a:t>Системи землеробства: </a:t>
            </a:r>
            <a:r>
              <a:rPr lang="uk-UA" dirty="0" smtClean="0"/>
              <a:t>вирубно-вогнева система, перелогова (залежна) система,   трипілля (двопілля, чотирипілля). </a:t>
            </a:r>
          </a:p>
          <a:p>
            <a:pPr algn="just">
              <a:buNone/>
            </a:pPr>
            <a:r>
              <a:rPr lang="uk-UA" dirty="0" smtClean="0"/>
              <a:t>3.</a:t>
            </a:r>
            <a:r>
              <a:rPr lang="uk-UA" b="1" dirty="0" smtClean="0"/>
              <a:t> Оранка</a:t>
            </a:r>
            <a:r>
              <a:rPr lang="uk-UA" dirty="0" smtClean="0"/>
              <a:t> – спосіб розпушування землі перед сівбою (плуг, рало, соха). </a:t>
            </a:r>
          </a:p>
          <a:p>
            <a:pPr algn="just">
              <a:buNone/>
            </a:pPr>
            <a:r>
              <a:rPr lang="uk-UA" dirty="0" smtClean="0"/>
              <a:t>4. </a:t>
            </a:r>
            <a:r>
              <a:rPr lang="uk-UA" b="1" dirty="0" smtClean="0"/>
              <a:t>Яровина </a:t>
            </a:r>
            <a:r>
              <a:rPr lang="uk-UA" dirty="0" smtClean="0"/>
              <a:t>–</a:t>
            </a:r>
            <a:r>
              <a:rPr lang="uk-UA" b="1" dirty="0" smtClean="0"/>
              <a:t> </a:t>
            </a:r>
            <a:r>
              <a:rPr lang="uk-UA" dirty="0" smtClean="0"/>
              <a:t>весняна сівба зернових та зернобобових культур (здебільшого вівса, гречки, гороху, меншою мірою пшениці та ячменю, зрідка жита) з розрахунком, що протягом весни й літа вони виростуть і дозріють. </a:t>
            </a:r>
          </a:p>
          <a:p>
            <a:pPr algn="just">
              <a:buNone/>
            </a:pPr>
            <a:r>
              <a:rPr lang="uk-UA" dirty="0" smtClean="0"/>
              <a:t>5. </a:t>
            </a:r>
            <a:r>
              <a:rPr lang="uk-UA" b="1" dirty="0" smtClean="0"/>
              <a:t>Озимина </a:t>
            </a:r>
            <a:r>
              <a:rPr lang="uk-UA" dirty="0" smtClean="0"/>
              <a:t>– це сівба, звичайно жита або пшениці, з розрахунком, що восени зерна зійдуть, а рости й дозрівати будуть наступного року. </a:t>
            </a:r>
          </a:p>
          <a:p>
            <a:pPr algn="just">
              <a:buNone/>
            </a:pPr>
            <a:r>
              <a:rPr lang="uk-UA" b="1" dirty="0" smtClean="0"/>
              <a:t>6. Міри землі: десятина</a:t>
            </a:r>
            <a:r>
              <a:rPr lang="uk-UA" dirty="0" smtClean="0"/>
              <a:t> (дорівнювала 2400 квадратних сажнів), сажень (2,13 м), </a:t>
            </a:r>
            <a:r>
              <a:rPr lang="uk-UA" b="1" dirty="0" err="1" smtClean="0"/>
              <a:t>довержай</a:t>
            </a:r>
            <a:r>
              <a:rPr lang="uk-UA" b="1" dirty="0" smtClean="0"/>
              <a:t>,</a:t>
            </a:r>
            <a:r>
              <a:rPr lang="ru-RU" dirty="0" smtClean="0"/>
              <a:t> </a:t>
            </a:r>
            <a:r>
              <a:rPr lang="uk-UA" b="1" dirty="0" smtClean="0"/>
              <a:t>волока</a:t>
            </a:r>
            <a:r>
              <a:rPr lang="uk-UA" dirty="0" smtClean="0"/>
              <a:t>  (дорівнювала 30 моргам), </a:t>
            </a:r>
            <a:r>
              <a:rPr lang="uk-UA" b="1" dirty="0" err="1" smtClean="0"/>
              <a:t>гона</a:t>
            </a:r>
            <a:r>
              <a:rPr lang="uk-UA" dirty="0" smtClean="0"/>
              <a:t> </a:t>
            </a:r>
            <a:r>
              <a:rPr lang="uk-UA" i="1" dirty="0" smtClean="0"/>
              <a:t>(невеликі</a:t>
            </a:r>
            <a:r>
              <a:rPr lang="uk-UA" dirty="0" smtClean="0"/>
              <a:t> – 60 сажнів, </a:t>
            </a:r>
            <a:r>
              <a:rPr lang="uk-UA" i="1" dirty="0" smtClean="0"/>
              <a:t>середні</a:t>
            </a:r>
            <a:r>
              <a:rPr lang="uk-UA" dirty="0" smtClean="0"/>
              <a:t> – 80 та </a:t>
            </a:r>
            <a:r>
              <a:rPr lang="uk-UA" i="1" dirty="0" smtClean="0"/>
              <a:t>добрі гони</a:t>
            </a:r>
            <a:r>
              <a:rPr lang="uk-UA" dirty="0" smtClean="0"/>
              <a:t> – 120 і більше сажнів), д</a:t>
            </a:r>
            <a:r>
              <a:rPr lang="uk-UA" b="1" dirty="0" smtClean="0"/>
              <a:t>ень</a:t>
            </a:r>
            <a:r>
              <a:rPr lang="uk-UA" dirty="0" smtClean="0"/>
              <a:t> (приблизно 0,75 десятини), </a:t>
            </a:r>
            <a:r>
              <a:rPr lang="uk-UA" b="1" dirty="0" smtClean="0"/>
              <a:t>лан (</a:t>
            </a:r>
            <a:r>
              <a:rPr lang="uk-UA" dirty="0" smtClean="0"/>
              <a:t>1. Міра надільної орної землі, що поступово зменшуючись від 30 до 10 десятин, набув вигляду трьох ділянок розміром 400 на 96 ліктів.</a:t>
            </a:r>
            <a:r>
              <a:rPr lang="uk-UA" b="1" dirty="0" smtClean="0"/>
              <a:t> День</a:t>
            </a:r>
            <a:r>
              <a:rPr lang="uk-UA" dirty="0" smtClean="0"/>
              <a:t> –  приблизно 0,75 десятини),  </a:t>
            </a:r>
            <a:r>
              <a:rPr lang="uk-UA" b="1" dirty="0" smtClean="0"/>
              <a:t>морг</a:t>
            </a:r>
            <a:r>
              <a:rPr lang="uk-UA" dirty="0" smtClean="0"/>
              <a:t> (дорівнював звичайно 0,57 га), </a:t>
            </a:r>
            <a:r>
              <a:rPr lang="uk-UA" b="1" dirty="0" err="1" smtClean="0"/>
              <a:t>опруг</a:t>
            </a:r>
            <a:r>
              <a:rPr lang="uk-UA" dirty="0" smtClean="0"/>
              <a:t> (величина земельної ділянки, яку виорювали парою волів без перерви протягом третини або чверті робочого дня).</a:t>
            </a:r>
            <a:endParaRPr lang="ru-RU" dirty="0" smtClean="0"/>
          </a:p>
          <a:p>
            <a:pPr algn="just"/>
            <a:endParaRPr lang="ru-RU" dirty="0" smtClean="0"/>
          </a:p>
          <a:p>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3074" name="Picture 2" descr="https://risu.ua/php_uploads/files/articles/ArticleFiles_46221_08_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2537" y="822960"/>
            <a:ext cx="5935287" cy="566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1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2300" y="215900"/>
            <a:ext cx="9612311" cy="2374900"/>
          </a:xfrm>
        </p:spPr>
        <p:txBody>
          <a:bodyPr/>
          <a:lstStyle/>
          <a:p>
            <a:endParaRPr lang="ru-RU" dirty="0"/>
          </a:p>
        </p:txBody>
      </p:sp>
      <p:pic>
        <p:nvPicPr>
          <p:cNvPr id="5" name="Содержимое 4" descr="плуг.jpg"/>
          <p:cNvPicPr>
            <a:picLocks noGrp="1" noChangeAspect="1"/>
          </p:cNvPicPr>
          <p:nvPr>
            <p:ph sz="half" idx="1"/>
          </p:nvPr>
        </p:nvPicPr>
        <p:blipFill>
          <a:blip r:embed="rId2" cstate="print"/>
          <a:stretch>
            <a:fillRect/>
          </a:stretch>
        </p:blipFill>
        <p:spPr>
          <a:xfrm>
            <a:off x="1765300" y="2730500"/>
            <a:ext cx="4267200" cy="3886200"/>
          </a:xfrm>
        </p:spPr>
      </p:pic>
      <p:pic>
        <p:nvPicPr>
          <p:cNvPr id="6" name="Содержимое 5" descr="Соха.jpg"/>
          <p:cNvPicPr>
            <a:picLocks noGrp="1" noChangeAspect="1"/>
          </p:cNvPicPr>
          <p:nvPr>
            <p:ph sz="half" idx="2"/>
          </p:nvPr>
        </p:nvPicPr>
        <p:blipFill>
          <a:blip r:embed="rId3" cstate="print"/>
          <a:stretch>
            <a:fillRect/>
          </a:stretch>
        </p:blipFill>
        <p:spPr>
          <a:xfrm>
            <a:off x="6362700" y="2794000"/>
            <a:ext cx="5141913" cy="3708400"/>
          </a:xfrm>
        </p:spPr>
      </p:pic>
      <p:pic>
        <p:nvPicPr>
          <p:cNvPr id="1026" name="Picture 2"/>
          <p:cNvPicPr>
            <a:picLocks noChangeAspect="1" noChangeArrowheads="1"/>
          </p:cNvPicPr>
          <p:nvPr/>
        </p:nvPicPr>
        <p:blipFill>
          <a:blip r:embed="rId4" cstate="print"/>
          <a:srcRect/>
          <a:stretch>
            <a:fillRect/>
          </a:stretch>
        </p:blipFill>
        <p:spPr bwMode="auto">
          <a:xfrm>
            <a:off x="1765300" y="215900"/>
            <a:ext cx="9817100" cy="2467623"/>
          </a:xfrm>
          <a:prstGeom prst="rect">
            <a:avLst/>
          </a:prstGeom>
          <a:noFill/>
          <a:ln w="9525">
            <a:noFill/>
            <a:miter lim="800000"/>
            <a:headEnd/>
            <a:tailEnd/>
          </a:ln>
        </p:spPr>
      </p:pic>
      <p:sp>
        <p:nvSpPr>
          <p:cNvPr id="7" name="Прямоугольник 6"/>
          <p:cNvSpPr/>
          <p:nvPr/>
        </p:nvSpPr>
        <p:spPr>
          <a:xfrm>
            <a:off x="1803400" y="190500"/>
            <a:ext cx="6210300" cy="369332"/>
          </a:xfrm>
          <a:prstGeom prst="rect">
            <a:avLst/>
          </a:prstGeom>
        </p:spPr>
        <p:txBody>
          <a:bodyPr wrap="square">
            <a:spAutoFit/>
          </a:bodyPr>
          <a:lstStyle/>
          <a:p>
            <a:r>
              <a:rPr lang="uk-UA" b="1" dirty="0" smtClean="0"/>
              <a:t>Землеробські знаряддя: </a:t>
            </a:r>
            <a:r>
              <a:rPr lang="uk-UA" i="1" dirty="0" smtClean="0"/>
              <a:t>плуг, рало і соха</a:t>
            </a:r>
            <a:endParaRPr lang="ru-RU" dirty="0"/>
          </a:p>
        </p:txBody>
      </p:sp>
      <p:sp>
        <p:nvSpPr>
          <p:cNvPr id="8" name="Прямоугольник 7"/>
          <p:cNvSpPr/>
          <p:nvPr/>
        </p:nvSpPr>
        <p:spPr>
          <a:xfrm>
            <a:off x="1409700" y="3244334"/>
            <a:ext cx="838200" cy="369332"/>
          </a:xfrm>
          <a:prstGeom prst="rect">
            <a:avLst/>
          </a:prstGeom>
        </p:spPr>
        <p:txBody>
          <a:bodyPr wrap="square">
            <a:spAutoFit/>
          </a:bodyPr>
          <a:lstStyle/>
          <a:p>
            <a:r>
              <a:rPr lang="uk-UA" i="1" dirty="0" smtClean="0">
                <a:solidFill>
                  <a:srgbClr val="FF0000"/>
                </a:solidFill>
              </a:rPr>
              <a:t>плуг</a:t>
            </a:r>
            <a:endParaRPr lang="ru-RU" dirty="0">
              <a:solidFill>
                <a:srgbClr val="FF0000"/>
              </a:solidFill>
            </a:endParaRPr>
          </a:p>
        </p:txBody>
      </p:sp>
      <p:sp>
        <p:nvSpPr>
          <p:cNvPr id="9" name="Прямоугольник 8"/>
          <p:cNvSpPr/>
          <p:nvPr/>
        </p:nvSpPr>
        <p:spPr>
          <a:xfrm>
            <a:off x="11188700" y="3244334"/>
            <a:ext cx="850900" cy="369332"/>
          </a:xfrm>
          <a:prstGeom prst="rect">
            <a:avLst/>
          </a:prstGeom>
        </p:spPr>
        <p:txBody>
          <a:bodyPr wrap="square">
            <a:spAutoFit/>
          </a:bodyPr>
          <a:lstStyle/>
          <a:p>
            <a:r>
              <a:rPr lang="uk-UA" i="1" dirty="0" smtClean="0">
                <a:solidFill>
                  <a:srgbClr val="FF0000"/>
                </a:solidFill>
              </a:rPr>
              <a:t>рало</a:t>
            </a:r>
            <a:endParaRPr lang="ru-RU" dirty="0">
              <a:solidFill>
                <a:srgbClr val="FF0000"/>
              </a:solidFill>
            </a:endParaRPr>
          </a:p>
        </p:txBody>
      </p:sp>
      <p:sp>
        <p:nvSpPr>
          <p:cNvPr id="10" name="Прямоугольник 9"/>
          <p:cNvSpPr/>
          <p:nvPr/>
        </p:nvSpPr>
        <p:spPr>
          <a:xfrm>
            <a:off x="9232901" y="1841500"/>
            <a:ext cx="889000" cy="369332"/>
          </a:xfrm>
          <a:prstGeom prst="rect">
            <a:avLst/>
          </a:prstGeom>
        </p:spPr>
        <p:txBody>
          <a:bodyPr wrap="square">
            <a:spAutoFit/>
          </a:bodyPr>
          <a:lstStyle/>
          <a:p>
            <a:r>
              <a:rPr lang="uk-UA" i="1" dirty="0" smtClean="0">
                <a:solidFill>
                  <a:srgbClr val="FF0000"/>
                </a:solidFill>
              </a:rPr>
              <a:t>соха</a:t>
            </a:r>
            <a:endParaRPr lang="ru-RU"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03121" y="349136"/>
            <a:ext cx="9401492" cy="540326"/>
          </a:xfrm>
        </p:spPr>
        <p:txBody>
          <a:bodyPr>
            <a:normAutofit/>
          </a:bodyPr>
          <a:lstStyle/>
          <a:p>
            <a:r>
              <a:rPr lang="uk-UA" sz="2400" b="1" dirty="0" smtClean="0"/>
              <a:t>Звичаї, традиції, забобони у хліборобстві </a:t>
            </a:r>
            <a:endParaRPr lang="uk-UA" sz="2400" b="1" dirty="0"/>
          </a:p>
        </p:txBody>
      </p:sp>
      <p:sp>
        <p:nvSpPr>
          <p:cNvPr id="3" name="Подзаголовок 2"/>
          <p:cNvSpPr>
            <a:spLocks noGrp="1"/>
          </p:cNvSpPr>
          <p:nvPr>
            <p:ph type="subTitle" idx="1"/>
          </p:nvPr>
        </p:nvSpPr>
        <p:spPr>
          <a:xfrm>
            <a:off x="1596045" y="1064029"/>
            <a:ext cx="9908568" cy="5353396"/>
          </a:xfrm>
        </p:spPr>
        <p:txBody>
          <a:bodyPr>
            <a:normAutofit fontScale="85000" lnSpcReduction="20000"/>
          </a:bodyPr>
          <a:lstStyle/>
          <a:p>
            <a:pPr algn="just"/>
            <a:r>
              <a:rPr lang="uk-UA" dirty="0" smtClean="0">
                <a:solidFill>
                  <a:schemeClr val="tx1"/>
                </a:solidFill>
                <a:latin typeface="Arial" panose="020B0604020202020204" pitchFamily="34" charset="0"/>
                <a:cs typeface="Arial" panose="020B0604020202020204" pitchFamily="34" charset="0"/>
              </a:rPr>
              <a:t>Традиція догляду за нивами виробила значну кількість звичаїв, обрядів, забобонів, пов'язаних із майбутнім урожаєм: </a:t>
            </a:r>
          </a:p>
          <a:p>
            <a:pPr algn="just"/>
            <a:r>
              <a:rPr lang="uk-UA" dirty="0" smtClean="0">
                <a:solidFill>
                  <a:schemeClr val="tx1"/>
                </a:solidFill>
                <a:latin typeface="Arial" panose="020B0604020202020204" pitchFamily="34" charset="0"/>
                <a:cs typeface="Arial" panose="020B0604020202020204" pitchFamily="34" charset="0"/>
              </a:rPr>
              <a:t>Перед початком оранки не можна нікому нічого давати чи позичати, щоб не позбутися щастя, яке необхідне в цій відповідальній роботі. </a:t>
            </a:r>
          </a:p>
          <a:p>
            <a:pPr algn="just"/>
            <a:r>
              <a:rPr lang="uk-UA" dirty="0" smtClean="0">
                <a:solidFill>
                  <a:schemeClr val="tx1"/>
                </a:solidFill>
                <a:latin typeface="Arial" panose="020B0604020202020204" pitchFamily="34" charset="0"/>
                <a:cs typeface="Arial" panose="020B0604020202020204" pitchFamily="34" charset="0"/>
              </a:rPr>
              <a:t>Для оранки вибирався день, коли був повний місяць (у деяких регіонах – коли місяць зростав), найкраще вівторок, четвер або субота. Однак це не має бути день, в який цього року випало Благовіщення. </a:t>
            </a:r>
          </a:p>
          <a:p>
            <a:pPr algn="just"/>
            <a:r>
              <a:rPr lang="uk-UA" dirty="0" smtClean="0">
                <a:solidFill>
                  <a:schemeClr val="tx1"/>
                </a:solidFill>
                <a:latin typeface="Arial" panose="020B0604020202020204" pitchFamily="34" charset="0"/>
                <a:cs typeface="Arial" panose="020B0604020202020204" pitchFamily="34" charset="0"/>
              </a:rPr>
              <a:t>Починати оранку або сівбу годилося обов'язково </a:t>
            </a:r>
            <a:r>
              <a:rPr lang="uk-UA" b="1" dirty="0" smtClean="0">
                <a:solidFill>
                  <a:schemeClr val="tx1"/>
                </a:solidFill>
                <a:latin typeface="Arial" panose="020B0604020202020204" pitchFamily="34" charset="0"/>
                <a:cs typeface="Arial" panose="020B0604020202020204" pitchFamily="34" charset="0"/>
              </a:rPr>
              <a:t>на світанку</a:t>
            </a:r>
            <a:r>
              <a:rPr lang="uk-UA" dirty="0" smtClean="0">
                <a:solidFill>
                  <a:schemeClr val="tx1"/>
                </a:solidFill>
                <a:latin typeface="Arial" panose="020B0604020202020204" pitchFamily="34" charset="0"/>
                <a:cs typeface="Arial" panose="020B0604020202020204" pitchFamily="34" charset="0"/>
              </a:rPr>
              <a:t>, щоб не зустріти нікого перед роботою. Якщо зустрічали когось, то не розмовляли, навіть не віталися, хіба що кивали головою. Слід було не тільки дотримуватися мовчанки, але й особливої чистоти, щоб хліб був чистим. Тому напередодні якнайкраще милися, а вранці вдягалися у святкову сорочку, іноді весільну. </a:t>
            </a:r>
          </a:p>
          <a:p>
            <a:pPr algn="just"/>
            <a:r>
              <a:rPr lang="uk-UA" dirty="0" smtClean="0">
                <a:solidFill>
                  <a:schemeClr val="tx1"/>
                </a:solidFill>
                <a:latin typeface="Arial" panose="020B0604020202020204" pitchFamily="34" charset="0"/>
                <a:cs typeface="Arial" panose="020B0604020202020204" pitchFamily="34" charset="0"/>
              </a:rPr>
              <a:t>Перед початком оранки не можна забивати в землю кілки, бо вона в цей час свята; також не можна свистіти, щоб не викликати злих духів. Зерно, що збираються сіяти, відбирають якнайретельніше, досить часто змішуючи його з тим зерном, яким засівали засівальники на Новин рік, або зернами з </a:t>
            </a:r>
            <a:r>
              <a:rPr lang="uk-UA" dirty="0" err="1" smtClean="0">
                <a:solidFill>
                  <a:schemeClr val="tx1"/>
                </a:solidFill>
                <a:latin typeface="Arial" panose="020B0604020202020204" pitchFamily="34" charset="0"/>
                <a:cs typeface="Arial" panose="020B0604020202020204" pitchFamily="34" charset="0"/>
              </a:rPr>
              <a:t>Дідуха</a:t>
            </a:r>
            <a:r>
              <a:rPr lang="uk-UA" dirty="0" smtClean="0">
                <a:solidFill>
                  <a:schemeClr val="tx1"/>
                </a:solidFill>
                <a:latin typeface="Arial" panose="020B0604020202020204" pitchFamily="34" charset="0"/>
                <a:cs typeface="Arial" panose="020B0604020202020204" pitchFamily="34" charset="0"/>
              </a:rPr>
              <a:t> чи обжинкового вінка. За традицією сіє зерно чоловік.</a:t>
            </a:r>
          </a:p>
          <a:p>
            <a:pPr algn="just"/>
            <a:r>
              <a:rPr lang="uk-UA" dirty="0" smtClean="0">
                <a:solidFill>
                  <a:schemeClr val="tx1"/>
                </a:solidFill>
                <a:latin typeface="Arial" panose="020B0604020202020204" pitchFamily="34" charset="0"/>
                <a:cs typeface="Arial" panose="020B0604020202020204" pitchFamily="34" charset="0"/>
              </a:rPr>
              <a:t>Жнивами найчастіше керує жінка: господиня дому або найдосвідченіша жниця. Кінець жнив – обжинки.   </a:t>
            </a:r>
          </a:p>
          <a:p>
            <a:pPr algn="just"/>
            <a:r>
              <a:rPr lang="uk-UA" dirty="0" smtClean="0">
                <a:solidFill>
                  <a:schemeClr val="tx1"/>
                </a:solidFill>
                <a:latin typeface="Arial" panose="020B0604020202020204" pitchFamily="34" charset="0"/>
                <a:cs typeface="Arial" panose="020B0604020202020204" pitchFamily="34" charset="0"/>
              </a:rPr>
              <a:t>Коли зростали посіви жита чи пшениці, господарі ходили на йоле дивитися, як росте хліб. Боялися, що зла відьма зробить на ниві закрутку – надломить колосся, пригнувши їх до землі. Тоді нечиста сила перенесе врожай із цього поля в засіки відьми, яка зробила закрутку.   </a:t>
            </a:r>
          </a:p>
          <a:p>
            <a:pPr algn="just"/>
            <a:r>
              <a:rPr lang="uk-UA" dirty="0" smtClean="0">
                <a:solidFill>
                  <a:schemeClr val="tx1"/>
                </a:solidFill>
                <a:latin typeface="Arial" panose="020B0604020202020204" pitchFamily="34" charset="0"/>
                <a:cs typeface="Arial" panose="020B0604020202020204" pitchFamily="34" charset="0"/>
              </a:rPr>
              <a:t>Шанувалися всі звичаї, пов'язані з хлібом. Вдома не слід бути без хліба жодної ночі, бо обсядуть злидні. На ніч хліб потрібно накривати рушником, бо він теж спить. </a:t>
            </a:r>
          </a:p>
          <a:p>
            <a:pPr algn="just"/>
            <a:r>
              <a:rPr lang="uk-UA" dirty="0" smtClean="0">
                <a:solidFill>
                  <a:schemeClr val="tx1"/>
                </a:solidFill>
                <a:latin typeface="Arial" panose="020B0604020202020204" pitchFamily="34" charset="0"/>
                <a:cs typeface="Arial" panose="020B0604020202020204" pitchFamily="34" charset="0"/>
              </a:rPr>
              <a:t>Хліб чистий і святий, тому його можна брати в будь-кого – він не передає зла. Навіть якщо знайшов хліб, можна їсти, бо це дар Божий, над ним не владний ніякий злий дух. Хліб і сіль кладуть дитині в колиску, щоб уберегти її від злих очей.</a:t>
            </a:r>
          </a:p>
          <a:p>
            <a:endParaRPr lang="en-US" dirty="0"/>
          </a:p>
        </p:txBody>
      </p:sp>
    </p:spTree>
    <p:extLst>
      <p:ext uri="{BB962C8B-B14F-4D97-AF65-F5344CB8AC3E}">
        <p14:creationId xmlns:p14="http://schemas.microsoft.com/office/powerpoint/2010/main" val="221721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9900" y="423949"/>
            <a:ext cx="9764711" cy="2452255"/>
          </a:xfrm>
        </p:spPr>
        <p:txBody>
          <a:bodyPr>
            <a:normAutofit fontScale="90000"/>
          </a:bodyPr>
          <a:lstStyle/>
          <a:p>
            <a:r>
              <a:rPr lang="uk-UA" b="1" dirty="0" smtClean="0"/>
              <a:t>2.Тваринництво </a:t>
            </a:r>
            <a:r>
              <a:rPr lang="uk-UA" dirty="0" smtClean="0"/>
              <a:t> </a:t>
            </a:r>
            <a:br>
              <a:rPr lang="uk-UA" dirty="0" smtClean="0"/>
            </a:br>
            <a:r>
              <a:rPr lang="uk-UA" sz="1600" dirty="0" smtClean="0">
                <a:latin typeface="Arial" panose="020B0604020202020204" pitchFamily="34" charset="0"/>
                <a:cs typeface="Arial" panose="020B0604020202020204" pitchFamily="34" charset="0"/>
              </a:rPr>
              <a:t>Скотарство </a:t>
            </a:r>
            <a:r>
              <a:rPr lang="uk-UA" sz="1600" dirty="0">
                <a:latin typeface="Arial" panose="020B0604020202020204" pitchFamily="34" charset="0"/>
                <a:cs typeface="Arial" panose="020B0604020202020204" pitchFamily="34" charset="0"/>
              </a:rPr>
              <a:t>в українців було тісно пов'язане з землеробством. Майже в кожному дворі обов'язково тримали корів, волів та коней, овець, свиней. Утримання худоби давало, крім м'ясних, молочних продуктів та вовни й шкіри, можливість селянинові одержувати гній для удобрювання ланів</a:t>
            </a:r>
            <a:r>
              <a:rPr lang="uk-UA" sz="1600" dirty="0" smtClean="0">
                <a:latin typeface="Arial" panose="020B0604020202020204" pitchFamily="34" charset="0"/>
                <a:cs typeface="Arial" panose="020B0604020202020204" pitchFamily="34" charset="0"/>
              </a:rPr>
              <a:t>. Корів і волів, а також молодняк взимку тримали у закритих утеплених приміщеннях – </a:t>
            </a:r>
            <a:r>
              <a:rPr lang="uk-UA" sz="1600" i="1" dirty="0" smtClean="0">
                <a:latin typeface="Arial" panose="020B0604020202020204" pitchFamily="34" charset="0"/>
                <a:cs typeface="Arial" panose="020B0604020202020204" pitchFamily="34" charset="0"/>
              </a:rPr>
              <a:t>хлівах або стайнях</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
            </a:r>
            <a:br>
              <a:rPr lang="uk-UA" sz="1600" dirty="0">
                <a:latin typeface="Arial" panose="020B0604020202020204" pitchFamily="34" charset="0"/>
                <a:cs typeface="Arial" panose="020B0604020202020204" pitchFamily="34" charset="0"/>
              </a:rPr>
            </a:br>
            <a:r>
              <a:rPr lang="uk-UA" sz="1600" dirty="0" smtClean="0">
                <a:latin typeface="Arial" panose="020B0604020202020204" pitchFamily="34" charset="0"/>
                <a:cs typeface="Arial" panose="020B0604020202020204" pitchFamily="34" charset="0"/>
              </a:rPr>
              <a:t>Залежно від природних та соціально-економічних умов існувала кілька способів утримання худоби влітку: </a:t>
            </a:r>
            <a:r>
              <a:rPr lang="uk-UA" sz="1600" b="1" dirty="0" err="1" smtClean="0">
                <a:latin typeface="Arial" panose="020B0604020202020204" pitchFamily="34" charset="0"/>
                <a:cs typeface="Arial" panose="020B0604020202020204" pitchFamily="34" charset="0"/>
              </a:rPr>
              <a:t>вигінна</a:t>
            </a:r>
            <a:r>
              <a:rPr lang="uk-UA" sz="1600" b="1" dirty="0" smtClean="0">
                <a:latin typeface="Arial" panose="020B0604020202020204" pitchFamily="34" charset="0"/>
                <a:cs typeface="Arial" panose="020B0604020202020204" pitchFamily="34" charset="0"/>
              </a:rPr>
              <a:t> і відгінна форма</a:t>
            </a:r>
            <a:r>
              <a:rPr lang="uk-UA" sz="1600" dirty="0" smtClean="0">
                <a:latin typeface="Arial" panose="020B0604020202020204" pitchFamily="34" charset="0"/>
                <a:cs typeface="Arial" panose="020B0604020202020204" pitchFamily="34" charset="0"/>
              </a:rPr>
              <a:t>. </a:t>
            </a:r>
            <a:br>
              <a:rPr lang="uk-UA" sz="1600" dirty="0" smtClean="0">
                <a:latin typeface="Arial" panose="020B0604020202020204" pitchFamily="34" charset="0"/>
                <a:cs typeface="Arial" panose="020B0604020202020204" pitchFamily="34" charset="0"/>
              </a:rPr>
            </a:br>
            <a:r>
              <a:rPr lang="uk-UA" sz="1600" dirty="0" smtClean="0">
                <a:latin typeface="Arial" panose="020B0604020202020204" pitchFamily="34" charset="0"/>
                <a:cs typeface="Arial" panose="020B0604020202020204" pitchFamily="34" charset="0"/>
              </a:rPr>
              <a:t>Перший вигін тварин на пасовища, залежно від кліматичних умов регіону, відбувався у кінці квітня (давнє свято Велеса) або до </a:t>
            </a:r>
            <a:r>
              <a:rPr lang="uk-UA" sz="1600" dirty="0" err="1" smtClean="0">
                <a:latin typeface="Arial" panose="020B0604020202020204" pitchFamily="34" charset="0"/>
                <a:cs typeface="Arial" panose="020B0604020202020204" pitchFamily="34" charset="0"/>
              </a:rPr>
              <a:t>Ярилового</a:t>
            </a:r>
            <a:r>
              <a:rPr lang="uk-UA" sz="1600" dirty="0" smtClean="0">
                <a:latin typeface="Arial" panose="020B0604020202020204" pitchFamily="34" charset="0"/>
                <a:cs typeface="Arial" panose="020B0604020202020204" pitchFamily="34" charset="0"/>
              </a:rPr>
              <a:t> дня (23 квітня). </a:t>
            </a:r>
            <a:r>
              <a:rPr lang="uk-UA" sz="1600" b="1" dirty="0" smtClean="0">
                <a:latin typeface="Arial" panose="020B0604020202020204" pitchFamily="34" charset="0"/>
                <a:cs typeface="Arial" panose="020B0604020202020204" pitchFamily="34" charset="0"/>
              </a:rPr>
              <a:t/>
            </a:r>
            <a:br>
              <a:rPr lang="uk-UA" sz="1600" b="1" dirty="0" smtClean="0">
                <a:latin typeface="Arial" panose="020B0604020202020204" pitchFamily="34" charset="0"/>
                <a:cs typeface="Arial" panose="020B0604020202020204" pitchFamily="34" charset="0"/>
              </a:rPr>
            </a:br>
            <a:r>
              <a:rPr lang="ru-RU" dirty="0" smtClean="0"/>
              <a:t/>
            </a:r>
            <a:br>
              <a:rPr lang="ru-RU" dirty="0" smtClean="0"/>
            </a:br>
            <a:endParaRPr lang="ru-RU"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1824442" y="3336662"/>
            <a:ext cx="4313237" cy="3234928"/>
          </a:xfrm>
          <a:prstGeom prst="rect">
            <a:avLst/>
          </a:prstGeom>
          <a:noFill/>
          <a:ln w="9525">
            <a:noFill/>
            <a:miter lim="800000"/>
            <a:headEnd/>
            <a:tailEnd/>
          </a:ln>
        </p:spPr>
      </p:pic>
      <p:pic>
        <p:nvPicPr>
          <p:cNvPr id="1027" name="Picture 3"/>
          <p:cNvPicPr>
            <a:picLocks noGrp="1" noChangeAspect="1" noChangeArrowheads="1"/>
          </p:cNvPicPr>
          <p:nvPr>
            <p:ph sz="half" idx="2"/>
          </p:nvPr>
        </p:nvPicPr>
        <p:blipFill>
          <a:blip r:embed="rId3" cstate="print"/>
          <a:srcRect/>
          <a:stretch>
            <a:fillRect/>
          </a:stretch>
        </p:blipFill>
        <p:spPr bwMode="auto">
          <a:xfrm>
            <a:off x="6501419" y="3336661"/>
            <a:ext cx="4313238" cy="323492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382385"/>
            <a:ext cx="8915399" cy="673331"/>
          </a:xfrm>
        </p:spPr>
        <p:txBody>
          <a:bodyPr>
            <a:normAutofit fontScale="90000"/>
          </a:bodyPr>
          <a:lstStyle/>
          <a:p>
            <a:r>
              <a:rPr lang="uk-UA" sz="2400" b="1" dirty="0"/>
              <a:t>Прикмети, звичаї, </a:t>
            </a:r>
            <a:r>
              <a:rPr lang="uk-UA" sz="2400" b="1" dirty="0" smtClean="0"/>
              <a:t>забобони, пов’язані з утриманням тварин </a:t>
            </a:r>
            <a:endParaRPr lang="en-US" sz="2400" b="1" dirty="0"/>
          </a:p>
        </p:txBody>
      </p:sp>
      <p:sp>
        <p:nvSpPr>
          <p:cNvPr id="3" name="Текст 2"/>
          <p:cNvSpPr>
            <a:spLocks noGrp="1"/>
          </p:cNvSpPr>
          <p:nvPr>
            <p:ph type="body" idx="1"/>
          </p:nvPr>
        </p:nvSpPr>
        <p:spPr>
          <a:xfrm>
            <a:off x="1487978" y="1130532"/>
            <a:ext cx="8678487" cy="5336770"/>
          </a:xfrm>
        </p:spPr>
        <p:txBody>
          <a:bodyPr>
            <a:normAutofit fontScale="85000" lnSpcReduction="20000"/>
          </a:bodyPr>
          <a:lstStyle/>
          <a:p>
            <a:pPr lvl="0" indent="450850" algn="just" defTabSz="914400" fontAlgn="base">
              <a:spcBef>
                <a:spcPct val="0"/>
              </a:spcBef>
              <a:spcAft>
                <a:spcPct val="0"/>
              </a:spcAft>
              <a:buClrTx/>
            </a:pPr>
            <a:r>
              <a:rPr lang="uk-UA" b="1" dirty="0">
                <a:solidFill>
                  <a:srgbClr val="000000"/>
                </a:solidFill>
                <a:latin typeface="Arial" pitchFamily="34" charset="0"/>
                <a:ea typeface="Times New Roman" pitchFamily="18" charset="0"/>
                <a:cs typeface="Arial" pitchFamily="34" charset="0"/>
              </a:rPr>
              <a:t>Віл</a:t>
            </a:r>
            <a:r>
              <a:rPr lang="uk-UA" dirty="0">
                <a:solidFill>
                  <a:srgbClr val="000000"/>
                </a:solidFill>
                <a:latin typeface="Arial" pitchFamily="34" charset="0"/>
                <a:ea typeface="Times New Roman" pitchFamily="18" charset="0"/>
                <a:cs typeface="Arial" pitchFamily="34" charset="0"/>
              </a:rPr>
              <a:t> – основна тяглова сила в господарстві українців до 19 століття. </a:t>
            </a:r>
            <a:endParaRPr lang="uk-UA" dirty="0" smtClean="0">
              <a:solidFill>
                <a:srgbClr val="000000"/>
              </a:solidFill>
              <a:latin typeface="Arial" pitchFamily="34" charset="0"/>
              <a:ea typeface="Times New Roman" pitchFamily="18" charset="0"/>
              <a:cs typeface="Arial" pitchFamily="34" charset="0"/>
            </a:endParaRPr>
          </a:p>
          <a:p>
            <a:pPr lvl="0" indent="450850" algn="just" defTabSz="914400" fontAlgn="base">
              <a:spcBef>
                <a:spcPct val="0"/>
              </a:spcBef>
              <a:spcAft>
                <a:spcPct val="0"/>
              </a:spcAft>
              <a:buClrTx/>
            </a:pPr>
            <a:r>
              <a:rPr lang="uk-UA" dirty="0" smtClean="0">
                <a:solidFill>
                  <a:srgbClr val="000000"/>
                </a:solidFill>
                <a:latin typeface="Arial" pitchFamily="34" charset="0"/>
                <a:ea typeface="Times New Roman" pitchFamily="18" charset="0"/>
                <a:cs typeface="Arial" pitchFamily="34" charset="0"/>
              </a:rPr>
              <a:t>«</a:t>
            </a:r>
            <a:r>
              <a:rPr lang="uk-UA" i="1" dirty="0">
                <a:solidFill>
                  <a:srgbClr val="000000"/>
                </a:solidFill>
                <a:latin typeface="Arial" pitchFamily="34" charset="0"/>
                <a:ea typeface="Times New Roman" pitchFamily="18" charset="0"/>
                <a:cs typeface="Arial" pitchFamily="34" charset="0"/>
              </a:rPr>
              <a:t>Без вола й хата гола</a:t>
            </a:r>
            <a:r>
              <a:rPr lang="uk-UA" dirty="0">
                <a:solidFill>
                  <a:srgbClr val="000000"/>
                </a:solidFill>
                <a:latin typeface="Arial" pitchFamily="34" charset="0"/>
                <a:ea typeface="Times New Roman" pitchFamily="18" charset="0"/>
                <a:cs typeface="Arial" pitchFamily="34" charset="0"/>
              </a:rPr>
              <a:t>», – казали в народі. Вірили, що воли благословенні Богом за те, що зігріли новонародженого Ісуса своїм теплом. На українських іконах часто зображають вола. Використовували волів в поховальній обрядовості, ними перевозили покійників в останню путь (Волинь, Покуття, Поділля, Гуцульщина, Бойківщина). Під час епідемій (холери, чуми), волами оборювали населений пункт, обводячи коло, через яке хвороба не змогла б «пробратися». Віл (бик) був символом чоловічої сили, що, до речі, характерно для багатьох народів.</a:t>
            </a:r>
            <a:endParaRPr lang="ru-RU" dirty="0">
              <a:solidFill>
                <a:schemeClr val="tx1"/>
              </a:solidFill>
              <a:latin typeface="Arial" pitchFamily="34" charset="0"/>
              <a:ea typeface="Times New Roman" pitchFamily="18" charset="0"/>
              <a:cs typeface="Arial" pitchFamily="34" charset="0"/>
            </a:endParaRPr>
          </a:p>
          <a:p>
            <a:pPr lvl="0" indent="450850" algn="just" defTabSz="914400" eaLnBrk="0" fontAlgn="base" hangingPunct="0">
              <a:spcBef>
                <a:spcPct val="0"/>
              </a:spcBef>
              <a:spcAft>
                <a:spcPct val="0"/>
              </a:spcAft>
              <a:buClrTx/>
            </a:pPr>
            <a:endParaRPr lang="uk-UA" b="1" i="1" dirty="0" smtClean="0">
              <a:solidFill>
                <a:schemeClr val="tx1"/>
              </a:solidFill>
              <a:latin typeface="Arial" pitchFamily="34" charset="0"/>
              <a:ea typeface="Times New Roman" pitchFamily="18" charset="0"/>
              <a:cs typeface="Arial" pitchFamily="34" charset="0"/>
            </a:endParaRPr>
          </a:p>
          <a:p>
            <a:pPr lvl="0" indent="450850" algn="just" defTabSz="914400" eaLnBrk="0" fontAlgn="base" hangingPunct="0">
              <a:spcBef>
                <a:spcPct val="0"/>
              </a:spcBef>
              <a:spcAft>
                <a:spcPct val="0"/>
              </a:spcAft>
              <a:buClrTx/>
            </a:pPr>
            <a:r>
              <a:rPr lang="uk-UA" b="1" i="1" dirty="0" smtClean="0">
                <a:solidFill>
                  <a:schemeClr val="tx1"/>
                </a:solidFill>
                <a:latin typeface="Arial" pitchFamily="34" charset="0"/>
                <a:ea typeface="Times New Roman" pitchFamily="18" charset="0"/>
                <a:cs typeface="Arial" pitchFamily="34" charset="0"/>
              </a:rPr>
              <a:t>Корова</a:t>
            </a:r>
            <a:r>
              <a:rPr lang="uk-UA" dirty="0" smtClean="0">
                <a:solidFill>
                  <a:schemeClr val="tx1"/>
                </a:solidFill>
                <a:latin typeface="Arial" pitchFamily="34" charset="0"/>
                <a:ea typeface="Times New Roman" pitchFamily="18" charset="0"/>
                <a:cs typeface="Arial" pitchFamily="34" charset="0"/>
              </a:rPr>
              <a:t> </a:t>
            </a:r>
            <a:r>
              <a:rPr lang="uk-UA" dirty="0">
                <a:solidFill>
                  <a:schemeClr val="tx1"/>
                </a:solidFill>
                <a:latin typeface="Arial" pitchFamily="34" charset="0"/>
                <a:ea typeface="Times New Roman" pitchFamily="18" charset="0"/>
                <a:cs typeface="Arial" pitchFamily="34" charset="0"/>
              </a:rPr>
              <a:t>вважалася годувальницею родини, через те до неї було шанобливе та уважне ставлення. Цікаво, що у фольклорі корова символізувала жінку (телиця – дівчину) і землю водночас. Існувала низка заборон і правил поводження з коровами. Наприклад, у хлів обсипали свяченим маком-</a:t>
            </a:r>
            <a:r>
              <a:rPr lang="uk-UA" dirty="0" err="1">
                <a:solidFill>
                  <a:schemeClr val="tx1"/>
                </a:solidFill>
                <a:latin typeface="Arial" pitchFamily="34" charset="0"/>
                <a:ea typeface="Times New Roman" pitchFamily="18" charset="0"/>
                <a:cs typeface="Arial" pitchFamily="34" charset="0"/>
              </a:rPr>
              <a:t>видюком</a:t>
            </a:r>
            <a:r>
              <a:rPr lang="uk-UA" dirty="0">
                <a:solidFill>
                  <a:schemeClr val="tx1"/>
                </a:solidFill>
                <a:latin typeface="Arial" pitchFamily="34" charset="0"/>
                <a:ea typeface="Times New Roman" pitchFamily="18" charset="0"/>
                <a:cs typeface="Arial" pitchFamily="34" charset="0"/>
              </a:rPr>
              <a:t>, огорожу робили з осики або тримали її в хліві. Під час свят (наприклад, паски) з нею віталися, пригощали паскою та іншою свяченою їжею. </a:t>
            </a:r>
            <a:r>
              <a:rPr lang="uk-UA" dirty="0" smtClean="0">
                <a:solidFill>
                  <a:schemeClr val="tx1"/>
                </a:solidFill>
                <a:latin typeface="Arial" pitchFamily="34" charset="0"/>
                <a:ea typeface="Times New Roman" pitchFamily="18" charset="0"/>
                <a:cs typeface="Arial" pitchFamily="34" charset="0"/>
              </a:rPr>
              <a:t> </a:t>
            </a:r>
            <a:endParaRPr lang="ru-RU" dirty="0">
              <a:solidFill>
                <a:schemeClr val="tx1"/>
              </a:solidFill>
              <a:latin typeface="Arial" pitchFamily="34" charset="0"/>
              <a:ea typeface="Times New Roman" pitchFamily="18" charset="0"/>
              <a:cs typeface="Arial" pitchFamily="34" charset="0"/>
            </a:endParaRPr>
          </a:p>
          <a:p>
            <a:pPr lvl="0" indent="450850" algn="just" defTabSz="914400" eaLnBrk="0" fontAlgn="base" hangingPunct="0">
              <a:spcBef>
                <a:spcPct val="0"/>
              </a:spcBef>
              <a:spcAft>
                <a:spcPct val="0"/>
              </a:spcAft>
              <a:buClrTx/>
            </a:pPr>
            <a:r>
              <a:rPr lang="uk-UA" dirty="0">
                <a:solidFill>
                  <a:schemeClr val="tx1"/>
                </a:solidFill>
                <a:latin typeface="Arial" pitchFamily="34" charset="0"/>
                <a:ea typeface="Times New Roman" pitchFamily="18" charset="0"/>
                <a:cs typeface="Arial" pitchFamily="34" charset="0"/>
              </a:rPr>
              <a:t>Заборонялося бити корову коромислом, очеретиною та білою палицею, бо хворітиме. </a:t>
            </a:r>
            <a:endParaRPr lang="ru-RU" dirty="0">
              <a:solidFill>
                <a:schemeClr val="tx1"/>
              </a:solidFill>
              <a:latin typeface="Arial" pitchFamily="34" charset="0"/>
              <a:ea typeface="Times New Roman" pitchFamily="18" charset="0"/>
              <a:cs typeface="Arial" pitchFamily="34" charset="0"/>
            </a:endParaRPr>
          </a:p>
          <a:p>
            <a:pPr lvl="0" indent="450850" algn="just" defTabSz="914400" eaLnBrk="0" fontAlgn="base" hangingPunct="0">
              <a:spcBef>
                <a:spcPct val="0"/>
              </a:spcBef>
              <a:spcAft>
                <a:spcPct val="0"/>
              </a:spcAft>
              <a:buClrTx/>
            </a:pPr>
            <a:r>
              <a:rPr lang="uk-UA" dirty="0">
                <a:solidFill>
                  <a:schemeClr val="tx1"/>
                </a:solidFill>
                <a:latin typeface="Arial" pitchFamily="34" charset="0"/>
                <a:ea typeface="Times New Roman" pitchFamily="18" charset="0"/>
                <a:cs typeface="Arial" pitchFamily="34" charset="0"/>
              </a:rPr>
              <a:t>Коли йшли доїти корову, то радили завжди брати шматок хліба й дати тварині з’їсти. Застерігали нести дійницю з молоком відкритою, бо як хто загляне туди, то молоко в корови почне зникати.</a:t>
            </a:r>
            <a:endParaRPr lang="ru-RU" dirty="0">
              <a:solidFill>
                <a:schemeClr val="tx1"/>
              </a:solidFill>
              <a:latin typeface="Arial" pitchFamily="34" charset="0"/>
              <a:ea typeface="Times New Roman" pitchFamily="18" charset="0"/>
              <a:cs typeface="Arial" pitchFamily="34" charset="0"/>
            </a:endParaRPr>
          </a:p>
          <a:p>
            <a:pPr lvl="0" indent="450850" algn="just" defTabSz="914400" eaLnBrk="0" fontAlgn="base" hangingPunct="0">
              <a:spcBef>
                <a:spcPct val="0"/>
              </a:spcBef>
              <a:spcAft>
                <a:spcPct val="0"/>
              </a:spcAft>
              <a:buClrTx/>
            </a:pPr>
            <a:r>
              <a:rPr lang="uk-UA" dirty="0">
                <a:solidFill>
                  <a:schemeClr val="tx1"/>
                </a:solidFill>
                <a:latin typeface="Arial" pitchFamily="34" charset="0"/>
                <a:ea typeface="Times New Roman" pitchFamily="18" charset="0"/>
                <a:cs typeface="Arial" pitchFamily="34" charset="0"/>
              </a:rPr>
              <a:t>За поведінкою худоби прогнозували й зміни погоди: худоба докупи збирається – дощ наближається; у який бік спинами лягають тварини, звідти буде вітер.</a:t>
            </a:r>
            <a:endParaRPr lang="ru-RU" dirty="0">
              <a:solidFill>
                <a:schemeClr val="tx1"/>
              </a:solidFill>
              <a:latin typeface="Arial" pitchFamily="34" charset="0"/>
              <a:ea typeface="Times New Roman" pitchFamily="18" charset="0"/>
              <a:cs typeface="Arial" pitchFamily="34" charset="0"/>
            </a:endParaRPr>
          </a:p>
          <a:p>
            <a:pPr lvl="0" indent="450850" algn="just" defTabSz="914400" eaLnBrk="0" fontAlgn="base" hangingPunct="0">
              <a:spcBef>
                <a:spcPct val="0"/>
              </a:spcBef>
              <a:spcAft>
                <a:spcPct val="0"/>
              </a:spcAft>
              <a:buClrTx/>
            </a:pPr>
            <a:r>
              <a:rPr lang="uk-UA" dirty="0">
                <a:solidFill>
                  <a:schemeClr val="tx1"/>
                </a:solidFill>
                <a:latin typeface="Arial" pitchFamily="34" charset="0"/>
                <a:ea typeface="Times New Roman" pitchFamily="18" charset="0"/>
                <a:cs typeface="Arial" pitchFamily="34" charset="0"/>
              </a:rPr>
              <a:t>Купляли корову обов’язково з налигачем, інакше тварина не приживеться або буде без молока.</a:t>
            </a:r>
            <a:endParaRPr lang="uk-UA" dirty="0">
              <a:solidFill>
                <a:schemeClr val="tx1"/>
              </a:solidFill>
              <a:latin typeface="Arial" pitchFamily="34" charset="0"/>
              <a:cs typeface="Arial" pitchFamily="34" charset="0"/>
            </a:endParaRPr>
          </a:p>
          <a:p>
            <a:endParaRPr lang="en-US" dirty="0"/>
          </a:p>
        </p:txBody>
      </p:sp>
      <p:pic>
        <p:nvPicPr>
          <p:cNvPr id="4" name="Содержимое 4" descr="rizdvo_4.jpg"/>
          <p:cNvPicPr>
            <a:picLocks noChangeAspect="1"/>
          </p:cNvPicPr>
          <p:nvPr/>
        </p:nvPicPr>
        <p:blipFill>
          <a:blip r:embed="rId2" cstate="print"/>
          <a:stretch>
            <a:fillRect/>
          </a:stretch>
        </p:blipFill>
        <p:spPr>
          <a:xfrm>
            <a:off x="10166465" y="1055716"/>
            <a:ext cx="1961804" cy="2463314"/>
          </a:xfrm>
          <a:prstGeom prst="rect">
            <a:avLst/>
          </a:prstGeom>
        </p:spPr>
      </p:pic>
      <p:pic>
        <p:nvPicPr>
          <p:cNvPr id="5" name="Picture 2" descr="https://drohobych-rada.gov.ua/wp-content/uploads/2021/01/136040184_751070682477544_8023860392463435521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6464" y="3593846"/>
            <a:ext cx="1961805" cy="266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3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0028" y="446088"/>
            <a:ext cx="4464383" cy="1028149"/>
          </a:xfrm>
        </p:spPr>
        <p:txBody>
          <a:bodyPr>
            <a:normAutofit/>
          </a:bodyPr>
          <a:lstStyle/>
          <a:p>
            <a:r>
              <a:rPr lang="uk-UA" sz="2400" b="1" dirty="0" smtClean="0">
                <a:latin typeface="Arial" panose="020B0604020202020204" pitchFamily="34" charset="0"/>
                <a:cs typeface="Arial" panose="020B0604020202020204" pitchFamily="34" charset="0"/>
              </a:rPr>
              <a:t>Вівчарство</a:t>
            </a:r>
            <a:endParaRPr lang="en-US" sz="2400" b="1"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5467739" y="195943"/>
            <a:ext cx="6578081" cy="6568751"/>
          </a:xfrm>
        </p:spPr>
        <p:txBody>
          <a:bodyPr>
            <a:normAutofit lnSpcReduction="10000"/>
          </a:bodyPr>
          <a:lstStyle/>
          <a:p>
            <a:pPr marL="0" indent="0" algn="just">
              <a:lnSpc>
                <a:spcPct val="110000"/>
              </a:lnSpc>
              <a:spcBef>
                <a:spcPts val="0"/>
              </a:spcBef>
              <a:buNone/>
            </a:pPr>
            <a:r>
              <a:rPr lang="uk-UA" dirty="0" smtClean="0"/>
              <a:t>Овець </a:t>
            </a:r>
            <a:r>
              <a:rPr lang="uk-UA" dirty="0"/>
              <a:t>на території України розводили здавна. </a:t>
            </a:r>
            <a:endParaRPr lang="uk-UA" dirty="0" smtClean="0"/>
          </a:p>
          <a:p>
            <a:pPr marL="0" indent="0" algn="just">
              <a:lnSpc>
                <a:spcPct val="110000"/>
              </a:lnSpc>
              <a:spcBef>
                <a:spcPts val="0"/>
              </a:spcBef>
              <a:buNone/>
            </a:pPr>
            <a:r>
              <a:rPr lang="uk-UA" dirty="0" smtClean="0"/>
              <a:t>Взимку </a:t>
            </a:r>
            <a:r>
              <a:rPr lang="uk-UA" dirty="0"/>
              <a:t>овець утримували в утеплених закритих приміщеннях. За достатньої кількості сіна годували п'ять разів на добу. Влітку на Поліссі та в зоні Лісостепу використовували </a:t>
            </a:r>
            <a:r>
              <a:rPr lang="uk-UA" b="1" dirty="0" err="1"/>
              <a:t>вигінну</a:t>
            </a:r>
            <a:r>
              <a:rPr lang="uk-UA" b="1" dirty="0"/>
              <a:t> форму </a:t>
            </a:r>
            <a:r>
              <a:rPr lang="uk-UA" b="1" dirty="0" smtClean="0"/>
              <a:t>випасу</a:t>
            </a:r>
            <a:r>
              <a:rPr lang="uk-UA" dirty="0" smtClean="0"/>
              <a:t>. У Карпатах </a:t>
            </a:r>
            <a:r>
              <a:rPr lang="uk-UA" dirty="0"/>
              <a:t>застосовувалася </a:t>
            </a:r>
            <a:r>
              <a:rPr lang="uk-UA" b="1" dirty="0"/>
              <a:t>відгінна</a:t>
            </a:r>
            <a:r>
              <a:rPr lang="uk-UA" dirty="0"/>
              <a:t> форма випасу, за якої вівці перебували на віддалених пасовищах протягом усього літнього сезону.  </a:t>
            </a:r>
            <a:endParaRPr lang="uk-UA" dirty="0" smtClean="0"/>
          </a:p>
          <a:p>
            <a:pPr marL="0" indent="0" algn="just">
              <a:lnSpc>
                <a:spcPct val="110000"/>
              </a:lnSpc>
              <a:spcBef>
                <a:spcPts val="0"/>
              </a:spcBef>
              <a:buNone/>
            </a:pPr>
            <a:r>
              <a:rPr lang="uk-UA" dirty="0" smtClean="0"/>
              <a:t>З </a:t>
            </a:r>
            <a:r>
              <a:rPr lang="uk-UA" dirty="0"/>
              <a:t>настанням тепла, звичайно у травні, перед вигоном на пасовисько тварин стригли. Вівці давали селянинові, крім вовни, овчину, м'ясо, жир. У Карпатах, на відміну від решти території України, овець доїли, виготовляючи з молока бринзу, </a:t>
            </a:r>
            <a:r>
              <a:rPr lang="uk-UA" dirty="0" err="1"/>
              <a:t>гуслянку</a:t>
            </a:r>
            <a:r>
              <a:rPr lang="uk-UA" dirty="0"/>
              <a:t> тощо. </a:t>
            </a:r>
            <a:endParaRPr lang="uk-UA" dirty="0" smtClean="0"/>
          </a:p>
          <a:p>
            <a:pPr marL="0" indent="0" algn="just">
              <a:lnSpc>
                <a:spcPct val="110000"/>
              </a:lnSpc>
              <a:spcBef>
                <a:spcPts val="0"/>
              </a:spcBef>
              <a:buNone/>
            </a:pPr>
            <a:r>
              <a:rPr lang="uk-UA" b="1" dirty="0" smtClean="0"/>
              <a:t>Прикмети</a:t>
            </a:r>
            <a:r>
              <a:rPr lang="uk-UA" b="1" dirty="0"/>
              <a:t>, звичаї, забобони. </a:t>
            </a:r>
            <a:r>
              <a:rPr lang="uk-UA" dirty="0"/>
              <a:t>Українці позитивно сприймали овець, що було пов’язано з віруванням у те, що саме ці тварини своєю вовною прикрили малого Ісуса, коли він ховався від переслідувачів. За поведінкою овець визначали погоду: у баранів видовжувалася вовна – на мокру погоду, а скручується – на суху. Вівці поспішно їдять траву – буде дощ. Існував звичай, за яким наприкінці молотьби потрібно віддавати сніп жита вівцям, щоб ягнята кучеряві родилися. </a:t>
            </a:r>
            <a:endParaRPr lang="en-US" dirty="0"/>
          </a:p>
        </p:txBody>
      </p:sp>
      <p:sp>
        <p:nvSpPr>
          <p:cNvPr id="4" name="Текст 3"/>
          <p:cNvSpPr>
            <a:spLocks noGrp="1"/>
          </p:cNvSpPr>
          <p:nvPr>
            <p:ph type="body" sz="half" idx="2"/>
          </p:nvPr>
        </p:nvSpPr>
        <p:spPr>
          <a:xfrm>
            <a:off x="1609952" y="1943846"/>
            <a:ext cx="3699167" cy="4262436"/>
          </a:xfrm>
        </p:spPr>
        <p:txBody>
          <a:bodyPr/>
          <a:lstStyle/>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1511559" y="1943846"/>
            <a:ext cx="3797560" cy="4262436"/>
          </a:xfrm>
          <a:prstGeom prst="rect">
            <a:avLst/>
          </a:prstGeom>
          <a:noFill/>
          <a:ln w="9525">
            <a:noFill/>
            <a:miter lim="800000"/>
            <a:headEnd/>
            <a:tailEnd/>
          </a:ln>
        </p:spPr>
      </p:pic>
    </p:spTree>
    <p:extLst>
      <p:ext uri="{BB962C8B-B14F-4D97-AF65-F5344CB8AC3E}">
        <p14:creationId xmlns:p14="http://schemas.microsoft.com/office/powerpoint/2010/main" val="1167959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1682" y="446088"/>
            <a:ext cx="3098101" cy="976312"/>
          </a:xfrm>
        </p:spPr>
        <p:txBody>
          <a:bodyPr>
            <a:normAutofit/>
          </a:bodyPr>
          <a:lstStyle/>
          <a:p>
            <a:r>
              <a:rPr lang="uk-UA" sz="2400" b="1" dirty="0" smtClean="0"/>
              <a:t>Козівництво</a:t>
            </a:r>
            <a:endParaRPr lang="en-US" sz="2400" b="1" dirty="0"/>
          </a:p>
        </p:txBody>
      </p:sp>
      <p:sp>
        <p:nvSpPr>
          <p:cNvPr id="3" name="Объект 2"/>
          <p:cNvSpPr>
            <a:spLocks noGrp="1"/>
          </p:cNvSpPr>
          <p:nvPr>
            <p:ph idx="1"/>
          </p:nvPr>
        </p:nvSpPr>
        <p:spPr>
          <a:xfrm>
            <a:off x="4366727" y="446088"/>
            <a:ext cx="7137885" cy="5917390"/>
          </a:xfrm>
        </p:spPr>
        <p:txBody>
          <a:bodyPr>
            <a:normAutofit/>
          </a:bodyPr>
          <a:lstStyle/>
          <a:p>
            <a:pPr algn="just"/>
            <a:r>
              <a:rPr lang="ru-RU" dirty="0">
                <a:latin typeface="Arial" panose="020B0604020202020204" pitchFamily="34" charset="0"/>
                <a:cs typeface="Arial" panose="020B0604020202020204" pitchFamily="34" charset="0"/>
              </a:rPr>
              <a:t>Як місцева допоміжна галузь тваринництва розвивається в Україні й </a:t>
            </a:r>
            <a:r>
              <a:rPr lang="ru-RU" b="1" i="1" dirty="0">
                <a:latin typeface="Arial" panose="020B0604020202020204" pitchFamily="34" charset="0"/>
                <a:cs typeface="Arial" panose="020B0604020202020204" pitchFamily="34" charset="0"/>
              </a:rPr>
              <a:t>козівництво</a:t>
            </a:r>
            <a:r>
              <a:rPr lang="ru-RU" dirty="0">
                <a:latin typeface="Arial" panose="020B0604020202020204" pitchFamily="34" charset="0"/>
                <a:cs typeface="Arial" panose="020B0604020202020204" pitchFamily="34" charset="0"/>
              </a:rPr>
              <a:t> (переважно як молочна галузь). У давнину козівництво було поширене більше. </a:t>
            </a:r>
            <a:r>
              <a:rPr lang="ru-RU" dirty="0" smtClean="0">
                <a:latin typeface="Arial" panose="020B0604020202020204" pitchFamily="34" charset="0"/>
                <a:cs typeface="Arial" panose="020B0604020202020204" pitchFamily="34" charset="0"/>
              </a:rPr>
              <a:t>Коза вважалася </a:t>
            </a:r>
            <a:r>
              <a:rPr lang="ru-RU" dirty="0">
                <a:latin typeface="Arial" panose="020B0604020202020204" pitchFamily="34" charset="0"/>
                <a:cs typeface="Arial" panose="020B0604020202020204" pitchFamily="34" charset="0"/>
              </a:rPr>
              <a:t>чистою твариною. Вона навіть не </a:t>
            </a:r>
            <a:r>
              <a:rPr lang="uk-UA" dirty="0">
                <a:latin typeface="Arial" panose="020B0604020202020204" pitchFamily="34" charset="0"/>
                <a:cs typeface="Arial" panose="020B0604020202020204" pitchFamily="34" charset="0"/>
              </a:rPr>
              <a:t>п</a:t>
            </a:r>
            <a:r>
              <a:rPr lang="ru-RU" dirty="0">
                <a:latin typeface="Arial" panose="020B0604020202020204" pitchFamily="34" charset="0"/>
                <a:cs typeface="Arial" panose="020B0604020202020204" pitchFamily="34" charset="0"/>
              </a:rPr>
              <a:t>итиме води, </a:t>
            </a:r>
            <a:r>
              <a:rPr lang="uk-UA" dirty="0" smtClean="0">
                <a:latin typeface="Arial" panose="020B0604020202020204" pitchFamily="34" charset="0"/>
                <a:cs typeface="Arial" panose="020B0604020202020204" pitchFamily="34" charset="0"/>
              </a:rPr>
              <a:t>якщо</a:t>
            </a:r>
            <a:r>
              <a:rPr lang="ru-RU" dirty="0" smtClean="0">
                <a:latin typeface="Arial" panose="020B0604020202020204" pitchFamily="34" charset="0"/>
                <a:cs typeface="Arial" panose="020B0604020202020204" pitchFamily="34" charset="0"/>
              </a:rPr>
              <a:t> </a:t>
            </a:r>
            <a:r>
              <a:rPr lang="uk-UA" dirty="0" smtClean="0">
                <a:latin typeface="Arial" panose="020B0604020202020204" pitchFamily="34" charset="0"/>
                <a:cs typeface="Arial" panose="020B0604020202020204" pitchFamily="34" charset="0"/>
              </a:rPr>
              <a:t>її</a:t>
            </a:r>
            <a:r>
              <a:rPr lang="ru-RU" dirty="0" smtClean="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вже</a:t>
            </a:r>
            <a:r>
              <a:rPr lang="ru-RU" dirty="0">
                <a:latin typeface="Arial" panose="020B0604020202020204" pitchFamily="34" charset="0"/>
                <a:cs typeface="Arial" panose="020B0604020202020204" pitchFamily="34" charset="0"/>
              </a:rPr>
              <a:t> покуштувала </a:t>
            </a:r>
            <a:r>
              <a:rPr lang="ru-RU" dirty="0">
                <a:latin typeface="Arial" panose="020B0604020202020204" pitchFamily="34" charset="0"/>
                <a:cs typeface="Arial" panose="020B0604020202020204" pitchFamily="34" charset="0"/>
              </a:rPr>
              <a:t>інша</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тварина</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чи</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людина</a:t>
            </a:r>
            <a:r>
              <a:rPr lang="ru-RU" dirty="0">
                <a:latin typeface="Arial" panose="020B0604020202020204" pitchFamily="34" charset="0"/>
                <a:cs typeface="Arial" panose="020B0604020202020204" pitchFamily="34" charset="0"/>
              </a:rPr>
              <a:t>. В Україні не тільки </a:t>
            </a:r>
            <a:r>
              <a:rPr lang="ru-RU" dirty="0">
                <a:latin typeface="Arial" panose="020B0604020202020204" pitchFamily="34" charset="0"/>
                <a:cs typeface="Arial" panose="020B0604020202020204" pitchFamily="34" charset="0"/>
              </a:rPr>
              <a:t>вжива</a:t>
            </a:r>
            <a:r>
              <a:rPr lang="uk-UA" dirty="0">
                <a:latin typeface="Arial" panose="020B0604020202020204" pitchFamily="34" charset="0"/>
                <a:cs typeface="Arial" panose="020B0604020202020204" pitchFamily="34" charset="0"/>
              </a:rPr>
              <a:t>ли</a:t>
            </a:r>
            <a:r>
              <a:rPr lang="ru-RU" dirty="0">
                <a:latin typeface="Arial" panose="020B0604020202020204" pitchFamily="34" charset="0"/>
                <a:cs typeface="Arial" panose="020B0604020202020204" pitchFamily="34" charset="0"/>
              </a:rPr>
              <a:t> молоко </a:t>
            </a:r>
            <a:r>
              <a:rPr lang="ru-RU" dirty="0">
                <a:latin typeface="Arial" panose="020B0604020202020204" pitchFamily="34" charset="0"/>
                <a:cs typeface="Arial" panose="020B0604020202020204" pitchFamily="34" charset="0"/>
              </a:rPr>
              <a:t>кози</a:t>
            </a:r>
            <a:r>
              <a:rPr lang="ru-RU" dirty="0">
                <a:latin typeface="Arial" panose="020B0604020202020204" pitchFamily="34" charset="0"/>
                <a:cs typeface="Arial" panose="020B0604020202020204" pitchFamily="34" charset="0"/>
              </a:rPr>
              <a:t>, але </a:t>
            </a:r>
            <a:r>
              <a:rPr lang="uk-UA" dirty="0">
                <a:latin typeface="Arial" panose="020B0604020202020204" pitchFamily="34" charset="0"/>
                <a:cs typeface="Arial" panose="020B0604020202020204" pitchFamily="34" charset="0"/>
              </a:rPr>
              <a:t>й</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збирали</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вичісували</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цінне</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пухове</a:t>
            </a:r>
            <a:r>
              <a:rPr lang="ru-RU" dirty="0">
                <a:latin typeface="Arial" panose="020B0604020202020204" pitchFamily="34" charset="0"/>
                <a:cs typeface="Arial" panose="020B0604020202020204" pitchFamily="34" charset="0"/>
              </a:rPr>
              <a:t> волокно, з </a:t>
            </a:r>
            <a:r>
              <a:rPr lang="ru-RU" dirty="0">
                <a:latin typeface="Arial" panose="020B0604020202020204" pitchFamily="34" charset="0"/>
                <a:cs typeface="Arial" panose="020B0604020202020204" pitchFamily="34" charset="0"/>
              </a:rPr>
              <a:t>якого</a:t>
            </a:r>
            <a:r>
              <a:rPr lang="ru-RU" dirty="0">
                <a:latin typeface="Arial" panose="020B0604020202020204" pitchFamily="34" charset="0"/>
                <a:cs typeface="Arial" panose="020B0604020202020204" pitchFamily="34" charset="0"/>
              </a:rPr>
              <a:t> прял</a:t>
            </a:r>
            <a:r>
              <a:rPr lang="uk-UA" dirty="0">
                <a:latin typeface="Arial" panose="020B0604020202020204" pitchFamily="34" charset="0"/>
                <a:cs typeface="Arial" panose="020B0604020202020204" pitchFamily="34" charset="0"/>
              </a:rPr>
              <a:t>и</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тонкі</a:t>
            </a:r>
            <a:r>
              <a:rPr lang="ru-RU" dirty="0">
                <a:latin typeface="Arial" panose="020B0604020202020204" pitchFamily="34" charset="0"/>
                <a:cs typeface="Arial" panose="020B0604020202020204" pitchFamily="34" charset="0"/>
              </a:rPr>
              <a:t> нитки </a:t>
            </a:r>
            <a:r>
              <a:rPr lang="uk-UA" dirty="0">
                <a:latin typeface="Arial" panose="020B0604020202020204" pitchFamily="34" charset="0"/>
                <a:cs typeface="Arial" panose="020B0604020202020204" pitchFamily="34" charset="0"/>
              </a:rPr>
              <a:t>й</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виплітати</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красиві</a:t>
            </a:r>
            <a:r>
              <a:rPr lang="ru-RU"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хустки</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just"/>
            <a:r>
              <a:rPr lang="ru-RU" b="1" dirty="0">
                <a:latin typeface="Arial" panose="020B0604020202020204" pitchFamily="34" charset="0"/>
                <a:cs typeface="Arial" panose="020B0604020202020204" pitchFamily="34" charset="0"/>
              </a:rPr>
              <a:t>Прикмети</a:t>
            </a:r>
            <a:r>
              <a:rPr lang="ru-RU" b="1" dirty="0">
                <a:latin typeface="Arial" panose="020B0604020202020204" pitchFamily="34" charset="0"/>
                <a:cs typeface="Arial" panose="020B0604020202020204" pitchFamily="34" charset="0"/>
              </a:rPr>
              <a:t>, звича</a:t>
            </a:r>
            <a:r>
              <a:rPr lang="uk-UA" b="1" dirty="0">
                <a:latin typeface="Arial" panose="020B0604020202020204" pitchFamily="34" charset="0"/>
                <a:cs typeface="Arial" panose="020B0604020202020204" pitchFamily="34" charset="0"/>
              </a:rPr>
              <a:t>ї, забобони. </a:t>
            </a:r>
            <a:r>
              <a:rPr lang="uk-UA" dirty="0">
                <a:latin typeface="Arial" panose="020B0604020202020204" pitchFamily="34" charset="0"/>
                <a:cs typeface="Arial" panose="020B0604020202020204" pitchFamily="34" charset="0"/>
              </a:rPr>
              <a:t>Амбівалентними </a:t>
            </a:r>
            <a:r>
              <a:rPr lang="uk-UA" dirty="0" smtClean="0">
                <a:latin typeface="Arial" panose="020B0604020202020204" pitchFamily="34" charset="0"/>
                <a:cs typeface="Arial" panose="020B0604020202020204" pitchFamily="34" charset="0"/>
              </a:rPr>
              <a:t>є уявлення </a:t>
            </a:r>
            <a:r>
              <a:rPr lang="uk-UA" dirty="0">
                <a:latin typeface="Arial" panose="020B0604020202020204" pitchFamily="34" charset="0"/>
                <a:cs typeface="Arial" panose="020B0604020202020204" pitchFamily="34" charset="0"/>
              </a:rPr>
              <a:t>українців про козла (цапа) та козу.</a:t>
            </a:r>
            <a:r>
              <a:rPr lang="uk-UA" b="1"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За народними переказами вони були створені дияволом, а не Богом. За переказами Бог ліпив з глини людину за своєю подобою, а чорт – за своєю зліпив цапа.</a:t>
            </a:r>
            <a:endParaRPr lang="en-US"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Існувала засторога: якщо козу покропити свячено водою, вона одразу ж пропаде. Вважали, що від кози відьма ніколи не зможе відібрати молока, вона навіть боїться її.</a:t>
            </a:r>
            <a:endParaRPr lang="en-US"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Між тим коза є символом родючості та життєвої сили. Саме тому українці використовували  образ кози в різних обрядах. Наприклад, водили козу </a:t>
            </a:r>
            <a:r>
              <a:rPr lang="uk-UA" dirty="0" smtClean="0">
                <a:latin typeface="Arial" panose="020B0604020202020204" pitchFamily="34" charset="0"/>
                <a:cs typeface="Arial" panose="020B0604020202020204" pitchFamily="34" charset="0"/>
              </a:rPr>
              <a:t>на Старий </a:t>
            </a:r>
            <a:r>
              <a:rPr lang="uk-UA" dirty="0">
                <a:latin typeface="Arial" panose="020B0604020202020204" pitchFamily="34" charset="0"/>
                <a:cs typeface="Arial" panose="020B0604020202020204" pitchFamily="34" charset="0"/>
              </a:rPr>
              <a:t>Новий </a:t>
            </a:r>
            <a:r>
              <a:rPr lang="uk-UA" dirty="0" smtClean="0">
                <a:latin typeface="Arial" panose="020B0604020202020204" pitchFamily="34" charset="0"/>
                <a:cs typeface="Arial" panose="020B0604020202020204" pitchFamily="34" charset="0"/>
              </a:rPr>
              <a:t>рік.</a:t>
            </a:r>
            <a:endParaRPr lang="en-US" dirty="0">
              <a:latin typeface="Arial" panose="020B0604020202020204" pitchFamily="34" charset="0"/>
              <a:cs typeface="Arial" panose="020B0604020202020204" pitchFamily="34" charset="0"/>
            </a:endParaRPr>
          </a:p>
        </p:txBody>
      </p:sp>
      <p:sp>
        <p:nvSpPr>
          <p:cNvPr id="4" name="Текст 3"/>
          <p:cNvSpPr>
            <a:spLocks noGrp="1"/>
          </p:cNvSpPr>
          <p:nvPr>
            <p:ph type="body" sz="half" idx="2"/>
          </p:nvPr>
        </p:nvSpPr>
        <p:spPr>
          <a:xfrm>
            <a:off x="1175658" y="1598613"/>
            <a:ext cx="3014125" cy="4262436"/>
          </a:xfrm>
        </p:spPr>
        <p:txBody>
          <a:bodyPr/>
          <a:lstStyle/>
          <a:p>
            <a:endParaRPr lang="en-US" dirty="0"/>
          </a:p>
        </p:txBody>
      </p:sp>
      <p:pic>
        <p:nvPicPr>
          <p:cNvPr id="5" name="Picture 3"/>
          <p:cNvPicPr>
            <a:picLocks noChangeAspect="1" noChangeArrowheads="1"/>
          </p:cNvPicPr>
          <p:nvPr/>
        </p:nvPicPr>
        <p:blipFill>
          <a:blip r:embed="rId2" cstate="print"/>
          <a:srcRect/>
          <a:stretch>
            <a:fillRect/>
          </a:stretch>
        </p:blipFill>
        <p:spPr bwMode="auto">
          <a:xfrm>
            <a:off x="1175658" y="1598613"/>
            <a:ext cx="3014125" cy="4262436"/>
          </a:xfrm>
          <a:prstGeom prst="rect">
            <a:avLst/>
          </a:prstGeom>
          <a:noFill/>
          <a:ln w="9525">
            <a:noFill/>
            <a:miter lim="800000"/>
            <a:headEnd/>
            <a:tailEnd/>
          </a:ln>
        </p:spPr>
      </p:pic>
    </p:spTree>
    <p:extLst>
      <p:ext uri="{BB962C8B-B14F-4D97-AF65-F5344CB8AC3E}">
        <p14:creationId xmlns:p14="http://schemas.microsoft.com/office/powerpoint/2010/main" val="1698985656"/>
      </p:ext>
    </p:extLst>
  </p:cSld>
  <p:clrMapOvr>
    <a:masterClrMapping/>
  </p:clrMapOvr>
</p:sld>
</file>

<file path=ppt/theme/theme1.xml><?xml version="1.0" encoding="utf-8"?>
<a:theme xmlns:a="http://schemas.openxmlformats.org/drawingml/2006/main" name="Легкий дым">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10192</TotalTime>
  <Words>4771</Words>
  <Application>Microsoft Office PowerPoint</Application>
  <PresentationFormat>Широкоэкранный</PresentationFormat>
  <Paragraphs>198</Paragraphs>
  <Slides>30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30</vt:i4>
      </vt:variant>
    </vt:vector>
  </HeadingPairs>
  <TitlesOfParts>
    <vt:vector size="37" baseType="lpstr">
      <vt:lpstr>Arial</vt:lpstr>
      <vt:lpstr>Calibri</vt:lpstr>
      <vt:lpstr>Century Gothic</vt:lpstr>
      <vt:lpstr>Tahoma</vt:lpstr>
      <vt:lpstr>Times New Roman</vt:lpstr>
      <vt:lpstr>Wingdings 3</vt:lpstr>
      <vt:lpstr>Легкий дым</vt:lpstr>
      <vt:lpstr>Тема 4. Основні галузі господарства і заняття населення.  </vt:lpstr>
      <vt:lpstr>Література до лекції</vt:lpstr>
      <vt:lpstr>1.Землеробство (хліборобство, городництво, садівництво).  </vt:lpstr>
      <vt:lpstr>Презентация PowerPoint</vt:lpstr>
      <vt:lpstr>Звичаї, традиції, забобони у хліборобстві </vt:lpstr>
      <vt:lpstr>2.Тваринництво   Скотарство в українців було тісно пов'язане з землеробством. Майже в кожному дворі обов'язково тримали корів, волів та коней, овець, свиней. Утримання худоби давало, крім м'ясних, молочних продуктів та вовни й шкіри, можливість селянинові одержувати гній для удобрювання ланів. Корів і волів, а також молодняк взимку тримали у закритих утеплених приміщеннях – хлівах або стайнях.  Залежно від природних та соціально-економічних умов існувала кілька способів утримання худоби влітку: вигінна і відгінна форма.  Перший вигін тварин на пасовища, залежно від кліматичних умов регіону, відбувався у кінці квітня (давнє свято Велеса) або до Ярилового дня (23 квітня).   </vt:lpstr>
      <vt:lpstr>Прикмети, звичаї, забобони, пов’язані з утриманням тварин </vt:lpstr>
      <vt:lpstr>Вівчарство</vt:lpstr>
      <vt:lpstr>Козівництво</vt:lpstr>
      <vt:lpstr>Конярство</vt:lpstr>
      <vt:lpstr>Свинарство</vt:lpstr>
      <vt:lpstr>Птахівництво</vt:lpstr>
      <vt:lpstr>Рибальство</vt:lpstr>
      <vt:lpstr>Знаряддя ловлі риби </vt:lpstr>
      <vt:lpstr>     </vt:lpstr>
      <vt:lpstr>Звичаї, традиції, забобони рибалок</vt:lpstr>
      <vt:lpstr>Риба</vt:lpstr>
      <vt:lpstr>Бджільництво</vt:lpstr>
      <vt:lpstr>Бджільництво.</vt:lpstr>
      <vt:lpstr>Звичаї, традиції, забобони, пов’язані з бджільництвом </vt:lpstr>
      <vt:lpstr>Мисливство</vt:lpstr>
      <vt:lpstr>Мисливство (засоби і способи) </vt:lpstr>
      <vt:lpstr>Ведмідь</vt:lpstr>
      <vt:lpstr>Вовк</vt:lpstr>
      <vt:lpstr>Заєць</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Дитина у звичаях і віруваннях українського народу.</dc:title>
  <dc:creator>Вика</dc:creator>
  <cp:lastModifiedBy>RePack by Diakov</cp:lastModifiedBy>
  <cp:revision>218</cp:revision>
  <dcterms:created xsi:type="dcterms:W3CDTF">2019-11-11T14:41:32Z</dcterms:created>
  <dcterms:modified xsi:type="dcterms:W3CDTF">2025-09-30T19:10:52Z</dcterms:modified>
</cp:coreProperties>
</file>