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71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17" autoAdjust="0"/>
    <p:restoredTop sz="94680" autoAdjust="0"/>
  </p:normalViewPr>
  <p:slideViewPr>
    <p:cSldViewPr>
      <p:cViewPr>
        <p:scale>
          <a:sx n="70" d="100"/>
          <a:sy n="70" d="100"/>
        </p:scale>
        <p:origin x="-105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11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1"/>
            <a:ext cx="7560840" cy="1224136"/>
          </a:xfrm>
          <a:solidFill>
            <a:schemeClr val="accent6">
              <a:alpha val="66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ідприємницької</a:t>
            </a: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діяльності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40152" y="5301208"/>
            <a:ext cx="3203848" cy="1556792"/>
          </a:xfrm>
          <a:prstGeom prst="rect">
            <a:avLst/>
          </a:prstGeom>
          <a:solidFill>
            <a:schemeClr val="accent2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Презентацію підготували студенти групи 6.0729-фк Забєліна Діана та </a:t>
            </a:r>
            <a:r>
              <a:rPr lang="uk-UA" dirty="0" err="1" smtClean="0"/>
              <a:t>Терновський</a:t>
            </a:r>
            <a:r>
              <a:rPr lang="uk-UA" dirty="0" smtClean="0"/>
              <a:t> Костянтин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1"/>
            <a:ext cx="8640960" cy="3816424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marL="0" indent="530225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чинним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підприємцям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доступу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матеріально-технічних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Держава законодавчо забезпечує свободу конкуренції між підприємствами, захищає споживачів від проявів недобросовісної конкуренції та монополізму в будь-яких сферах підприємницької діяльності.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530225" algn="just">
              <a:buNone/>
            </a:pPr>
            <a:endParaRPr lang="ru-RU" dirty="0"/>
          </a:p>
        </p:txBody>
      </p:sp>
      <p:sp>
        <p:nvSpPr>
          <p:cNvPr id="19458" name="AutoShape 2" descr="ÐÐ°ÑÑÐ¸Ð½ÐºÐ¸ Ð¿Ð¾ Ð·Ð°Ð¿ÑÐ¾ÑÑ &quot;ÑÐ¾ÑÐ¾ Ð´Ð»Ñ Ð¿ÑÐµÐ·ÐµÐ½ÑÐ°ÑÐ¸Ð¹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22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4077072"/>
            <a:ext cx="4968552" cy="258325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96144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будують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підприємцями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sz="3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30019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податкову й фінансово-кредитну політику, в тому числі встановлення ставок податків і процентів із державних кредитів, податкових пільг, цін і правил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ціноутворення.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державне майно і систему резервів, ліцензії, концесії, лізинг, соціальні, екологічні та інші норми 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нормативи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науково-технічні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республіканські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регіональні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договори на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і поставок для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потреб.</a:t>
            </a:r>
          </a:p>
          <a:p>
            <a:endParaRPr lang="ru-RU" dirty="0"/>
          </a:p>
        </p:txBody>
      </p:sp>
      <p:sp>
        <p:nvSpPr>
          <p:cNvPr id="4" name="Плюс 3"/>
          <p:cNvSpPr/>
          <p:nvPr/>
        </p:nvSpPr>
        <p:spPr>
          <a:xfrm>
            <a:off x="4247964" y="2537036"/>
            <a:ext cx="504056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люс 4"/>
          <p:cNvSpPr/>
          <p:nvPr/>
        </p:nvSpPr>
        <p:spPr>
          <a:xfrm>
            <a:off x="4211960" y="3717032"/>
            <a:ext cx="504056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люс 5"/>
          <p:cNvSpPr/>
          <p:nvPr/>
        </p:nvSpPr>
        <p:spPr>
          <a:xfrm>
            <a:off x="4247964" y="4941168"/>
            <a:ext cx="504056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368152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переслідує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бути: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зростанню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стримування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вилучення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державного бюджету;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значній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диференціації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 descr="котя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3789040"/>
            <a:ext cx="4369097" cy="2564904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832648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solidFill>
                  <a:srgbClr val="0070C0"/>
                </a:solidFill>
              </a:rPr>
              <a:t>Побудова сучасного механізму регулювання підприємницької діяльності базується на використанні певних принципів. </a:t>
            </a:r>
            <a:endParaRPr lang="uk-UA" sz="2800" i="1" dirty="0" smtClean="0"/>
          </a:p>
          <a:p>
            <a:pPr algn="just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По-перше, це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- ефективність дії механізму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. Регулювання повинно сприяти зростанню добробуту населення, вирішенню на цій основі соціальних питань і не бути дорогим для держави.</a:t>
            </a:r>
          </a:p>
          <a:p>
            <a:pPr algn="just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Другий принцип -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справедливість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. Вона повинна сприяти забезпеченню рівноправності усіх без винятку суб'єктів підприємницької діяльності. У поєднанні з відповідальністю за дотримання законодавства як органами державного регулювання, так і їх працівниками це дозволить зробити даний механізм послідовним, ввести такі принципи, як відповідальність і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послідовність.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Картинки по запросу &quot;Будова економіки фото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437113"/>
            <a:ext cx="2810676" cy="1944216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3528391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72390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Органами державного регулювання підприємництва є центральні органи виконавчої влади, а також місцеві органи виконавчої влади та органів самоврядування, які реалізують державну політику щодо регулювання, підтримки та розвитку підприємництва.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/>
          </a:p>
          <a:p>
            <a:endParaRPr lang="ru-RU" dirty="0"/>
          </a:p>
        </p:txBody>
      </p:sp>
      <p:pic>
        <p:nvPicPr>
          <p:cNvPr id="4" name="Рисунок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4035026"/>
            <a:ext cx="4536504" cy="263433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363272" cy="6120680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ргани державного регулювання підприємництва </a:t>
            </a:r>
            <a:r>
              <a:rPr lang="uk-UA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повинні передбачати: 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3000" dirty="0" smtClean="0"/>
              <a:t>        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оптимальне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поєднання фіскальної та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   стимулюючої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функцій оподаткування;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стабільність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(незмінність) протягом кількох років загальних правил оподаткування; </a:t>
            </a:r>
          </a:p>
          <a:p>
            <a:pPr marL="0" indent="0" algn="just">
              <a:buNone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      усунення подвійного оподаткування; </a:t>
            </a:r>
          </a:p>
          <a:p>
            <a:pPr marL="0" indent="0" algn="just">
              <a:buNone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       узгодженість з податковими системами інших країн.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67544" y="3573016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67544" y="2564904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67544" y="1556792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467544" y="414908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Картинки по запросу &quot;Центральний орган влад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437112"/>
            <a:ext cx="3270944" cy="1887137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680" y="548680"/>
            <a:ext cx="8789808" cy="5472608"/>
          </a:xfrm>
          <a:solidFill>
            <a:schemeClr val="bg1">
              <a:alpha val="7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Ставки </a:t>
            </a:r>
            <a:r>
              <a:rPr lang="uk-UA" sz="35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податків мають нормативний характер і не можуть встановлюватись індивідуально для окремого суб'єкта господарювання. </a:t>
            </a:r>
            <a:endParaRPr lang="uk-UA" sz="35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сфері господарювання застосовуються: </a:t>
            </a:r>
          </a:p>
          <a:p>
            <a:pPr marL="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   державні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стандарти України; 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класифікатори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технічні 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умови; 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3500" dirty="0" smtClean="0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uk-UA" sz="3500" dirty="0">
                <a:latin typeface="Times New Roman" pitchFamily="18" charset="0"/>
                <a:cs typeface="Times New Roman" pitchFamily="18" charset="0"/>
              </a:rPr>
              <a:t>, регіональні і національні стандарти інших країн (застосовуються в Україні відповідно до чинних міжнародних договорів України). 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179512" y="414908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179512" y="3641399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79512" y="2636912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179512" y="3140968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320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544616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Основним центральним органом влади стосовно здійснення державного регулювання і підтримки підприємництва та ліцензування підприємницької діяльності є </a:t>
            </a:r>
            <a:r>
              <a:rPr lang="uk-UA" sz="2200" b="1" dirty="0">
                <a:latin typeface="Times New Roman" pitchFamily="18" charset="0"/>
                <a:cs typeface="Times New Roman" pitchFamily="18" charset="0"/>
              </a:rPr>
              <a:t>Державна служба України з питань регуляторної політики та розвитку підприємництва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, діяльність якої спрямовується і координується Міністерством економічного розвитку і торгівлі.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Державне регулювання діяльності суб'єктів підприємництва має бути продуманим і збалансованим, тобто таким, що надає можливість суб'єктам підприємництва ефективно розвиватися і при цьому забезпечує необхідні соціальні потреби й інтереси.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За засобами впливу на підприємництво можуть застосовуватись як прямі адміністративні методи впливу (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закони, укази, накази, постанови, інструкції, положення тощо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), так і система непрямих економічних методів та регуляторів </a:t>
            </a:r>
            <a:r>
              <a:rPr lang="uk-UA" sz="1800" dirty="0"/>
              <a:t>(</a:t>
            </a:r>
            <a:r>
              <a:rPr lang="uk-UA" sz="1800" i="1" dirty="0"/>
              <a:t>податки, ціни, банківські проценти, кредити, пільги, санкції та ін.)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7792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192688"/>
          </a:xfrm>
          <a:solidFill>
            <a:schemeClr val="bg1">
              <a:alpha val="70000"/>
            </a:schemeClr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Існує </a:t>
            </a:r>
            <a:r>
              <a:rPr lang="uk-UA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коло безпосередніх </a:t>
            </a:r>
            <a:r>
              <a:rPr lang="uk-UA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субʼєктів</a:t>
            </a:r>
            <a:r>
              <a:rPr lang="uk-UA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державного регулювання </a:t>
            </a:r>
            <a:r>
              <a:rPr lang="uk-UA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підприємництва:</a:t>
            </a:r>
            <a:endParaRPr lang="en-US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Міністерство економічного розвитку і торгівлі України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(здійснює регулювання на макроекономічному рівні), </a:t>
            </a:r>
          </a:p>
          <a:p>
            <a:pPr algn="just"/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Державна регуляторна служба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(реалізує державну політику у сфері контролю господарської діяльності, ліцензування та дозвільної системи), </a:t>
            </a:r>
          </a:p>
          <a:p>
            <a:pPr algn="just"/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галузеві міністерства та відомства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(розробляють державні стандарти та здійснюють ліцензування економічної діяльності).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 descr="Картинки по запросу &quot;субэкти державного регуллювання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869160"/>
            <a:ext cx="2836003" cy="169873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068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392487"/>
          </a:xfrm>
          <a:solidFill>
            <a:schemeClr val="bg1">
              <a:alpha val="70000"/>
            </a:schemeClr>
          </a:solidFill>
          <a:ln>
            <a:solidFill>
              <a:schemeClr val="tx2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Державна політика підтримки </a:t>
            </a:r>
            <a:r>
              <a:rPr lang="uk-UA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підприємництва</a:t>
            </a:r>
            <a:endParaRPr lang="uk-UA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uk-UA" sz="2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цілями державної політики підтримки підприємництва є:</a:t>
            </a:r>
            <a:endParaRPr lang="en-US" sz="29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забезпечення зростання внутрішнього валового продукту за рахунок діяльності суб'єктів підприємницької діяльності;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залучення суб'єктів підприємництва до розв'язання соціально-економічних проблем на державному і регіональному рівнях;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удосконалення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структури суб'єктів підприємництва;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підвищення технологічного рівня виробництва підприємницьких структур;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заохочення розвитку суб'єктів підприємницької діяльності у пріоритетних галузях і на територіях пріоритетного розвитку;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створення нових робочих місць, зменшення безробіття.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074" name="Picture 2" descr="Картинки по запросу &quot;субэкти державного регуллювання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797152"/>
            <a:ext cx="3511560" cy="184494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право 3"/>
          <p:cNvSpPr/>
          <p:nvPr/>
        </p:nvSpPr>
        <p:spPr>
          <a:xfrm>
            <a:off x="1547664" y="6491395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755576" y="649796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0" y="649796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061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2952328"/>
          </a:xfrm>
          <a:solidFill>
            <a:schemeClr val="bg1">
              <a:alpha val="70000"/>
            </a:schemeClr>
          </a:solidFill>
        </p:spPr>
        <p:txBody>
          <a:bodyPr>
            <a:normAutofit fontScale="62500" lnSpcReduction="20000"/>
          </a:bodyPr>
          <a:lstStyle/>
          <a:p>
            <a:pPr marL="88900" indent="265113" algn="ct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265113" algn="ctr">
              <a:buNone/>
            </a:pP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діяльност</a:t>
            </a:r>
            <a:r>
              <a:rPr lang="uk-UA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 -</a:t>
            </a:r>
          </a:p>
          <a:p>
            <a:pPr marL="88900" indent="265113" algn="just">
              <a:buNone/>
            </a:pPr>
            <a:r>
              <a:rPr lang="uk-UA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реалізація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об'єктивності економічної необхідності координування, узгодження діяльності підприємницьких структур з метою досягнення загальної мети макроекономічного розвитку - задоволення суспільних потреб. </a:t>
            </a:r>
            <a:endParaRPr lang="uk-UA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265113" algn="just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, досягнення цієї мети в значній мірі залежить від наявності системи управління, форми і методів державного регулювання підприємницької діяльності.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265113" algn="ctr">
              <a:buNone/>
            </a:pPr>
            <a:endParaRPr lang="ru-RU" sz="3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722313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284984"/>
            <a:ext cx="4997747" cy="2993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Державна підтримка підприємництва в Україні спрямована на створення сприятливих організаційних та економічних умов для його розвитку та передбачає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надання підприємцям земельних ділянок;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передання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державного майна, необхідного для здійснення підприємницької діяльності;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сприяння підприємцям в організації матеріально-технічного забезпечення та інформаційного обслуговування, підготовці кадрів;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здійснення первісного облаштування неосвоєних територій об'єктами виробничої та соціальної інфраструктури з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продажем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або передачею їх підприємцям у визначеному законом порядку;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стимулювання модернізації технології, інноваційної діяльності, освоєння нових видів продукції і послуг та інші види допомоги.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035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5551925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3175" indent="379413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/>
              <a:t>Побудова ринкової системи господарювання за своїм цільовим спрямуванням повинна забезпечувати умови </a:t>
            </a:r>
            <a:r>
              <a:rPr lang="uk-UA" sz="2400" i="1" dirty="0" smtClean="0"/>
              <a:t>для ефективної</a:t>
            </a:r>
            <a:r>
              <a:rPr lang="uk-UA" sz="2400" i="1" dirty="0"/>
              <a:t>, </a:t>
            </a:r>
            <a:r>
              <a:rPr lang="uk-UA" sz="2400" i="1" dirty="0" smtClean="0"/>
              <a:t>суспільно-продуктивної </a:t>
            </a:r>
            <a:r>
              <a:rPr lang="uk-UA" sz="2400" i="1" dirty="0"/>
              <a:t>підприємницької діяльності.</a:t>
            </a:r>
            <a:endParaRPr lang="uk-UA" sz="2400" dirty="0"/>
          </a:p>
          <a:p>
            <a:pPr marL="3175" indent="379413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379413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175" indent="379413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400" i="1" dirty="0"/>
              <a:t>Питання регулювання підприємницької діяльності нерозривно пов'язані з питаннями формування сприятливих умов для її розвитку.</a:t>
            </a:r>
            <a:endParaRPr lang="uk-UA" sz="2400" dirty="0"/>
          </a:p>
          <a:p>
            <a:pPr marL="3175" indent="379413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175" indent="379413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175" indent="379413" algn="just"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Картинки по запросу &quot;Задумчивый смайлик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933056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трелка вправо 1"/>
          <p:cNvSpPr/>
          <p:nvPr/>
        </p:nvSpPr>
        <p:spPr>
          <a:xfrm>
            <a:off x="323528" y="620688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342504" y="3049724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20688"/>
            <a:ext cx="8064896" cy="3528392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хочемо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навести так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і приклади: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отрібен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стартовий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капітал;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Потрібна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держави;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Потрібно прибрати монополію в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бізнесі;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НАВІЩО</a:t>
            </a:r>
            <a:r>
              <a:rPr lang="uk-U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також…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Плюс 1"/>
          <p:cNvSpPr/>
          <p:nvPr/>
        </p:nvSpPr>
        <p:spPr>
          <a:xfrm>
            <a:off x="2843808" y="3501008"/>
            <a:ext cx="504056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861048"/>
            <a:ext cx="8640960" cy="2797771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92075" indent="187325"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Державне регулювання підприємництва може поєднувати суто адміністративно-розпорядні, обмежувальні методи і стимуляційні, фінансово-економічні.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доцільно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врахувати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перехідний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проходження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змішаному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послідовно-паралельному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порядку таких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етапів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2075" indent="187325"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5362" name="AutoShape 2" descr="ÐÐ°ÑÑÐ¸Ð½ÐºÐ¸ Ð¿Ð¾ Ð·Ð°Ð¿ÑÐ¾ÑÑ &quot;ÑÐ¾ÑÐ¾ Ð´Ð»Ñ Ð¿ÑÐµÐ·ÐµÐ½ÑÐ°ÑÐ¸Ð¹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ÐÐ°ÑÑÐ¸Ð½ÐºÐ¸ Ð¿Ð¾ Ð·Ð°Ð¿ÑÐ¾ÑÑ &quot;ÑÐ¾ÑÐ¾ Ð´Ð»Ñ Ð¿ÑÐµÐ·ÐµÐ½ÑÐ°ÑÐ¸Ð¹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6" name="Picture 6" descr="ÐÐ°ÑÑÐ¸Ð½ÐºÐ¸ Ð¿Ð¾ Ð·Ð°Ð¿ÑÐ¾ÑÑ &quot;ÑÐ¾ÑÐ¾ Ð´Ð»Ñ Ð¿ÑÐµÐ·ÐµÐ½ÑÐ°ÑÐ¸Ð¹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60648"/>
            <a:ext cx="5976664" cy="32808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264696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514350" indent="-514350" algn="just">
              <a:buNone/>
            </a:pPr>
            <a:r>
              <a:rPr lang="uk-UA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uk-UA" sz="3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Перший етап:</a:t>
            </a:r>
            <a:endParaRPr lang="ru-RU" sz="35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900" lvl="0" indent="6350" algn="ctr">
              <a:buNone/>
            </a:pP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тап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трансформаційного спаду, який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характеризується:</a:t>
            </a:r>
          </a:p>
          <a:p>
            <a:pPr marL="88900" indent="6350" algn="just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розгортанням кризових явищ,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6350" algn="just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втратою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традиційних важелів управління економікою,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6350" algn="just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нерозвиненістю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ринкової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інфраструктури,</a:t>
            </a:r>
          </a:p>
          <a:p>
            <a:pPr marL="88900" indent="6350" algn="just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недосконалістю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конкуренції,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6350" algn="just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переважанням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монополістичних тенденцій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6350" algn="just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поступовою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появою ознак ринку.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6350" algn="just">
              <a:buNone/>
            </a:pPr>
            <a:endParaRPr lang="en-US" sz="2800" dirty="0"/>
          </a:p>
          <a:p>
            <a:pPr marL="88900" indent="633413" algn="just">
              <a:buNone/>
            </a:pP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900" indent="633413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arenR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Картинки по запросу &quot;Задумчивый смайлик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9120"/>
            <a:ext cx="2237825" cy="2039107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3763912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endParaRPr lang="ru-RU" dirty="0" smtClean="0"/>
          </a:p>
          <a:p>
            <a:pPr marL="0" indent="531813" algn="jus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Усім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відомо,що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бізнес-це маленька складова усієї державної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системи.В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розрахунках кожного бізнеса є розрахунки по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дохіду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з невеликим страхуванням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. Але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з кожним роком стан більшості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підприємств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погіршується,і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дохід підприємств падає.</a:t>
            </a:r>
          </a:p>
          <a:p>
            <a:pPr marL="0" indent="0" algn="ctr">
              <a:buNone/>
            </a:pPr>
            <a:endParaRPr lang="uk-UA" i="1" dirty="0" smtClean="0"/>
          </a:p>
          <a:p>
            <a:pPr marL="0" indent="0" algn="ctr">
              <a:buNone/>
            </a:pPr>
            <a:r>
              <a:rPr lang="uk-UA" i="1" dirty="0" smtClean="0">
                <a:solidFill>
                  <a:srgbClr val="FF0000"/>
                </a:solidFill>
              </a:rPr>
              <a:t>Що ж в основному роблять підприємці?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Картинки по запросу &quot;Приклад економык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180830"/>
            <a:ext cx="3810000" cy="248853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9675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976664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marL="88900" lvl="0" indent="279400">
              <a:buNone/>
            </a:pPr>
            <a:r>
              <a:rPr lang="uk-UA" sz="4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uk-UA" sz="4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4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Другий </a:t>
            </a:r>
            <a:r>
              <a:rPr lang="uk-UA" sz="4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етап:</a:t>
            </a:r>
            <a:endParaRPr lang="ru-RU" sz="45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900" indent="279400" algn="just">
              <a:buNone/>
            </a:pPr>
            <a:r>
              <a:rPr lang="uk-UA" sz="3600" i="1" dirty="0"/>
              <a:t>Е</a:t>
            </a:r>
            <a:r>
              <a:rPr lang="uk-UA" sz="3600" i="1" dirty="0" smtClean="0"/>
              <a:t>тап </a:t>
            </a:r>
            <a:r>
              <a:rPr lang="uk-UA" sz="3600" i="1" dirty="0"/>
              <a:t>структурних зрушень, на якому </a:t>
            </a:r>
            <a:r>
              <a:rPr lang="uk-UA" sz="3600" i="1" dirty="0" smtClean="0"/>
              <a:t>відбувається:</a:t>
            </a:r>
          </a:p>
          <a:p>
            <a:pPr marL="88900" indent="279400" algn="just"/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створення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конкурентно-ринкового середовища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88900" lvl="0" indent="279400" algn="just"/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визначаються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пріоритетні сфери й галузі народного господарства, взаємодія яких із найбільш слабкими підрозділами економіки втягує останні у виробництво конкурентоспроможної продукції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88900" lvl="0" indent="279400" algn="just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цьому етапі виникають об'єктивні передумови для формування державної політики підтримки й розвитку підприємництва на засадах селективного підбору напрямків їх діяльності, підпорядкування їхній господарській діяльності задоволенню соціальних потреб.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279400" algn="just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88900" lvl="0" indent="279400" algn="just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lvl="0" indent="279400" algn="just">
              <a:buNone/>
            </a:pPr>
            <a:endParaRPr lang="uk-UA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900" lvl="0" indent="279400" algn="just">
              <a:buNone/>
            </a:pPr>
            <a:r>
              <a:rPr lang="uk-UA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/>
          </a:p>
        </p:txBody>
      </p:sp>
      <p:pic>
        <p:nvPicPr>
          <p:cNvPr id="3074" name="Picture 2" descr="Картинки по запросу &quot;График финансов вверх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509120"/>
            <a:ext cx="3232072" cy="194421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7"/>
            <a:ext cx="8229600" cy="3672408"/>
          </a:xfrm>
          <a:solidFill>
            <a:schemeClr val="bg1">
              <a:alpha val="7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i="1" dirty="0"/>
              <a:t>Але на цьому етапі багато підприємств стикаються з одною проблемою</a:t>
            </a:r>
            <a:r>
              <a:rPr lang="uk-UA" i="1" dirty="0" smtClean="0"/>
              <a:t>. Більшість </a:t>
            </a:r>
            <a:r>
              <a:rPr lang="uk-UA" i="1" dirty="0"/>
              <a:t>підприємств не витримує </a:t>
            </a:r>
            <a:r>
              <a:rPr lang="uk-UA" i="1" dirty="0" smtClean="0"/>
              <a:t>конкуренції з іншими країнами. </a:t>
            </a:r>
          </a:p>
          <a:p>
            <a:pPr algn="ctr"/>
            <a:endParaRPr lang="uk-UA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uk-UA" i="1" dirty="0" smtClean="0">
                <a:solidFill>
                  <a:srgbClr val="FF0000"/>
                </a:solidFill>
              </a:rPr>
              <a:t>Чому?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Картинки по запросу &quot;Приклад економык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077072"/>
            <a:ext cx="3563888" cy="2676156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209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1301</TotalTime>
  <Words>977</Words>
  <Application>Microsoft Office PowerPoint</Application>
  <PresentationFormat>Экран (4:3)</PresentationFormat>
  <Paragraphs>97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 Державне регулювання підприємницької діяльності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Органи державного управління будують свої відносини з підприємцями, використовуючи: </vt:lpstr>
      <vt:lpstr> Державне регулювання переслідує різні цілі, серед яких можуть бути: 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69</cp:revision>
  <dcterms:created xsi:type="dcterms:W3CDTF">2020-02-09T10:09:58Z</dcterms:created>
  <dcterms:modified xsi:type="dcterms:W3CDTF">2020-02-19T15:20:27Z</dcterms:modified>
</cp:coreProperties>
</file>