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A6170-3339-4910-97AD-0F627AAAD32C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4E49F6-AC62-4A2E-B3C4-1EC31DB35E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Практична робота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Типологія мисливських угідь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Хід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endParaRPr lang="ru-RU" i="1" dirty="0"/>
          </a:p>
          <a:p>
            <a:pPr algn="just"/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у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 smtClean="0"/>
              <a:t>N-господарства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/>
              <a:t>- 8954 га. </a:t>
            </a:r>
            <a:r>
              <a:rPr lang="ru-RU" dirty="0" err="1"/>
              <a:t>Обліком</a:t>
            </a:r>
            <a:r>
              <a:rPr lang="ru-RU" dirty="0"/>
              <a:t> </a:t>
            </a:r>
            <a:r>
              <a:rPr lang="ru-RU" dirty="0" err="1"/>
              <a:t>охоплено</a:t>
            </a:r>
            <a:r>
              <a:rPr lang="ru-RU" dirty="0"/>
              <a:t> 25 % </a:t>
            </a:r>
            <a:r>
              <a:rPr lang="ru-RU" dirty="0" err="1"/>
              <a:t>площі</a:t>
            </a:r>
            <a:r>
              <a:rPr lang="ru-RU" dirty="0"/>
              <a:t>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</a:t>
            </a:r>
            <a:r>
              <a:rPr lang="ru-RU" dirty="0" err="1" smtClean="0"/>
              <a:t>обліковця</a:t>
            </a:r>
            <a:r>
              <a:rPr lang="ru-RU" dirty="0"/>
              <a:t>, </a:t>
            </a:r>
            <a:r>
              <a:rPr lang="ru-RU" dirty="0" err="1"/>
              <a:t>зафіксовано</a:t>
            </a:r>
            <a:r>
              <a:rPr lang="ru-RU" dirty="0"/>
              <a:t>: фазана – 12 </a:t>
            </a:r>
            <a:r>
              <a:rPr lang="ru-RU" dirty="0" err="1"/>
              <a:t>голів</a:t>
            </a:r>
            <a:r>
              <a:rPr lang="ru-RU" dirty="0"/>
              <a:t>, </a:t>
            </a:r>
            <a:r>
              <a:rPr lang="ru-RU" dirty="0" err="1"/>
              <a:t>куріпка</a:t>
            </a:r>
            <a:r>
              <a:rPr lang="ru-RU" dirty="0"/>
              <a:t> </a:t>
            </a:r>
            <a:r>
              <a:rPr lang="ru-RU" dirty="0" err="1"/>
              <a:t>сіра</a:t>
            </a:r>
            <a:r>
              <a:rPr lang="ru-RU" dirty="0"/>
              <a:t> - 9 </a:t>
            </a:r>
            <a:r>
              <a:rPr lang="ru-RU" dirty="0" err="1"/>
              <a:t>голів</a:t>
            </a:r>
            <a:r>
              <a:rPr lang="ru-RU" dirty="0"/>
              <a:t>, рябчик </a:t>
            </a:r>
            <a:r>
              <a:rPr lang="ru-RU" dirty="0" smtClean="0"/>
              <a:t>– 8 </a:t>
            </a:r>
            <a:r>
              <a:rPr lang="ru-RU" dirty="0" err="1"/>
              <a:t>голів</a:t>
            </a:r>
            <a:r>
              <a:rPr lang="ru-RU" dirty="0"/>
              <a:t>, </a:t>
            </a:r>
            <a:r>
              <a:rPr lang="ru-RU" dirty="0" err="1"/>
              <a:t>тетерук</a:t>
            </a:r>
            <a:r>
              <a:rPr lang="ru-RU" dirty="0"/>
              <a:t> - 5 </a:t>
            </a:r>
            <a:r>
              <a:rPr lang="ru-RU" dirty="0" err="1"/>
              <a:t>голів</a:t>
            </a:r>
            <a:r>
              <a:rPr lang="ru-RU" dirty="0"/>
              <a:t>, </a:t>
            </a:r>
            <a:r>
              <a:rPr lang="ru-RU" dirty="0" err="1"/>
              <a:t>глухар</a:t>
            </a:r>
            <a:r>
              <a:rPr lang="ru-RU" dirty="0"/>
              <a:t> - 8 </a:t>
            </a:r>
            <a:r>
              <a:rPr lang="ru-RU" dirty="0" err="1"/>
              <a:t>голів</a:t>
            </a:r>
            <a:r>
              <a:rPr lang="ru-RU" dirty="0"/>
              <a:t>. Провести </a:t>
            </a:r>
            <a:r>
              <a:rPr lang="ru-RU" dirty="0" err="1"/>
              <a:t>розрахунок</a:t>
            </a:r>
            <a:r>
              <a:rPr lang="ru-RU" dirty="0"/>
              <a:t> на </a:t>
            </a:r>
            <a:r>
              <a:rPr lang="ru-RU" dirty="0" err="1" smtClean="0"/>
              <a:t>площу</a:t>
            </a:r>
            <a:r>
              <a:rPr lang="ru-RU" dirty="0" smtClean="0"/>
              <a:t> </a:t>
            </a:r>
            <a:r>
              <a:rPr lang="ru-RU" dirty="0" err="1" smtClean="0"/>
              <a:t>стації</a:t>
            </a:r>
            <a:r>
              <a:rPr lang="ru-RU" dirty="0" smtClean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враховуючи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натурним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стації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: для фазана, </a:t>
            </a:r>
            <a:r>
              <a:rPr lang="ru-RU" dirty="0" err="1"/>
              <a:t>куріпки</a:t>
            </a:r>
            <a:r>
              <a:rPr lang="ru-RU" dirty="0"/>
              <a:t> </a:t>
            </a:r>
            <a:r>
              <a:rPr lang="ru-RU" dirty="0" err="1"/>
              <a:t>сірої</a:t>
            </a:r>
            <a:r>
              <a:rPr lang="ru-RU" dirty="0"/>
              <a:t> – 7568 га, </a:t>
            </a:r>
            <a:r>
              <a:rPr lang="ru-RU" dirty="0" smtClean="0"/>
              <a:t>рябчик– </a:t>
            </a:r>
            <a:r>
              <a:rPr lang="ru-RU" dirty="0"/>
              <a:t>1001 га, </a:t>
            </a:r>
            <a:r>
              <a:rPr lang="ru-RU" dirty="0" err="1"/>
              <a:t>глухар</a:t>
            </a:r>
            <a:r>
              <a:rPr lang="ru-RU" dirty="0"/>
              <a:t>, </a:t>
            </a:r>
            <a:r>
              <a:rPr lang="ru-RU" dirty="0" err="1"/>
              <a:t>тетерук</a:t>
            </a:r>
            <a:r>
              <a:rPr lang="ru-RU" dirty="0"/>
              <a:t> – 385 га.</a:t>
            </a:r>
          </a:p>
          <a:p>
            <a:pPr algn="just"/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1.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Таблиця</a:t>
            </a:r>
            <a:r>
              <a:rPr lang="ru-RU" dirty="0"/>
              <a:t> 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9815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endParaRPr lang="ru-RU" dirty="0"/>
          </a:p>
          <a:p>
            <a:pPr algn="just"/>
            <a:r>
              <a:rPr lang="ru-RU" i="1" dirty="0"/>
              <a:t>Мета: </a:t>
            </a:r>
            <a:r>
              <a:rPr lang="ru-RU" i="1" dirty="0" err="1"/>
              <a:t>оволодіти</a:t>
            </a:r>
            <a:r>
              <a:rPr lang="ru-RU" i="1" dirty="0"/>
              <a:t> </a:t>
            </a:r>
            <a:r>
              <a:rPr lang="ru-RU" i="1" dirty="0" err="1"/>
              <a:t>навичками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фактичної</a:t>
            </a:r>
            <a:r>
              <a:rPr lang="ru-RU" i="1" dirty="0"/>
              <a:t> </a:t>
            </a:r>
            <a:r>
              <a:rPr lang="ru-RU" i="1" dirty="0" err="1" smtClean="0"/>
              <a:t>чисельності</a:t>
            </a:r>
            <a:r>
              <a:rPr lang="ru-RU" i="1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звірів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Короткі</a:t>
            </a:r>
            <a:r>
              <a:rPr lang="ru-RU" i="1" dirty="0"/>
              <a:t> </a:t>
            </a:r>
            <a:r>
              <a:rPr lang="ru-RU" i="1" dirty="0" err="1"/>
              <a:t>теоретичні</a:t>
            </a:r>
            <a:r>
              <a:rPr lang="ru-RU" i="1" dirty="0"/>
              <a:t> </a:t>
            </a:r>
            <a:r>
              <a:rPr lang="ru-RU" i="1" dirty="0" err="1"/>
              <a:t>відомості</a:t>
            </a:r>
            <a:endParaRPr lang="ru-RU" i="1" dirty="0"/>
          </a:p>
          <a:p>
            <a:pPr algn="just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розроблено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вдосконалюється</a:t>
            </a:r>
            <a:r>
              <a:rPr lang="ru-RU" dirty="0"/>
              <a:t>. За характером </a:t>
            </a:r>
            <a:r>
              <a:rPr lang="ru-RU" dirty="0" err="1"/>
              <a:t>добової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звірі</a:t>
            </a:r>
            <a:r>
              <a:rPr lang="ru-RU" dirty="0"/>
              <a:t> </a:t>
            </a:r>
            <a:r>
              <a:rPr lang="ru-RU" dirty="0" err="1"/>
              <a:t>сутінкові</a:t>
            </a:r>
            <a:r>
              <a:rPr lang="ru-RU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нічні</a:t>
            </a:r>
            <a:r>
              <a:rPr lang="ru-RU" dirty="0"/>
              <a:t>, тому </a:t>
            </a:r>
            <a:r>
              <a:rPr lang="ru-RU" dirty="0" err="1"/>
              <a:t>обліковцю</a:t>
            </a:r>
            <a:r>
              <a:rPr lang="ru-RU" dirty="0"/>
              <a:t> доводиться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зустрічатись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слідами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слідами</a:t>
            </a:r>
            <a:r>
              <a:rPr lang="ru-RU" dirty="0"/>
              <a:t>, </a:t>
            </a:r>
            <a:r>
              <a:rPr lang="ru-RU" dirty="0" err="1"/>
              <a:t>погризами</a:t>
            </a:r>
            <a:r>
              <a:rPr lang="ru-RU" dirty="0"/>
              <a:t>, </a:t>
            </a:r>
            <a:r>
              <a:rPr lang="ru-RU" dirty="0" err="1"/>
              <a:t>розкопуваннями</a:t>
            </a:r>
            <a:r>
              <a:rPr lang="ru-RU" dirty="0"/>
              <a:t>, </a:t>
            </a:r>
            <a:r>
              <a:rPr lang="ru-RU" dirty="0" err="1" smtClean="0"/>
              <a:t>екскрементами</a:t>
            </a:r>
            <a:r>
              <a:rPr lang="ru-RU" dirty="0" smtClean="0"/>
              <a:t>, </a:t>
            </a:r>
            <a:r>
              <a:rPr lang="ru-RU" dirty="0" err="1" smtClean="0"/>
              <a:t>залишками</a:t>
            </a:r>
            <a:r>
              <a:rPr lang="ru-RU" dirty="0" smtClean="0"/>
              <a:t> </a:t>
            </a:r>
            <a:r>
              <a:rPr lang="ru-RU" dirty="0"/>
              <a:t>жертв)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самими </a:t>
            </a:r>
            <a:r>
              <a:rPr lang="ru-RU" dirty="0" err="1"/>
              <a:t>тваринами</a:t>
            </a:r>
            <a:r>
              <a:rPr lang="ru-RU" dirty="0"/>
              <a:t>. Зоологами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мисливствознавцями</a:t>
            </a:r>
            <a:r>
              <a:rPr lang="ru-RU" dirty="0" smtClean="0"/>
              <a:t> </a:t>
            </a:r>
            <a:r>
              <a:rPr lang="ru-RU" dirty="0" err="1"/>
              <a:t>розроблено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методик,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достовірністю</a:t>
            </a:r>
            <a:r>
              <a:rPr lang="ru-RU" dirty="0" smtClean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виду на </a:t>
            </a:r>
            <a:r>
              <a:rPr lang="ru-RU" dirty="0" err="1"/>
              <a:t>одиницю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враховуються</a:t>
            </a:r>
            <a:r>
              <a:rPr lang="ru-RU" dirty="0"/>
              <a:t>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виду </a:t>
            </a:r>
            <a:r>
              <a:rPr lang="ru-RU" dirty="0" err="1"/>
              <a:t>тварин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точністю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обліки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проживають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невеликій</a:t>
            </a:r>
            <a:r>
              <a:rPr lang="ru-RU" dirty="0" smtClean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найменшою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тисячі</a:t>
            </a:r>
            <a:r>
              <a:rPr lang="ru-RU" dirty="0"/>
              <a:t> </a:t>
            </a:r>
            <a:r>
              <a:rPr lang="ru-RU" dirty="0" err="1" smtClean="0"/>
              <a:t>гектарів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/>
              <a:t>вовк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ведмідь</a:t>
            </a:r>
            <a:r>
              <a:rPr lang="ru-RU" dirty="0"/>
              <a:t>). На </a:t>
            </a:r>
            <a:r>
              <a:rPr lang="ru-RU" dirty="0" err="1"/>
              <a:t>щільність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/>
              <a:t>кормова</a:t>
            </a:r>
            <a:r>
              <a:rPr lang="ru-RU" dirty="0"/>
              <a:t> </a:t>
            </a:r>
            <a:r>
              <a:rPr lang="ru-RU" dirty="0" err="1"/>
              <a:t>придатність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кормо</a:t>
            </a:r>
            <a:r>
              <a:rPr lang="ru-RU" dirty="0"/>
              <a:t> </a:t>
            </a:r>
            <a:r>
              <a:rPr lang="ru-RU" dirty="0" err="1"/>
              <a:t>придатності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, як за </a:t>
            </a:r>
            <a:r>
              <a:rPr lang="ru-RU" dirty="0" err="1"/>
              <a:t>рахунок</a:t>
            </a:r>
            <a:r>
              <a:rPr lang="ru-RU" dirty="0"/>
              <a:t> приплоду, так </a:t>
            </a:r>
            <a:r>
              <a:rPr lang="ru-RU" dirty="0" err="1"/>
              <a:t>і</a:t>
            </a:r>
            <a:r>
              <a:rPr lang="ru-RU" dirty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мігрантів</a:t>
            </a:r>
            <a:r>
              <a:rPr lang="ru-RU" dirty="0"/>
              <a:t>. У такому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копитних</a:t>
            </a:r>
            <a:r>
              <a:rPr lang="ru-RU" dirty="0" smtClean="0"/>
              <a:t> </a:t>
            </a:r>
            <a:r>
              <a:rPr lang="ru-RU" dirty="0" err="1"/>
              <a:t>прогнозованим</a:t>
            </a:r>
            <a:r>
              <a:rPr lang="ru-RU" dirty="0"/>
              <a:t> буде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хижаків</a:t>
            </a:r>
            <a:r>
              <a:rPr lang="ru-RU" dirty="0"/>
              <a:t>. </a:t>
            </a:r>
            <a:r>
              <a:rPr lang="ru-RU" dirty="0" err="1"/>
              <a:t>Користувач</a:t>
            </a:r>
            <a:r>
              <a:rPr lang="ru-RU" dirty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зацікавлений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копитних</a:t>
            </a:r>
            <a:r>
              <a:rPr lang="ru-RU" dirty="0"/>
              <a:t>, буде </a:t>
            </a:r>
            <a:r>
              <a:rPr lang="ru-RU" dirty="0" err="1" smtClean="0"/>
              <a:t>вимушений</a:t>
            </a:r>
            <a:r>
              <a:rPr lang="ru-RU" dirty="0" smtClean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хижаків</a:t>
            </a:r>
            <a:r>
              <a:rPr lang="ru-RU" dirty="0"/>
              <a:t>. В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сезонний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випаданням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 </a:t>
            </a:r>
            <a:r>
              <a:rPr lang="ru-RU" dirty="0" err="1"/>
              <a:t>непогані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smtClean="0"/>
              <a:t>по </a:t>
            </a:r>
            <a:r>
              <a:rPr lang="ru-RU" dirty="0" err="1" smtClean="0"/>
              <a:t>слідам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Хід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endParaRPr lang="ru-RU" i="1" dirty="0"/>
          </a:p>
          <a:p>
            <a:pPr algn="just"/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у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 smtClean="0"/>
              <a:t>N-господарства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/>
              <a:t>8503 га. </a:t>
            </a:r>
            <a:r>
              <a:rPr lang="ru-RU" dirty="0" err="1"/>
              <a:t>Обліком</a:t>
            </a:r>
            <a:r>
              <a:rPr lang="ru-RU" dirty="0"/>
              <a:t> </a:t>
            </a:r>
            <a:r>
              <a:rPr lang="ru-RU" dirty="0" err="1"/>
              <a:t>охоплено</a:t>
            </a:r>
            <a:r>
              <a:rPr lang="ru-RU" dirty="0"/>
              <a:t> 25 % </a:t>
            </a:r>
            <a:r>
              <a:rPr lang="ru-RU" dirty="0" err="1"/>
              <a:t>площі</a:t>
            </a:r>
            <a:r>
              <a:rPr lang="ru-RU" dirty="0"/>
              <a:t>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</a:t>
            </a:r>
            <a:r>
              <a:rPr lang="ru-RU" dirty="0" err="1" smtClean="0"/>
              <a:t>обліковця</a:t>
            </a:r>
            <a:r>
              <a:rPr lang="ru-RU" dirty="0" smtClean="0"/>
              <a:t> </a:t>
            </a:r>
            <a:r>
              <a:rPr lang="ru-RU" dirty="0" err="1"/>
              <a:t>зафіксовано</a:t>
            </a:r>
            <a:r>
              <a:rPr lang="ru-RU" dirty="0"/>
              <a:t>: лося – 9 </a:t>
            </a:r>
            <a:r>
              <a:rPr lang="ru-RU" dirty="0" err="1"/>
              <a:t>голів</a:t>
            </a:r>
            <a:r>
              <a:rPr lang="ru-RU" dirty="0"/>
              <a:t>, оленя - 8 </a:t>
            </a:r>
            <a:r>
              <a:rPr lang="ru-RU" dirty="0" err="1"/>
              <a:t>голів</a:t>
            </a:r>
            <a:r>
              <a:rPr lang="ru-RU" dirty="0"/>
              <a:t>, </a:t>
            </a:r>
            <a:r>
              <a:rPr lang="ru-RU" dirty="0" err="1"/>
              <a:t>козулі</a:t>
            </a:r>
            <a:r>
              <a:rPr lang="ru-RU" dirty="0"/>
              <a:t> - 15 </a:t>
            </a:r>
            <a:r>
              <a:rPr lang="ru-RU" dirty="0" err="1" smtClean="0"/>
              <a:t>голів</a:t>
            </a:r>
            <a:r>
              <a:rPr lang="ru-RU" dirty="0" smtClean="0"/>
              <a:t>, кабана </a:t>
            </a:r>
            <a:r>
              <a:rPr lang="ru-RU" dirty="0"/>
              <a:t>- 6 </a:t>
            </a:r>
            <a:r>
              <a:rPr lang="ru-RU" dirty="0" err="1"/>
              <a:t>голів</a:t>
            </a:r>
            <a:r>
              <a:rPr lang="ru-RU" dirty="0"/>
              <a:t>, </a:t>
            </a:r>
            <a:r>
              <a:rPr lang="ru-RU" dirty="0" err="1"/>
              <a:t>заєць-русак</a:t>
            </a:r>
            <a:r>
              <a:rPr lang="ru-RU" dirty="0"/>
              <a:t> - 9 </a:t>
            </a:r>
            <a:r>
              <a:rPr lang="ru-RU" dirty="0" err="1"/>
              <a:t>голів</a:t>
            </a:r>
            <a:r>
              <a:rPr lang="ru-RU" dirty="0"/>
              <a:t>. Провести </a:t>
            </a:r>
            <a:r>
              <a:rPr lang="ru-RU" dirty="0" err="1"/>
              <a:t>розрахунок</a:t>
            </a:r>
            <a:r>
              <a:rPr lang="ru-RU" dirty="0"/>
              <a:t> на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 smtClean="0"/>
              <a:t>стації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/>
              <a:t>враховуючи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натурним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/>
              <a:t>стації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: для оленя, лося – 3217 га, </a:t>
            </a:r>
            <a:r>
              <a:rPr lang="ru-RU" dirty="0" err="1"/>
              <a:t>козуля</a:t>
            </a:r>
            <a:r>
              <a:rPr lang="ru-RU" dirty="0"/>
              <a:t>, кабан – 4501 </a:t>
            </a:r>
            <a:r>
              <a:rPr lang="ru-RU" dirty="0" smtClean="0"/>
              <a:t>га, </a:t>
            </a:r>
            <a:r>
              <a:rPr lang="ru-RU" dirty="0" err="1" smtClean="0"/>
              <a:t>заєць-русак</a:t>
            </a:r>
            <a:r>
              <a:rPr lang="ru-RU" dirty="0" smtClean="0"/>
              <a:t> </a:t>
            </a:r>
            <a:r>
              <a:rPr lang="ru-RU" dirty="0"/>
              <a:t>– 785 га.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1.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Таблиця</a:t>
            </a:r>
            <a:r>
              <a:rPr lang="ru-RU" dirty="0"/>
              <a:t> 1</a:t>
            </a:r>
          </a:p>
          <a:p>
            <a:pPr algn="just"/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звірів</a:t>
            </a:r>
            <a:r>
              <a:rPr lang="ru-RU" dirty="0"/>
              <a:t> 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угіддях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89040"/>
            <a:ext cx="49530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Типологія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(для </a:t>
            </a:r>
            <a:r>
              <a:rPr lang="ru-RU" sz="2000" dirty="0" err="1"/>
              <a:t>вкритих</a:t>
            </a:r>
            <a:r>
              <a:rPr lang="ru-RU" sz="2000" dirty="0"/>
              <a:t> </a:t>
            </a:r>
            <a:r>
              <a:rPr lang="ru-RU" sz="2000" dirty="0" err="1"/>
              <a:t>лісом</a:t>
            </a:r>
            <a:r>
              <a:rPr lang="ru-RU" sz="2000" dirty="0"/>
              <a:t> земель)</a:t>
            </a:r>
          </a:p>
          <a:p>
            <a:pPr algn="just"/>
            <a:r>
              <a:rPr lang="ru-RU" sz="2000" i="1" dirty="0"/>
              <a:t>Мета: набути </a:t>
            </a:r>
            <a:r>
              <a:rPr lang="ru-RU" sz="2000" i="1" dirty="0" err="1"/>
              <a:t>навичок</a:t>
            </a:r>
            <a:r>
              <a:rPr lang="ru-RU" sz="2000" i="1" dirty="0"/>
              <a:t> </a:t>
            </a:r>
            <a:r>
              <a:rPr lang="ru-RU" sz="2000" i="1" dirty="0" err="1"/>
              <a:t>із</a:t>
            </a:r>
            <a:r>
              <a:rPr lang="ru-RU" sz="2000" i="1" dirty="0"/>
              <a:t> </a:t>
            </a:r>
            <a:r>
              <a:rPr lang="ru-RU" sz="2000" i="1" dirty="0" err="1"/>
              <a:t>визначення</a:t>
            </a:r>
            <a:r>
              <a:rPr lang="ru-RU" sz="2000" i="1" dirty="0"/>
              <a:t> </a:t>
            </a:r>
            <a:r>
              <a:rPr lang="ru-RU" sz="2000" i="1" dirty="0" err="1"/>
              <a:t>типологічної</a:t>
            </a:r>
            <a:r>
              <a:rPr lang="ru-RU" sz="2000" i="1" dirty="0"/>
              <a:t> </a:t>
            </a:r>
            <a:r>
              <a:rPr lang="ru-RU" sz="2000" i="1" dirty="0" err="1" smtClean="0"/>
              <a:t>структури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мисливських</a:t>
            </a:r>
            <a:r>
              <a:rPr lang="ru-RU" sz="2000" dirty="0" smtClean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48478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/>
              <a:t>Короткі</a:t>
            </a:r>
            <a:r>
              <a:rPr lang="ru-RU" sz="2000" i="1" dirty="0"/>
              <a:t> </a:t>
            </a:r>
            <a:r>
              <a:rPr lang="ru-RU" sz="2000" i="1" dirty="0" err="1"/>
              <a:t>теоретичні</a:t>
            </a:r>
            <a:r>
              <a:rPr lang="ru-RU" sz="2000" i="1" dirty="0"/>
              <a:t> </a:t>
            </a:r>
            <a:r>
              <a:rPr lang="ru-RU" sz="2000" i="1" dirty="0" err="1"/>
              <a:t>відомості</a:t>
            </a:r>
            <a:endParaRPr lang="ru-RU" sz="2000" i="1" dirty="0"/>
          </a:p>
          <a:p>
            <a:pPr algn="just"/>
            <a:r>
              <a:rPr lang="ru-RU" sz="2000" dirty="0"/>
              <a:t>Тип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– </a:t>
            </a:r>
            <a:r>
              <a:rPr lang="ru-RU" sz="2000" dirty="0" err="1"/>
              <a:t>ділянки</a:t>
            </a:r>
            <a:r>
              <a:rPr lang="ru-RU" sz="2000" dirty="0"/>
              <a:t> </a:t>
            </a:r>
            <a:r>
              <a:rPr lang="ru-RU" sz="2000" dirty="0" err="1"/>
              <a:t>рослинності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рівноцінними</a:t>
            </a:r>
            <a:r>
              <a:rPr lang="ru-RU" sz="2000" dirty="0"/>
              <a:t> </a:t>
            </a:r>
            <a:r>
              <a:rPr lang="ru-RU" sz="2000" dirty="0" err="1" smtClean="0"/>
              <a:t>умовами</a:t>
            </a:r>
            <a:r>
              <a:rPr lang="ru-RU" sz="2000" dirty="0" smtClean="0"/>
              <a:t> для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тварин</a:t>
            </a:r>
            <a:r>
              <a:rPr lang="ru-RU" sz="2000" dirty="0"/>
              <a:t>, </a:t>
            </a:r>
            <a:r>
              <a:rPr lang="ru-RU" sz="2000" dirty="0" err="1"/>
              <a:t>переважно</a:t>
            </a:r>
            <a:r>
              <a:rPr lang="ru-RU" sz="2000" dirty="0"/>
              <a:t> </a:t>
            </a:r>
            <a:r>
              <a:rPr lang="ru-RU" sz="2000" dirty="0" err="1"/>
              <a:t>кормовими</a:t>
            </a:r>
            <a:r>
              <a:rPr lang="ru-RU" sz="2000" dirty="0"/>
              <a:t> та </a:t>
            </a:r>
            <a:r>
              <a:rPr lang="ru-RU" sz="2000" dirty="0" err="1"/>
              <a:t>захисними</a:t>
            </a:r>
            <a:r>
              <a:rPr lang="ru-RU" sz="2000" dirty="0"/>
              <a:t>. Таким </a:t>
            </a:r>
            <a:r>
              <a:rPr lang="ru-RU" sz="2000" dirty="0" smtClean="0"/>
              <a:t>чином </a:t>
            </a:r>
            <a:r>
              <a:rPr lang="ru-RU" sz="2000" dirty="0" err="1" smtClean="0"/>
              <a:t>визначення</a:t>
            </a:r>
            <a:r>
              <a:rPr lang="ru-RU" sz="2000" dirty="0" smtClean="0"/>
              <a:t> </a:t>
            </a:r>
            <a:r>
              <a:rPr lang="ru-RU" sz="2000" dirty="0"/>
              <a:t>типу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– головне </a:t>
            </a:r>
            <a:r>
              <a:rPr lang="ru-RU" sz="2000" dirty="0" err="1"/>
              <a:t>завдання</a:t>
            </a:r>
            <a:r>
              <a:rPr lang="ru-RU" sz="2000" dirty="0"/>
              <a:t> при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 smtClean="0"/>
              <a:t>плануванні</a:t>
            </a:r>
            <a:r>
              <a:rPr lang="ru-RU" sz="2000" dirty="0" smtClean="0"/>
              <a:t> </a:t>
            </a:r>
            <a:r>
              <a:rPr lang="ru-RU" sz="2000" dirty="0" err="1"/>
              <a:t>ведення</a:t>
            </a:r>
            <a:r>
              <a:rPr lang="ru-RU" sz="2000" dirty="0"/>
              <a:t> </a:t>
            </a:r>
            <a:r>
              <a:rPr lang="ru-RU" sz="2000" dirty="0" err="1"/>
              <a:t>мисливського</a:t>
            </a:r>
            <a:r>
              <a:rPr lang="ru-RU" sz="2000" dirty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. </a:t>
            </a:r>
            <a:r>
              <a:rPr lang="ru-RU" sz="2000" dirty="0" err="1"/>
              <a:t>Кожен</a:t>
            </a:r>
            <a:r>
              <a:rPr lang="ru-RU" sz="2000" dirty="0"/>
              <a:t> </a:t>
            </a:r>
            <a:r>
              <a:rPr lang="ru-RU" sz="2000" dirty="0" err="1" smtClean="0"/>
              <a:t>користувач</a:t>
            </a:r>
            <a:r>
              <a:rPr lang="ru-RU" sz="2000" dirty="0" smtClean="0"/>
              <a:t> </a:t>
            </a:r>
            <a:r>
              <a:rPr lang="ru-RU" sz="2000" dirty="0" err="1" smtClean="0"/>
              <a:t>мисливськими</a:t>
            </a:r>
            <a:r>
              <a:rPr lang="ru-RU" sz="2000" dirty="0" smtClean="0"/>
              <a:t> </a:t>
            </a:r>
            <a:r>
              <a:rPr lang="ru-RU" sz="2000" dirty="0" err="1"/>
              <a:t>угіддями</a:t>
            </a:r>
            <a:r>
              <a:rPr lang="ru-RU" sz="2000" dirty="0"/>
              <a:t> </a:t>
            </a:r>
            <a:r>
              <a:rPr lang="ru-RU" sz="2000" dirty="0" err="1"/>
              <a:t>зацікавлений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угіддя</a:t>
            </a:r>
            <a:r>
              <a:rPr lang="ru-RU" sz="2000" dirty="0"/>
              <a:t> </a:t>
            </a:r>
            <a:r>
              <a:rPr lang="ru-RU" sz="2000" dirty="0" err="1"/>
              <a:t>високого</a:t>
            </a:r>
            <a:r>
              <a:rPr lang="ru-RU" sz="2000" dirty="0"/>
              <a:t> </a:t>
            </a:r>
            <a:r>
              <a:rPr lang="ru-RU" sz="2000" dirty="0" err="1"/>
              <a:t>класу</a:t>
            </a:r>
            <a:r>
              <a:rPr lang="ru-RU" sz="2000" dirty="0"/>
              <a:t> </a:t>
            </a:r>
            <a:r>
              <a:rPr lang="ru-RU" sz="2000" dirty="0" err="1"/>
              <a:t>бонітету</a:t>
            </a:r>
            <a:r>
              <a:rPr lang="ru-RU" sz="2000" dirty="0"/>
              <a:t> </a:t>
            </a:r>
            <a:r>
              <a:rPr lang="ru-RU" sz="2000" dirty="0" smtClean="0"/>
              <a:t>в </a:t>
            </a:r>
            <a:r>
              <a:rPr lang="ru-RU" sz="2000" dirty="0" err="1" smtClean="0"/>
              <a:t>певному</a:t>
            </a:r>
            <a:r>
              <a:rPr lang="ru-RU" sz="2000" dirty="0" smtClean="0"/>
              <a:t> </a:t>
            </a:r>
            <a:r>
              <a:rPr lang="ru-RU" sz="2000" dirty="0" err="1"/>
              <a:t>типі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зменшує</a:t>
            </a:r>
            <a:r>
              <a:rPr lang="ru-RU" sz="2000" dirty="0"/>
              <a:t> </a:t>
            </a:r>
            <a:r>
              <a:rPr lang="ru-RU" sz="2000" dirty="0" err="1"/>
              <a:t>затрати</a:t>
            </a:r>
            <a:r>
              <a:rPr lang="ru-RU" sz="2000" dirty="0"/>
              <a:t> на </a:t>
            </a:r>
            <a:r>
              <a:rPr lang="ru-RU" sz="2000" dirty="0" err="1"/>
              <a:t>ведення</a:t>
            </a:r>
            <a:r>
              <a:rPr lang="ru-RU" sz="2000" dirty="0"/>
              <a:t> </a:t>
            </a:r>
            <a:r>
              <a:rPr lang="ru-RU" sz="2000" dirty="0" err="1" smtClean="0"/>
              <a:t>мисливського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/>
              <a:t>. </a:t>
            </a:r>
            <a:r>
              <a:rPr lang="ru-RU" sz="2000" dirty="0" err="1"/>
              <a:t>Згідно</a:t>
            </a:r>
            <a:r>
              <a:rPr lang="ru-RU" sz="2000" dirty="0"/>
              <a:t> </a:t>
            </a:r>
            <a:r>
              <a:rPr lang="ru-RU" sz="2000" dirty="0" err="1"/>
              <a:t>типології</a:t>
            </a:r>
            <a:r>
              <a:rPr lang="ru-RU" sz="2000" dirty="0"/>
              <a:t> </a:t>
            </a:r>
            <a:r>
              <a:rPr lang="ru-RU" sz="2000" dirty="0" err="1"/>
              <a:t>лісових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 </a:t>
            </a:r>
            <a:r>
              <a:rPr lang="ru-RU" sz="2000" dirty="0" err="1"/>
              <a:t>виділяють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 smtClean="0"/>
              <a:t>типи</a:t>
            </a:r>
            <a:r>
              <a:rPr lang="ru-RU" sz="2000" dirty="0" smtClean="0"/>
              <a:t> </a:t>
            </a:r>
            <a:r>
              <a:rPr lang="ru-RU" sz="2000" dirty="0" err="1" smtClean="0"/>
              <a:t>угідь</a:t>
            </a:r>
            <a:r>
              <a:rPr lang="ru-RU" sz="2000" dirty="0"/>
              <a:t>: </a:t>
            </a:r>
            <a:r>
              <a:rPr lang="ru-RU" sz="2000" dirty="0" err="1"/>
              <a:t>хвойний</a:t>
            </a:r>
            <a:r>
              <a:rPr lang="ru-RU" sz="2000" dirty="0"/>
              <a:t> </a:t>
            </a:r>
            <a:r>
              <a:rPr lang="ru-RU" sz="2000" dirty="0" err="1"/>
              <a:t>ліс</a:t>
            </a:r>
            <a:r>
              <a:rPr lang="ru-RU" sz="2000" dirty="0"/>
              <a:t>; </a:t>
            </a:r>
            <a:r>
              <a:rPr lang="ru-RU" sz="2000" dirty="0" err="1"/>
              <a:t>хвойний</a:t>
            </a:r>
            <a:r>
              <a:rPr lang="ru-RU" sz="2000" dirty="0"/>
              <a:t> </a:t>
            </a:r>
            <a:r>
              <a:rPr lang="ru-RU" sz="2000" dirty="0" err="1"/>
              <a:t>ліс</a:t>
            </a:r>
            <a:r>
              <a:rPr lang="ru-RU" sz="2000" dirty="0"/>
              <a:t> (</a:t>
            </a:r>
            <a:r>
              <a:rPr lang="ru-RU" sz="2000" dirty="0" err="1"/>
              <a:t>ялина</a:t>
            </a:r>
            <a:r>
              <a:rPr lang="ru-RU" sz="2000" dirty="0"/>
              <a:t>); </a:t>
            </a:r>
            <a:r>
              <a:rPr lang="ru-RU" sz="2000" dirty="0" err="1"/>
              <a:t>листяний</a:t>
            </a:r>
            <a:r>
              <a:rPr lang="ru-RU" sz="2000" dirty="0"/>
              <a:t> </a:t>
            </a:r>
            <a:r>
              <a:rPr lang="ru-RU" sz="2000" dirty="0" err="1"/>
              <a:t>ліс</a:t>
            </a:r>
            <a:r>
              <a:rPr lang="ru-RU" sz="2000" dirty="0"/>
              <a:t>; </a:t>
            </a:r>
            <a:r>
              <a:rPr lang="ru-RU" sz="2000" dirty="0" err="1"/>
              <a:t>змішаний</a:t>
            </a:r>
            <a:r>
              <a:rPr lang="ru-RU" sz="2000" dirty="0"/>
              <a:t> </a:t>
            </a:r>
            <a:r>
              <a:rPr lang="ru-RU" sz="2000" dirty="0" err="1"/>
              <a:t>ліс</a:t>
            </a:r>
            <a:r>
              <a:rPr lang="ru-RU" sz="2000" dirty="0"/>
              <a:t>. </a:t>
            </a:r>
            <a:r>
              <a:rPr lang="ru-RU" sz="2000" dirty="0" err="1"/>
              <a:t>Поділ</a:t>
            </a:r>
            <a:r>
              <a:rPr lang="ru-RU" sz="2000" dirty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підтипи</a:t>
            </a:r>
            <a:r>
              <a:rPr lang="ru-RU" sz="2000" dirty="0" smtClean="0"/>
              <a:t> </a:t>
            </a:r>
            <a:r>
              <a:rPr lang="ru-RU" sz="2000" dirty="0"/>
              <a:t>наведено у «</a:t>
            </a:r>
            <a:r>
              <a:rPr lang="ru-RU" sz="2000" dirty="0" err="1"/>
              <a:t>Настанові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упорядкування</a:t>
            </a:r>
            <a:r>
              <a:rPr lang="ru-RU" sz="2000" dirty="0"/>
              <a:t> </a:t>
            </a:r>
            <a:r>
              <a:rPr lang="ru-RU" sz="2000" dirty="0" err="1"/>
              <a:t>мисливських</a:t>
            </a:r>
            <a:r>
              <a:rPr lang="ru-RU" sz="2000" dirty="0"/>
              <a:t> </a:t>
            </a:r>
            <a:r>
              <a:rPr lang="ru-RU" sz="2000" dirty="0" err="1"/>
              <a:t>угідь</a:t>
            </a:r>
            <a:r>
              <a:rPr lang="ru-RU" sz="2000" dirty="0"/>
              <a:t>». </a:t>
            </a:r>
            <a:r>
              <a:rPr lang="ru-RU" sz="2000" dirty="0" smtClean="0"/>
              <a:t>У </a:t>
            </a:r>
            <a:r>
              <a:rPr lang="ru-RU" sz="2000" dirty="0" err="1" smtClean="0"/>
              <a:t>переважній</a:t>
            </a:r>
            <a:r>
              <a:rPr lang="ru-RU" sz="2000" dirty="0" smtClean="0"/>
              <a:t> </a:t>
            </a:r>
            <a:r>
              <a:rPr lang="ru-RU" sz="2000" dirty="0" err="1"/>
              <a:t>більшості</a:t>
            </a:r>
            <a:r>
              <a:rPr lang="ru-RU" sz="2000" dirty="0"/>
              <a:t> </a:t>
            </a:r>
            <a:r>
              <a:rPr lang="ru-RU" sz="2000" dirty="0" err="1"/>
              <a:t>випадків</a:t>
            </a:r>
            <a:r>
              <a:rPr lang="ru-RU" sz="2000" dirty="0"/>
              <a:t> </a:t>
            </a:r>
            <a:r>
              <a:rPr lang="ru-RU" sz="2000" dirty="0" err="1"/>
              <a:t>користувач</a:t>
            </a:r>
            <a:r>
              <a:rPr lang="ru-RU" sz="2000" dirty="0"/>
              <a:t> </a:t>
            </a:r>
            <a:r>
              <a:rPr lang="ru-RU" sz="2000" dirty="0" err="1"/>
              <a:t>мисливськими</a:t>
            </a:r>
            <a:r>
              <a:rPr lang="ru-RU" sz="2000" dirty="0"/>
              <a:t> </a:t>
            </a:r>
            <a:r>
              <a:rPr lang="ru-RU" sz="2000" dirty="0" err="1"/>
              <a:t>угіддями</a:t>
            </a:r>
            <a:r>
              <a:rPr lang="ru-RU" sz="2000" dirty="0"/>
              <a:t> в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 не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можливості</a:t>
            </a:r>
            <a:r>
              <a:rPr lang="ru-RU" sz="2000" dirty="0"/>
              <a:t> </a:t>
            </a:r>
            <a:r>
              <a:rPr lang="ru-RU" sz="2000" dirty="0" err="1"/>
              <a:t>взяти</a:t>
            </a:r>
            <a:r>
              <a:rPr lang="ru-RU" sz="2000" dirty="0"/>
              <a:t> в </a:t>
            </a:r>
            <a:r>
              <a:rPr lang="ru-RU" sz="2000" dirty="0" err="1"/>
              <a:t>користування</a:t>
            </a:r>
            <a:r>
              <a:rPr lang="ru-RU" sz="2000" dirty="0"/>
              <a:t> </a:t>
            </a:r>
            <a:r>
              <a:rPr lang="ru-RU" sz="2000" dirty="0" err="1"/>
              <a:t>угіддя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однотипними</a:t>
            </a:r>
            <a:r>
              <a:rPr lang="ru-RU" sz="2000" dirty="0"/>
              <a:t> </a:t>
            </a:r>
            <a:r>
              <a:rPr lang="ru-RU" sz="2000" dirty="0" err="1" smtClean="0"/>
              <a:t>угіддями</a:t>
            </a:r>
            <a:r>
              <a:rPr lang="ru-RU" sz="2000" dirty="0" smtClean="0"/>
              <a:t>, особливо</a:t>
            </a:r>
            <a:r>
              <a:rPr lang="ru-RU" sz="2000" dirty="0"/>
              <a:t>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йде</a:t>
            </a:r>
            <a:r>
              <a:rPr lang="ru-RU" sz="2000" dirty="0"/>
              <a:t> </a:t>
            </a:r>
            <a:r>
              <a:rPr lang="ru-RU" sz="2000" dirty="0" err="1"/>
              <a:t>мова</a:t>
            </a:r>
            <a:r>
              <a:rPr lang="ru-RU" sz="2000" dirty="0"/>
              <a:t> про </a:t>
            </a:r>
            <a:r>
              <a:rPr lang="ru-RU" sz="2000" dirty="0" err="1"/>
              <a:t>вкриті</a:t>
            </a:r>
            <a:r>
              <a:rPr lang="ru-RU" sz="2000" dirty="0"/>
              <a:t> </a:t>
            </a:r>
            <a:r>
              <a:rPr lang="ru-RU" sz="2000" dirty="0" err="1"/>
              <a:t>лісовою</a:t>
            </a:r>
            <a:r>
              <a:rPr lang="ru-RU" sz="2000" dirty="0"/>
              <a:t> </a:t>
            </a:r>
            <a:r>
              <a:rPr lang="ru-RU" sz="2000" dirty="0" err="1"/>
              <a:t>рослинністю</a:t>
            </a:r>
            <a:r>
              <a:rPr lang="ru-RU" sz="2000" dirty="0"/>
              <a:t> </a:t>
            </a:r>
            <a:r>
              <a:rPr lang="ru-RU" sz="2000" dirty="0" err="1"/>
              <a:t>ділянки</a:t>
            </a:r>
            <a:r>
              <a:rPr lang="ru-RU" sz="2000" dirty="0"/>
              <a:t>. </a:t>
            </a:r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лісового</a:t>
            </a:r>
            <a:r>
              <a:rPr lang="ru-RU" sz="2000" dirty="0" smtClean="0"/>
              <a:t> </a:t>
            </a:r>
            <a:r>
              <a:rPr lang="ru-RU" sz="2000" dirty="0" err="1"/>
              <a:t>господарства</a:t>
            </a:r>
            <a:r>
              <a:rPr lang="ru-RU" sz="2000" dirty="0"/>
              <a:t> </a:t>
            </a:r>
            <a:r>
              <a:rPr lang="ru-RU" sz="2000" dirty="0" err="1"/>
              <a:t>ведеться</a:t>
            </a:r>
            <a:r>
              <a:rPr lang="ru-RU" sz="2000" dirty="0"/>
              <a:t> без </a:t>
            </a:r>
            <a:r>
              <a:rPr lang="ru-RU" sz="2000" dirty="0" err="1"/>
              <a:t>врахування</a:t>
            </a:r>
            <a:r>
              <a:rPr lang="ru-RU" sz="2000" dirty="0"/>
              <a:t> потреб </a:t>
            </a:r>
            <a:r>
              <a:rPr lang="ru-RU" sz="2000" dirty="0" err="1" smtClean="0"/>
              <a:t>мисливського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господарства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 такому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користувачеві</a:t>
            </a:r>
            <a:r>
              <a:rPr lang="ru-RU" sz="2400" dirty="0"/>
              <a:t> </a:t>
            </a:r>
            <a:r>
              <a:rPr lang="ru-RU" sz="2400" dirty="0" err="1"/>
              <a:t>мисливськими</a:t>
            </a:r>
            <a:r>
              <a:rPr lang="ru-RU" sz="2400" dirty="0"/>
              <a:t> </a:t>
            </a:r>
            <a:r>
              <a:rPr lang="ru-RU" sz="2400" dirty="0" err="1"/>
              <a:t>угіддями</a:t>
            </a:r>
            <a:r>
              <a:rPr lang="ru-RU" sz="2400" dirty="0"/>
              <a:t> </a:t>
            </a:r>
            <a:r>
              <a:rPr lang="ru-RU" sz="2400" dirty="0" smtClean="0"/>
              <a:t>доводиться </a:t>
            </a:r>
            <a:r>
              <a:rPr lang="ru-RU" sz="2400" dirty="0" err="1" smtClean="0"/>
              <a:t>планувати</a:t>
            </a:r>
            <a:r>
              <a:rPr lang="ru-RU" sz="2400" dirty="0" smtClean="0"/>
              <a:t> </a:t>
            </a:r>
            <a:r>
              <a:rPr lang="ru-RU" sz="2400" dirty="0" err="1"/>
              <a:t>господарські</a:t>
            </a:r>
            <a:r>
              <a:rPr lang="ru-RU" sz="2400" dirty="0"/>
              <a:t> заходи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врахуванням</a:t>
            </a:r>
            <a:r>
              <a:rPr lang="ru-RU" sz="2400" dirty="0"/>
              <a:t> </a:t>
            </a:r>
            <a:r>
              <a:rPr lang="ru-RU" sz="2400" dirty="0" err="1"/>
              <a:t>лісогосподарських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«</a:t>
            </a:r>
            <a:r>
              <a:rPr lang="ru-RU" sz="2400" dirty="0" err="1"/>
              <a:t>Настановою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упорядкування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» </a:t>
            </a:r>
            <a:r>
              <a:rPr lang="ru-RU" sz="2400" dirty="0" err="1"/>
              <a:t>враховано</a:t>
            </a:r>
            <a:r>
              <a:rPr lang="ru-RU" sz="2400" dirty="0"/>
              <a:t> </a:t>
            </a:r>
            <a:r>
              <a:rPr lang="ru-RU" sz="2400" dirty="0" err="1"/>
              <a:t>показник</a:t>
            </a:r>
            <a:r>
              <a:rPr lang="ru-RU" sz="2400" dirty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вікового</a:t>
            </a:r>
            <a:r>
              <a:rPr lang="ru-RU" sz="2400" dirty="0" smtClean="0"/>
              <a:t> </a:t>
            </a:r>
            <a:r>
              <a:rPr lang="ru-RU" sz="2400" dirty="0"/>
              <a:t>складу </a:t>
            </a:r>
            <a:r>
              <a:rPr lang="ru-RU" sz="2400" dirty="0" err="1"/>
              <a:t>лісових</a:t>
            </a:r>
            <a:r>
              <a:rPr lang="ru-RU" sz="2400" dirty="0"/>
              <a:t> </a:t>
            </a:r>
            <a:r>
              <a:rPr lang="ru-RU" sz="2400" dirty="0" err="1"/>
              <a:t>насаджень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виділено</a:t>
            </a:r>
            <a:r>
              <a:rPr lang="ru-RU" sz="2400" dirty="0"/>
              <a:t> </a:t>
            </a:r>
            <a:r>
              <a:rPr lang="ru-RU" sz="2400" dirty="0" err="1"/>
              <a:t>підтипи</a:t>
            </a:r>
            <a:r>
              <a:rPr lang="ru-RU" sz="2400" dirty="0"/>
              <a:t>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враховано</a:t>
            </a:r>
            <a:r>
              <a:rPr lang="ru-RU" sz="2400" dirty="0"/>
              <a:t> </a:t>
            </a:r>
            <a:r>
              <a:rPr lang="ru-RU" sz="2400" dirty="0" err="1"/>
              <a:t>можливі</a:t>
            </a:r>
            <a:r>
              <a:rPr lang="ru-RU" sz="2400" dirty="0"/>
              <a:t>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вікової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в межах одного типу. </a:t>
            </a:r>
            <a:r>
              <a:rPr lang="ru-RU" sz="2400" dirty="0" smtClean="0"/>
              <a:t>Таким чином </a:t>
            </a:r>
            <a:r>
              <a:rPr lang="ru-RU" sz="2400" dirty="0" err="1"/>
              <a:t>користувач</a:t>
            </a:r>
            <a:r>
              <a:rPr lang="ru-RU" sz="2400" dirty="0"/>
              <a:t> </a:t>
            </a:r>
            <a:r>
              <a:rPr lang="ru-RU" sz="2400" dirty="0" err="1"/>
              <a:t>маючи</a:t>
            </a:r>
            <a:r>
              <a:rPr lang="ru-RU" sz="2400" dirty="0"/>
              <a:t> </a:t>
            </a:r>
            <a:r>
              <a:rPr lang="ru-RU" sz="2400" dirty="0" err="1"/>
              <a:t>інформацію</a:t>
            </a:r>
            <a:r>
              <a:rPr lang="ru-RU" sz="2400" dirty="0"/>
              <a:t> про </a:t>
            </a:r>
            <a:r>
              <a:rPr lang="ru-RU" sz="2400" dirty="0" err="1"/>
              <a:t>планові</a:t>
            </a:r>
            <a:r>
              <a:rPr lang="ru-RU" sz="2400" dirty="0"/>
              <a:t> заходи </a:t>
            </a:r>
            <a:r>
              <a:rPr lang="ru-RU" sz="2400" dirty="0" err="1" smtClean="0"/>
              <a:t>лісогосподарського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/>
              <a:t>заздалегідь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підготуватись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запланувати</a:t>
            </a:r>
            <a:r>
              <a:rPr lang="ru-RU" sz="2400" dirty="0"/>
              <a:t> </a:t>
            </a:r>
            <a:r>
              <a:rPr lang="ru-RU" sz="2400" dirty="0" err="1" smtClean="0"/>
              <a:t>біотехнічні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заходи</a:t>
            </a:r>
            <a:r>
              <a:rPr lang="ru-RU" sz="2400" dirty="0"/>
              <a:t>, для </a:t>
            </a:r>
            <a:r>
              <a:rPr lang="ru-RU" sz="2400" dirty="0" err="1"/>
              <a:t>зменшення</a:t>
            </a:r>
            <a:r>
              <a:rPr lang="ru-RU" sz="2400" dirty="0"/>
              <a:t> негативного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/>
              <a:t>лісогосподарських</a:t>
            </a:r>
            <a:r>
              <a:rPr lang="ru-RU" sz="2400" dirty="0"/>
              <a:t> </a:t>
            </a:r>
            <a:r>
              <a:rPr lang="ru-RU" sz="2400" dirty="0" err="1"/>
              <a:t>заходів</a:t>
            </a:r>
            <a:r>
              <a:rPr lang="ru-RU" sz="2400" dirty="0"/>
              <a:t>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відмову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них,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науково</a:t>
            </a:r>
            <a:r>
              <a:rPr lang="ru-RU" sz="2400" dirty="0"/>
              <a:t> доведено, </a:t>
            </a:r>
            <a:r>
              <a:rPr lang="ru-RU" sz="2400" dirty="0" err="1"/>
              <a:t>що</a:t>
            </a:r>
            <a:r>
              <a:rPr lang="ru-RU" sz="2400" dirty="0"/>
              <a:t> молодняки 2-ї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середньовікові</a:t>
            </a:r>
            <a:r>
              <a:rPr lang="ru-RU" sz="2400" dirty="0" smtClean="0"/>
              <a:t> </a:t>
            </a:r>
            <a:r>
              <a:rPr lang="ru-RU" sz="2400" dirty="0" err="1"/>
              <a:t>насадження</a:t>
            </a:r>
            <a:r>
              <a:rPr lang="ru-RU" sz="2400" dirty="0"/>
              <a:t> </a:t>
            </a:r>
            <a:r>
              <a:rPr lang="ru-RU" sz="2400" dirty="0" err="1"/>
              <a:t>володіють</a:t>
            </a:r>
            <a:r>
              <a:rPr lang="ru-RU" sz="2400" dirty="0"/>
              <a:t> </a:t>
            </a:r>
            <a:r>
              <a:rPr lang="ru-RU" sz="2400" dirty="0" err="1"/>
              <a:t>високим</a:t>
            </a:r>
            <a:r>
              <a:rPr lang="ru-RU" sz="2400" dirty="0"/>
              <a:t> </a:t>
            </a:r>
            <a:r>
              <a:rPr lang="ru-RU" sz="2400" dirty="0" err="1"/>
              <a:t>класом</a:t>
            </a:r>
            <a:r>
              <a:rPr lang="ru-RU" sz="2400" dirty="0"/>
              <a:t> </a:t>
            </a:r>
            <a:r>
              <a:rPr lang="ru-RU" sz="2400" dirty="0" err="1"/>
              <a:t>бонітету</a:t>
            </a:r>
            <a:r>
              <a:rPr lang="ru-RU" sz="2400" dirty="0"/>
              <a:t> для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копитних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всіх</a:t>
            </a:r>
            <a:r>
              <a:rPr lang="ru-RU" sz="2400" dirty="0"/>
              <a:t> типах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переважно</a:t>
            </a:r>
            <a:r>
              <a:rPr lang="ru-RU" sz="2400" dirty="0"/>
              <a:t> </a:t>
            </a:r>
            <a:r>
              <a:rPr lang="ru-RU" sz="2400" dirty="0" err="1"/>
              <a:t>із-за</a:t>
            </a:r>
            <a:r>
              <a:rPr lang="ru-RU" sz="2400" dirty="0"/>
              <a:t> </a:t>
            </a:r>
            <a:r>
              <a:rPr lang="ru-RU" sz="2400" dirty="0" err="1"/>
              <a:t>високої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кормопридатності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захисних</a:t>
            </a:r>
            <a:r>
              <a:rPr lang="ru-RU" sz="2400" dirty="0" smtClean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Таким чином </a:t>
            </a:r>
            <a:r>
              <a:rPr lang="ru-RU" sz="2400" dirty="0" err="1"/>
              <a:t>визначення</a:t>
            </a:r>
            <a:r>
              <a:rPr lang="ru-RU" sz="2400" dirty="0"/>
              <a:t> типу </a:t>
            </a:r>
            <a:r>
              <a:rPr lang="ru-RU" sz="2400" dirty="0" err="1"/>
              <a:t>мисливських</a:t>
            </a:r>
            <a:r>
              <a:rPr lang="ru-RU" sz="2400" dirty="0"/>
              <a:t> </a:t>
            </a:r>
            <a:r>
              <a:rPr lang="ru-RU" sz="2400" dirty="0" err="1"/>
              <a:t>угідь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 smtClean="0"/>
              <a:t>практичний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користувачів</a:t>
            </a:r>
            <a:r>
              <a:rPr lang="ru-RU" sz="2400" dirty="0"/>
              <a:t> </a:t>
            </a:r>
            <a:r>
              <a:rPr lang="ru-RU" sz="2400" dirty="0" err="1"/>
              <a:t>мисливськими</a:t>
            </a:r>
            <a:r>
              <a:rPr lang="ru-RU" sz="2400" dirty="0"/>
              <a:t> </a:t>
            </a:r>
            <a:r>
              <a:rPr lang="ru-RU" sz="2400" dirty="0" err="1"/>
              <a:t>угіддями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Хід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endParaRPr lang="ru-RU" i="1" dirty="0"/>
          </a:p>
          <a:p>
            <a:pPr algn="just"/>
            <a:r>
              <a:rPr lang="ru-RU" dirty="0" smtClean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студент повинен </a:t>
            </a:r>
            <a:r>
              <a:rPr lang="ru-RU" dirty="0" err="1" smtClean="0"/>
              <a:t>розподілити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спільними</a:t>
            </a:r>
            <a:r>
              <a:rPr lang="ru-RU" dirty="0"/>
              <a:t> для </a:t>
            </a:r>
            <a:r>
              <a:rPr lang="ru-RU" dirty="0" smtClean="0"/>
              <a:t>конкретного типу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скористайтеся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угідь</a:t>
            </a:r>
            <a:r>
              <a:rPr lang="ru-RU" dirty="0"/>
              <a:t> для </a:t>
            </a:r>
            <a:r>
              <a:rPr lang="ru-RU" dirty="0" err="1"/>
              <a:t>вкритих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 земель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дод</a:t>
            </a:r>
            <a:r>
              <a:rPr lang="ru-RU" dirty="0"/>
              <a:t>. А табл.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/>
              <a:t>оформити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1. За результатами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висновок</a:t>
            </a:r>
            <a:r>
              <a:rPr lang="ru-RU" dirty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/>
              <a:t>1</a:t>
            </a:r>
          </a:p>
          <a:p>
            <a:pPr algn="just"/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вкритих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 земель за типами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1213" y="3133725"/>
            <a:ext cx="49815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4953149" cy="66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типологічної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для </a:t>
            </a:r>
            <a:r>
              <a:rPr lang="ru-RU" dirty="0" smtClean="0"/>
              <a:t>не </a:t>
            </a:r>
            <a:r>
              <a:rPr lang="ru-RU" dirty="0" err="1" smtClean="0"/>
              <a:t>вкритих</a:t>
            </a:r>
            <a:r>
              <a:rPr lang="ru-RU" dirty="0" smtClean="0"/>
              <a:t> </a:t>
            </a:r>
            <a:r>
              <a:rPr lang="ru-RU" dirty="0" err="1"/>
              <a:t>лісом</a:t>
            </a:r>
            <a:r>
              <a:rPr lang="ru-RU" dirty="0"/>
              <a:t> земель.</a:t>
            </a:r>
          </a:p>
          <a:p>
            <a:pPr algn="just"/>
            <a:r>
              <a:rPr lang="ru-RU" i="1" dirty="0"/>
              <a:t>Мета: Набути </a:t>
            </a:r>
            <a:r>
              <a:rPr lang="ru-RU" i="1" dirty="0" err="1"/>
              <a:t>навичок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визначення</a:t>
            </a:r>
            <a:r>
              <a:rPr lang="ru-RU" i="1" dirty="0"/>
              <a:t> </a:t>
            </a:r>
            <a:r>
              <a:rPr lang="ru-RU" i="1" dirty="0" err="1"/>
              <a:t>типологічної</a:t>
            </a:r>
            <a:r>
              <a:rPr lang="ru-RU" i="1" dirty="0"/>
              <a:t> </a:t>
            </a:r>
            <a:r>
              <a:rPr lang="ru-RU" i="1" dirty="0" err="1" smtClean="0"/>
              <a:t>структури</a:t>
            </a:r>
            <a:r>
              <a:rPr lang="ru-RU" i="1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угідь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225689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Короткі</a:t>
            </a:r>
            <a:r>
              <a:rPr lang="ru-RU" i="1" dirty="0"/>
              <a:t> </a:t>
            </a:r>
            <a:r>
              <a:rPr lang="ru-RU" i="1" dirty="0" err="1"/>
              <a:t>теоретичні</a:t>
            </a:r>
            <a:r>
              <a:rPr lang="ru-RU" i="1" dirty="0"/>
              <a:t> </a:t>
            </a:r>
            <a:r>
              <a:rPr lang="ru-RU" i="1" dirty="0" err="1"/>
              <a:t>відомості</a:t>
            </a:r>
            <a:endParaRPr lang="ru-RU" i="1" dirty="0"/>
          </a:p>
          <a:p>
            <a:pPr algn="just"/>
            <a:r>
              <a:rPr lang="ru-RU" dirty="0"/>
              <a:t>Особливою </a:t>
            </a:r>
            <a:r>
              <a:rPr lang="ru-RU" dirty="0" err="1"/>
              <a:t>складністю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мисливські</a:t>
            </a:r>
            <a:r>
              <a:rPr lang="ru-RU" dirty="0"/>
              <a:t>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вкриті</a:t>
            </a:r>
            <a:r>
              <a:rPr lang="ru-RU" dirty="0" smtClean="0"/>
              <a:t> </a:t>
            </a:r>
            <a:r>
              <a:rPr lang="ru-RU" dirty="0" err="1"/>
              <a:t>лісовою</a:t>
            </a:r>
            <a:r>
              <a:rPr lang="ru-RU" dirty="0"/>
              <a:t> </a:t>
            </a:r>
            <a:r>
              <a:rPr lang="ru-RU" dirty="0" err="1"/>
              <a:t>рослинністю</a:t>
            </a:r>
            <a:r>
              <a:rPr lang="ru-RU" dirty="0"/>
              <a:t>. Тут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зустрічатись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багаторічні</a:t>
            </a:r>
            <a:r>
              <a:rPr lang="ru-RU" dirty="0" smtClean="0"/>
              <a:t> </a:t>
            </a:r>
            <a:r>
              <a:rPr lang="ru-RU" dirty="0" err="1" smtClean="0"/>
              <a:t>насадження</a:t>
            </a:r>
            <a:r>
              <a:rPr lang="ru-RU" dirty="0" smtClean="0"/>
              <a:t> </a:t>
            </a:r>
            <a:r>
              <a:rPr lang="ru-RU" dirty="0"/>
              <a:t>(сади та виноградники),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монокультур </a:t>
            </a:r>
            <a:r>
              <a:rPr lang="ru-RU" dirty="0" err="1" smtClean="0"/>
              <a:t>однорічок</a:t>
            </a:r>
            <a:r>
              <a:rPr lang="ru-RU" dirty="0" smtClean="0"/>
              <a:t>, </a:t>
            </a:r>
            <a:r>
              <a:rPr lang="ru-RU" dirty="0" err="1" smtClean="0"/>
              <a:t>землі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не </a:t>
            </a:r>
            <a:r>
              <a:rPr lang="ru-RU" dirty="0" err="1"/>
              <a:t>обробляються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. Тому </a:t>
            </a:r>
            <a:r>
              <a:rPr lang="ru-RU" dirty="0" err="1"/>
              <a:t>бонітування</a:t>
            </a:r>
            <a:r>
              <a:rPr lang="ru-RU" dirty="0"/>
              <a:t> </a:t>
            </a:r>
            <a:r>
              <a:rPr lang="ru-RU" dirty="0" err="1" smtClean="0"/>
              <a:t>нелісових</a:t>
            </a:r>
            <a:r>
              <a:rPr lang="ru-RU" dirty="0" smtClean="0"/>
              <a:t> земель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більшого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, особливо </a:t>
            </a:r>
            <a:r>
              <a:rPr lang="ru-RU" dirty="0" err="1"/>
              <a:t>орних</a:t>
            </a:r>
            <a:r>
              <a:rPr lang="ru-RU" dirty="0"/>
              <a:t> земель.</a:t>
            </a:r>
          </a:p>
          <a:p>
            <a:pPr algn="just"/>
            <a:r>
              <a:rPr lang="ru-RU" dirty="0"/>
              <a:t>«</a:t>
            </a:r>
            <a:r>
              <a:rPr lang="ru-RU" dirty="0" err="1"/>
              <a:t>Настановою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упорядкування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» </a:t>
            </a:r>
            <a:r>
              <a:rPr lang="ru-RU" dirty="0" err="1"/>
              <a:t>визначено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 smtClean="0"/>
              <a:t>нелісові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: </a:t>
            </a:r>
            <a:r>
              <a:rPr lang="ru-RU" dirty="0" err="1"/>
              <a:t>чагарники</a:t>
            </a:r>
            <a:r>
              <a:rPr lang="ru-RU" dirty="0"/>
              <a:t>, </a:t>
            </a:r>
            <a:r>
              <a:rPr lang="ru-RU" dirty="0" err="1"/>
              <a:t>орні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луки, болота, </a:t>
            </a:r>
            <a:r>
              <a:rPr lang="ru-RU" dirty="0" smtClean="0"/>
              <a:t>болота (</a:t>
            </a:r>
            <a:r>
              <a:rPr lang="ru-RU" dirty="0" err="1" smtClean="0"/>
              <a:t>бонітуються</a:t>
            </a:r>
            <a:r>
              <a:rPr lang="ru-RU" dirty="0" smtClean="0"/>
              <a:t> </a:t>
            </a:r>
            <a:r>
              <a:rPr lang="ru-RU" dirty="0" err="1"/>
              <a:t>окремо</a:t>
            </a:r>
            <a:r>
              <a:rPr lang="ru-RU" dirty="0"/>
              <a:t>). </a:t>
            </a:r>
            <a:r>
              <a:rPr lang="ru-RU" dirty="0" err="1"/>
              <a:t>Із-за</a:t>
            </a:r>
            <a:r>
              <a:rPr lang="ru-RU" dirty="0"/>
              <a:t> </a:t>
            </a:r>
            <a:r>
              <a:rPr lang="ru-RU" dirty="0" err="1"/>
              <a:t>значного</a:t>
            </a:r>
            <a:r>
              <a:rPr lang="ru-RU" dirty="0"/>
              <a:t> антропогенного </a:t>
            </a:r>
            <a:r>
              <a:rPr lang="ru-RU" dirty="0" err="1"/>
              <a:t>пресу</a:t>
            </a:r>
            <a:r>
              <a:rPr lang="ru-RU" dirty="0"/>
              <a:t> </a:t>
            </a:r>
            <a:r>
              <a:rPr lang="ru-RU" dirty="0" err="1" smtClean="0"/>
              <a:t>нелісові</a:t>
            </a:r>
            <a:r>
              <a:rPr lang="ru-RU" dirty="0" smtClean="0"/>
              <a:t> </a:t>
            </a:r>
            <a:r>
              <a:rPr lang="ru-RU" dirty="0" err="1" smtClean="0"/>
              <a:t>мисливські</a:t>
            </a:r>
            <a:r>
              <a:rPr lang="ru-RU" dirty="0" smtClean="0"/>
              <a:t> </a:t>
            </a:r>
            <a:r>
              <a:rPr lang="ru-RU" dirty="0" err="1"/>
              <a:t>угіддя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невисокий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бонітету</a:t>
            </a:r>
            <a:r>
              <a:rPr lang="ru-RU" dirty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поганими</a:t>
            </a:r>
            <a:r>
              <a:rPr lang="ru-RU" dirty="0"/>
              <a:t> </a:t>
            </a:r>
            <a:r>
              <a:rPr lang="ru-RU" dirty="0" err="1"/>
              <a:t>захисними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Таким чином </a:t>
            </a:r>
            <a:r>
              <a:rPr lang="ru-RU" dirty="0" err="1" smtClean="0"/>
              <a:t>користувачеві</a:t>
            </a:r>
            <a:r>
              <a:rPr lang="ru-RU" dirty="0" smtClean="0"/>
              <a:t> кожного </a:t>
            </a:r>
            <a:r>
              <a:rPr lang="ru-RU" dirty="0"/>
              <a:t>року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</a:t>
            </a:r>
            <a:r>
              <a:rPr lang="ru-RU" dirty="0" err="1"/>
              <a:t>змінами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коригувати</a:t>
            </a:r>
            <a:r>
              <a:rPr lang="ru-RU" dirty="0"/>
              <a:t> </a:t>
            </a:r>
            <a:r>
              <a:rPr lang="ru-RU" dirty="0" err="1"/>
              <a:t>біотехзаходи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Найбільшої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мисливським</a:t>
            </a:r>
            <a:r>
              <a:rPr lang="ru-RU" dirty="0"/>
              <a:t> </a:t>
            </a:r>
            <a:r>
              <a:rPr lang="ru-RU" dirty="0" err="1"/>
              <a:t>тваринам</a:t>
            </a:r>
            <a:r>
              <a:rPr lang="ru-RU" dirty="0"/>
              <a:t> </a:t>
            </a:r>
            <a:r>
              <a:rPr lang="ru-RU" dirty="0" err="1"/>
              <a:t>завдають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по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монокультури</a:t>
            </a:r>
            <a:r>
              <a:rPr lang="ru-RU" dirty="0" smtClean="0"/>
              <a:t>.</a:t>
            </a:r>
            <a:r>
              <a:rPr lang="ru-RU" dirty="0"/>
              <a:t> У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повинен </a:t>
            </a:r>
            <a:r>
              <a:rPr lang="ru-RU" dirty="0" err="1" smtClean="0"/>
              <a:t>намагатись</a:t>
            </a:r>
            <a:r>
              <a:rPr lang="ru-RU" dirty="0" smtClean="0"/>
              <a:t>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 smtClean="0"/>
              <a:t>підтриманням</a:t>
            </a:r>
            <a:r>
              <a:rPr lang="ru-RU" dirty="0" smtClean="0"/>
              <a:t> </a:t>
            </a:r>
            <a:r>
              <a:rPr lang="ru-RU" dirty="0" err="1" smtClean="0"/>
              <a:t>максимальної</a:t>
            </a:r>
            <a:r>
              <a:rPr lang="ru-RU" dirty="0" smtClean="0"/>
              <a:t> </a:t>
            </a:r>
            <a:r>
              <a:rPr lang="ru-RU" dirty="0" err="1"/>
              <a:t>щільності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територіях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дасть</a:t>
            </a:r>
            <a:r>
              <a:rPr lang="ru-RU" dirty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мисливським</a:t>
            </a:r>
            <a:r>
              <a:rPr lang="ru-RU" dirty="0" smtClean="0"/>
              <a:t> </a:t>
            </a:r>
            <a:r>
              <a:rPr lang="ru-RU" dirty="0" err="1"/>
              <a:t>тваринам</a:t>
            </a:r>
            <a:r>
              <a:rPr lang="ru-RU" dirty="0"/>
              <a:t> при </a:t>
            </a:r>
            <a:r>
              <a:rPr lang="ru-RU" dirty="0" err="1"/>
              <a:t>сівозміні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площ</a:t>
            </a:r>
            <a:r>
              <a:rPr lang="ru-RU" dirty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культур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заповнити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.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належної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/>
              <a:t>чисельності</a:t>
            </a:r>
            <a:r>
              <a:rPr lang="ru-RU" dirty="0"/>
              <a:t> буде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менший</a:t>
            </a:r>
            <a:r>
              <a:rPr lang="ru-RU" dirty="0"/>
              <a:t> </a:t>
            </a:r>
            <a:r>
              <a:rPr lang="ru-RU" dirty="0" err="1"/>
              <a:t>коливний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 smtClean="0"/>
              <a:t>підвищить</a:t>
            </a:r>
            <a:r>
              <a:rPr lang="ru-RU" dirty="0" smtClean="0"/>
              <a:t>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/>
              <a:t>господарства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Хід</a:t>
            </a:r>
            <a:r>
              <a:rPr lang="ru-RU" i="1" dirty="0"/>
              <a:t> </a:t>
            </a:r>
            <a:r>
              <a:rPr lang="ru-RU" i="1" dirty="0" err="1"/>
              <a:t>роботи</a:t>
            </a:r>
            <a:endParaRPr lang="ru-RU" i="1" dirty="0"/>
          </a:p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заданих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smtClean="0"/>
              <a:t>студенту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/>
              <a:t>розподілити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/>
              <a:t>спільними</a:t>
            </a:r>
            <a:r>
              <a:rPr lang="ru-RU" dirty="0"/>
              <a:t> для конкретного типу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угідь</a:t>
            </a:r>
            <a:r>
              <a:rPr lang="ru-RU" dirty="0"/>
              <a:t> для не </a:t>
            </a:r>
            <a:r>
              <a:rPr lang="ru-RU" dirty="0" err="1"/>
              <a:t>вкритих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 земель </a:t>
            </a:r>
            <a:r>
              <a:rPr lang="ru-RU" dirty="0" err="1"/>
              <a:t>беремо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дод</a:t>
            </a:r>
            <a:r>
              <a:rPr lang="ru-RU" dirty="0"/>
              <a:t>. А табл. 2.</a:t>
            </a:r>
          </a:p>
          <a:p>
            <a:pPr algn="just"/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оформити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1.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Таблиця</a:t>
            </a:r>
            <a:r>
              <a:rPr lang="ru-RU" dirty="0" smtClean="0"/>
              <a:t> </a:t>
            </a:r>
            <a:r>
              <a:rPr lang="ru-RU" dirty="0"/>
              <a:t>1</a:t>
            </a:r>
          </a:p>
          <a:p>
            <a:pPr algn="just"/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земель за типами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01008"/>
            <a:ext cx="49815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5711329" cy="446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endParaRPr lang="ru-RU" dirty="0"/>
          </a:p>
          <a:p>
            <a:pPr algn="just"/>
            <a:r>
              <a:rPr lang="ru-RU" i="1" dirty="0"/>
              <a:t>Мета: </a:t>
            </a:r>
            <a:r>
              <a:rPr lang="ru-RU" i="1" dirty="0" err="1"/>
              <a:t>оволодіти</a:t>
            </a:r>
            <a:r>
              <a:rPr lang="ru-RU" i="1" dirty="0"/>
              <a:t> </a:t>
            </a:r>
            <a:r>
              <a:rPr lang="ru-RU" i="1" dirty="0" err="1"/>
              <a:t>навичками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розрахунку</a:t>
            </a:r>
            <a:r>
              <a:rPr lang="ru-RU" i="1" dirty="0"/>
              <a:t> </a:t>
            </a:r>
            <a:r>
              <a:rPr lang="ru-RU" i="1" dirty="0" err="1"/>
              <a:t>чисельності</a:t>
            </a:r>
            <a:r>
              <a:rPr lang="ru-RU" i="1" dirty="0"/>
              <a:t> </a:t>
            </a:r>
            <a:r>
              <a:rPr lang="ru-RU" i="1" dirty="0" err="1" smtClean="0"/>
              <a:t>мисливських</a:t>
            </a:r>
            <a:r>
              <a:rPr lang="ru-RU" i="1" dirty="0" smtClean="0"/>
              <a:t> </a:t>
            </a:r>
            <a:r>
              <a:rPr lang="ru-RU" dirty="0" err="1" smtClean="0"/>
              <a:t>птахів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4869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/>
              <a:t>Короткі</a:t>
            </a:r>
            <a:r>
              <a:rPr lang="ru-RU" i="1" dirty="0"/>
              <a:t> </a:t>
            </a:r>
            <a:r>
              <a:rPr lang="ru-RU" i="1" dirty="0" err="1"/>
              <a:t>теоретичні</a:t>
            </a:r>
            <a:r>
              <a:rPr lang="ru-RU" i="1" dirty="0"/>
              <a:t> </a:t>
            </a:r>
            <a:r>
              <a:rPr lang="ru-RU" i="1" dirty="0" err="1"/>
              <a:t>відомості</a:t>
            </a:r>
            <a:endParaRPr lang="ru-RU" i="1" dirty="0"/>
          </a:p>
          <a:p>
            <a:pPr algn="just"/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– </a:t>
            </a:r>
            <a:r>
              <a:rPr lang="ru-RU" dirty="0" err="1"/>
              <a:t>однин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самих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мисливського</a:t>
            </a:r>
            <a:r>
              <a:rPr lang="ru-RU" dirty="0" smtClean="0"/>
              <a:t> </a:t>
            </a:r>
            <a:r>
              <a:rPr lang="ru-RU" dirty="0" err="1"/>
              <a:t>господарства</a:t>
            </a:r>
            <a:r>
              <a:rPr lang="ru-RU" dirty="0"/>
              <a:t>. </a:t>
            </a:r>
            <a:r>
              <a:rPr lang="ru-RU" dirty="0" err="1"/>
              <a:t>Мисливство</a:t>
            </a:r>
            <a:r>
              <a:rPr lang="ru-RU" dirty="0"/>
              <a:t> в основному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 smtClean="0"/>
              <a:t>існуючі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/>
              <a:t>обліку</a:t>
            </a:r>
            <a:r>
              <a:rPr lang="ru-RU" dirty="0"/>
              <a:t>, </a:t>
            </a:r>
            <a:r>
              <a:rPr lang="ru-RU" dirty="0" err="1"/>
              <a:t>розроблені</a:t>
            </a:r>
            <a:r>
              <a:rPr lang="ru-RU" dirty="0"/>
              <a:t> при </a:t>
            </a:r>
            <a:r>
              <a:rPr lang="ru-RU" dirty="0" err="1"/>
              <a:t>оцінці</a:t>
            </a:r>
            <a:r>
              <a:rPr lang="ru-RU" dirty="0"/>
              <a:t>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мисливських</a:t>
            </a:r>
            <a:r>
              <a:rPr lang="ru-RU" dirty="0" smtClean="0"/>
              <a:t> </a:t>
            </a:r>
            <a:r>
              <a:rPr lang="ru-RU" dirty="0" err="1"/>
              <a:t>угідь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використані</a:t>
            </a:r>
            <a:r>
              <a:rPr lang="ru-RU" dirty="0"/>
              <a:t> при </a:t>
            </a:r>
            <a:r>
              <a:rPr lang="ru-RU" dirty="0" err="1"/>
              <a:t>обліках</a:t>
            </a:r>
            <a:r>
              <a:rPr lang="ru-RU" dirty="0"/>
              <a:t> </a:t>
            </a:r>
            <a:r>
              <a:rPr lang="ru-RU" dirty="0" err="1" smtClean="0"/>
              <a:t>зоологічних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/>
              <a:t>.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обліки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похибкою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обліковця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обліковувати</a:t>
            </a:r>
            <a:r>
              <a:rPr lang="ru-RU" dirty="0"/>
              <a:t>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 smtClean="0"/>
              <a:t>токування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пар, </a:t>
            </a:r>
            <a:r>
              <a:rPr lang="ru-RU" dirty="0" err="1"/>
              <a:t>приймаючи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один </a:t>
            </a:r>
            <a:r>
              <a:rPr lang="ru-RU" dirty="0" err="1"/>
              <a:t>облікований</a:t>
            </a:r>
            <a:r>
              <a:rPr lang="ru-RU" dirty="0"/>
              <a:t> </a:t>
            </a:r>
            <a:r>
              <a:rPr lang="ru-RU" dirty="0" err="1" smtClean="0"/>
              <a:t>самець</a:t>
            </a:r>
            <a:r>
              <a:rPr lang="ru-RU" dirty="0" smtClean="0"/>
              <a:t> (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часто </a:t>
            </a:r>
            <a:r>
              <a:rPr lang="ru-RU" dirty="0" err="1"/>
              <a:t>зустрічається</a:t>
            </a:r>
            <a:r>
              <a:rPr lang="ru-RU" dirty="0"/>
              <a:t> </a:t>
            </a:r>
            <a:r>
              <a:rPr lang="ru-RU" dirty="0" err="1"/>
              <a:t>полігамія</a:t>
            </a:r>
            <a:r>
              <a:rPr lang="ru-RU" dirty="0"/>
              <a:t>) буде </a:t>
            </a:r>
            <a:r>
              <a:rPr lang="ru-RU" dirty="0" err="1" smtClean="0"/>
              <a:t>означати</a:t>
            </a:r>
            <a:r>
              <a:rPr lang="ru-RU" dirty="0" smtClean="0"/>
              <a:t> </a:t>
            </a:r>
            <a:r>
              <a:rPr lang="ru-RU" dirty="0" err="1" smtClean="0"/>
              <a:t>кратну</a:t>
            </a:r>
            <a:r>
              <a:rPr lang="ru-RU" dirty="0" smtClean="0"/>
              <a:t> </a:t>
            </a:r>
            <a:r>
              <a:rPr lang="ru-RU" dirty="0" err="1"/>
              <a:t>кількість</a:t>
            </a:r>
            <a:r>
              <a:rPr lang="ru-RU" dirty="0"/>
              <a:t> самок. Таким чином,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вокалізацію</a:t>
            </a:r>
            <a:r>
              <a:rPr lang="ru-RU" dirty="0"/>
              <a:t> </a:t>
            </a:r>
            <a:r>
              <a:rPr lang="ru-RU" dirty="0" err="1" smtClean="0"/>
              <a:t>самців</a:t>
            </a:r>
            <a:r>
              <a:rPr lang="ru-RU" dirty="0" smtClean="0"/>
              <a:t>, </a:t>
            </a:r>
            <a:r>
              <a:rPr lang="ru-RU" dirty="0" err="1" smtClean="0"/>
              <a:t>обліковець</a:t>
            </a:r>
            <a:r>
              <a:rPr lang="ru-RU" dirty="0" smtClean="0"/>
              <a:t> </a:t>
            </a:r>
            <a:r>
              <a:rPr lang="ru-RU" dirty="0"/>
              <a:t>при маршрутному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точковому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достовірністю</a:t>
            </a:r>
            <a:r>
              <a:rPr lang="ru-RU" dirty="0" smtClean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. При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/>
              <a:t>мисливських</a:t>
            </a:r>
            <a:r>
              <a:rPr lang="ru-RU" dirty="0"/>
              <a:t> </a:t>
            </a:r>
            <a:r>
              <a:rPr lang="ru-RU" dirty="0" err="1"/>
              <a:t>птахів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мисливськими</a:t>
            </a:r>
            <a:r>
              <a:rPr lang="ru-RU" dirty="0"/>
              <a:t> </a:t>
            </a:r>
            <a:r>
              <a:rPr lang="ru-RU" dirty="0" err="1"/>
              <a:t>угіддями</a:t>
            </a:r>
            <a:r>
              <a:rPr lang="ru-RU" dirty="0"/>
              <a:t> повинен</a:t>
            </a:r>
          </a:p>
          <a:p>
            <a:pPr algn="just"/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біоекологічні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: </a:t>
            </a:r>
            <a:r>
              <a:rPr lang="ru-RU" dirty="0" err="1"/>
              <a:t>сезонні</a:t>
            </a:r>
            <a:r>
              <a:rPr lang="ru-RU" dirty="0"/>
              <a:t> </a:t>
            </a:r>
            <a:r>
              <a:rPr lang="ru-RU" dirty="0" err="1"/>
              <a:t>ритми</a:t>
            </a:r>
            <a:r>
              <a:rPr lang="ru-RU" dirty="0"/>
              <a:t> </a:t>
            </a:r>
            <a:r>
              <a:rPr lang="ru-RU" dirty="0" smtClean="0"/>
              <a:t>конкретного виду </a:t>
            </a:r>
            <a:r>
              <a:rPr lang="ru-RU" dirty="0"/>
              <a:t>(</a:t>
            </a:r>
            <a:r>
              <a:rPr lang="ru-RU" dirty="0" err="1"/>
              <a:t>перелітний</a:t>
            </a:r>
            <a:r>
              <a:rPr lang="ru-RU" dirty="0"/>
              <a:t> вид, </a:t>
            </a:r>
            <a:r>
              <a:rPr lang="ru-RU" dirty="0" err="1"/>
              <a:t>осідлий</a:t>
            </a:r>
            <a:r>
              <a:rPr lang="ru-RU" dirty="0"/>
              <a:t> вид) та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smtClean="0"/>
              <a:t>конкретного виду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нормативно </a:t>
            </a:r>
            <a:r>
              <a:rPr lang="ru-RU" dirty="0" err="1"/>
              <a:t>встановлений</a:t>
            </a:r>
            <a:r>
              <a:rPr lang="ru-RU" dirty="0"/>
              <a:t> зимовий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сезонний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smtClean="0"/>
              <a:t>не буде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перелітні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, а </a:t>
            </a:r>
            <a:r>
              <a:rPr lang="ru-RU" dirty="0" err="1"/>
              <a:t>передсезонний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 smtClean="0"/>
              <a:t>спотворитись</a:t>
            </a:r>
            <a:r>
              <a:rPr lang="ru-RU" dirty="0" smtClean="0"/>
              <a:t> </a:t>
            </a:r>
            <a:r>
              <a:rPr lang="ru-RU" dirty="0" err="1" smtClean="0"/>
              <a:t>мігрантами</a:t>
            </a:r>
            <a:r>
              <a:rPr lang="ru-RU" dirty="0"/>
              <a:t>.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осілих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буде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об’єктивним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69</TotalTime>
  <Words>1217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Типологія мисливських угідь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мисливських угідь</dc:title>
  <dc:creator>Руслан Аминов</dc:creator>
  <cp:lastModifiedBy>Руслан Аминов</cp:lastModifiedBy>
  <cp:revision>19</cp:revision>
  <dcterms:created xsi:type="dcterms:W3CDTF">2024-10-08T21:38:52Z</dcterms:created>
  <dcterms:modified xsi:type="dcterms:W3CDTF">2024-10-09T08:03:11Z</dcterms:modified>
</cp:coreProperties>
</file>