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6" r:id="rId13"/>
    <p:sldId id="268" r:id="rId14"/>
    <p:sldId id="269" r:id="rId15"/>
    <p:sldId id="270" r:id="rId16"/>
    <p:sldId id="271" r:id="rId17"/>
    <p:sldId id="272" r:id="rId18"/>
    <p:sldId id="273" r:id="rId19"/>
    <p:sldId id="274" r:id="rId20"/>
    <p:sldId id="275" r:id="rId21"/>
    <p:sldId id="276" r:id="rId2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16.02.2023</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16.02.2023</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16.02.2023</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16.02.2023</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16.02.2023</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16.02.2023</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16.02.2023</a:t>
            </a:fld>
            <a:endParaRPr lang="ru-RU" dirty="0"/>
          </a:p>
        </p:txBody>
      </p:sp>
      <p:sp>
        <p:nvSpPr>
          <p:cNvPr id="8" name="Нижний колонтитул 7"/>
          <p:cNvSpPr>
            <a:spLocks noGrp="1"/>
          </p:cNvSpPr>
          <p:nvPr>
            <p:ph type="ftr" sz="quarter" idx="11"/>
          </p:nvPr>
        </p:nvSpPr>
        <p:spPr/>
        <p:txBody>
          <a:bodyPr/>
          <a:lstStyle/>
          <a:p>
            <a:endParaRPr lang="ru-RU" dirty="0"/>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16.02.2023</a:t>
            </a:fld>
            <a:endParaRPr lang="ru-RU" dirty="0"/>
          </a:p>
        </p:txBody>
      </p:sp>
      <p:sp>
        <p:nvSpPr>
          <p:cNvPr id="4" name="Нижний колонтитул 3"/>
          <p:cNvSpPr>
            <a:spLocks noGrp="1"/>
          </p:cNvSpPr>
          <p:nvPr>
            <p:ph type="ftr" sz="quarter" idx="11"/>
          </p:nvPr>
        </p:nvSpPr>
        <p:spPr/>
        <p:txBody>
          <a:bodyPr/>
          <a:lstStyle/>
          <a:p>
            <a:endParaRPr lang="ru-RU" dirty="0"/>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16.02.2023</a:t>
            </a:fld>
            <a:endParaRPr lang="ru-RU" dirty="0"/>
          </a:p>
        </p:txBody>
      </p:sp>
      <p:sp>
        <p:nvSpPr>
          <p:cNvPr id="3" name="Нижний колонтитул 2"/>
          <p:cNvSpPr>
            <a:spLocks noGrp="1"/>
          </p:cNvSpPr>
          <p:nvPr>
            <p:ph type="ftr" sz="quarter" idx="11"/>
          </p:nvPr>
        </p:nvSpPr>
        <p:spPr/>
        <p:txBody>
          <a:bodyPr/>
          <a:lstStyle/>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16.02.2023</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dirty="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16.02.2023</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16.02.2023</a:t>
            </a:fld>
            <a:endParaRPr lang="ru-RU" dirty="0"/>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dirty="0"/>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lib.pnu.edu.ua:8080/bitstream/123456789/11290/1/" TargetMode="External"/><Relationship Id="rId2" Type="http://schemas.openxmlformats.org/officeDocument/2006/relationships/hyperlink" Target="https://pgasa.dp.ua/wp-content/uploads/2018/06/Suchasnij-mizhnarodnij-biznes.pdf" TargetMode="External"/><Relationship Id="rId1" Type="http://schemas.openxmlformats.org/officeDocument/2006/relationships/slideLayout" Target="../slideLayouts/slideLayout2.xml"/><Relationship Id="rId5" Type="http://schemas.openxmlformats.org/officeDocument/2006/relationships/hyperlink" Target="https://navis-stella.com/445424241/447639030" TargetMode="External"/><Relationship Id="rId4" Type="http://schemas.openxmlformats.org/officeDocument/2006/relationships/hyperlink" Target="https://msn.khmnu.edu.ua/pluginfile.php/285556/mod_resource/content/1/"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371600" y="3886200"/>
            <a:ext cx="6400800" cy="2567136"/>
          </a:xfrm>
        </p:spPr>
        <p:txBody>
          <a:bodyPr>
            <a:normAutofit/>
          </a:bodyPr>
          <a:lstStyle/>
          <a:p>
            <a:r>
              <a:rPr lang="uk-UA" b="1" dirty="0" smtClean="0">
                <a:solidFill>
                  <a:schemeClr val="tx1"/>
                </a:solidFill>
              </a:rPr>
              <a:t>Міжнародні компанії в умовах глобалізації Рева Д.С. Лекція 1:</a:t>
            </a:r>
          </a:p>
          <a:p>
            <a:r>
              <a:rPr lang="uk-UA" b="1" dirty="0" smtClean="0">
                <a:solidFill>
                  <a:schemeClr val="tx1"/>
                </a:solidFill>
              </a:rPr>
              <a:t>Вступ. </a:t>
            </a:r>
          </a:p>
          <a:p>
            <a:endParaRPr lang="ru-RU" b="1" u="sng" dirty="0">
              <a:solidFill>
                <a:schemeClr val="tx1"/>
              </a:solidFill>
            </a:endParaRPr>
          </a:p>
          <a:p>
            <a:endParaRPr lang="ru-RU" dirty="0"/>
          </a:p>
        </p:txBody>
      </p:sp>
      <p:sp>
        <p:nvSpPr>
          <p:cNvPr id="4" name="Заголовок 1"/>
          <p:cNvSpPr>
            <a:spLocks noGrp="1"/>
          </p:cNvSpPr>
          <p:nvPr>
            <p:ph type="ctrTitle"/>
          </p:nvPr>
        </p:nvSpPr>
        <p:spPr>
          <a:xfrm>
            <a:off x="685800" y="980728"/>
            <a:ext cx="7772400" cy="2619723"/>
          </a:xfrm>
        </p:spPr>
        <p:txBody>
          <a:bodyPr>
            <a:normAutofit fontScale="90000"/>
          </a:bodyPr>
          <a:lstStyle/>
          <a:p>
            <a:r>
              <a:rPr lang="uk-UA" dirty="0" smtClean="0"/>
              <a:t>Міжнародні компанії в умовах глобалізації </a:t>
            </a:r>
            <a:r>
              <a:rPr lang="ru-RU" dirty="0" smtClean="0"/>
              <a:t/>
            </a:r>
            <a:br>
              <a:rPr lang="ru-RU" dirty="0" smtClean="0"/>
            </a:br>
            <a:r>
              <a:rPr lang="uk-UA" u="sng" dirty="0" smtClean="0"/>
              <a:t>Рева Денис Сергійович </a:t>
            </a:r>
            <a:r>
              <a:rPr lang="ru-RU" dirty="0"/>
              <a:t/>
            </a:r>
            <a:br>
              <a:rPr lang="ru-RU" dirty="0"/>
            </a:br>
            <a:r>
              <a:rPr lang="uk-UA" dirty="0" smtClean="0"/>
              <a:t>Денне відділення - 02.2023</a:t>
            </a:r>
            <a:endParaRPr lang="ru-RU" dirty="0"/>
          </a:p>
        </p:txBody>
      </p:sp>
    </p:spTree>
    <p:extLst>
      <p:ext uri="{BB962C8B-B14F-4D97-AF65-F5344CB8AC3E}">
        <p14:creationId xmlns:p14="http://schemas.microsoft.com/office/powerpoint/2010/main" val="884297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260648"/>
            <a:ext cx="8229600" cy="1143000"/>
          </a:xfrm>
        </p:spPr>
        <p:txBody>
          <a:bodyPr>
            <a:normAutofit fontScale="90000"/>
          </a:bodyPr>
          <a:lstStyle/>
          <a:p>
            <a:r>
              <a:rPr lang="uk-UA" b="1" dirty="0"/>
              <a:t>2. Вплив процесів глобалізації на інтернаціональний бізнес</a:t>
            </a:r>
            <a:r>
              <a:rPr lang="uk-UA" b="1" dirty="0" smtClean="0"/>
              <a:t>.</a:t>
            </a:r>
            <a:endParaRPr lang="ru-RU" dirty="0"/>
          </a:p>
        </p:txBody>
      </p:sp>
      <p:sp>
        <p:nvSpPr>
          <p:cNvPr id="3" name="Объект 2"/>
          <p:cNvSpPr>
            <a:spLocks noGrp="1"/>
          </p:cNvSpPr>
          <p:nvPr>
            <p:ph idx="1"/>
          </p:nvPr>
        </p:nvSpPr>
        <p:spPr/>
        <p:txBody>
          <a:bodyPr>
            <a:normAutofit fontScale="92500" lnSpcReduction="10000"/>
          </a:bodyPr>
          <a:lstStyle/>
          <a:p>
            <a:r>
              <a:rPr lang="uk-UA" dirty="0"/>
              <a:t>Перехід компанії із зони юридичного комфорту, юридичної відповідальності однієї країни до іншої може призвести компанію до культурного шоку. У свою чергу робота у іншій країні, навіть по ліценції, але не резидентом несе  собі певні ризики підприємницької діяльності. Продаж товару та послуг має бути адаптований під місцеві традиції, обряди, культи, закони, правила, мову, вбрання, кольори. </a:t>
            </a:r>
            <a:endParaRPr lang="ru-RU" dirty="0"/>
          </a:p>
          <a:p>
            <a:endParaRPr lang="ru-RU" dirty="0"/>
          </a:p>
        </p:txBody>
      </p:sp>
    </p:spTree>
    <p:extLst>
      <p:ext uri="{BB962C8B-B14F-4D97-AF65-F5344CB8AC3E}">
        <p14:creationId xmlns:p14="http://schemas.microsoft.com/office/powerpoint/2010/main" val="36952376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b="1" dirty="0"/>
              <a:t>2. Вплив процесів глобалізації на інтернаціональний бізнес.</a:t>
            </a:r>
            <a:endParaRPr lang="ru-RU" dirty="0"/>
          </a:p>
        </p:txBody>
      </p:sp>
      <p:sp>
        <p:nvSpPr>
          <p:cNvPr id="3" name="Объект 2"/>
          <p:cNvSpPr>
            <a:spLocks noGrp="1"/>
          </p:cNvSpPr>
          <p:nvPr>
            <p:ph idx="1"/>
          </p:nvPr>
        </p:nvSpPr>
        <p:spPr/>
        <p:txBody>
          <a:bodyPr>
            <a:normAutofit fontScale="85000" lnSpcReduction="20000"/>
          </a:bodyPr>
          <a:lstStyle/>
          <a:p>
            <a:r>
              <a:rPr lang="uk-UA" dirty="0"/>
              <a:t>Питанню законодавства має бути виділена окрема увага. Всі приклади формальної і фактичної глобалізації можно передивитись у мові оригіналу на англійській мові у </a:t>
            </a:r>
            <a:r>
              <a:rPr lang="en-US" dirty="0"/>
              <a:t>YouTube</a:t>
            </a:r>
            <a:r>
              <a:rPr lang="uk-UA" dirty="0"/>
              <a:t>, </a:t>
            </a:r>
            <a:r>
              <a:rPr lang="en-US" dirty="0" err="1"/>
              <a:t>TikTok</a:t>
            </a:r>
            <a:r>
              <a:rPr lang="uk-UA" dirty="0"/>
              <a:t>, </a:t>
            </a:r>
            <a:r>
              <a:rPr lang="en-US" dirty="0"/>
              <a:t>Google mail</a:t>
            </a:r>
            <a:r>
              <a:rPr lang="uk-UA" dirty="0"/>
              <a:t>, та інші. Ці всі компанії просять підписати договір про користування послугами цих компаній до того моменту, коли користувач почав отримувати весь спектр послуг. Що це означає? Компанія не резидент має врахувати не тільки законність своєї діяльності, але і преференції (свідомий емоційний вибір) тих або інших аспектів життєдіяльності, які притаманні тій чи іншій країні. </a:t>
            </a:r>
            <a:endParaRPr lang="ru-RU" dirty="0"/>
          </a:p>
          <a:p>
            <a:endParaRPr lang="ru-RU" dirty="0"/>
          </a:p>
        </p:txBody>
      </p:sp>
    </p:spTree>
    <p:extLst>
      <p:ext uri="{BB962C8B-B14F-4D97-AF65-F5344CB8AC3E}">
        <p14:creationId xmlns:p14="http://schemas.microsoft.com/office/powerpoint/2010/main" val="10156126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b="1" dirty="0"/>
              <a:t>2. Вплив процесів глобалізації на інтернаціональний бізнес.</a:t>
            </a:r>
            <a:endParaRPr lang="ru-RU" dirty="0"/>
          </a:p>
        </p:txBody>
      </p:sp>
      <p:sp>
        <p:nvSpPr>
          <p:cNvPr id="3" name="Объект 2"/>
          <p:cNvSpPr>
            <a:spLocks noGrp="1"/>
          </p:cNvSpPr>
          <p:nvPr>
            <p:ph idx="1"/>
          </p:nvPr>
        </p:nvSpPr>
        <p:spPr/>
        <p:txBody>
          <a:bodyPr/>
          <a:lstStyle/>
          <a:p>
            <a:r>
              <a:rPr lang="uk-UA" dirty="0"/>
              <a:t>Окремою ланкою розвитку глобалізації є дотримання правил авторського права і торгової марки. </a:t>
            </a:r>
            <a:endParaRPr lang="ru-RU" dirty="0"/>
          </a:p>
          <a:p>
            <a:pPr marL="0" indent="0">
              <a:buNone/>
            </a:pPr>
            <a:endParaRPr lang="ru-RU" dirty="0"/>
          </a:p>
        </p:txBody>
      </p:sp>
    </p:spTree>
    <p:extLst>
      <p:ext uri="{BB962C8B-B14F-4D97-AF65-F5344CB8AC3E}">
        <p14:creationId xmlns:p14="http://schemas.microsoft.com/office/powerpoint/2010/main" val="23804752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dirty="0"/>
              <a:t>*Питання для самоперевірки студента: </a:t>
            </a:r>
            <a:endParaRPr lang="ru-RU" dirty="0"/>
          </a:p>
        </p:txBody>
      </p:sp>
      <p:sp>
        <p:nvSpPr>
          <p:cNvPr id="3" name="Объект 2"/>
          <p:cNvSpPr>
            <a:spLocks noGrp="1"/>
          </p:cNvSpPr>
          <p:nvPr>
            <p:ph idx="1"/>
          </p:nvPr>
        </p:nvSpPr>
        <p:spPr/>
        <p:txBody>
          <a:bodyPr>
            <a:normAutofit fontScale="85000" lnSpcReduction="10000"/>
          </a:bodyPr>
          <a:lstStyle/>
          <a:p>
            <a:pPr lvl="0"/>
            <a:r>
              <a:rPr lang="uk-UA" i="1" dirty="0"/>
              <a:t>Скільки сьогодні коштує година вашого робочого часу? </a:t>
            </a:r>
            <a:endParaRPr lang="ru-RU" dirty="0"/>
          </a:p>
          <a:p>
            <a:pPr lvl="0"/>
            <a:r>
              <a:rPr lang="uk-UA" i="1" dirty="0"/>
              <a:t>Скільки може коштувати година робочого часу у Німеччині у людини із такою ж посадою як у вас, скільки у США? </a:t>
            </a:r>
            <a:endParaRPr lang="ru-RU" dirty="0"/>
          </a:p>
          <a:p>
            <a:pPr lvl="0"/>
            <a:r>
              <a:rPr lang="uk-UA" i="1" dirty="0"/>
              <a:t>Скільки може коштувати одна година прийому у вузькопрофільного спеціаліста у США/Лондоні/?</a:t>
            </a:r>
            <a:endParaRPr lang="ru-RU" dirty="0"/>
          </a:p>
          <a:p>
            <a:pPr lvl="0"/>
            <a:r>
              <a:rPr lang="uk-UA" i="1" dirty="0"/>
              <a:t>Чи маєте ви право наймати людину із-за кордону для себе на роботу знаходячись в Україні? </a:t>
            </a:r>
            <a:endParaRPr lang="ru-RU" dirty="0"/>
          </a:p>
          <a:p>
            <a:pPr lvl="0"/>
            <a:r>
              <a:rPr lang="uk-UA" i="1" dirty="0"/>
              <a:t>Чи існує смисл наймати робітника із іншої країни, якщо його задовольняє заробітна платня</a:t>
            </a:r>
            <a:r>
              <a:rPr lang="uk-UA" i="1" dirty="0" smtClean="0"/>
              <a:t>?</a:t>
            </a:r>
            <a:endParaRPr lang="ru-RU" dirty="0"/>
          </a:p>
        </p:txBody>
      </p:sp>
    </p:spTree>
    <p:extLst>
      <p:ext uri="{BB962C8B-B14F-4D97-AF65-F5344CB8AC3E}">
        <p14:creationId xmlns:p14="http://schemas.microsoft.com/office/powerpoint/2010/main" val="24832732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171400"/>
            <a:ext cx="8229600" cy="1143000"/>
          </a:xfrm>
        </p:spPr>
        <p:txBody>
          <a:bodyPr>
            <a:normAutofit/>
          </a:bodyPr>
          <a:lstStyle/>
          <a:p>
            <a:r>
              <a:rPr lang="uk-UA" b="1" i="1" dirty="0"/>
              <a:t>Міні кейс </a:t>
            </a:r>
            <a:endParaRPr lang="ru-RU" dirty="0"/>
          </a:p>
        </p:txBody>
      </p:sp>
      <p:sp>
        <p:nvSpPr>
          <p:cNvPr id="3" name="Объект 2"/>
          <p:cNvSpPr>
            <a:spLocks noGrp="1"/>
          </p:cNvSpPr>
          <p:nvPr>
            <p:ph idx="1"/>
          </p:nvPr>
        </p:nvSpPr>
        <p:spPr>
          <a:xfrm>
            <a:off x="457200" y="764704"/>
            <a:ext cx="8229600" cy="5976664"/>
          </a:xfrm>
        </p:spPr>
        <p:txBody>
          <a:bodyPr>
            <a:normAutofit fontScale="70000" lnSpcReduction="20000"/>
          </a:bodyPr>
          <a:lstStyle/>
          <a:p>
            <a:r>
              <a:rPr lang="uk-UA" i="1" dirty="0"/>
              <a:t>Компанія («Екстра ТАЄР») «</a:t>
            </a:r>
            <a:r>
              <a:rPr lang="en-US" i="1" dirty="0"/>
              <a:t>EXTRA TIRE</a:t>
            </a:r>
            <a:r>
              <a:rPr lang="uk-UA" i="1" dirty="0"/>
              <a:t>» у Африці виробляє гуму із переробки вторинної сировини. ЕКСТРА ТАЄР готові до співробітництва із вами на умовах передоплати вартості контейнера переробленої гуми. Вартість гуми готової для пакування 1</a:t>
            </a:r>
            <a:r>
              <a:rPr lang="ru-RU" i="1" dirty="0"/>
              <a:t>0</a:t>
            </a:r>
            <a:r>
              <a:rPr lang="uk-UA" i="1" dirty="0"/>
              <a:t>0</a:t>
            </a:r>
            <a:r>
              <a:rPr lang="ru-RU" i="1" dirty="0"/>
              <a:t>’</a:t>
            </a:r>
            <a:r>
              <a:rPr lang="uk-UA" i="1" dirty="0"/>
              <a:t>000 гривень за 40 тонн кришки резини і 90 тисяч гривень за доставку контейнера до порту в Україні.  </a:t>
            </a:r>
            <a:endParaRPr lang="ru-RU" dirty="0"/>
          </a:p>
          <a:p>
            <a:r>
              <a:rPr lang="uk-UA" i="1" dirty="0"/>
              <a:t>4 візити до начальників прикордонної служби довели що задекларувавши гуму як вторинну сировину ви зможете її ввести і використати у ви будівництві дитячих </a:t>
            </a:r>
            <a:r>
              <a:rPr lang="uk-UA" i="1" dirty="0" err="1"/>
              <a:t>полей</a:t>
            </a:r>
            <a:r>
              <a:rPr lang="uk-UA" i="1" dirty="0"/>
              <a:t> для футболу. Вартість таможні контейнера складатиме 10% від вартості продукції.  </a:t>
            </a:r>
            <a:endParaRPr lang="ru-RU" dirty="0"/>
          </a:p>
          <a:p>
            <a:r>
              <a:rPr lang="uk-UA" i="1" dirty="0"/>
              <a:t>Ваша Компанія «ФОП </a:t>
            </a:r>
            <a:r>
              <a:rPr lang="uk-UA" i="1" dirty="0" err="1"/>
              <a:t>Чатала</a:t>
            </a:r>
            <a:r>
              <a:rPr lang="uk-UA" i="1" dirty="0"/>
              <a:t>» продає поле для міні футболу із вторинної гуми за 560 тисяч гривень за поле у 40 метрів довжину і на 30 метрів у ширину у середньому. Зараз у ФОП </a:t>
            </a:r>
            <a:r>
              <a:rPr lang="uk-UA" i="1" dirty="0" err="1"/>
              <a:t>Чатали</a:t>
            </a:r>
            <a:r>
              <a:rPr lang="uk-UA" i="1" dirty="0"/>
              <a:t> є замовлення на 4 поля із лютого по травень. Працює 2 працівники укладальники, один водій, операціоністка і бухгалтер. У кожного співробітника зарплата складає 10 тисяч гривень плюс процент від виконання робіт (якщо вони є). Вартість смоли та оренди інструментів для одного поля складає 15000 гривень. </a:t>
            </a:r>
            <a:endParaRPr lang="ru-RU" dirty="0"/>
          </a:p>
        </p:txBody>
      </p:sp>
    </p:spTree>
    <p:extLst>
      <p:ext uri="{BB962C8B-B14F-4D97-AF65-F5344CB8AC3E}">
        <p14:creationId xmlns:p14="http://schemas.microsoft.com/office/powerpoint/2010/main" val="41583271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71400"/>
            <a:ext cx="8229600" cy="1143000"/>
          </a:xfrm>
        </p:spPr>
        <p:txBody>
          <a:bodyPr/>
          <a:lstStyle/>
          <a:p>
            <a:r>
              <a:rPr lang="uk-UA" b="1" i="1" dirty="0"/>
              <a:t>Міні кейс </a:t>
            </a:r>
            <a:endParaRPr lang="ru-RU" dirty="0"/>
          </a:p>
        </p:txBody>
      </p:sp>
      <p:sp>
        <p:nvSpPr>
          <p:cNvPr id="3" name="Объект 2"/>
          <p:cNvSpPr>
            <a:spLocks noGrp="1"/>
          </p:cNvSpPr>
          <p:nvPr>
            <p:ph idx="1"/>
          </p:nvPr>
        </p:nvSpPr>
        <p:spPr>
          <a:xfrm>
            <a:off x="457200" y="692696"/>
            <a:ext cx="8229600" cy="6048672"/>
          </a:xfrm>
        </p:spPr>
        <p:txBody>
          <a:bodyPr>
            <a:normAutofit fontScale="70000" lnSpcReduction="20000"/>
          </a:bodyPr>
          <a:lstStyle/>
          <a:p>
            <a:r>
              <a:rPr lang="uk-UA" i="1" dirty="0"/>
              <a:t>Компанія «ЗАО КРИЖАЛЬ» має прямий підрядний контракт із 17 школами міста Запоріжжя і 69 школам по всій Україні. На отримання державного фінансування на створення дитячих майданчиків у школах, але на даний час не мають матеріалу для будівництва. </a:t>
            </a:r>
            <a:endParaRPr lang="ru-RU" dirty="0"/>
          </a:p>
          <a:p>
            <a:r>
              <a:rPr lang="uk-UA" i="1" dirty="0"/>
              <a:t>Школи потребують оновлених майданчиків, які б могли бути використані як для футболу так і для інших активних ігор. Школи пишуть щомісячно  щоквартально запити на нові поля від міста, але отримують одну і ту саму відповідь про відсутність матеріалів для будівництва.</a:t>
            </a:r>
            <a:endParaRPr lang="ru-RU" dirty="0"/>
          </a:p>
          <a:p>
            <a:r>
              <a:rPr lang="uk-UA" i="1" dirty="0"/>
              <a:t>Доставка одного поля по матеріалу коштує 28 гривень за кілометр вантажу вагою у 20 тонн. Вага одного контейнера 40 тонн. Вага одного поля 20 тонн. Місце для зберігання вторинної сировини у Запоріжжі є по вартості 5000 грн за місяць (оплата комунальних і охорони). Строк пакування одного поля із смолою 20-30 днів двома пакувальниками із завантаженням кришки резини 20 тонн, доставкою до школи і розвантаженням.</a:t>
            </a:r>
            <a:endParaRPr lang="ru-RU" dirty="0"/>
          </a:p>
          <a:p>
            <a:endParaRPr lang="ru-RU" dirty="0"/>
          </a:p>
        </p:txBody>
      </p:sp>
    </p:spTree>
    <p:extLst>
      <p:ext uri="{BB962C8B-B14F-4D97-AF65-F5344CB8AC3E}">
        <p14:creationId xmlns:p14="http://schemas.microsoft.com/office/powerpoint/2010/main" val="21931907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i="1" dirty="0"/>
              <a:t>Запитання для </a:t>
            </a:r>
            <a:r>
              <a:rPr lang="uk-UA" i="1" dirty="0" smtClean="0"/>
              <a:t>самоперевірки по міні кейсу:  </a:t>
            </a:r>
            <a:endParaRPr lang="ru-RU" dirty="0"/>
          </a:p>
        </p:txBody>
      </p:sp>
      <p:sp>
        <p:nvSpPr>
          <p:cNvPr id="3" name="Объект 2"/>
          <p:cNvSpPr>
            <a:spLocks noGrp="1"/>
          </p:cNvSpPr>
          <p:nvPr>
            <p:ph idx="1"/>
          </p:nvPr>
        </p:nvSpPr>
        <p:spPr>
          <a:xfrm>
            <a:off x="539552" y="1628800"/>
            <a:ext cx="8229600" cy="4929411"/>
          </a:xfrm>
        </p:spPr>
        <p:txBody>
          <a:bodyPr>
            <a:normAutofit fontScale="77500" lnSpcReduction="20000"/>
          </a:bodyPr>
          <a:lstStyle/>
          <a:p>
            <a:pPr lvl="0"/>
            <a:r>
              <a:rPr lang="uk-UA" i="1" dirty="0" smtClean="0"/>
              <a:t>Із </a:t>
            </a:r>
            <a:r>
              <a:rPr lang="uk-UA" i="1" dirty="0"/>
              <a:t>ким ви спілкуєтесь, щоб збільшити обсяг виробництва і продажу? </a:t>
            </a:r>
            <a:endParaRPr lang="ru-RU" dirty="0"/>
          </a:p>
          <a:p>
            <a:pPr lvl="0"/>
            <a:r>
              <a:rPr lang="uk-UA" i="1" dirty="0"/>
              <a:t>Хто ви є яку позицію займаєте у суспільстві? </a:t>
            </a:r>
            <a:endParaRPr lang="ru-RU" dirty="0"/>
          </a:p>
          <a:p>
            <a:pPr lvl="0"/>
            <a:r>
              <a:rPr lang="uk-UA" i="1" dirty="0"/>
              <a:t>Чи варто вам звільнити одного укладальника щоб знизити вартість продукції на поле для шкіл? </a:t>
            </a:r>
            <a:endParaRPr lang="ru-RU" dirty="0"/>
          </a:p>
          <a:p>
            <a:pPr lvl="0"/>
            <a:r>
              <a:rPr lang="uk-UA" i="1" dirty="0"/>
              <a:t>Як вплинути на </a:t>
            </a:r>
            <a:r>
              <a:rPr lang="uk-UA" i="1" dirty="0" err="1"/>
              <a:t>Крижаль</a:t>
            </a:r>
            <a:r>
              <a:rPr lang="uk-UA" i="1" dirty="0"/>
              <a:t>, щоб вони прийняли у вас замовлення? </a:t>
            </a:r>
            <a:endParaRPr lang="ru-RU" dirty="0"/>
          </a:p>
          <a:p>
            <a:pPr lvl="0"/>
            <a:r>
              <a:rPr lang="uk-UA" i="1" dirty="0"/>
              <a:t>Скільки прибутку отримає ваша компанія </a:t>
            </a:r>
            <a:r>
              <a:rPr lang="uk-UA" i="1" dirty="0" err="1"/>
              <a:t>Чатала</a:t>
            </a:r>
            <a:r>
              <a:rPr lang="uk-UA" i="1" dirty="0"/>
              <a:t>? </a:t>
            </a:r>
            <a:endParaRPr lang="ru-RU" dirty="0"/>
          </a:p>
          <a:p>
            <a:pPr lvl="0"/>
            <a:r>
              <a:rPr lang="uk-UA" i="1" dirty="0"/>
              <a:t>Чи зможе компанія забронювати 10 робіт до кінця року. </a:t>
            </a:r>
            <a:endParaRPr lang="ru-RU" dirty="0"/>
          </a:p>
          <a:p>
            <a:pPr lvl="0"/>
            <a:r>
              <a:rPr lang="uk-UA" i="1" dirty="0"/>
              <a:t>Які переговори веде </a:t>
            </a:r>
            <a:r>
              <a:rPr lang="uk-UA" i="1" dirty="0" err="1"/>
              <a:t>Чатала</a:t>
            </a:r>
            <a:r>
              <a:rPr lang="uk-UA" i="1" dirty="0"/>
              <a:t>? Що входить в зону її юрисдикції?</a:t>
            </a:r>
            <a:endParaRPr lang="ru-RU" dirty="0"/>
          </a:p>
          <a:p>
            <a:pPr lvl="0"/>
            <a:r>
              <a:rPr lang="uk-UA" i="1" dirty="0"/>
              <a:t>Чи стане </a:t>
            </a:r>
            <a:r>
              <a:rPr lang="uk-UA" i="1" dirty="0" err="1"/>
              <a:t>Чатала</a:t>
            </a:r>
            <a:r>
              <a:rPr lang="uk-UA" i="1" dirty="0"/>
              <a:t> банкрутом або навпаки, від чого це залежить? </a:t>
            </a:r>
            <a:endParaRPr lang="ru-RU" dirty="0"/>
          </a:p>
          <a:p>
            <a:endParaRPr lang="ru-RU" dirty="0"/>
          </a:p>
        </p:txBody>
      </p:sp>
    </p:spTree>
    <p:extLst>
      <p:ext uri="{BB962C8B-B14F-4D97-AF65-F5344CB8AC3E}">
        <p14:creationId xmlns:p14="http://schemas.microsoft.com/office/powerpoint/2010/main" val="7393081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uk-UA" sz="3600" b="1" dirty="0"/>
              <a:t>3. Створення міжнародних компаній резидентами і нерезидентами</a:t>
            </a:r>
            <a:r>
              <a:rPr lang="uk-UA" sz="3600" b="1" dirty="0" smtClean="0"/>
              <a:t>.</a:t>
            </a:r>
            <a:endParaRPr lang="ru-RU" sz="3600" dirty="0"/>
          </a:p>
        </p:txBody>
      </p:sp>
      <p:sp>
        <p:nvSpPr>
          <p:cNvPr id="3" name="Объект 2"/>
          <p:cNvSpPr>
            <a:spLocks noGrp="1"/>
          </p:cNvSpPr>
          <p:nvPr>
            <p:ph idx="1"/>
          </p:nvPr>
        </p:nvSpPr>
        <p:spPr/>
        <p:txBody>
          <a:bodyPr>
            <a:normAutofit fontScale="85000" lnSpcReduction="20000"/>
          </a:bodyPr>
          <a:lstStyle/>
          <a:p>
            <a:r>
              <a:rPr lang="uk-UA" dirty="0"/>
              <a:t>В незалежності від форми самоврядування, у вашої компанії може настати момент виходу на сусідній ринок або займанню ресурсів чи інтелектуального капіталу із іншого ринку. </a:t>
            </a:r>
            <a:endParaRPr lang="ru-RU" dirty="0"/>
          </a:p>
          <a:p>
            <a:r>
              <a:rPr lang="uk-UA" dirty="0"/>
              <a:t>У час створення компанії або відкриття ліцензії найкращим є момент пошуку персоналу, резидентів країни. У такому разі всі речі, які пов’язанні із злиттям із навколишнім середовищем будуть вгамовані банальним порозумінням культури і традиції менеджера резидента. Це приведе до додаткових затрат на зарплату і працевлаштування тієї особи по всіх правилах країни входу у ринок, але це принесе масу позитивних аспектів у діяльності. </a:t>
            </a:r>
            <a:endParaRPr lang="ru-RU" dirty="0"/>
          </a:p>
          <a:p>
            <a:endParaRPr lang="ru-RU" dirty="0"/>
          </a:p>
        </p:txBody>
      </p:sp>
    </p:spTree>
    <p:extLst>
      <p:ext uri="{BB962C8B-B14F-4D97-AF65-F5344CB8AC3E}">
        <p14:creationId xmlns:p14="http://schemas.microsoft.com/office/powerpoint/2010/main" val="7396763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dirty="0"/>
              <a:t>*Питання для самоперевірки студента: </a:t>
            </a:r>
            <a:endParaRPr lang="ru-RU" dirty="0"/>
          </a:p>
        </p:txBody>
      </p:sp>
      <p:sp>
        <p:nvSpPr>
          <p:cNvPr id="3" name="Объект 2"/>
          <p:cNvSpPr>
            <a:spLocks noGrp="1"/>
          </p:cNvSpPr>
          <p:nvPr>
            <p:ph idx="1"/>
          </p:nvPr>
        </p:nvSpPr>
        <p:spPr/>
        <p:txBody>
          <a:bodyPr>
            <a:normAutofit fontScale="92500" lnSpcReduction="20000"/>
          </a:bodyPr>
          <a:lstStyle/>
          <a:p>
            <a:pPr lvl="0"/>
            <a:r>
              <a:rPr lang="uk-UA" i="1" dirty="0"/>
              <a:t>Яка у вас стадія створення бізнесу? </a:t>
            </a:r>
            <a:endParaRPr lang="ru-RU" dirty="0"/>
          </a:p>
          <a:p>
            <a:pPr lvl="0"/>
            <a:r>
              <a:rPr lang="uk-UA" i="1" dirty="0"/>
              <a:t>Які проблеми виникають у реєстрації вашої діяльності? </a:t>
            </a:r>
            <a:endParaRPr lang="ru-RU" dirty="0"/>
          </a:p>
          <a:p>
            <a:pPr lvl="0"/>
            <a:r>
              <a:rPr lang="uk-UA" i="1" dirty="0"/>
              <a:t>Які аспекти ліцензування ви пройшли для вашого бізнесу у країні де ви резидент? </a:t>
            </a:r>
            <a:endParaRPr lang="ru-RU" dirty="0"/>
          </a:p>
          <a:p>
            <a:pPr lvl="0"/>
            <a:r>
              <a:rPr lang="uk-UA" i="1" dirty="0"/>
              <a:t>Які аспекти ліцензування ви пройшли для вашого бізнесу у країні де ви не резидент?</a:t>
            </a:r>
            <a:endParaRPr lang="ru-RU" dirty="0"/>
          </a:p>
          <a:p>
            <a:pPr lvl="0"/>
            <a:r>
              <a:rPr lang="uk-UA" i="1" dirty="0"/>
              <a:t>Що принесе найм працівника резидента до вашої компанії нерезидента під час входу на ринок? (питання для самостійної обробки – у лекції не має відповіді). </a:t>
            </a:r>
            <a:endParaRPr lang="ru-RU" dirty="0"/>
          </a:p>
          <a:p>
            <a:endParaRPr lang="ru-RU" dirty="0"/>
          </a:p>
        </p:txBody>
      </p:sp>
    </p:spTree>
    <p:extLst>
      <p:ext uri="{BB962C8B-B14F-4D97-AF65-F5344CB8AC3E}">
        <p14:creationId xmlns:p14="http://schemas.microsoft.com/office/powerpoint/2010/main" val="23746407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dirty="0"/>
              <a:t>Висновок. </a:t>
            </a:r>
            <a:endParaRPr lang="ru-RU" dirty="0"/>
          </a:p>
        </p:txBody>
      </p:sp>
      <p:sp>
        <p:nvSpPr>
          <p:cNvPr id="3" name="Объект 2"/>
          <p:cNvSpPr>
            <a:spLocks noGrp="1"/>
          </p:cNvSpPr>
          <p:nvPr>
            <p:ph idx="1"/>
          </p:nvPr>
        </p:nvSpPr>
        <p:spPr/>
        <p:txBody>
          <a:bodyPr>
            <a:normAutofit fontScale="85000" lnSpcReduction="10000"/>
          </a:bodyPr>
          <a:lstStyle/>
          <a:p>
            <a:r>
              <a:rPr lang="uk-UA" dirty="0"/>
              <a:t>Зміна від диких і давніх обрядів, антисанітарних, за недбалих, корупційних і інших несприятливих для бізнесу процесів до моменту прозорості змінює і свідомість тих бізнес володарів, які продають свою продукцію і сервіси. </a:t>
            </a:r>
            <a:endParaRPr lang="ru-RU" dirty="0"/>
          </a:p>
          <a:p>
            <a:r>
              <a:rPr lang="uk-UA" dirty="0"/>
              <a:t>Дотримання бездоганної репутації приведе бізнес до довгострокового фінансового прибутку, стабільності і юридичної безпеки. Фактичне дотримання репутації прийде тільки через повагу до місцевих традицій і обрядів резидентів країни у рамках їх законодавства. </a:t>
            </a:r>
            <a:endParaRPr lang="ru-RU" dirty="0"/>
          </a:p>
          <a:p>
            <a:endParaRPr lang="ru-RU" dirty="0"/>
          </a:p>
        </p:txBody>
      </p:sp>
    </p:spTree>
    <p:extLst>
      <p:ext uri="{BB962C8B-B14F-4D97-AF65-F5344CB8AC3E}">
        <p14:creationId xmlns:p14="http://schemas.microsoft.com/office/powerpoint/2010/main" val="11000431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Контакти:</a:t>
            </a:r>
            <a:endParaRPr lang="ru-RU" dirty="0"/>
          </a:p>
        </p:txBody>
      </p:sp>
      <p:sp>
        <p:nvSpPr>
          <p:cNvPr id="3" name="Объект 2"/>
          <p:cNvSpPr>
            <a:spLocks noGrp="1"/>
          </p:cNvSpPr>
          <p:nvPr>
            <p:ph idx="1"/>
          </p:nvPr>
        </p:nvSpPr>
        <p:spPr/>
        <p:txBody>
          <a:bodyPr/>
          <a:lstStyle/>
          <a:p>
            <a:r>
              <a:rPr lang="uk-UA" dirty="0"/>
              <a:t>Викладач: </a:t>
            </a:r>
            <a:endParaRPr lang="ru-RU" dirty="0"/>
          </a:p>
          <a:p>
            <a:r>
              <a:rPr lang="uk-UA" dirty="0"/>
              <a:t>Рева Денис Сергійович</a:t>
            </a:r>
            <a:endParaRPr lang="ru-RU" dirty="0"/>
          </a:p>
          <a:p>
            <a:r>
              <a:rPr lang="uk-UA" dirty="0"/>
              <a:t>ЗУМ: 304 604 9820 </a:t>
            </a:r>
          </a:p>
          <a:p>
            <a:pPr lvl="1"/>
            <a:r>
              <a:rPr lang="uk-UA" dirty="0"/>
              <a:t>Пароль: 4</a:t>
            </a:r>
            <a:r>
              <a:rPr lang="en-US" dirty="0" err="1"/>
              <a:t>RMj</a:t>
            </a:r>
            <a:r>
              <a:rPr lang="ru-RU" dirty="0"/>
              <a:t>39</a:t>
            </a:r>
          </a:p>
          <a:p>
            <a:r>
              <a:rPr lang="uk-UA" dirty="0"/>
              <a:t>Контакт: 068-695-50-97</a:t>
            </a:r>
            <a:endParaRPr lang="ru-RU" dirty="0"/>
          </a:p>
          <a:p>
            <a:r>
              <a:rPr lang="uk-UA" dirty="0"/>
              <a:t>denrevaukr@gmail.com</a:t>
            </a:r>
            <a:endParaRPr lang="ru-RU" dirty="0"/>
          </a:p>
          <a:p>
            <a:endParaRPr lang="ru-RU" dirty="0"/>
          </a:p>
          <a:p>
            <a:endParaRPr lang="ru-RU" dirty="0"/>
          </a:p>
        </p:txBody>
      </p:sp>
    </p:spTree>
    <p:extLst>
      <p:ext uri="{BB962C8B-B14F-4D97-AF65-F5344CB8AC3E}">
        <p14:creationId xmlns:p14="http://schemas.microsoft.com/office/powerpoint/2010/main" val="61100278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dirty="0"/>
              <a:t>Література </a:t>
            </a:r>
            <a:endParaRPr lang="ru-RU" dirty="0"/>
          </a:p>
        </p:txBody>
      </p:sp>
      <p:sp>
        <p:nvSpPr>
          <p:cNvPr id="3" name="Объект 2"/>
          <p:cNvSpPr>
            <a:spLocks noGrp="1"/>
          </p:cNvSpPr>
          <p:nvPr>
            <p:ph idx="1"/>
          </p:nvPr>
        </p:nvSpPr>
        <p:spPr/>
        <p:txBody>
          <a:bodyPr>
            <a:normAutofit fontScale="55000" lnSpcReduction="20000"/>
          </a:bodyPr>
          <a:lstStyle/>
          <a:p>
            <a:pPr lvl="0"/>
            <a:r>
              <a:rPr lang="uk-UA" dirty="0"/>
              <a:t>Орловська Ю. В., </a:t>
            </a:r>
            <a:r>
              <a:rPr lang="uk-UA" dirty="0" err="1"/>
              <a:t>Кахович</a:t>
            </a:r>
            <a:r>
              <a:rPr lang="uk-UA" dirty="0"/>
              <a:t> О. О., Чала В. С , «МЕТОДИЧНІ ВКАЗІВКИ до вивчення програмного матеріалу з дисципліни «Сучасний міжнародний бізнес» для студентів ступеня магістра», Дніпро: ДВНЗ ПДАБА, 2018. - 32 с., «Кафедра міжнародної економіки, державний вищий навчальний заклад «придніпровська державна академія будівництва та архітектури», Режим перегляду URL: </a:t>
            </a:r>
            <a:endParaRPr lang="ru-RU" dirty="0"/>
          </a:p>
          <a:p>
            <a:r>
              <a:rPr lang="uk-UA" u="sng" dirty="0">
                <a:hlinkClick r:id="rId2"/>
              </a:rPr>
              <a:t>https://pgasa.dp.ua/wp-content/uploads/2018/06/Suchasnij-mizhnarodnij-biznes.pdf</a:t>
            </a:r>
            <a:r>
              <a:rPr lang="uk-UA" dirty="0"/>
              <a:t> </a:t>
            </a:r>
            <a:endParaRPr lang="ru-RU" dirty="0"/>
          </a:p>
          <a:p>
            <a:pPr lvl="0"/>
            <a:r>
              <a:rPr lang="uk-UA" dirty="0"/>
              <a:t>«Сучасна концепція міжнародного маркетингу в умовах глобалізації економіки», Г р е ч а н и к Н . Ю . © Вісник Прикарпатського університету. Економіка. 2018. Випуск XIII, Режим перегляду URL:</a:t>
            </a:r>
            <a:endParaRPr lang="ru-RU" dirty="0"/>
          </a:p>
          <a:p>
            <a:r>
              <a:rPr lang="uk-UA" u="sng" dirty="0" err="1">
                <a:hlinkClick r:id="rId3"/>
              </a:rPr>
              <a:t>lib.pnu.edu.ua</a:t>
            </a:r>
            <a:r>
              <a:rPr lang="uk-UA" u="sng" dirty="0">
                <a:hlinkClick r:id="rId3"/>
              </a:rPr>
              <a:t>:8080/</a:t>
            </a:r>
            <a:r>
              <a:rPr lang="uk-UA" u="sng" dirty="0" err="1">
                <a:hlinkClick r:id="rId3"/>
              </a:rPr>
              <a:t>bitstream</a:t>
            </a:r>
            <a:r>
              <a:rPr lang="uk-UA" u="sng" dirty="0">
                <a:hlinkClick r:id="rId3"/>
              </a:rPr>
              <a:t>/123456789/11290/1/</a:t>
            </a:r>
            <a:r>
              <a:rPr lang="uk-UA" u="sng" dirty="0"/>
              <a:t>Гречаник%20Н.%20Ю.%2C%20Михайлишин%20Л.%20І..pdf </a:t>
            </a:r>
            <a:endParaRPr lang="ru-RU" dirty="0"/>
          </a:p>
          <a:p>
            <a:pPr lvl="0"/>
            <a:r>
              <a:rPr lang="uk-UA" dirty="0"/>
              <a:t>«Міжнародний бізнес, його сутність, розвиток і сучасні особливості», Лекція, </a:t>
            </a:r>
            <a:r>
              <a:rPr lang="uk-UA" dirty="0" err="1"/>
              <a:t>Khmelnytskyi</a:t>
            </a:r>
            <a:r>
              <a:rPr lang="uk-UA" dirty="0"/>
              <a:t> </a:t>
            </a:r>
            <a:r>
              <a:rPr lang="uk-UA" dirty="0" err="1"/>
              <a:t>National</a:t>
            </a:r>
            <a:r>
              <a:rPr lang="uk-UA" dirty="0"/>
              <a:t> </a:t>
            </a:r>
            <a:r>
              <a:rPr lang="uk-UA" dirty="0" err="1"/>
              <a:t>University</a:t>
            </a:r>
            <a:r>
              <a:rPr lang="uk-UA" dirty="0"/>
              <a:t>,</a:t>
            </a:r>
            <a:endParaRPr lang="ru-RU" dirty="0"/>
          </a:p>
          <a:p>
            <a:r>
              <a:rPr lang="uk-UA" u="sng" dirty="0">
                <a:hlinkClick r:id="rId4"/>
              </a:rPr>
              <a:t>https://msn.khmnu.edu.ua/pluginfile.php/285556/mod_resource/content/1/</a:t>
            </a:r>
            <a:r>
              <a:rPr lang="uk-UA" u="sng" dirty="0"/>
              <a:t>Тема%201.ppt</a:t>
            </a:r>
            <a:endParaRPr lang="ru-RU" dirty="0"/>
          </a:p>
          <a:p>
            <a:pPr lvl="0"/>
            <a:r>
              <a:rPr lang="uk-UA" dirty="0"/>
              <a:t>Права людини Землі. </a:t>
            </a:r>
            <a:r>
              <a:rPr lang="uk-UA" u="sng" dirty="0">
                <a:hlinkClick r:id="rId5"/>
              </a:rPr>
              <a:t>https://navis-stella.com/445424241/447639030</a:t>
            </a:r>
            <a:r>
              <a:rPr lang="uk-UA" dirty="0"/>
              <a:t> </a:t>
            </a:r>
            <a:endParaRPr lang="ru-RU"/>
          </a:p>
          <a:p>
            <a:endParaRPr lang="ru-RU" dirty="0"/>
          </a:p>
        </p:txBody>
      </p:sp>
    </p:spTree>
    <p:extLst>
      <p:ext uri="{BB962C8B-B14F-4D97-AF65-F5344CB8AC3E}">
        <p14:creationId xmlns:p14="http://schemas.microsoft.com/office/powerpoint/2010/main" val="21588465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930226"/>
          </a:xfrm>
        </p:spPr>
        <p:txBody>
          <a:bodyPr>
            <a:normAutofit/>
          </a:bodyPr>
          <a:lstStyle/>
          <a:p>
            <a:pPr lvl="0"/>
            <a:r>
              <a:rPr lang="uk-UA" sz="4000" i="1" dirty="0"/>
              <a:t>Кіно для перегляду по темі глобалізація економіки у біржі акцій і цінних паперів: </a:t>
            </a:r>
            <a:endParaRPr lang="ru-RU" sz="4000" dirty="0"/>
          </a:p>
        </p:txBody>
      </p:sp>
      <p:sp>
        <p:nvSpPr>
          <p:cNvPr id="3" name="Объект 2"/>
          <p:cNvSpPr>
            <a:spLocks noGrp="1"/>
          </p:cNvSpPr>
          <p:nvPr>
            <p:ph idx="1"/>
          </p:nvPr>
        </p:nvSpPr>
        <p:spPr>
          <a:xfrm>
            <a:off x="467544" y="2348880"/>
            <a:ext cx="8229600" cy="720080"/>
          </a:xfrm>
        </p:spPr>
        <p:txBody>
          <a:bodyPr/>
          <a:lstStyle/>
          <a:p>
            <a:r>
              <a:rPr lang="uk-UA" i="1" dirty="0"/>
              <a:t>«</a:t>
            </a:r>
            <a:r>
              <a:rPr lang="en-US" i="1" dirty="0"/>
              <a:t>The wolf from wall street</a:t>
            </a:r>
            <a:r>
              <a:rPr lang="uk-UA" i="1" dirty="0"/>
              <a:t>»</a:t>
            </a:r>
            <a:endParaRPr lang="ru-RU" dirty="0"/>
          </a:p>
          <a:p>
            <a:pPr marL="0" indent="0">
              <a:buNone/>
            </a:pPr>
            <a:endParaRPr lang="ru-RU" dirty="0"/>
          </a:p>
        </p:txBody>
      </p:sp>
      <p:sp>
        <p:nvSpPr>
          <p:cNvPr id="4" name="Заголовок 1"/>
          <p:cNvSpPr txBox="1">
            <a:spLocks/>
          </p:cNvSpPr>
          <p:nvPr/>
        </p:nvSpPr>
        <p:spPr>
          <a:xfrm>
            <a:off x="395536" y="3501008"/>
            <a:ext cx="8229600" cy="193022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uk-UA" sz="4000" i="1" dirty="0" smtClean="0"/>
              <a:t>Дякую за увагу!</a:t>
            </a:r>
            <a:endParaRPr lang="ru-RU" sz="4000" dirty="0"/>
          </a:p>
        </p:txBody>
      </p:sp>
    </p:spTree>
    <p:extLst>
      <p:ext uri="{BB962C8B-B14F-4D97-AF65-F5344CB8AC3E}">
        <p14:creationId xmlns:p14="http://schemas.microsoft.com/office/powerpoint/2010/main" val="6321987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План</a:t>
            </a:r>
            <a:endParaRPr lang="ru-RU" dirty="0"/>
          </a:p>
        </p:txBody>
      </p:sp>
      <p:sp>
        <p:nvSpPr>
          <p:cNvPr id="3" name="Объект 2"/>
          <p:cNvSpPr>
            <a:spLocks noGrp="1"/>
          </p:cNvSpPr>
          <p:nvPr>
            <p:ph idx="1"/>
          </p:nvPr>
        </p:nvSpPr>
        <p:spPr/>
        <p:txBody>
          <a:bodyPr>
            <a:normAutofit lnSpcReduction="10000"/>
          </a:bodyPr>
          <a:lstStyle/>
          <a:p>
            <a:pPr lvl="0"/>
            <a:r>
              <a:rPr lang="uk-UA" dirty="0"/>
              <a:t>Глобалізація: сутність, значення, передумови та наслідки.</a:t>
            </a:r>
            <a:endParaRPr lang="ru-RU" dirty="0"/>
          </a:p>
          <a:p>
            <a:pPr lvl="0"/>
            <a:r>
              <a:rPr lang="uk-UA" dirty="0"/>
              <a:t>Вплив процесів глобалізації на інтернаціональний бізнес.</a:t>
            </a:r>
            <a:endParaRPr lang="ru-RU" dirty="0"/>
          </a:p>
          <a:p>
            <a:pPr lvl="0"/>
            <a:r>
              <a:rPr lang="uk-UA" dirty="0"/>
              <a:t>Створення міжнародних компаній резидентами і нерезидентами.</a:t>
            </a:r>
            <a:endParaRPr lang="ru-RU" dirty="0"/>
          </a:p>
          <a:p>
            <a:pPr lvl="0"/>
            <a:r>
              <a:rPr lang="uk-UA" dirty="0"/>
              <a:t>Висновки</a:t>
            </a:r>
            <a:r>
              <a:rPr lang="en-US" dirty="0"/>
              <a:t>.</a:t>
            </a:r>
            <a:endParaRPr lang="ru-RU" dirty="0"/>
          </a:p>
          <a:p>
            <a:pPr lvl="0"/>
            <a:r>
              <a:rPr lang="uk-UA" dirty="0"/>
              <a:t>Список літератури для подальшого вивчення.</a:t>
            </a:r>
            <a:endParaRPr lang="ru-RU" dirty="0"/>
          </a:p>
          <a:p>
            <a:endParaRPr lang="ru-RU" dirty="0"/>
          </a:p>
        </p:txBody>
      </p:sp>
    </p:spTree>
    <p:extLst>
      <p:ext uri="{BB962C8B-B14F-4D97-AF65-F5344CB8AC3E}">
        <p14:creationId xmlns:p14="http://schemas.microsoft.com/office/powerpoint/2010/main" val="24255498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i="1" dirty="0"/>
              <a:t>*Питання для самоперевірки студента: </a:t>
            </a:r>
            <a:endParaRPr lang="ru-RU" dirty="0"/>
          </a:p>
        </p:txBody>
      </p:sp>
      <p:sp>
        <p:nvSpPr>
          <p:cNvPr id="3" name="Объект 2"/>
          <p:cNvSpPr>
            <a:spLocks noGrp="1"/>
          </p:cNvSpPr>
          <p:nvPr>
            <p:ph idx="1"/>
          </p:nvPr>
        </p:nvSpPr>
        <p:spPr/>
        <p:txBody>
          <a:bodyPr/>
          <a:lstStyle/>
          <a:p>
            <a:pPr lvl="0"/>
            <a:r>
              <a:rPr lang="uk-UA" i="1" dirty="0"/>
              <a:t>Що таке глобалізація?</a:t>
            </a:r>
            <a:endParaRPr lang="ru-RU" dirty="0"/>
          </a:p>
          <a:p>
            <a:pPr lvl="0"/>
            <a:r>
              <a:rPr lang="uk-UA" i="1" dirty="0"/>
              <a:t>Як вплинула глобалізація на бізнес? </a:t>
            </a:r>
            <a:endParaRPr lang="ru-RU" dirty="0"/>
          </a:p>
          <a:p>
            <a:pPr lvl="0"/>
            <a:r>
              <a:rPr lang="uk-UA" i="1" dirty="0"/>
              <a:t>Що призвело до змін і як це вплинуло на ділові переговори і Міжнародні компанії в умовах глобалізації? </a:t>
            </a:r>
            <a:endParaRPr lang="ru-RU" dirty="0"/>
          </a:p>
          <a:p>
            <a:endParaRPr lang="ru-RU" dirty="0"/>
          </a:p>
        </p:txBody>
      </p:sp>
    </p:spTree>
    <p:extLst>
      <p:ext uri="{BB962C8B-B14F-4D97-AF65-F5344CB8AC3E}">
        <p14:creationId xmlns:p14="http://schemas.microsoft.com/office/powerpoint/2010/main" val="13509907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b="1" dirty="0"/>
              <a:t>1.</a:t>
            </a:r>
            <a:r>
              <a:rPr lang="uk-UA" dirty="0"/>
              <a:t> Глобалізація: сутність, значення, передумови та наслідки</a:t>
            </a:r>
            <a:r>
              <a:rPr lang="uk-UA" dirty="0" smtClean="0"/>
              <a:t>.</a:t>
            </a:r>
            <a:endParaRPr lang="ru-RU" dirty="0"/>
          </a:p>
        </p:txBody>
      </p:sp>
      <p:sp>
        <p:nvSpPr>
          <p:cNvPr id="3" name="Объект 2"/>
          <p:cNvSpPr>
            <a:spLocks noGrp="1"/>
          </p:cNvSpPr>
          <p:nvPr>
            <p:ph idx="1"/>
          </p:nvPr>
        </p:nvSpPr>
        <p:spPr/>
        <p:txBody>
          <a:bodyPr>
            <a:normAutofit fontScale="92500" lnSpcReduction="20000"/>
          </a:bodyPr>
          <a:lstStyle/>
          <a:p>
            <a:r>
              <a:rPr lang="uk-UA" dirty="0"/>
              <a:t>Глобалізація англійською «</a:t>
            </a:r>
            <a:r>
              <a:rPr lang="uk-UA" dirty="0" err="1"/>
              <a:t>globe</a:t>
            </a:r>
            <a:r>
              <a:rPr lang="uk-UA" dirty="0"/>
              <a:t>» –  це земна куля. У процесі роботи із укладення Генеральної угоди про тарифи й торгівлю, ГАТТ, Світовою організацією торгівлі (СОТ) і регіональних угод, такі як Європейський Союз, загальний ринок країн Південної Америки (MERCOSUR) і Північноамериканська угода про вільну торгівлю, НАФТА (NAFTA) посилили співпрацю між країнами у плані вільної торгівлі і послабили обмеження інвестиційної діяльності і торгівлі.</a:t>
            </a:r>
            <a:endParaRPr lang="ru-RU" dirty="0"/>
          </a:p>
          <a:p>
            <a:endParaRPr lang="ru-RU" dirty="0"/>
          </a:p>
        </p:txBody>
      </p:sp>
    </p:spTree>
    <p:extLst>
      <p:ext uri="{BB962C8B-B14F-4D97-AF65-F5344CB8AC3E}">
        <p14:creationId xmlns:p14="http://schemas.microsoft.com/office/powerpoint/2010/main" val="30438953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dirty="0" smtClean="0"/>
              <a:t>Значення</a:t>
            </a:r>
            <a:r>
              <a:rPr lang="en-US" dirty="0"/>
              <a:t> </a:t>
            </a:r>
            <a:r>
              <a:rPr lang="uk-UA" dirty="0" smtClean="0"/>
              <a:t>глобалізації </a:t>
            </a:r>
            <a:endParaRPr lang="ru-RU" dirty="0"/>
          </a:p>
        </p:txBody>
      </p:sp>
      <p:sp>
        <p:nvSpPr>
          <p:cNvPr id="3" name="Объект 2"/>
          <p:cNvSpPr>
            <a:spLocks noGrp="1"/>
          </p:cNvSpPr>
          <p:nvPr>
            <p:ph idx="1"/>
          </p:nvPr>
        </p:nvSpPr>
        <p:spPr/>
        <p:txBody>
          <a:bodyPr/>
          <a:lstStyle/>
          <a:p>
            <a:r>
              <a:rPr lang="uk-UA" dirty="0"/>
              <a:t>Головними позитивними чинниками створення глобальної, тобто повномасштабної, законної торгівлі це збільшення ринку збуту, а саме збільшення кількості споживачів товарів та послуг. </a:t>
            </a:r>
            <a:endParaRPr lang="ru-RU" dirty="0"/>
          </a:p>
          <a:p>
            <a:endParaRPr lang="ru-RU" dirty="0"/>
          </a:p>
        </p:txBody>
      </p:sp>
    </p:spTree>
    <p:extLst>
      <p:ext uri="{BB962C8B-B14F-4D97-AF65-F5344CB8AC3E}">
        <p14:creationId xmlns:p14="http://schemas.microsoft.com/office/powerpoint/2010/main" val="27555769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Значення</a:t>
            </a:r>
            <a:r>
              <a:rPr lang="en-US" dirty="0"/>
              <a:t> </a:t>
            </a:r>
            <a:r>
              <a:rPr lang="uk-UA" dirty="0"/>
              <a:t>глобалізації </a:t>
            </a:r>
            <a:endParaRPr lang="ru-RU" dirty="0"/>
          </a:p>
        </p:txBody>
      </p:sp>
      <p:sp>
        <p:nvSpPr>
          <p:cNvPr id="3" name="Объект 2"/>
          <p:cNvSpPr>
            <a:spLocks noGrp="1"/>
          </p:cNvSpPr>
          <p:nvPr>
            <p:ph idx="1"/>
          </p:nvPr>
        </p:nvSpPr>
        <p:spPr/>
        <p:txBody>
          <a:bodyPr>
            <a:normAutofit fontScale="77500" lnSpcReduction="20000"/>
          </a:bodyPr>
          <a:lstStyle/>
          <a:p>
            <a:r>
              <a:rPr lang="uk-UA" dirty="0"/>
              <a:t>На прикладі України така тенденція означатиме збільшення ринку збуту із 44-48 мільйонів резидентів до 513-590 мільйонів громадян Європейського союзу у разі, якщо Євроінтеграція пройде успішно і Україну приймуть до міжнародної спільноти. Більша кількість споживачів означатиме для бізнеса більшу кількість як інвесторів так і клієнтів із реальною купівельною спроможністю. Статистично кажучи, більша вибірка споживачів надає більшу вірогідність продажу товара та послуги, збільшення присутності бреду на ринку, поліпшення постачальників, покращення якості товару за рахунок інновацій і нововведень у підприємстві тощо. </a:t>
            </a:r>
            <a:endParaRPr lang="ru-RU" dirty="0"/>
          </a:p>
          <a:p>
            <a:endParaRPr lang="ru-RU" dirty="0"/>
          </a:p>
        </p:txBody>
      </p:sp>
    </p:spTree>
    <p:extLst>
      <p:ext uri="{BB962C8B-B14F-4D97-AF65-F5344CB8AC3E}">
        <p14:creationId xmlns:p14="http://schemas.microsoft.com/office/powerpoint/2010/main" val="17858339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Передумови</a:t>
            </a:r>
            <a:r>
              <a:rPr lang="uk-UA" b="1" dirty="0" smtClean="0"/>
              <a:t> </a:t>
            </a:r>
            <a:r>
              <a:rPr lang="uk-UA" dirty="0"/>
              <a:t>глобалізації</a:t>
            </a:r>
            <a:r>
              <a:rPr lang="uk-UA" b="1" dirty="0" smtClean="0"/>
              <a:t> </a:t>
            </a:r>
            <a:endParaRPr lang="ru-RU" dirty="0"/>
          </a:p>
        </p:txBody>
      </p:sp>
      <p:sp>
        <p:nvSpPr>
          <p:cNvPr id="3" name="Объект 2"/>
          <p:cNvSpPr>
            <a:spLocks noGrp="1"/>
          </p:cNvSpPr>
          <p:nvPr>
            <p:ph idx="1"/>
          </p:nvPr>
        </p:nvSpPr>
        <p:spPr/>
        <p:txBody>
          <a:bodyPr>
            <a:normAutofit fontScale="70000" lnSpcReduction="20000"/>
          </a:bodyPr>
          <a:lstStyle/>
          <a:p>
            <a:r>
              <a:rPr lang="uk-UA" dirty="0"/>
              <a:t>Занедбаність, стагнація і негативні економічні показники по ВВП країн із замкнутою, або закритою економікою не дає повної можливості максимізації прибутку підприємств через збільшення продажу. Старі феодальні, рабовласницькі, царські та інші відносини морально застаріли, тому як люди почали дбати один про одного і бажати отримати краще або вищий рівень життя, свідоцтвом тому є запровадження біллю прав людини 1949 рік женевська конвенція, запровадження норм та правил робочого дня, створення структур догляду, контролю та впорядкуванню робіт, їх ліцензації, стандартизації індустрії, стандартизації продукту, появі інтернету та </a:t>
            </a:r>
            <a:r>
              <a:rPr lang="uk-UA" dirty="0" err="1"/>
              <a:t>інтернет</a:t>
            </a:r>
            <a:r>
              <a:rPr lang="uk-UA" dirty="0"/>
              <a:t> моментальної комунікації із споживачем, встановлення більшого та ретельнішого контролю над виробництвом за рахунок появи нових технологій і спеціальностей тощо. </a:t>
            </a:r>
            <a:endParaRPr lang="ru-RU" dirty="0"/>
          </a:p>
        </p:txBody>
      </p:sp>
    </p:spTree>
    <p:extLst>
      <p:ext uri="{BB962C8B-B14F-4D97-AF65-F5344CB8AC3E}">
        <p14:creationId xmlns:p14="http://schemas.microsoft.com/office/powerpoint/2010/main" val="12960375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Наслідки </a:t>
            </a:r>
            <a:r>
              <a:rPr lang="uk-UA" dirty="0"/>
              <a:t>глобалізації</a:t>
            </a:r>
            <a:r>
              <a:rPr lang="uk-UA" b="1" dirty="0"/>
              <a:t> </a:t>
            </a:r>
            <a:endParaRPr lang="ru-RU" dirty="0"/>
          </a:p>
        </p:txBody>
      </p:sp>
      <p:sp>
        <p:nvSpPr>
          <p:cNvPr id="3" name="Объект 2"/>
          <p:cNvSpPr>
            <a:spLocks noGrp="1"/>
          </p:cNvSpPr>
          <p:nvPr>
            <p:ph idx="1"/>
          </p:nvPr>
        </p:nvSpPr>
        <p:spPr/>
        <p:txBody>
          <a:bodyPr>
            <a:normAutofit fontScale="85000" lnSpcReduction="10000"/>
          </a:bodyPr>
          <a:lstStyle/>
          <a:p>
            <a:r>
              <a:rPr lang="uk-UA" dirty="0"/>
              <a:t>Глобалізація економіки, а саме вивід компанії на міжнародний ринок допомагає у багатьох сферах життєдіяльності:</a:t>
            </a:r>
            <a:endParaRPr lang="ru-RU" dirty="0"/>
          </a:p>
          <a:p>
            <a:pPr lvl="0"/>
            <a:r>
              <a:rPr lang="uk-UA" dirty="0"/>
              <a:t>Влучніше використання ключової компетенції компанії.</a:t>
            </a:r>
            <a:endParaRPr lang="ru-RU" dirty="0"/>
          </a:p>
          <a:p>
            <a:pPr lvl="0"/>
            <a:r>
              <a:rPr lang="uk-UA" dirty="0"/>
              <a:t>Придбання ресурсів за нижчою ціною.</a:t>
            </a:r>
            <a:endParaRPr lang="ru-RU" dirty="0"/>
          </a:p>
          <a:p>
            <a:pPr lvl="0"/>
            <a:r>
              <a:rPr lang="uk-UA" dirty="0"/>
              <a:t>Придбання трудового капіталу за нижчою ціною.</a:t>
            </a:r>
            <a:endParaRPr lang="ru-RU" dirty="0"/>
          </a:p>
          <a:p>
            <a:pPr lvl="0"/>
            <a:r>
              <a:rPr lang="uk-UA" dirty="0"/>
              <a:t>Придбання інновацій за нижчою ціною.</a:t>
            </a:r>
            <a:endParaRPr lang="ru-RU" dirty="0"/>
          </a:p>
          <a:p>
            <a:pPr lvl="0"/>
            <a:r>
              <a:rPr lang="uk-UA" dirty="0"/>
              <a:t>Пошук нових ринків збуту.</a:t>
            </a:r>
            <a:endParaRPr lang="ru-RU" dirty="0"/>
          </a:p>
          <a:p>
            <a:pPr lvl="0"/>
            <a:r>
              <a:rPr lang="uk-UA" dirty="0"/>
              <a:t>Здатність конкурувати більш ефективно.</a:t>
            </a:r>
            <a:endParaRPr lang="ru-RU" dirty="0"/>
          </a:p>
          <a:p>
            <a:endParaRPr lang="ru-RU" dirty="0"/>
          </a:p>
        </p:txBody>
      </p:sp>
    </p:spTree>
    <p:extLst>
      <p:ext uri="{BB962C8B-B14F-4D97-AF65-F5344CB8AC3E}">
        <p14:creationId xmlns:p14="http://schemas.microsoft.com/office/powerpoint/2010/main" val="677388590"/>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91</TotalTime>
  <Words>1612</Words>
  <Application>Microsoft Office PowerPoint</Application>
  <PresentationFormat>Экран (4:3)</PresentationFormat>
  <Paragraphs>88</Paragraphs>
  <Slides>21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21</vt:i4>
      </vt:variant>
    </vt:vector>
  </HeadingPairs>
  <TitlesOfParts>
    <vt:vector size="22" baseType="lpstr">
      <vt:lpstr>Тема Office</vt:lpstr>
      <vt:lpstr>Міжнародні компанії в умовах глобалізації  Рева Денис Сергійович  Денне відділення - 02.2023</vt:lpstr>
      <vt:lpstr>Контакти:</vt:lpstr>
      <vt:lpstr>План</vt:lpstr>
      <vt:lpstr>*Питання для самоперевірки студента: </vt:lpstr>
      <vt:lpstr>1. Глобалізація: сутність, значення, передумови та наслідки.</vt:lpstr>
      <vt:lpstr>Значення глобалізації </vt:lpstr>
      <vt:lpstr>Значення глобалізації </vt:lpstr>
      <vt:lpstr>Передумови глобалізації </vt:lpstr>
      <vt:lpstr>Наслідки глобалізації </vt:lpstr>
      <vt:lpstr>2. Вплив процесів глобалізації на інтернаціональний бізнес.</vt:lpstr>
      <vt:lpstr>2. Вплив процесів глобалізації на інтернаціональний бізнес.</vt:lpstr>
      <vt:lpstr>2. Вплив процесів глобалізації на інтернаціональний бізнес.</vt:lpstr>
      <vt:lpstr>*Питання для самоперевірки студента: </vt:lpstr>
      <vt:lpstr>Міні кейс </vt:lpstr>
      <vt:lpstr>Міні кейс </vt:lpstr>
      <vt:lpstr>Запитання для самоперевірки по міні кейсу:  </vt:lpstr>
      <vt:lpstr>3. Створення міжнародних компаній резидентами і нерезидентами.</vt:lpstr>
      <vt:lpstr>*Питання для самоперевірки студента: </vt:lpstr>
      <vt:lpstr>Висновок. </vt:lpstr>
      <vt:lpstr>Література </vt:lpstr>
      <vt:lpstr>Кіно для перегляду по темі глобалізація економіки у біржі акцій і цінних паперів: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Ділові переговори та етика бізнесу. Викладачі: Денисов К.В., Рева Денис Сергійович  Заочне відділення - 02.2023</dc:title>
  <dc:creator>Den</dc:creator>
  <cp:lastModifiedBy>Den</cp:lastModifiedBy>
  <cp:revision>33</cp:revision>
  <dcterms:created xsi:type="dcterms:W3CDTF">2023-01-31T16:20:54Z</dcterms:created>
  <dcterms:modified xsi:type="dcterms:W3CDTF">2023-02-16T10:48:41Z</dcterms:modified>
</cp:coreProperties>
</file>