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tags/tag8.xml" ContentType="application/vnd.openxmlformats-officedocument.presentationml.tag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ags/tag4.xml" ContentType="application/vnd.openxmlformats-officedocument.presentationml.tag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theme/themeOverride3.xml" ContentType="application/vnd.openxmlformats-officedocument.themeOverride+xml"/>
  <Override PartName="/ppt/tags/tag2.xml" ContentType="application/vnd.openxmlformats-officedocument.presentationml.tags+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tags/tag29.xml" ContentType="application/vnd.openxmlformats-officedocument.presentationml.tags+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tags/tag16.xml" ContentType="application/vnd.openxmlformats-officedocument.presentationml.tags+xml"/>
  <Override PartName="/ppt/tags/tag18.xml" ContentType="application/vnd.openxmlformats-officedocument.presentationml.tags+xml"/>
  <Override PartName="/ppt/tags/tag27.xml" ContentType="application/vnd.openxmlformats-officedocument.presentationml.tags+xml"/>
  <Override PartName="/ppt/slideLayouts/slideLayout10.xml" ContentType="application/vnd.openxmlformats-officedocument.presentationml.slideLayout+xml"/>
  <Override PartName="/ppt/tags/tag14.xml" ContentType="application/vnd.openxmlformats-officedocument.presentationml.tags+xml"/>
  <Override PartName="/ppt/tags/tag15.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30.xml" ContentType="application/vnd.openxmlformats-officedocument.presentationml.tag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tags/tag7.xml" ContentType="application/vnd.openxmlformats-officedocument.presentationml.tag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tags/tag5.xml" ContentType="application/vnd.openxmlformats-officedocument.presentationml.tags+xml"/>
  <Override PartName="/ppt/slides/slide1.xml" ContentType="application/vnd.openxmlformats-officedocument.presentationml.slide+xml"/>
  <Default Extension="jpeg" ContentType="image/jpeg"/>
  <Override PartName="/ppt/slideLayouts/slideLayout3.xml" ContentType="application/vnd.openxmlformats-officedocument.presentationml.slideLayout+xml"/>
  <Override PartName="/ppt/theme/themeOverride4.xml" ContentType="application/vnd.openxmlformats-officedocument.themeOverride+xml"/>
  <Override PartName="/ppt/tags/tag3.xml" ContentType="application/vnd.openxmlformats-officedocument.presentationml.tags+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theme/themeOverride2.xml" ContentType="application/vnd.openxmlformats-officedocument.themeOverride+xml"/>
  <Override PartName="/ppt/tags/tag1.xml" ContentType="application/vnd.openxmlformats-officedocument.presentationml.tags+xml"/>
  <Override PartName="/ppt/tags/tag19.xml" ContentType="application/vnd.openxmlformats-officedocument.presentationml.tags+xml"/>
  <Override PartName="/ppt/tags/tag28.xml" ContentType="application/vnd.openxmlformats-officedocument.presentationml.tags+xml"/>
  <Override PartName="/docProps/app.xml" ContentType="application/vnd.openxmlformats-officedocument.extended-properties+xml"/>
  <Override PartName="/ppt/slides/slide11.xml" ContentType="application/vnd.openxmlformats-officedocument.presentationml.slide+xml"/>
  <Override PartName="/ppt/tags/tag17.xml" ContentType="application/vnd.openxmlformats-officedocument.presentationml.tags+xml"/>
  <Override PartName="/ppt/tags/tag26.xml" ContentType="application/vnd.openxmlformats-officedocument.presentationml.tags+xml"/>
  <Override PartName="/ppt/tags/tag35.xml" ContentType="application/vnd.openxmlformats-officedocument.presentationml.tag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28" r:id="rId1"/>
  </p:sldMasterIdLst>
  <p:notesMasterIdLst>
    <p:notesMasterId r:id="rId16"/>
  </p:notesMasterIdLst>
  <p:sldIdLst>
    <p:sldId id="256" r:id="rId2"/>
    <p:sldId id="268" r:id="rId3"/>
    <p:sldId id="257" r:id="rId4"/>
    <p:sldId id="258" r:id="rId5"/>
    <p:sldId id="259" r:id="rId6"/>
    <p:sldId id="260" r:id="rId7"/>
    <p:sldId id="261" r:id="rId8"/>
    <p:sldId id="262" r:id="rId9"/>
    <p:sldId id="266" r:id="rId10"/>
    <p:sldId id="263" r:id="rId11"/>
    <p:sldId id="267" r:id="rId12"/>
    <p:sldId id="265" r:id="rId13"/>
    <p:sldId id="264" r:id="rId14"/>
    <p:sldId id="269" r:id="rId15"/>
  </p:sldIdLst>
  <p:sldSz cx="9144000" cy="6858000" type="screen4x3"/>
  <p:notesSz cx="6858000" cy="9144000"/>
  <p:defaultTextStyle>
    <a:defPPr>
      <a:defRPr lang="fr-FR"/>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221" autoAdjust="0"/>
    <p:restoredTop sz="94660"/>
  </p:normalViewPr>
  <p:slideViewPr>
    <p:cSldViewPr>
      <p:cViewPr varScale="1">
        <p:scale>
          <a:sx n="38" d="100"/>
          <a:sy n="38" d="100"/>
        </p:scale>
        <p:origin x="-63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fr-CA"/>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cs typeface="+mn-cs"/>
              </a:defRPr>
            </a:lvl1pPr>
          </a:lstStyle>
          <a:p>
            <a:pPr>
              <a:defRPr/>
            </a:pPr>
            <a:fld id="{0EF1556F-5B76-413D-A91A-19565A1FCE6F}" type="datetimeFigureOut">
              <a:rPr lang="fr-FR"/>
              <a:pPr>
                <a:defRPr/>
              </a:pPr>
              <a:t>03/10/2012</a:t>
            </a:fld>
            <a:endParaRPr lang="fr-CA"/>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fr-CA" noProof="0"/>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CA" noProof="0"/>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fr-CA"/>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cs typeface="+mn-cs"/>
              </a:defRPr>
            </a:lvl1pPr>
          </a:lstStyle>
          <a:p>
            <a:pPr>
              <a:defRPr/>
            </a:pPr>
            <a:fld id="{63DC45FD-B7DE-44EF-9094-97F367662E0C}" type="slidenum">
              <a:rPr lang="fr-CA"/>
              <a:pPr>
                <a:defRPr/>
              </a:pPr>
              <a:t>‹N°›</a:t>
            </a:fld>
            <a:endParaRPr lang="fr-CA"/>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Triangle rect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Groupe 15"/>
          <p:cNvGrpSpPr>
            <a:grpSpLocks/>
          </p:cNvGrpSpPr>
          <p:nvPr/>
        </p:nvGrpSpPr>
        <p:grpSpPr bwMode="auto">
          <a:xfrm>
            <a:off x="-3175" y="4953000"/>
            <a:ext cx="9147175" cy="1911350"/>
            <a:chOff x="-3765" y="4832896"/>
            <a:chExt cx="9147765" cy="2032192"/>
          </a:xfrm>
        </p:grpSpPr>
        <p:sp>
          <p:nvSpPr>
            <p:cNvPr id="6" name="Forme libre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Forme libre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8" name="Forme lib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Connecteur droit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r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fr-FR" smtClean="0"/>
              <a:t>Cliquez pour modifier le style du titre</a:t>
            </a:r>
            <a:endParaRPr lang="en-US"/>
          </a:p>
        </p:txBody>
      </p:sp>
      <p:sp>
        <p:nvSpPr>
          <p:cNvPr id="17" name="Sous-titr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fr-FR" smtClean="0"/>
              <a:t>Cliquez pour modifier le style des sous-titres du masque</a:t>
            </a:r>
            <a:endParaRPr lang="en-US"/>
          </a:p>
        </p:txBody>
      </p:sp>
      <p:sp>
        <p:nvSpPr>
          <p:cNvPr id="11" name="Espace réservé de la date 29"/>
          <p:cNvSpPr>
            <a:spLocks noGrp="1"/>
          </p:cNvSpPr>
          <p:nvPr>
            <p:ph type="dt" sz="half" idx="10"/>
          </p:nvPr>
        </p:nvSpPr>
        <p:spPr/>
        <p:txBody>
          <a:bodyPr/>
          <a:lstStyle>
            <a:lvl1pPr>
              <a:defRPr smtClean="0">
                <a:solidFill>
                  <a:srgbClr val="FFFFFF"/>
                </a:solidFill>
              </a:defRPr>
            </a:lvl1pPr>
            <a:extLst/>
          </a:lstStyle>
          <a:p>
            <a:pPr>
              <a:defRPr/>
            </a:pPr>
            <a:fld id="{6BC3252E-9BFA-42C0-ABD4-1281A1531E10}" type="datetime1">
              <a:rPr lang="fr-FR"/>
              <a:pPr>
                <a:defRPr/>
              </a:pPr>
              <a:t>03/10/2012</a:t>
            </a:fld>
            <a:endParaRPr lang="fr-CA"/>
          </a:p>
        </p:txBody>
      </p:sp>
      <p:sp>
        <p:nvSpPr>
          <p:cNvPr id="12" name="Espace réservé du pied de page 18"/>
          <p:cNvSpPr>
            <a:spLocks noGrp="1"/>
          </p:cNvSpPr>
          <p:nvPr>
            <p:ph type="ftr" sz="quarter" idx="11"/>
          </p:nvPr>
        </p:nvSpPr>
        <p:spPr/>
        <p:txBody>
          <a:bodyPr/>
          <a:lstStyle>
            <a:lvl1pPr>
              <a:defRPr>
                <a:solidFill>
                  <a:schemeClr val="accent1">
                    <a:tint val="20000"/>
                  </a:schemeClr>
                </a:solidFill>
              </a:defRPr>
            </a:lvl1pPr>
            <a:extLst/>
          </a:lstStyle>
          <a:p>
            <a:pPr>
              <a:defRPr/>
            </a:pPr>
            <a:endParaRPr lang="fr-CA"/>
          </a:p>
        </p:txBody>
      </p:sp>
      <p:sp>
        <p:nvSpPr>
          <p:cNvPr id="13" name="Espace réservé du numéro de diapositive 26"/>
          <p:cNvSpPr>
            <a:spLocks noGrp="1"/>
          </p:cNvSpPr>
          <p:nvPr>
            <p:ph type="sldNum" sz="quarter" idx="12"/>
          </p:nvPr>
        </p:nvSpPr>
        <p:spPr/>
        <p:txBody>
          <a:bodyPr/>
          <a:lstStyle>
            <a:lvl1pPr>
              <a:defRPr smtClean="0">
                <a:solidFill>
                  <a:srgbClr val="FFFFFF"/>
                </a:solidFill>
              </a:defRPr>
            </a:lvl1pPr>
            <a:extLst/>
          </a:lstStyle>
          <a:p>
            <a:pPr>
              <a:defRPr/>
            </a:pPr>
            <a:fld id="{A81CE8B1-A61B-4265-B34D-C8F4E4A7B4C8}" type="slidenum">
              <a:rPr lang="fr-CA"/>
              <a:pPr>
                <a:defRPr/>
              </a:pPr>
              <a:t>‹N°›</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1481329"/>
            <a:ext cx="8229600" cy="4386071"/>
          </a:xfrm>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fld id="{99EB07A4-5982-4E89-8C29-008CE6382AF5}" type="datetime1">
              <a:rPr lang="fr-FR"/>
              <a:pPr>
                <a:defRPr/>
              </a:pPr>
              <a:t>03/10/2012</a:t>
            </a:fld>
            <a:endParaRPr lang="fr-CA"/>
          </a:p>
        </p:txBody>
      </p:sp>
      <p:sp>
        <p:nvSpPr>
          <p:cNvPr id="5" name="Espace réservé du pied de page 21"/>
          <p:cNvSpPr>
            <a:spLocks noGrp="1"/>
          </p:cNvSpPr>
          <p:nvPr>
            <p:ph type="ftr" sz="quarter" idx="11"/>
          </p:nvPr>
        </p:nvSpPr>
        <p:spPr/>
        <p:txBody>
          <a:bodyPr/>
          <a:lstStyle>
            <a:lvl1pPr>
              <a:defRPr/>
            </a:lvl1pPr>
          </a:lstStyle>
          <a:p>
            <a:pPr>
              <a:defRPr/>
            </a:pPr>
            <a:endParaRPr lang="fr-CA"/>
          </a:p>
        </p:txBody>
      </p:sp>
      <p:sp>
        <p:nvSpPr>
          <p:cNvPr id="6" name="Espace réservé du numéro de diapositive 17"/>
          <p:cNvSpPr>
            <a:spLocks noGrp="1"/>
          </p:cNvSpPr>
          <p:nvPr>
            <p:ph type="sldNum" sz="quarter" idx="12"/>
          </p:nvPr>
        </p:nvSpPr>
        <p:spPr/>
        <p:txBody>
          <a:bodyPr/>
          <a:lstStyle>
            <a:lvl1pPr>
              <a:defRPr/>
            </a:lvl1pPr>
          </a:lstStyle>
          <a:p>
            <a:pPr>
              <a:defRPr/>
            </a:pPr>
            <a:fld id="{8D6449F9-0155-4427-BE40-F992D5342350}" type="slidenum">
              <a:rPr lang="fr-CA"/>
              <a:pPr>
                <a:defRPr/>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44013" y="274640"/>
            <a:ext cx="1777470" cy="5592761"/>
          </a:xfrm>
        </p:spPr>
        <p:txBody>
          <a:bodyPr vert="eaVert"/>
          <a:lstStyle>
            <a:extLs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457200" y="274641"/>
            <a:ext cx="6324600" cy="5592760"/>
          </a:xfrm>
        </p:spPr>
        <p:txBody>
          <a:bodyPr vert="eaVert"/>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9"/>
          <p:cNvSpPr>
            <a:spLocks noGrp="1"/>
          </p:cNvSpPr>
          <p:nvPr>
            <p:ph type="dt" sz="half" idx="10"/>
          </p:nvPr>
        </p:nvSpPr>
        <p:spPr/>
        <p:txBody>
          <a:bodyPr/>
          <a:lstStyle>
            <a:lvl1pPr>
              <a:defRPr/>
            </a:lvl1pPr>
          </a:lstStyle>
          <a:p>
            <a:pPr>
              <a:defRPr/>
            </a:pPr>
            <a:fld id="{728E1CF5-13AF-48EB-A370-DDA6C5633CD6}" type="datetime1">
              <a:rPr lang="fr-FR"/>
              <a:pPr>
                <a:defRPr/>
              </a:pPr>
              <a:t>03/10/2012</a:t>
            </a:fld>
            <a:endParaRPr lang="fr-CA"/>
          </a:p>
        </p:txBody>
      </p:sp>
      <p:sp>
        <p:nvSpPr>
          <p:cNvPr id="5" name="Espace réservé du pied de page 21"/>
          <p:cNvSpPr>
            <a:spLocks noGrp="1"/>
          </p:cNvSpPr>
          <p:nvPr>
            <p:ph type="ftr" sz="quarter" idx="11"/>
          </p:nvPr>
        </p:nvSpPr>
        <p:spPr/>
        <p:txBody>
          <a:bodyPr/>
          <a:lstStyle>
            <a:lvl1pPr>
              <a:defRPr/>
            </a:lvl1pPr>
          </a:lstStyle>
          <a:p>
            <a:pPr>
              <a:defRPr/>
            </a:pPr>
            <a:endParaRPr lang="fr-CA"/>
          </a:p>
        </p:txBody>
      </p:sp>
      <p:sp>
        <p:nvSpPr>
          <p:cNvPr id="6" name="Espace réservé du numéro de diapositive 17"/>
          <p:cNvSpPr>
            <a:spLocks noGrp="1"/>
          </p:cNvSpPr>
          <p:nvPr>
            <p:ph type="sldNum" sz="quarter" idx="12"/>
          </p:nvPr>
        </p:nvSpPr>
        <p:spPr/>
        <p:txBody>
          <a:bodyPr/>
          <a:lstStyle>
            <a:lvl1pPr>
              <a:defRPr/>
            </a:lvl1pPr>
          </a:lstStyle>
          <a:p>
            <a:pPr>
              <a:defRPr/>
            </a:pPr>
            <a:fld id="{2E82CA9B-57C9-442A-B680-592E90E503B9}" type="slidenum">
              <a:rPr lang="fr-CA"/>
              <a:pPr>
                <a:defRPr/>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Titre 6"/>
          <p:cNvSpPr>
            <a:spLocks noGrp="1"/>
          </p:cNvSpPr>
          <p:nvPr>
            <p:ph type="title"/>
          </p:nvPr>
        </p:nvSpPr>
        <p:spPr/>
        <p:txBody>
          <a:bodyPr rtlCol="0"/>
          <a:lstStyle>
            <a:extLst/>
          </a:lstStyle>
          <a:p>
            <a:r>
              <a:rPr lang="fr-FR" smtClean="0"/>
              <a:t>Cliquez pour modifier le style du titre</a:t>
            </a:r>
            <a:endParaRPr lang="en-US"/>
          </a:p>
        </p:txBody>
      </p:sp>
      <p:sp>
        <p:nvSpPr>
          <p:cNvPr id="4" name="Espace réservé de la date 9"/>
          <p:cNvSpPr>
            <a:spLocks noGrp="1"/>
          </p:cNvSpPr>
          <p:nvPr>
            <p:ph type="dt" sz="half" idx="10"/>
          </p:nvPr>
        </p:nvSpPr>
        <p:spPr/>
        <p:txBody>
          <a:bodyPr/>
          <a:lstStyle>
            <a:lvl1pPr>
              <a:defRPr/>
            </a:lvl1pPr>
          </a:lstStyle>
          <a:p>
            <a:pPr>
              <a:defRPr/>
            </a:pPr>
            <a:fld id="{F559FDBB-FFD5-40B6-A3DF-9265D8C4F11B}" type="datetime1">
              <a:rPr lang="fr-FR"/>
              <a:pPr>
                <a:defRPr/>
              </a:pPr>
              <a:t>03/10/2012</a:t>
            </a:fld>
            <a:endParaRPr lang="fr-CA"/>
          </a:p>
        </p:txBody>
      </p:sp>
      <p:sp>
        <p:nvSpPr>
          <p:cNvPr id="5" name="Espace réservé du pied de page 21"/>
          <p:cNvSpPr>
            <a:spLocks noGrp="1"/>
          </p:cNvSpPr>
          <p:nvPr>
            <p:ph type="ftr" sz="quarter" idx="11"/>
          </p:nvPr>
        </p:nvSpPr>
        <p:spPr/>
        <p:txBody>
          <a:bodyPr/>
          <a:lstStyle>
            <a:lvl1pPr>
              <a:defRPr/>
            </a:lvl1pPr>
          </a:lstStyle>
          <a:p>
            <a:pPr>
              <a:defRPr/>
            </a:pPr>
            <a:endParaRPr lang="fr-CA"/>
          </a:p>
        </p:txBody>
      </p:sp>
      <p:sp>
        <p:nvSpPr>
          <p:cNvPr id="6" name="Espace réservé du numéro de diapositive 17"/>
          <p:cNvSpPr>
            <a:spLocks noGrp="1"/>
          </p:cNvSpPr>
          <p:nvPr>
            <p:ph type="sldNum" sz="quarter" idx="12"/>
          </p:nvPr>
        </p:nvSpPr>
        <p:spPr/>
        <p:txBody>
          <a:bodyPr/>
          <a:lstStyle>
            <a:lvl1pPr>
              <a:defRPr/>
            </a:lvl1pPr>
          </a:lstStyle>
          <a:p>
            <a:pPr>
              <a:defRPr/>
            </a:pPr>
            <a:fld id="{2EF7ABCC-8E15-41FE-99B6-4B033CEDD6D4}" type="slidenum">
              <a:rPr lang="fr-CA"/>
              <a:pPr>
                <a:defRPr/>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Titr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fr-FR" smtClean="0"/>
              <a:t>Cliquez pour modifier le style du titre</a:t>
            </a:r>
            <a:endParaRPr lang="en-US"/>
          </a:p>
        </p:txBody>
      </p:sp>
      <p:sp>
        <p:nvSpPr>
          <p:cNvPr id="3" name="Espace réservé du texte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fr-FR" smtClean="0"/>
              <a:t>Cliquez pour modifier les styles du texte du masque</a:t>
            </a:r>
          </a:p>
        </p:txBody>
      </p:sp>
      <p:sp>
        <p:nvSpPr>
          <p:cNvPr id="6" name="Espace réservé de la date 3"/>
          <p:cNvSpPr>
            <a:spLocks noGrp="1"/>
          </p:cNvSpPr>
          <p:nvPr>
            <p:ph type="dt" sz="half" idx="10"/>
          </p:nvPr>
        </p:nvSpPr>
        <p:spPr/>
        <p:txBody>
          <a:bodyPr/>
          <a:lstStyle>
            <a:lvl1pPr>
              <a:defRPr/>
            </a:lvl1pPr>
            <a:extLst/>
          </a:lstStyle>
          <a:p>
            <a:pPr>
              <a:defRPr/>
            </a:pPr>
            <a:fld id="{1F4DFBF4-7EE3-4D30-A10D-58B690950374}" type="datetime1">
              <a:rPr lang="fr-FR"/>
              <a:pPr>
                <a:defRPr/>
              </a:pPr>
              <a:t>03/10/2012</a:t>
            </a:fld>
            <a:endParaRPr lang="fr-CA"/>
          </a:p>
        </p:txBody>
      </p:sp>
      <p:sp>
        <p:nvSpPr>
          <p:cNvPr id="7" name="Espace réservé du pied de page 4"/>
          <p:cNvSpPr>
            <a:spLocks noGrp="1"/>
          </p:cNvSpPr>
          <p:nvPr>
            <p:ph type="ftr" sz="quarter" idx="11"/>
          </p:nvPr>
        </p:nvSpPr>
        <p:spPr/>
        <p:txBody>
          <a:bodyPr/>
          <a:lstStyle>
            <a:lvl1pPr>
              <a:defRPr/>
            </a:lvl1pPr>
            <a:extLst/>
          </a:lstStyle>
          <a:p>
            <a:pPr>
              <a:defRPr/>
            </a:pPr>
            <a:endParaRPr lang="fr-CA"/>
          </a:p>
        </p:txBody>
      </p:sp>
      <p:sp>
        <p:nvSpPr>
          <p:cNvPr id="8" name="Espace réservé du numéro de diapositive 5"/>
          <p:cNvSpPr>
            <a:spLocks noGrp="1"/>
          </p:cNvSpPr>
          <p:nvPr>
            <p:ph type="sldNum" sz="quarter" idx="12"/>
          </p:nvPr>
        </p:nvSpPr>
        <p:spPr/>
        <p:txBody>
          <a:bodyPr/>
          <a:lstStyle>
            <a:lvl1pPr>
              <a:defRPr/>
            </a:lvl1pPr>
            <a:extLst/>
          </a:lstStyle>
          <a:p>
            <a:pPr>
              <a:defRPr/>
            </a:pPr>
            <a:fld id="{7F889A05-0493-4085-A119-8C488877CE8D}" type="slidenum">
              <a:rPr lang="fr-CA"/>
              <a:pPr>
                <a:defRPr/>
              </a:pPr>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2">
        <a:schemeClr val="bg1"/>
      </p:bgRef>
    </p:bg>
    <p:spTree>
      <p:nvGrpSpPr>
        <p:cNvPr id="1" name=""/>
        <p:cNvGrpSpPr/>
        <p:nvPr/>
      </p:nvGrpSpPr>
      <p:grpSpPr>
        <a:xfrm>
          <a:off x="0" y="0"/>
          <a:ext cx="0" cy="0"/>
          <a:chOff x="0" y="0"/>
          <a:chExt cx="0" cy="0"/>
        </a:xfrm>
      </p:grpSpPr>
      <p:sp>
        <p:nvSpPr>
          <p:cNvPr id="3" name="Espace réservé du contenu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8" name="Titre 7"/>
          <p:cNvSpPr>
            <a:spLocks noGrp="1"/>
          </p:cNvSpPr>
          <p:nvPr>
            <p:ph type="title"/>
          </p:nvPr>
        </p:nvSpPr>
        <p:spPr/>
        <p:txBody>
          <a:bodyPr rtlCol="0"/>
          <a:lstStyle>
            <a:extLst/>
          </a:lstStyle>
          <a:p>
            <a:r>
              <a:rPr lang="fr-FR" smtClean="0"/>
              <a:t>Cliquez pour modifier le style du titre</a:t>
            </a:r>
            <a:endParaRPr lang="en-US"/>
          </a:p>
        </p:txBody>
      </p:sp>
      <p:sp>
        <p:nvSpPr>
          <p:cNvPr id="5" name="Espace réservé de la date 4"/>
          <p:cNvSpPr>
            <a:spLocks noGrp="1"/>
          </p:cNvSpPr>
          <p:nvPr>
            <p:ph type="dt" sz="half" idx="10"/>
          </p:nvPr>
        </p:nvSpPr>
        <p:spPr/>
        <p:txBody>
          <a:bodyPr/>
          <a:lstStyle>
            <a:lvl1pPr>
              <a:defRPr/>
            </a:lvl1pPr>
            <a:extLst/>
          </a:lstStyle>
          <a:p>
            <a:pPr>
              <a:defRPr/>
            </a:pPr>
            <a:fld id="{33A3FEA3-E78A-480E-9530-8CF39E0DBF23}" type="datetime1">
              <a:rPr lang="fr-FR"/>
              <a:pPr>
                <a:defRPr/>
              </a:pPr>
              <a:t>03/10/2012</a:t>
            </a:fld>
            <a:endParaRPr lang="fr-CA"/>
          </a:p>
        </p:txBody>
      </p:sp>
      <p:sp>
        <p:nvSpPr>
          <p:cNvPr id="6" name="Espace réservé du pied de page 5"/>
          <p:cNvSpPr>
            <a:spLocks noGrp="1"/>
          </p:cNvSpPr>
          <p:nvPr>
            <p:ph type="ftr" sz="quarter" idx="11"/>
          </p:nvPr>
        </p:nvSpPr>
        <p:spPr/>
        <p:txBody>
          <a:bodyPr/>
          <a:lstStyle>
            <a:lvl1pPr>
              <a:defRPr/>
            </a:lvl1pPr>
            <a:extLst/>
          </a:lstStyle>
          <a:p>
            <a:pPr>
              <a:defRPr/>
            </a:pPr>
            <a:endParaRPr lang="fr-CA"/>
          </a:p>
        </p:txBody>
      </p:sp>
      <p:sp>
        <p:nvSpPr>
          <p:cNvPr id="7" name="Espace réservé du numéro de diapositive 6"/>
          <p:cNvSpPr>
            <a:spLocks noGrp="1"/>
          </p:cNvSpPr>
          <p:nvPr>
            <p:ph type="sldNum" sz="quarter" idx="12"/>
          </p:nvPr>
        </p:nvSpPr>
        <p:spPr/>
        <p:txBody>
          <a:bodyPr/>
          <a:lstStyle>
            <a:lvl1pPr>
              <a:defRPr/>
            </a:lvl1pPr>
            <a:extLst/>
          </a:lstStyle>
          <a:p>
            <a:pPr>
              <a:defRPr/>
            </a:pPr>
            <a:fld id="{75B11613-1770-4AFE-A27E-70DB87C6E4CC}" type="slidenum">
              <a:rPr lang="fr-CA"/>
              <a:pPr>
                <a:defRPr/>
              </a:pPr>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lstStyle>
            <a:lvl1pPr>
              <a:defRPr/>
            </a:lvl1pPr>
            <a:extLst/>
          </a:lstStyle>
          <a:p>
            <a:r>
              <a:rPr lang="fr-FR" smtClean="0"/>
              <a:t>Cliquez pour modifier le style du titre</a:t>
            </a:r>
            <a:endParaRPr lang="en-US"/>
          </a:p>
        </p:txBody>
      </p:sp>
      <p:sp>
        <p:nvSpPr>
          <p:cNvPr id="3" name="Espace réservé du texte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fr-FR" smtClean="0"/>
              <a:t>Cliquez pour modifier les styles du texte du masque</a:t>
            </a:r>
          </a:p>
        </p:txBody>
      </p:sp>
      <p:sp>
        <p:nvSpPr>
          <p:cNvPr id="4" name="Espace réservé du texte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fr-FR" smtClean="0"/>
              <a:t>Cliquez pour modifier les styles du texte du masque</a:t>
            </a:r>
          </a:p>
        </p:txBody>
      </p:sp>
      <p:sp>
        <p:nvSpPr>
          <p:cNvPr id="5" name="Espace réservé du contenu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contenu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lvl1pPr>
              <a:defRPr/>
            </a:lvl1pPr>
            <a:extLst/>
          </a:lstStyle>
          <a:p>
            <a:pPr>
              <a:defRPr/>
            </a:pPr>
            <a:fld id="{FF30046D-76A4-4A7F-A577-069F4F78000E}" type="datetime1">
              <a:rPr lang="fr-FR"/>
              <a:pPr>
                <a:defRPr/>
              </a:pPr>
              <a:t>03/10/2012</a:t>
            </a:fld>
            <a:endParaRPr lang="fr-CA"/>
          </a:p>
        </p:txBody>
      </p:sp>
      <p:sp>
        <p:nvSpPr>
          <p:cNvPr id="8" name="Espace réservé du pied de page 7"/>
          <p:cNvSpPr>
            <a:spLocks noGrp="1"/>
          </p:cNvSpPr>
          <p:nvPr>
            <p:ph type="ftr" sz="quarter" idx="11"/>
          </p:nvPr>
        </p:nvSpPr>
        <p:spPr/>
        <p:txBody>
          <a:bodyPr/>
          <a:lstStyle>
            <a:lvl1pPr>
              <a:defRPr/>
            </a:lvl1pPr>
            <a:extLst/>
          </a:lstStyle>
          <a:p>
            <a:pPr>
              <a:defRPr/>
            </a:pPr>
            <a:endParaRPr lang="fr-CA"/>
          </a:p>
        </p:txBody>
      </p:sp>
      <p:sp>
        <p:nvSpPr>
          <p:cNvPr id="9" name="Espace réservé du numéro de diapositive 8"/>
          <p:cNvSpPr>
            <a:spLocks noGrp="1"/>
          </p:cNvSpPr>
          <p:nvPr>
            <p:ph type="sldNum" sz="quarter" idx="12"/>
          </p:nvPr>
        </p:nvSpPr>
        <p:spPr/>
        <p:txBody>
          <a:bodyPr/>
          <a:lstStyle>
            <a:lvl1pPr>
              <a:defRPr/>
            </a:lvl1pPr>
            <a:extLst/>
          </a:lstStyle>
          <a:p>
            <a:pPr>
              <a:defRPr/>
            </a:pPr>
            <a:fld id="{3D229113-340E-4417-AC7B-BDB4DAAE6AAF}" type="slidenum">
              <a:rPr lang="fr-CA"/>
              <a:pPr>
                <a:defRPr/>
              </a:pPr>
              <a:t>‹N°›</a:t>
            </a:fld>
            <a:endParaRPr lang="fr-CA"/>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bg>
      <p:bgRef idx="1002">
        <a:schemeClr val="bg1"/>
      </p:bgRef>
    </p:bg>
    <p:spTree>
      <p:nvGrpSpPr>
        <p:cNvPr id="1" name=""/>
        <p:cNvGrpSpPr/>
        <p:nvPr/>
      </p:nvGrpSpPr>
      <p:grpSpPr>
        <a:xfrm>
          <a:off x="0" y="0"/>
          <a:ext cx="0" cy="0"/>
          <a:chOff x="0" y="0"/>
          <a:chExt cx="0" cy="0"/>
        </a:xfrm>
      </p:grpSpPr>
      <p:sp>
        <p:nvSpPr>
          <p:cNvPr id="6" name="Titre 5"/>
          <p:cNvSpPr>
            <a:spLocks noGrp="1"/>
          </p:cNvSpPr>
          <p:nvPr>
            <p:ph type="title"/>
          </p:nvPr>
        </p:nvSpPr>
        <p:spPr/>
        <p:txBody>
          <a:bodyPr rtlCol="0"/>
          <a:lstStyle>
            <a:extLst/>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lvl1pPr>
              <a:defRPr/>
            </a:lvl1pPr>
            <a:extLst/>
          </a:lstStyle>
          <a:p>
            <a:pPr>
              <a:defRPr/>
            </a:pPr>
            <a:fld id="{1F305A25-9A1D-4370-B65F-BD9E38CA5334}" type="datetime1">
              <a:rPr lang="fr-FR"/>
              <a:pPr>
                <a:defRPr/>
              </a:pPr>
              <a:t>03/10/2012</a:t>
            </a:fld>
            <a:endParaRPr lang="fr-CA"/>
          </a:p>
        </p:txBody>
      </p:sp>
      <p:sp>
        <p:nvSpPr>
          <p:cNvPr id="4" name="Espace réservé du pied de page 3"/>
          <p:cNvSpPr>
            <a:spLocks noGrp="1"/>
          </p:cNvSpPr>
          <p:nvPr>
            <p:ph type="ftr" sz="quarter" idx="11"/>
          </p:nvPr>
        </p:nvSpPr>
        <p:spPr/>
        <p:txBody>
          <a:bodyPr/>
          <a:lstStyle>
            <a:lvl1pPr>
              <a:defRPr/>
            </a:lvl1pPr>
            <a:extLst/>
          </a:lstStyle>
          <a:p>
            <a:pPr>
              <a:defRPr/>
            </a:pPr>
            <a:endParaRPr lang="fr-CA"/>
          </a:p>
        </p:txBody>
      </p:sp>
      <p:sp>
        <p:nvSpPr>
          <p:cNvPr id="5" name="Espace réservé du numéro de diapositive 4"/>
          <p:cNvSpPr>
            <a:spLocks noGrp="1"/>
          </p:cNvSpPr>
          <p:nvPr>
            <p:ph type="sldNum" sz="quarter" idx="12"/>
          </p:nvPr>
        </p:nvSpPr>
        <p:spPr/>
        <p:txBody>
          <a:bodyPr/>
          <a:lstStyle>
            <a:lvl1pPr>
              <a:defRPr/>
            </a:lvl1pPr>
            <a:extLst/>
          </a:lstStyle>
          <a:p>
            <a:pPr>
              <a:defRPr/>
            </a:pPr>
            <a:fld id="{D7AA527D-4CD0-42C4-8EEA-D80188B9DF32}" type="slidenum">
              <a:rPr lang="fr-CA"/>
              <a:pPr>
                <a:defRPr/>
              </a:pPr>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9"/>
          <p:cNvSpPr>
            <a:spLocks noGrp="1"/>
          </p:cNvSpPr>
          <p:nvPr>
            <p:ph type="dt" sz="half" idx="10"/>
          </p:nvPr>
        </p:nvSpPr>
        <p:spPr/>
        <p:txBody>
          <a:bodyPr/>
          <a:lstStyle>
            <a:lvl1pPr>
              <a:defRPr/>
            </a:lvl1pPr>
          </a:lstStyle>
          <a:p>
            <a:pPr>
              <a:defRPr/>
            </a:pPr>
            <a:fld id="{D31237ED-E9B5-4CCF-BA80-7E7E311B21F8}" type="datetime1">
              <a:rPr lang="fr-FR"/>
              <a:pPr>
                <a:defRPr/>
              </a:pPr>
              <a:t>03/10/2012</a:t>
            </a:fld>
            <a:endParaRPr lang="fr-CA"/>
          </a:p>
        </p:txBody>
      </p:sp>
      <p:sp>
        <p:nvSpPr>
          <p:cNvPr id="3" name="Espace réservé du pied de page 21"/>
          <p:cNvSpPr>
            <a:spLocks noGrp="1"/>
          </p:cNvSpPr>
          <p:nvPr>
            <p:ph type="ftr" sz="quarter" idx="11"/>
          </p:nvPr>
        </p:nvSpPr>
        <p:spPr/>
        <p:txBody>
          <a:bodyPr/>
          <a:lstStyle>
            <a:lvl1pPr>
              <a:defRPr/>
            </a:lvl1pPr>
          </a:lstStyle>
          <a:p>
            <a:pPr>
              <a:defRPr/>
            </a:pPr>
            <a:endParaRPr lang="fr-CA"/>
          </a:p>
        </p:txBody>
      </p:sp>
      <p:sp>
        <p:nvSpPr>
          <p:cNvPr id="4" name="Espace réservé du numéro de diapositive 17"/>
          <p:cNvSpPr>
            <a:spLocks noGrp="1"/>
          </p:cNvSpPr>
          <p:nvPr>
            <p:ph type="sldNum" sz="quarter" idx="12"/>
          </p:nvPr>
        </p:nvSpPr>
        <p:spPr/>
        <p:txBody>
          <a:bodyPr/>
          <a:lstStyle>
            <a:lvl1pPr>
              <a:defRPr/>
            </a:lvl1pPr>
          </a:lstStyle>
          <a:p>
            <a:pPr>
              <a:defRPr/>
            </a:pPr>
            <a:fld id="{AA7D6C46-BDB3-4559-9CCF-DE1CC3665E7A}" type="slidenum">
              <a:rPr lang="fr-CA"/>
              <a:pPr>
                <a:defRPr/>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3">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fr-FR" smtClean="0"/>
              <a:t>Cliquez pour modifier le style du titre</a:t>
            </a:r>
            <a:endParaRPr lang="en-US"/>
          </a:p>
        </p:txBody>
      </p:sp>
      <p:sp>
        <p:nvSpPr>
          <p:cNvPr id="3" name="Espace réservé du texte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fr-FR" smtClean="0"/>
              <a:t>Cliquez pour modifier les styles du texte du masque</a:t>
            </a:r>
          </a:p>
        </p:txBody>
      </p:sp>
      <p:sp>
        <p:nvSpPr>
          <p:cNvPr id="4" name="Espace réservé du contenu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lvl1pPr>
              <a:defRPr/>
            </a:lvl1pPr>
            <a:extLst/>
          </a:lstStyle>
          <a:p>
            <a:pPr>
              <a:defRPr/>
            </a:pPr>
            <a:fld id="{154D1143-E305-492F-A01F-2C6825A6BB25}" type="datetime1">
              <a:rPr lang="fr-FR"/>
              <a:pPr>
                <a:defRPr/>
              </a:pPr>
              <a:t>03/10/2012</a:t>
            </a:fld>
            <a:endParaRPr lang="fr-CA"/>
          </a:p>
        </p:txBody>
      </p:sp>
      <p:sp>
        <p:nvSpPr>
          <p:cNvPr id="6" name="Espace réservé du pied de page 5"/>
          <p:cNvSpPr>
            <a:spLocks noGrp="1"/>
          </p:cNvSpPr>
          <p:nvPr>
            <p:ph type="ftr" sz="quarter" idx="11"/>
          </p:nvPr>
        </p:nvSpPr>
        <p:spPr/>
        <p:txBody>
          <a:bodyPr/>
          <a:lstStyle>
            <a:lvl1pPr>
              <a:defRPr/>
            </a:lvl1pPr>
            <a:extLst/>
          </a:lstStyle>
          <a:p>
            <a:pPr>
              <a:defRPr/>
            </a:pPr>
            <a:endParaRPr lang="fr-CA"/>
          </a:p>
        </p:txBody>
      </p:sp>
      <p:sp>
        <p:nvSpPr>
          <p:cNvPr id="7" name="Espace réservé du numéro de diapositive 6"/>
          <p:cNvSpPr>
            <a:spLocks noGrp="1"/>
          </p:cNvSpPr>
          <p:nvPr>
            <p:ph type="sldNum" sz="quarter" idx="12"/>
          </p:nvPr>
        </p:nvSpPr>
        <p:spPr/>
        <p:txBody>
          <a:bodyPr/>
          <a:lstStyle>
            <a:lvl1pPr>
              <a:defRPr/>
            </a:lvl1pPr>
            <a:extLst/>
          </a:lstStyle>
          <a:p>
            <a:pPr>
              <a:defRPr/>
            </a:pPr>
            <a:fld id="{DC1D9CE1-2CB3-4E94-9DEC-D13B40E2158D}" type="slidenum">
              <a:rPr lang="fr-CA"/>
              <a:pPr>
                <a:defRPr/>
              </a:pPr>
              <a:t>‹N°›</a:t>
            </a:fld>
            <a:endParaRPr lang="fr-CA"/>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1"/>
      </p:bgRef>
    </p:bg>
    <p:spTree>
      <p:nvGrpSpPr>
        <p:cNvPr id="1" name=""/>
        <p:cNvGrpSpPr/>
        <p:nvPr/>
      </p:nvGrpSpPr>
      <p:grpSpPr>
        <a:xfrm>
          <a:off x="0" y="0"/>
          <a:ext cx="0" cy="0"/>
          <a:chOff x="0" y="0"/>
          <a:chExt cx="0" cy="0"/>
        </a:xfrm>
      </p:grpSpPr>
      <p:sp>
        <p:nvSpPr>
          <p:cNvPr id="5" name="Forme libre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6" name="Forme libre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7" name="Triangle rectangle 6"/>
          <p:cNvSpPr>
            <a:spLocks/>
          </p:cNvSpPr>
          <p:nvPr/>
        </p:nvSpPr>
        <p:spPr bwMode="auto">
          <a:xfrm>
            <a:off x="-6042" y="5791253"/>
            <a:ext cx="3402314" cy="1080868"/>
          </a:xfrm>
          <a:prstGeom prst="rtTriangle">
            <a:avLst/>
          </a:prstGeom>
          <a:blipFill>
            <a:blip r:embed="rId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Connecteur droit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Espace réservé du texte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fr-FR" smtClean="0"/>
              <a:t>Cliquez pour modifier les styles du texte du masque</a:t>
            </a:r>
          </a:p>
        </p:txBody>
      </p:sp>
      <p:sp>
        <p:nvSpPr>
          <p:cNvPr id="3" name="Espace réservé pour une image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fr-FR" noProof="0" smtClean="0"/>
              <a:t>Cliquez sur l'icône pour ajouter une image</a:t>
            </a:r>
            <a:endParaRPr lang="en-US" noProof="0" dirty="0"/>
          </a:p>
        </p:txBody>
      </p:sp>
      <p:sp>
        <p:nvSpPr>
          <p:cNvPr id="2" name="Titr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fr-FR" smtClean="0"/>
              <a:t>Cliquez pour modifier le style du titre</a:t>
            </a:r>
            <a:endParaRPr lang="en-US"/>
          </a:p>
        </p:txBody>
      </p:sp>
      <p:sp>
        <p:nvSpPr>
          <p:cNvPr id="11" name="Espace réservé de la date 4"/>
          <p:cNvSpPr>
            <a:spLocks noGrp="1"/>
          </p:cNvSpPr>
          <p:nvPr>
            <p:ph type="dt" sz="half" idx="10"/>
          </p:nvPr>
        </p:nvSpPr>
        <p:spPr/>
        <p:txBody>
          <a:bodyPr/>
          <a:lstStyle>
            <a:lvl1pPr>
              <a:defRPr smtClean="0">
                <a:solidFill>
                  <a:schemeClr val="tx1"/>
                </a:solidFill>
              </a:defRPr>
            </a:lvl1pPr>
            <a:extLst/>
          </a:lstStyle>
          <a:p>
            <a:pPr>
              <a:defRPr/>
            </a:pPr>
            <a:fld id="{C589CE4A-A93F-4AFD-A6B0-08B5C3DC09E6}" type="datetime1">
              <a:rPr lang="fr-FR"/>
              <a:pPr>
                <a:defRPr/>
              </a:pPr>
              <a:t>03/10/2012</a:t>
            </a:fld>
            <a:endParaRPr lang="fr-CA"/>
          </a:p>
        </p:txBody>
      </p:sp>
      <p:sp>
        <p:nvSpPr>
          <p:cNvPr id="12" name="Espace réservé du pied de page 5"/>
          <p:cNvSpPr>
            <a:spLocks noGrp="1"/>
          </p:cNvSpPr>
          <p:nvPr>
            <p:ph type="ftr" sz="quarter" idx="11"/>
          </p:nvPr>
        </p:nvSpPr>
        <p:spPr/>
        <p:txBody>
          <a:bodyPr/>
          <a:lstStyle>
            <a:lvl1pPr>
              <a:defRPr>
                <a:solidFill>
                  <a:schemeClr val="tx1"/>
                </a:solidFill>
              </a:defRPr>
            </a:lvl1pPr>
            <a:extLst/>
          </a:lstStyle>
          <a:p>
            <a:pPr>
              <a:defRPr/>
            </a:pPr>
            <a:endParaRPr lang="fr-CA"/>
          </a:p>
        </p:txBody>
      </p:sp>
      <p:sp>
        <p:nvSpPr>
          <p:cNvPr id="13" name="Espace réservé du numéro de diapositive 6"/>
          <p:cNvSpPr>
            <a:spLocks noGrp="1"/>
          </p:cNvSpPr>
          <p:nvPr>
            <p:ph type="sldNum" sz="quarter" idx="12"/>
          </p:nvPr>
        </p:nvSpPr>
        <p:spPr/>
        <p:txBody>
          <a:bodyPr/>
          <a:lstStyle>
            <a:lvl1pPr>
              <a:defRPr smtClean="0">
                <a:solidFill>
                  <a:schemeClr val="tx1"/>
                </a:solidFill>
              </a:defRPr>
            </a:lvl1pPr>
            <a:extLst/>
          </a:lstStyle>
          <a:p>
            <a:pPr>
              <a:defRPr/>
            </a:pPr>
            <a:fld id="{C903BDDE-D4E7-419C-AA3D-0A22F8367E4E}" type="slidenum">
              <a:rPr lang="fr-CA"/>
              <a:pPr>
                <a:defRPr/>
              </a:pPr>
              <a:t>‹N°›</a:t>
            </a:fld>
            <a:endParaRPr lang="fr-CA"/>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orme libre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2" name="Forme libre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cs typeface="+mn-cs"/>
            </a:endParaRPr>
          </a:p>
        </p:txBody>
      </p:sp>
      <p:sp>
        <p:nvSpPr>
          <p:cNvPr id="14" name="Triangle rect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Connecteur droit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ce réservé du titre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fr-FR" smtClean="0"/>
              <a:t>Cliquez pour modifier le style du titre</a:t>
            </a:r>
            <a:endParaRPr lang="en-US"/>
          </a:p>
        </p:txBody>
      </p:sp>
      <p:sp>
        <p:nvSpPr>
          <p:cNvPr id="1033" name="Espace réservé du texte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smtClean="0"/>
          </a:p>
        </p:txBody>
      </p:sp>
      <p:sp>
        <p:nvSpPr>
          <p:cNvPr id="10" name="Espace réservé de la date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smtClean="0">
                <a:solidFill>
                  <a:schemeClr val="tx1"/>
                </a:solidFill>
                <a:latin typeface="+mn-lt"/>
                <a:cs typeface="+mn-cs"/>
              </a:defRPr>
            </a:lvl1pPr>
            <a:extLst/>
          </a:lstStyle>
          <a:p>
            <a:pPr>
              <a:defRPr/>
            </a:pPr>
            <a:fld id="{09F0BA46-63EE-4465-9FD6-772061073D78}" type="datetime1">
              <a:rPr lang="fr-FR"/>
              <a:pPr>
                <a:defRPr/>
              </a:pPr>
              <a:t>03/10/2012</a:t>
            </a:fld>
            <a:endParaRPr lang="fr-CA"/>
          </a:p>
        </p:txBody>
      </p:sp>
      <p:sp>
        <p:nvSpPr>
          <p:cNvPr id="22" name="Espace réservé du pied de page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cs typeface="+mn-cs"/>
              </a:defRPr>
            </a:lvl1pPr>
            <a:extLst/>
          </a:lstStyle>
          <a:p>
            <a:pPr>
              <a:defRPr/>
            </a:pPr>
            <a:endParaRPr lang="fr-CA"/>
          </a:p>
        </p:txBody>
      </p:sp>
      <p:sp>
        <p:nvSpPr>
          <p:cNvPr id="18" name="Espace réservé du numéro de diapositive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smtClean="0">
                <a:solidFill>
                  <a:schemeClr val="tx1"/>
                </a:solidFill>
                <a:latin typeface="+mn-lt"/>
                <a:cs typeface="+mn-cs"/>
              </a:defRPr>
            </a:lvl1pPr>
            <a:extLst/>
          </a:lstStyle>
          <a:p>
            <a:pPr>
              <a:defRPr/>
            </a:pPr>
            <a:fld id="{21950FA2-610E-4C83-9513-B46FB8FE13C4}" type="slidenum">
              <a:rPr lang="fr-CA"/>
              <a:pPr>
                <a:defRPr/>
              </a:pPr>
              <a:t>‹N°›</a:t>
            </a:fld>
            <a:endParaRPr lang="fr-CA"/>
          </a:p>
        </p:txBody>
      </p:sp>
    </p:spTree>
  </p:cSld>
  <p:clrMap bg1="lt1" tx1="dk1" bg2="lt2" tx2="dk2" accent1="accent1" accent2="accent2" accent3="accent3" accent4="accent4" accent5="accent5" accent6="accent6" hlink="hlink" folHlink="folHlink"/>
  <p:sldLayoutIdLst>
    <p:sldLayoutId id="2147483851" r:id="rId1"/>
    <p:sldLayoutId id="2147483847" r:id="rId2"/>
    <p:sldLayoutId id="2147483852" r:id="rId3"/>
    <p:sldLayoutId id="2147483853" r:id="rId4"/>
    <p:sldLayoutId id="2147483854" r:id="rId5"/>
    <p:sldLayoutId id="2147483855" r:id="rId6"/>
    <p:sldLayoutId id="2147483848" r:id="rId7"/>
    <p:sldLayoutId id="2147483856" r:id="rId8"/>
    <p:sldLayoutId id="2147483857" r:id="rId9"/>
    <p:sldLayoutId id="2147483849" r:id="rId10"/>
    <p:sldLayoutId id="2147483850" r:id="rId11"/>
  </p:sldLayoutIdLst>
  <p:hf hdr="0" ftr="0" dt="0"/>
  <p:txStyles>
    <p:titleStyle>
      <a:lvl1pPr algn="l" rtl="0" fontAlgn="base">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fontAlgn="base">
        <a:spcBef>
          <a:spcPct val="0"/>
        </a:spcBef>
        <a:spcAft>
          <a:spcPct val="0"/>
        </a:spcAft>
        <a:defRPr sz="4100" b="1">
          <a:solidFill>
            <a:schemeClr val="tx2"/>
          </a:solidFill>
          <a:latin typeface="Lucida Sans Unicode" pitchFamily="34" charset="0"/>
        </a:defRPr>
      </a:lvl2pPr>
      <a:lvl3pPr algn="l" rtl="0" fontAlgn="base">
        <a:spcBef>
          <a:spcPct val="0"/>
        </a:spcBef>
        <a:spcAft>
          <a:spcPct val="0"/>
        </a:spcAft>
        <a:defRPr sz="4100" b="1">
          <a:solidFill>
            <a:schemeClr val="tx2"/>
          </a:solidFill>
          <a:latin typeface="Lucida Sans Unicode" pitchFamily="34" charset="0"/>
        </a:defRPr>
      </a:lvl3pPr>
      <a:lvl4pPr algn="l" rtl="0" fontAlgn="base">
        <a:spcBef>
          <a:spcPct val="0"/>
        </a:spcBef>
        <a:spcAft>
          <a:spcPct val="0"/>
        </a:spcAft>
        <a:defRPr sz="4100" b="1">
          <a:solidFill>
            <a:schemeClr val="tx2"/>
          </a:solidFill>
          <a:latin typeface="Lucida Sans Unicode" pitchFamily="34" charset="0"/>
        </a:defRPr>
      </a:lvl4pPr>
      <a:lvl5pPr algn="l" rtl="0" fontAlgn="base">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fontAlgn="base">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fontAlgn="base">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fontAlgn="base">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fontAlgn="base">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fontAlgn="base">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4"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tags" Target="../tags/tag25.xml"/></Relationships>
</file>

<file path=ppt/slides/_rels/slide12.xml.rels><?xml version="1.0" encoding="UTF-8" standalone="yes"?>
<Relationships xmlns="http://schemas.openxmlformats.org/package/2006/relationships"><Relationship Id="rId3" Type="http://schemas.openxmlformats.org/officeDocument/2006/relationships/tags" Target="../tags/tag29.xml"/><Relationship Id="rId2" Type="http://schemas.openxmlformats.org/officeDocument/2006/relationships/tags" Target="../tags/tag28.xml"/><Relationship Id="rId1" Type="http://schemas.openxmlformats.org/officeDocument/2006/relationships/tags" Target="../tags/tag27.xml"/><Relationship Id="rId4"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tags" Target="../tags/tag32.xml"/><Relationship Id="rId2" Type="http://schemas.openxmlformats.org/officeDocument/2006/relationships/tags" Target="../tags/tag31.xml"/><Relationship Id="rId1" Type="http://schemas.openxmlformats.org/officeDocument/2006/relationships/tags" Target="../tags/tag30.xml"/><Relationship Id="rId4"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tags" Target="../tags/tag33.xml"/><Relationship Id="rId4"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4"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tags" Target="../tags/tag14.xml"/><Relationship Id="rId4"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tags" Target="../tags/tag19.xml"/><Relationship Id="rId2" Type="http://schemas.openxmlformats.org/officeDocument/2006/relationships/tags" Target="../tags/tag18.xml"/><Relationship Id="rId1" Type="http://schemas.openxmlformats.org/officeDocument/2006/relationships/tags" Target="../tags/tag17.xml"/><Relationship Id="rId4"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custDataLst>
              <p:tags r:id="rId1"/>
            </p:custDataLst>
          </p:nvPr>
        </p:nvSpPr>
        <p:spPr/>
        <p:txBody>
          <a:bodyPr/>
          <a:lstStyle/>
          <a:p>
            <a:pPr fontAlgn="auto">
              <a:spcAft>
                <a:spcPts val="0"/>
              </a:spcAft>
              <a:defRPr/>
            </a:pPr>
            <a:r>
              <a:rPr lang="fr-CA" dirty="0" smtClean="0"/>
              <a:t>Plan d’un texte argumentatif</a:t>
            </a:r>
            <a:endParaRPr lang="fr-CA" dirty="0"/>
          </a:p>
        </p:txBody>
      </p:sp>
      <p:sp>
        <p:nvSpPr>
          <p:cNvPr id="9219"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5D2E7CA-501B-4AC5-A7E9-9622BA686D4F}" type="slidenum">
              <a:rPr lang="fr-CA"/>
              <a:pPr fontAlgn="base">
                <a:spcBef>
                  <a:spcPct val="0"/>
                </a:spcBef>
                <a:spcAft>
                  <a:spcPct val="0"/>
                </a:spcAft>
              </a:pPr>
              <a:t>1</a:t>
            </a:fld>
            <a:endParaRPr lang="fr-CA"/>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Espace réservé du contenu 2"/>
          <p:cNvSpPr>
            <a:spLocks noGrp="1"/>
          </p:cNvSpPr>
          <p:nvPr>
            <p:ph idx="1"/>
            <p:custDataLst>
              <p:tags r:id="rId1"/>
            </p:custDataLst>
          </p:nvPr>
        </p:nvSpPr>
        <p:spPr/>
        <p:txBody>
          <a:bodyPr/>
          <a:lstStyle/>
          <a:p>
            <a:pPr algn="just">
              <a:buFont typeface="Wingdings 3" pitchFamily="18" charset="2"/>
              <a:buNone/>
            </a:pPr>
            <a:r>
              <a:rPr lang="fr-CA" dirty="0" smtClean="0"/>
              <a:t>	Elle demande la capacité de se mettre à la place de l’autre. Il s’agit d’une </a:t>
            </a:r>
            <a:r>
              <a:rPr lang="fr-CA" b="1" dirty="0" smtClean="0"/>
              <a:t>antithèse (contre-thèse)</a:t>
            </a:r>
            <a:r>
              <a:rPr lang="fr-CA" dirty="0" smtClean="0"/>
              <a:t> justifiée par une série de </a:t>
            </a:r>
            <a:r>
              <a:rPr lang="fr-CA" b="1" dirty="0" smtClean="0"/>
              <a:t>contre-arguments</a:t>
            </a:r>
            <a:r>
              <a:rPr lang="fr-CA" dirty="0" smtClean="0"/>
              <a:t>. </a:t>
            </a:r>
          </a:p>
          <a:p>
            <a:pPr algn="just">
              <a:buFont typeface="Wingdings 3" pitchFamily="18" charset="2"/>
              <a:buNone/>
            </a:pPr>
            <a:r>
              <a:rPr lang="fr-CA" dirty="0" smtClean="0"/>
              <a:t>	On prend le point de vue de quelqu’un et on réfute ses arguments par un contre-argument. On répète le même procédé selon le nombre d’arguments.</a:t>
            </a:r>
          </a:p>
        </p:txBody>
      </p:sp>
      <p:sp>
        <p:nvSpPr>
          <p:cNvPr id="18435"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FE6D0AED-89CE-45AB-A521-142F9E66F0C1}" type="slidenum">
              <a:rPr lang="fr-CA"/>
              <a:pPr fontAlgn="base">
                <a:spcBef>
                  <a:spcPct val="0"/>
                </a:spcBef>
                <a:spcAft>
                  <a:spcPct val="0"/>
                </a:spcAft>
              </a:pPr>
              <a:t>10</a:t>
            </a:fld>
            <a:endParaRPr lang="fr-CA"/>
          </a:p>
        </p:txBody>
      </p:sp>
      <p:sp>
        <p:nvSpPr>
          <p:cNvPr id="2" name="Titre 1"/>
          <p:cNvSpPr>
            <a:spLocks noGrp="1"/>
          </p:cNvSpPr>
          <p:nvPr>
            <p:ph type="title"/>
            <p:custDataLst>
              <p:tags r:id="rId3"/>
            </p:custDataLst>
          </p:nvPr>
        </p:nvSpPr>
        <p:spPr/>
        <p:txBody>
          <a:bodyPr/>
          <a:lstStyle/>
          <a:p>
            <a:pPr fontAlgn="auto">
              <a:spcAft>
                <a:spcPts val="0"/>
              </a:spcAft>
              <a:defRPr/>
            </a:pPr>
            <a:r>
              <a:rPr lang="fr-CA" dirty="0" smtClean="0"/>
              <a:t>La réfutation</a:t>
            </a:r>
            <a:endParaRPr lang="fr-CA"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a:xfrm>
            <a:off x="457200" y="500063"/>
            <a:ext cx="8229600" cy="5626100"/>
          </a:xfrm>
        </p:spPr>
        <p:txBody>
          <a:bodyPr>
            <a:normAutofit fontScale="70000" lnSpcReduction="20000"/>
          </a:bodyPr>
          <a:lstStyle/>
          <a:p>
            <a:pPr marL="365760" indent="-256032" fontAlgn="auto">
              <a:spcAft>
                <a:spcPts val="0"/>
              </a:spcAft>
              <a:buFont typeface="Wingdings 3"/>
              <a:buNone/>
              <a:defRPr/>
            </a:pPr>
            <a:r>
              <a:rPr lang="fr-CA" dirty="0" smtClean="0"/>
              <a:t>	Exemple d’utilisation de la stratégie de la réfutation:</a:t>
            </a:r>
          </a:p>
          <a:p>
            <a:pPr marL="365760" indent="-256032" fontAlgn="auto">
              <a:spcAft>
                <a:spcPts val="0"/>
              </a:spcAft>
              <a:buFont typeface="Wingdings 3"/>
              <a:buNone/>
              <a:defRPr/>
            </a:pPr>
            <a:endParaRPr lang="fr-CA" dirty="0"/>
          </a:p>
          <a:p>
            <a:pPr marL="365760" indent="-256032" algn="just" fontAlgn="auto">
              <a:spcAft>
                <a:spcPts val="0"/>
              </a:spcAft>
              <a:buFont typeface="Wingdings 3"/>
              <a:buNone/>
              <a:defRPr/>
            </a:pPr>
            <a:r>
              <a:rPr lang="fr-CA" dirty="0" smtClean="0"/>
              <a:t>	</a:t>
            </a:r>
            <a:r>
              <a:rPr lang="fr-CA" sz="3400" dirty="0" smtClean="0">
                <a:solidFill>
                  <a:schemeClr val="bg2">
                    <a:lumMod val="50000"/>
                  </a:schemeClr>
                </a:solidFill>
              </a:rPr>
              <a:t>Certains disent que le texte argumentatif n’est pas utile à ceux qui n’ont pas l’intention de poursuivre des études collégiales. </a:t>
            </a:r>
            <a:r>
              <a:rPr lang="fr-CA" sz="3400" dirty="0" smtClean="0">
                <a:solidFill>
                  <a:schemeClr val="bg2">
                    <a:lumMod val="25000"/>
                  </a:schemeClr>
                </a:solidFill>
              </a:rPr>
              <a:t>Mais comment feront-ils pour trouver un emploi? Pour dénoncer une situation déplorable? </a:t>
            </a:r>
            <a:r>
              <a:rPr lang="fr-CA" sz="3400" dirty="0" smtClean="0">
                <a:solidFill>
                  <a:schemeClr val="accent1">
                    <a:lumMod val="60000"/>
                    <a:lumOff val="40000"/>
                  </a:schemeClr>
                </a:solidFill>
              </a:rPr>
              <a:t>Le texte argumentatif ne permet pas seulement de pratiquer l’écriture, mais aussi de développer notre capacité à mettre en ordre nos idées à l’oral.</a:t>
            </a:r>
            <a:r>
              <a:rPr lang="fr-CA" sz="3400" dirty="0" smtClean="0">
                <a:solidFill>
                  <a:schemeClr val="bg2">
                    <a:lumMod val="25000"/>
                  </a:schemeClr>
                </a:solidFill>
              </a:rPr>
              <a:t> L’expérimentation du texte argumentatif nous amène à devenir des citoyens capables de développer des opinions qui s’appuient sur des arguments fiables. Si pour eux, la vie en société c’est de regarder la télévision sans parler à quiconque, ils pourront se sauver de l’argumentation. Par contre, le simple fait de convaincre nos copains pour une activité constitue une expérience d’argumentation de la vie courante.</a:t>
            </a:r>
            <a:r>
              <a:rPr lang="fr-CA" sz="3400" dirty="0" smtClean="0"/>
              <a:t> </a:t>
            </a:r>
          </a:p>
          <a:p>
            <a:pPr marL="365760" indent="-256032" fontAlgn="auto">
              <a:spcAft>
                <a:spcPts val="0"/>
              </a:spcAft>
              <a:buFont typeface="Wingdings 3"/>
              <a:buNone/>
              <a:defRPr/>
            </a:pPr>
            <a:endParaRPr lang="fr-CA" sz="3400" dirty="0"/>
          </a:p>
          <a:p>
            <a:pPr marL="365760" indent="-256032" fontAlgn="auto">
              <a:spcAft>
                <a:spcPts val="0"/>
              </a:spcAft>
              <a:buFont typeface="Wingdings 3"/>
              <a:buNone/>
              <a:defRPr/>
            </a:pPr>
            <a:endParaRPr lang="fr-CA" dirty="0" smtClean="0"/>
          </a:p>
          <a:p>
            <a:pPr marL="365760" indent="-256032" fontAlgn="auto">
              <a:spcAft>
                <a:spcPts val="0"/>
              </a:spcAft>
              <a:buFont typeface="Wingdings 3"/>
              <a:buNone/>
              <a:defRPr/>
            </a:pPr>
            <a:endParaRPr lang="fr-CA" dirty="0"/>
          </a:p>
        </p:txBody>
      </p:sp>
      <p:sp>
        <p:nvSpPr>
          <p:cNvPr id="19459"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F9190DCB-A659-43E1-B109-26571A9D535C}" type="slidenum">
              <a:rPr lang="fr-CA"/>
              <a:pPr fontAlgn="base">
                <a:spcBef>
                  <a:spcPct val="0"/>
                </a:spcBef>
                <a:spcAft>
                  <a:spcPct val="0"/>
                </a:spcAft>
              </a:pPr>
              <a:t>11</a:t>
            </a:fld>
            <a:endParaRPr lang="fr-CA"/>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p:txBody>
          <a:bodyPr>
            <a:normAutofit lnSpcReduction="10000"/>
          </a:bodyPr>
          <a:lstStyle/>
          <a:p>
            <a:pPr marL="365760" indent="-256032" algn="just" fontAlgn="auto">
              <a:spcAft>
                <a:spcPts val="0"/>
              </a:spcAft>
              <a:buFont typeface="Wingdings 3"/>
              <a:buNone/>
              <a:defRPr/>
            </a:pPr>
            <a:r>
              <a:rPr lang="fr-CA" dirty="0" smtClean="0"/>
              <a:t>	Chaque argument est défendu dans un paragraphe. On peut résumer chaque argument par une </a:t>
            </a:r>
            <a:r>
              <a:rPr lang="fr-CA" b="1" dirty="0" smtClean="0"/>
              <a:t>conclusion partielle </a:t>
            </a:r>
            <a:r>
              <a:rPr lang="fr-CA" dirty="0" smtClean="0"/>
              <a:t>à la fin de chaque paragraphe.</a:t>
            </a:r>
          </a:p>
          <a:p>
            <a:pPr marL="365760" indent="-256032" algn="just" fontAlgn="auto">
              <a:spcAft>
                <a:spcPts val="0"/>
              </a:spcAft>
              <a:buFont typeface="Wingdings 3"/>
              <a:buNone/>
              <a:defRPr/>
            </a:pPr>
            <a:endParaRPr lang="fr-CA" dirty="0"/>
          </a:p>
          <a:p>
            <a:pPr marL="365760" indent="-256032" algn="just" fontAlgn="auto">
              <a:spcAft>
                <a:spcPts val="0"/>
              </a:spcAft>
              <a:buFont typeface="Wingdings 3"/>
              <a:buNone/>
              <a:defRPr/>
            </a:pPr>
            <a:r>
              <a:rPr lang="fr-CA" dirty="0" smtClean="0"/>
              <a:t>Ex. : </a:t>
            </a:r>
            <a:r>
              <a:rPr lang="fr-CA" i="1" dirty="0" smtClean="0"/>
              <a:t>(Conclusion partielle à l’exemple de la réfutation) […]</a:t>
            </a:r>
            <a:r>
              <a:rPr lang="fr-CA" i="1" dirty="0" smtClean="0">
                <a:solidFill>
                  <a:schemeClr val="accent5">
                    <a:lumMod val="75000"/>
                  </a:schemeClr>
                </a:solidFill>
              </a:rPr>
              <a:t>Le texte argumentatif n’est donc pas seulement un préalable aux études collégiales, il fait partie de notre quotidien en nous permettant de devenir des citoyens actifs et responsables. </a:t>
            </a:r>
            <a:endParaRPr lang="fr-CA" i="1" dirty="0">
              <a:solidFill>
                <a:schemeClr val="accent5">
                  <a:lumMod val="75000"/>
                </a:schemeClr>
              </a:solidFill>
            </a:endParaRPr>
          </a:p>
        </p:txBody>
      </p:sp>
      <p:sp>
        <p:nvSpPr>
          <p:cNvPr id="20483"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F186A618-83C3-42A3-AC22-FE726B800E41}" type="slidenum">
              <a:rPr lang="fr-CA"/>
              <a:pPr fontAlgn="base">
                <a:spcBef>
                  <a:spcPct val="0"/>
                </a:spcBef>
                <a:spcAft>
                  <a:spcPct val="0"/>
                </a:spcAft>
              </a:pPr>
              <a:t>12</a:t>
            </a:fld>
            <a:endParaRPr lang="fr-CA"/>
          </a:p>
        </p:txBody>
      </p:sp>
      <p:sp>
        <p:nvSpPr>
          <p:cNvPr id="2" name="Titre 1"/>
          <p:cNvSpPr>
            <a:spLocks noGrp="1"/>
          </p:cNvSpPr>
          <p:nvPr>
            <p:ph type="title"/>
            <p:custDataLst>
              <p:tags r:id="rId3"/>
            </p:custDataLst>
          </p:nvPr>
        </p:nvSpPr>
        <p:spPr/>
        <p:txBody>
          <a:bodyPr/>
          <a:lstStyle/>
          <a:p>
            <a:pPr fontAlgn="auto">
              <a:spcAft>
                <a:spcPts val="0"/>
              </a:spcAft>
              <a:defRPr/>
            </a:pPr>
            <a:r>
              <a:rPr lang="fr-CA" dirty="0" smtClean="0"/>
              <a:t>Développement (suite)</a:t>
            </a:r>
            <a:endParaRPr lang="fr-CA"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Espace réservé du contenu 2"/>
          <p:cNvSpPr>
            <a:spLocks noGrp="1"/>
          </p:cNvSpPr>
          <p:nvPr>
            <p:ph idx="1"/>
            <p:custDataLst>
              <p:tags r:id="rId1"/>
            </p:custDataLst>
          </p:nvPr>
        </p:nvSpPr>
        <p:spPr/>
        <p:txBody>
          <a:bodyPr/>
          <a:lstStyle/>
          <a:p>
            <a:pPr algn="just">
              <a:buFont typeface="Wingdings 3" pitchFamily="18" charset="2"/>
              <a:buNone/>
            </a:pPr>
            <a:r>
              <a:rPr lang="fr-CA" smtClean="0"/>
              <a:t>D’une </a:t>
            </a:r>
            <a:r>
              <a:rPr lang="fr-CA" b="1" smtClean="0"/>
              <a:t>explication argumentative</a:t>
            </a:r>
            <a:r>
              <a:rPr lang="fr-CA" smtClean="0"/>
              <a:t>:</a:t>
            </a:r>
          </a:p>
          <a:p>
            <a:pPr algn="just">
              <a:buFontTx/>
              <a:buChar char="-"/>
            </a:pPr>
            <a:r>
              <a:rPr lang="fr-CA" smtClean="0"/>
              <a:t>On résume l’explication et on reformule la thèse.</a:t>
            </a:r>
          </a:p>
          <a:p>
            <a:pPr algn="just">
              <a:buFont typeface="Wingdings 3" pitchFamily="18" charset="2"/>
              <a:buNone/>
            </a:pPr>
            <a:endParaRPr lang="fr-CA" smtClean="0"/>
          </a:p>
          <a:p>
            <a:pPr algn="just">
              <a:buFont typeface="Wingdings 3" pitchFamily="18" charset="2"/>
              <a:buNone/>
            </a:pPr>
            <a:r>
              <a:rPr lang="fr-CA" smtClean="0"/>
              <a:t>D’une </a:t>
            </a:r>
            <a:r>
              <a:rPr lang="fr-CA" b="1" smtClean="0"/>
              <a:t>réfutation</a:t>
            </a:r>
            <a:r>
              <a:rPr lang="fr-CA" smtClean="0"/>
              <a:t>:</a:t>
            </a:r>
          </a:p>
          <a:p>
            <a:pPr algn="just">
              <a:buFont typeface="Wingdings 3" pitchFamily="18" charset="2"/>
              <a:buNone/>
            </a:pPr>
            <a:r>
              <a:rPr lang="fr-CA" smtClean="0"/>
              <a:t>-  On montre que la thèse de l’adversaire n’est pas acceptable en résumant l’explication et notre thèse.</a:t>
            </a:r>
          </a:p>
        </p:txBody>
      </p:sp>
      <p:sp>
        <p:nvSpPr>
          <p:cNvPr id="21507"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AFE0FDF1-3DE5-4381-8ACD-8FF67FC21B7F}" type="slidenum">
              <a:rPr lang="fr-CA"/>
              <a:pPr fontAlgn="base">
                <a:spcBef>
                  <a:spcPct val="0"/>
                </a:spcBef>
                <a:spcAft>
                  <a:spcPct val="0"/>
                </a:spcAft>
              </a:pPr>
              <a:t>13</a:t>
            </a:fld>
            <a:endParaRPr lang="fr-CA"/>
          </a:p>
        </p:txBody>
      </p:sp>
      <p:sp>
        <p:nvSpPr>
          <p:cNvPr id="2" name="Titre 1"/>
          <p:cNvSpPr>
            <a:spLocks noGrp="1"/>
          </p:cNvSpPr>
          <p:nvPr>
            <p:ph type="title"/>
            <p:custDataLst>
              <p:tags r:id="rId3"/>
            </p:custDataLst>
          </p:nvPr>
        </p:nvSpPr>
        <p:spPr/>
        <p:txBody>
          <a:bodyPr/>
          <a:lstStyle/>
          <a:p>
            <a:pPr fontAlgn="auto">
              <a:spcAft>
                <a:spcPts val="0"/>
              </a:spcAft>
              <a:defRPr/>
            </a:pPr>
            <a:r>
              <a:rPr lang="fr-CA" dirty="0" smtClean="0"/>
              <a:t>Conclusion</a:t>
            </a:r>
            <a:endParaRPr lang="fr-CA"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p:txBody>
          <a:bodyPr>
            <a:normAutofit fontScale="92500" lnSpcReduction="10000"/>
          </a:bodyPr>
          <a:lstStyle/>
          <a:p>
            <a:pPr marL="365760" indent="-256032" algn="just" fontAlgn="auto">
              <a:spcAft>
                <a:spcPts val="0"/>
              </a:spcAft>
              <a:buFontTx/>
              <a:buChar char="-"/>
              <a:defRPr/>
            </a:pPr>
            <a:r>
              <a:rPr lang="fr-CA" dirty="0" smtClean="0"/>
              <a:t>La </a:t>
            </a:r>
            <a:r>
              <a:rPr lang="fr-CA" b="1" dirty="0" smtClean="0"/>
              <a:t>présence de l’auteur </a:t>
            </a:r>
            <a:r>
              <a:rPr lang="fr-CA" dirty="0" smtClean="0"/>
              <a:t>est importante. (les pronoms : je, on, nous, etc., et les déterminants possessifs : mes, nos, notre, etc.)</a:t>
            </a:r>
          </a:p>
          <a:p>
            <a:pPr marL="365760" indent="-256032" algn="just" fontAlgn="auto">
              <a:spcAft>
                <a:spcPts val="0"/>
              </a:spcAft>
              <a:buFontTx/>
              <a:buChar char="-"/>
              <a:defRPr/>
            </a:pPr>
            <a:r>
              <a:rPr lang="fr-CA" dirty="0" smtClean="0"/>
              <a:t>Il faut tenir compte du </a:t>
            </a:r>
            <a:r>
              <a:rPr lang="fr-CA" b="1" dirty="0" smtClean="0"/>
              <a:t>destinataire</a:t>
            </a:r>
            <a:r>
              <a:rPr lang="fr-CA" dirty="0" smtClean="0"/>
              <a:t> dans nos explications et adapter notre discours. (Tenter de convaincre un enfant de neuf ans de faire de l’exercice en lui parlant des neuromédiateurs n’est peut-être pas une bonne idée.)</a:t>
            </a:r>
          </a:p>
          <a:p>
            <a:pPr marL="365760" indent="-256032" algn="just" fontAlgn="auto">
              <a:spcAft>
                <a:spcPts val="0"/>
              </a:spcAft>
              <a:buFontTx/>
              <a:buChar char="-"/>
              <a:defRPr/>
            </a:pPr>
            <a:r>
              <a:rPr lang="fr-CA" dirty="0" smtClean="0"/>
              <a:t>La présence de </a:t>
            </a:r>
            <a:r>
              <a:rPr lang="fr-CA" b="1" dirty="0" smtClean="0"/>
              <a:t>connecteurs</a:t>
            </a:r>
            <a:r>
              <a:rPr lang="fr-CA" dirty="0" smtClean="0"/>
              <a:t> est essentielle à la structure du texte argumentatif : marqueurs de relation et organisateurs textuels. Ex : parce que, car, en effet, cependant, or, par conséquent…</a:t>
            </a:r>
            <a:endParaRPr lang="fr-CA" dirty="0"/>
          </a:p>
        </p:txBody>
      </p:sp>
      <p:sp>
        <p:nvSpPr>
          <p:cNvPr id="22531"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CB376D43-1677-4A72-BFF5-333A06A364F5}" type="slidenum">
              <a:rPr lang="fr-CA"/>
              <a:pPr fontAlgn="base">
                <a:spcBef>
                  <a:spcPct val="0"/>
                </a:spcBef>
                <a:spcAft>
                  <a:spcPct val="0"/>
                </a:spcAft>
              </a:pPr>
              <a:t>14</a:t>
            </a:fld>
            <a:endParaRPr lang="fr-CA"/>
          </a:p>
        </p:txBody>
      </p:sp>
      <p:sp>
        <p:nvSpPr>
          <p:cNvPr id="2" name="Titre 1"/>
          <p:cNvSpPr>
            <a:spLocks noGrp="1"/>
          </p:cNvSpPr>
          <p:nvPr>
            <p:ph type="title"/>
            <p:custDataLst>
              <p:tags r:id="rId3"/>
            </p:custDataLst>
          </p:nvPr>
        </p:nvSpPr>
        <p:spPr/>
        <p:txBody>
          <a:bodyPr/>
          <a:lstStyle/>
          <a:p>
            <a:pPr fontAlgn="auto">
              <a:spcAft>
                <a:spcPts val="0"/>
              </a:spcAft>
              <a:defRPr/>
            </a:pPr>
            <a:r>
              <a:rPr lang="fr-CA" dirty="0" smtClean="0"/>
              <a:t>Petits conseils</a:t>
            </a:r>
            <a:endParaRPr lang="fr-CA"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Espace réservé du contenu 2"/>
          <p:cNvSpPr>
            <a:spLocks noGrp="1"/>
          </p:cNvSpPr>
          <p:nvPr>
            <p:ph idx="1"/>
            <p:custDataLst>
              <p:tags r:id="rId1"/>
            </p:custDataLst>
          </p:nvPr>
        </p:nvSpPr>
        <p:spPr/>
        <p:txBody>
          <a:bodyPr/>
          <a:lstStyle/>
          <a:p>
            <a:pPr algn="just">
              <a:buFont typeface="Wingdings 3" pitchFamily="18" charset="2"/>
              <a:buNone/>
            </a:pPr>
            <a:r>
              <a:rPr lang="fr-CA" smtClean="0"/>
              <a:t>	</a:t>
            </a:r>
          </a:p>
          <a:p>
            <a:pPr algn="just">
              <a:buFont typeface="Wingdings 3" pitchFamily="18" charset="2"/>
              <a:buNone/>
            </a:pPr>
            <a:endParaRPr lang="fr-CA" smtClean="0"/>
          </a:p>
          <a:p>
            <a:pPr algn="just">
              <a:buFont typeface="Wingdings 3" pitchFamily="18" charset="2"/>
              <a:buNone/>
            </a:pPr>
            <a:r>
              <a:rPr lang="fr-CA" smtClean="0"/>
              <a:t>	Elle doit comporter le </a:t>
            </a:r>
            <a:r>
              <a:rPr lang="fr-CA" b="1" smtClean="0"/>
              <a:t>sujet amené </a:t>
            </a:r>
            <a:r>
              <a:rPr lang="fr-CA" smtClean="0"/>
              <a:t>(le contexte), le </a:t>
            </a:r>
            <a:r>
              <a:rPr lang="fr-CA" b="1" smtClean="0"/>
              <a:t>sujet posé </a:t>
            </a:r>
            <a:r>
              <a:rPr lang="fr-CA" smtClean="0"/>
              <a:t>(la problématique et la thèse) et le </a:t>
            </a:r>
            <a:r>
              <a:rPr lang="fr-CA" b="1" smtClean="0"/>
              <a:t>sujet divisé </a:t>
            </a:r>
            <a:r>
              <a:rPr lang="fr-CA" smtClean="0"/>
              <a:t>(les arguments qui seront exposés).</a:t>
            </a:r>
          </a:p>
        </p:txBody>
      </p:sp>
      <p:sp>
        <p:nvSpPr>
          <p:cNvPr id="10243"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DF6EA544-B7C7-4184-B935-87976F778822}" type="slidenum">
              <a:rPr lang="fr-CA"/>
              <a:pPr fontAlgn="base">
                <a:spcBef>
                  <a:spcPct val="0"/>
                </a:spcBef>
                <a:spcAft>
                  <a:spcPct val="0"/>
                </a:spcAft>
              </a:pPr>
              <a:t>2</a:t>
            </a:fld>
            <a:endParaRPr lang="fr-CA"/>
          </a:p>
        </p:txBody>
      </p:sp>
      <p:sp>
        <p:nvSpPr>
          <p:cNvPr id="2" name="Titre 1"/>
          <p:cNvSpPr>
            <a:spLocks noGrp="1"/>
          </p:cNvSpPr>
          <p:nvPr>
            <p:ph type="title"/>
            <p:custDataLst>
              <p:tags r:id="rId3"/>
            </p:custDataLst>
          </p:nvPr>
        </p:nvSpPr>
        <p:spPr/>
        <p:txBody>
          <a:bodyPr/>
          <a:lstStyle/>
          <a:p>
            <a:pPr fontAlgn="auto">
              <a:spcAft>
                <a:spcPts val="0"/>
              </a:spcAft>
              <a:defRPr/>
            </a:pPr>
            <a:r>
              <a:rPr lang="fr-CA" dirty="0" smtClean="0"/>
              <a:t>Introduction</a:t>
            </a:r>
            <a:endParaRPr lang="fr-CA"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a:xfrm>
            <a:off x="457200" y="500063"/>
            <a:ext cx="8229600" cy="5626100"/>
          </a:xfrm>
        </p:spPr>
        <p:txBody>
          <a:bodyPr>
            <a:normAutofit lnSpcReduction="10000"/>
          </a:bodyPr>
          <a:lstStyle/>
          <a:p>
            <a:pPr marL="365760" indent="-256032" algn="just" fontAlgn="auto">
              <a:spcAft>
                <a:spcPts val="0"/>
              </a:spcAft>
              <a:buFont typeface="Wingdings 3"/>
              <a:buNone/>
              <a:defRPr/>
            </a:pPr>
            <a:r>
              <a:rPr lang="fr-CA" dirty="0" smtClean="0"/>
              <a:t>SUJET AMENÉ</a:t>
            </a:r>
          </a:p>
          <a:p>
            <a:pPr marL="365760" indent="-256032" algn="just" fontAlgn="auto">
              <a:spcAft>
                <a:spcPts val="0"/>
              </a:spcAft>
              <a:buFont typeface="Wingdings 3"/>
              <a:buNone/>
              <a:defRPr/>
            </a:pPr>
            <a:endParaRPr lang="fr-CA" dirty="0" smtClean="0"/>
          </a:p>
          <a:p>
            <a:pPr marL="365760" indent="-256032" algn="just" fontAlgn="auto">
              <a:spcAft>
                <a:spcPts val="0"/>
              </a:spcAft>
              <a:buFont typeface="Wingdings 3"/>
              <a:buNone/>
              <a:defRPr/>
            </a:pPr>
            <a:r>
              <a:rPr lang="fr-CA" dirty="0" smtClean="0"/>
              <a:t>	Il s’agit de situer le </a:t>
            </a:r>
            <a:r>
              <a:rPr lang="fr-CA" b="1" dirty="0" smtClean="0"/>
              <a:t>contexte</a:t>
            </a:r>
            <a:r>
              <a:rPr lang="fr-CA" dirty="0" smtClean="0"/>
              <a:t> précis de notre problématique. On peut se référer à l’histoire, à l’actualité ou à nos expériences personnelles.</a:t>
            </a:r>
          </a:p>
          <a:p>
            <a:pPr marL="365760" indent="-256032" algn="just" fontAlgn="auto">
              <a:spcAft>
                <a:spcPts val="0"/>
              </a:spcAft>
              <a:buFont typeface="Wingdings 3"/>
              <a:buNone/>
              <a:defRPr/>
            </a:pPr>
            <a:endParaRPr lang="fr-CA" dirty="0"/>
          </a:p>
          <a:p>
            <a:pPr marL="365760" indent="-256032" algn="just" fontAlgn="auto">
              <a:spcAft>
                <a:spcPts val="0"/>
              </a:spcAft>
              <a:buFont typeface="Wingdings 3"/>
              <a:buNone/>
              <a:defRPr/>
            </a:pPr>
            <a:r>
              <a:rPr lang="fr-CA" dirty="0" smtClean="0"/>
              <a:t>Ex. : </a:t>
            </a:r>
            <a:r>
              <a:rPr lang="fr-CA" i="1" dirty="0" smtClean="0">
                <a:solidFill>
                  <a:schemeClr val="accent6">
                    <a:lumMod val="60000"/>
                    <a:lumOff val="40000"/>
                  </a:schemeClr>
                </a:solidFill>
              </a:rPr>
              <a:t>Depuis quelques semaines, les élèves de 5</a:t>
            </a:r>
            <a:r>
              <a:rPr lang="fr-CA" i="1" baseline="30000" dirty="0" smtClean="0">
                <a:solidFill>
                  <a:schemeClr val="accent6">
                    <a:lumMod val="60000"/>
                    <a:lumOff val="40000"/>
                  </a:schemeClr>
                </a:solidFill>
              </a:rPr>
              <a:t>e</a:t>
            </a:r>
            <a:r>
              <a:rPr lang="fr-CA" i="1" dirty="0" smtClean="0">
                <a:solidFill>
                  <a:schemeClr val="accent6">
                    <a:lumMod val="60000"/>
                    <a:lumOff val="40000"/>
                  </a:schemeClr>
                </a:solidFill>
              </a:rPr>
              <a:t> secondaire travaillent sur un projet fort intéressant : les tensions et les conflits dans le monde contemporain. Au terme de ce projet, ils devront prendre position sur un enjeu important à l’aide du texte argumentatif.</a:t>
            </a:r>
          </a:p>
          <a:p>
            <a:pPr marL="365760" indent="-256032" fontAlgn="auto">
              <a:spcAft>
                <a:spcPts val="0"/>
              </a:spcAft>
              <a:buFont typeface="Wingdings 3"/>
              <a:buChar char=""/>
              <a:defRPr/>
            </a:pPr>
            <a:endParaRPr lang="fr-CA" dirty="0"/>
          </a:p>
        </p:txBody>
      </p:sp>
      <p:sp>
        <p:nvSpPr>
          <p:cNvPr id="11267" name="Espace réservé du numéro de diapositive 4"/>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6678F24A-E55E-4735-8FB4-19AFA4FAC088}" type="slidenum">
              <a:rPr lang="fr-CA"/>
              <a:pPr fontAlgn="base">
                <a:spcBef>
                  <a:spcPct val="0"/>
                </a:spcBef>
                <a:spcAft>
                  <a:spcPct val="0"/>
                </a:spcAft>
              </a:pPr>
              <a:t>3</a:t>
            </a:fld>
            <a:endParaRPr lang="fr-CA"/>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contenu 4"/>
          <p:cNvSpPr>
            <a:spLocks noGrp="1"/>
          </p:cNvSpPr>
          <p:nvPr>
            <p:ph idx="1"/>
            <p:custDataLst>
              <p:tags r:id="rId1"/>
            </p:custDataLst>
          </p:nvPr>
        </p:nvSpPr>
        <p:spPr>
          <a:xfrm>
            <a:off x="428625" y="357188"/>
            <a:ext cx="8229600" cy="5768975"/>
          </a:xfrm>
        </p:spPr>
        <p:txBody>
          <a:bodyPr>
            <a:normAutofit fontScale="92500" lnSpcReduction="20000"/>
          </a:bodyPr>
          <a:lstStyle/>
          <a:p>
            <a:pPr marL="365760" indent="-256032" fontAlgn="auto">
              <a:spcAft>
                <a:spcPts val="0"/>
              </a:spcAft>
              <a:buFont typeface="Wingdings 3"/>
              <a:buNone/>
              <a:defRPr/>
            </a:pPr>
            <a:r>
              <a:rPr lang="fr-CA" dirty="0" smtClean="0"/>
              <a:t>SUJET POSÉ</a:t>
            </a:r>
          </a:p>
          <a:p>
            <a:pPr marL="365760" indent="-256032" fontAlgn="auto">
              <a:spcAft>
                <a:spcPts val="0"/>
              </a:spcAft>
              <a:buFont typeface="Wingdings 3"/>
              <a:buNone/>
              <a:defRPr/>
            </a:pPr>
            <a:endParaRPr lang="fr-CA" dirty="0"/>
          </a:p>
          <a:p>
            <a:pPr marL="365760" indent="-256032" algn="just" fontAlgn="auto">
              <a:spcAft>
                <a:spcPts val="0"/>
              </a:spcAft>
              <a:buFont typeface="Wingdings 3"/>
              <a:buNone/>
              <a:defRPr/>
            </a:pPr>
            <a:r>
              <a:rPr lang="fr-CA" dirty="0" smtClean="0"/>
              <a:t>	Il s’agit d’intégrer la </a:t>
            </a:r>
            <a:r>
              <a:rPr lang="fr-CA" b="1" dirty="0" smtClean="0"/>
              <a:t>problématique</a:t>
            </a:r>
            <a:r>
              <a:rPr lang="fr-CA" dirty="0" smtClean="0"/>
              <a:t> au texte et d’y énoncer </a:t>
            </a:r>
            <a:r>
              <a:rPr lang="fr-CA" b="1" dirty="0" smtClean="0"/>
              <a:t>notre thèse</a:t>
            </a:r>
            <a:r>
              <a:rPr lang="fr-CA" dirty="0" smtClean="0"/>
              <a:t>. On peut reproduire la question comme elle est présentée ou la reformuler en nos propres mots. La thèse peut être explicite ou implicite.</a:t>
            </a:r>
          </a:p>
          <a:p>
            <a:pPr marL="365760" indent="-256032" algn="just" fontAlgn="auto">
              <a:spcAft>
                <a:spcPts val="0"/>
              </a:spcAft>
              <a:buFont typeface="Wingdings 3"/>
              <a:buNone/>
              <a:defRPr/>
            </a:pPr>
            <a:endParaRPr lang="fr-CA" dirty="0" smtClean="0"/>
          </a:p>
          <a:p>
            <a:pPr marL="365760" indent="-256032" algn="just" fontAlgn="auto">
              <a:spcAft>
                <a:spcPts val="0"/>
              </a:spcAft>
              <a:buFont typeface="Wingdings 3"/>
              <a:buNone/>
              <a:defRPr/>
            </a:pPr>
            <a:r>
              <a:rPr lang="fr-CA" dirty="0" smtClean="0"/>
              <a:t>Ex. : </a:t>
            </a:r>
            <a:r>
              <a:rPr lang="fr-CA" sz="2800" i="1" dirty="0" smtClean="0">
                <a:solidFill>
                  <a:schemeClr val="accent3">
                    <a:lumMod val="75000"/>
                  </a:schemeClr>
                </a:solidFill>
              </a:rPr>
              <a:t>Cette activité peut sembler bien pertinente, mais dans les faits, à quoi sert-elle réellement? A-t-elle vraiment sa place dans le cursus scolaire de ces élèves? </a:t>
            </a:r>
            <a:r>
              <a:rPr lang="fr-CA" sz="2800" i="1" dirty="0" smtClean="0">
                <a:solidFill>
                  <a:schemeClr val="accent3">
                    <a:lumMod val="50000"/>
                  </a:schemeClr>
                </a:solidFill>
              </a:rPr>
              <a:t>Si je réponds à cette question aujourd’hui, ce n’est pas parce que je suis enseignante de français, mais bien parce que je crois fondamentalement que l’apprentissage du texte argumentatif est nécessaire au développement de tout individu. </a:t>
            </a:r>
            <a:endParaRPr lang="fr-CA" i="1" dirty="0"/>
          </a:p>
        </p:txBody>
      </p:sp>
      <p:sp>
        <p:nvSpPr>
          <p:cNvPr id="12291" name="Espace réservé du numéro de diapositive 5"/>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0547E055-98E6-4BFC-B818-CE2F4B2765D0}" type="slidenum">
              <a:rPr lang="fr-CA"/>
              <a:pPr fontAlgn="base">
                <a:spcBef>
                  <a:spcPct val="0"/>
                </a:spcBef>
                <a:spcAft>
                  <a:spcPct val="0"/>
                </a:spcAft>
              </a:pPr>
              <a:t>4</a:t>
            </a:fld>
            <a:endParaRPr lang="fr-CA"/>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a:xfrm>
            <a:off x="457200" y="428625"/>
            <a:ext cx="8229600" cy="5697538"/>
          </a:xfrm>
        </p:spPr>
        <p:txBody>
          <a:bodyPr>
            <a:normAutofit lnSpcReduction="10000"/>
          </a:bodyPr>
          <a:lstStyle/>
          <a:p>
            <a:pPr marL="365760" indent="-256032" fontAlgn="auto">
              <a:spcAft>
                <a:spcPts val="0"/>
              </a:spcAft>
              <a:buFont typeface="Wingdings 3"/>
              <a:buNone/>
              <a:defRPr/>
            </a:pPr>
            <a:r>
              <a:rPr lang="fr-CA" dirty="0" smtClean="0"/>
              <a:t>SUJET DIVISÉ</a:t>
            </a:r>
          </a:p>
          <a:p>
            <a:pPr marL="365760" indent="-256032" fontAlgn="auto">
              <a:spcAft>
                <a:spcPts val="0"/>
              </a:spcAft>
              <a:buFont typeface="Wingdings 3"/>
              <a:buNone/>
              <a:defRPr/>
            </a:pPr>
            <a:endParaRPr lang="fr-CA" dirty="0" smtClean="0"/>
          </a:p>
          <a:p>
            <a:pPr marL="365760" indent="-256032" algn="just" fontAlgn="auto">
              <a:spcAft>
                <a:spcPts val="0"/>
              </a:spcAft>
              <a:buFont typeface="Wingdings 3"/>
              <a:buNone/>
              <a:defRPr/>
            </a:pPr>
            <a:r>
              <a:rPr lang="fr-CA" dirty="0" smtClean="0"/>
              <a:t>	Il s’agit du </a:t>
            </a:r>
            <a:r>
              <a:rPr lang="fr-CA" b="1" dirty="0" smtClean="0"/>
              <a:t>plan</a:t>
            </a:r>
            <a:r>
              <a:rPr lang="fr-CA" dirty="0" smtClean="0"/>
              <a:t> de notre texte argumentatif. On annonce les deux ou trois arguments sur lesquels on va s’appuyer au cours du développement de notre texte argumentatif.</a:t>
            </a:r>
          </a:p>
          <a:p>
            <a:pPr marL="365760" indent="-256032" algn="just" fontAlgn="auto">
              <a:spcAft>
                <a:spcPts val="0"/>
              </a:spcAft>
              <a:buFont typeface="Wingdings 3"/>
              <a:buNone/>
              <a:defRPr/>
            </a:pPr>
            <a:endParaRPr lang="fr-CA" dirty="0" smtClean="0"/>
          </a:p>
          <a:p>
            <a:pPr marL="365760" indent="-256032" algn="just" fontAlgn="auto">
              <a:spcAft>
                <a:spcPts val="0"/>
              </a:spcAft>
              <a:buFont typeface="Wingdings 3"/>
              <a:buNone/>
              <a:defRPr/>
            </a:pPr>
            <a:r>
              <a:rPr lang="fr-CA" dirty="0" smtClean="0"/>
              <a:t>Ex. : </a:t>
            </a:r>
            <a:r>
              <a:rPr lang="fr-CA" sz="2800" i="1" dirty="0" smtClean="0">
                <a:solidFill>
                  <a:schemeClr val="bg2">
                    <a:lumMod val="50000"/>
                  </a:schemeClr>
                </a:solidFill>
              </a:rPr>
              <a:t>En effet, le texte argumentatif est un type de texte que l’on utilise énormément au cours de sa vie. Il permet aussi de former notre esprit critique, ce qui est une compétence importante à développer dans notre société actuelle.</a:t>
            </a:r>
            <a:endParaRPr lang="fr-CA" i="1" dirty="0"/>
          </a:p>
        </p:txBody>
      </p:sp>
      <p:sp>
        <p:nvSpPr>
          <p:cNvPr id="13315"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E36340BD-F71B-4B9A-B5D2-9FB49D49F1EE}" type="slidenum">
              <a:rPr lang="fr-CA"/>
              <a:pPr fontAlgn="base">
                <a:spcBef>
                  <a:spcPct val="0"/>
                </a:spcBef>
                <a:spcAft>
                  <a:spcPct val="0"/>
                </a:spcAft>
              </a:pPr>
              <a:t>5</a:t>
            </a:fld>
            <a:endParaRPr lang="fr-CA"/>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a:xfrm>
            <a:off x="457200" y="357188"/>
            <a:ext cx="8229600" cy="5768975"/>
          </a:xfrm>
        </p:spPr>
        <p:txBody>
          <a:bodyPr>
            <a:normAutofit fontScale="70000" lnSpcReduction="20000"/>
          </a:bodyPr>
          <a:lstStyle/>
          <a:p>
            <a:pPr marL="365760" indent="-256032" fontAlgn="auto">
              <a:spcAft>
                <a:spcPts val="0"/>
              </a:spcAft>
              <a:buFont typeface="Wingdings 3"/>
              <a:buNone/>
              <a:defRPr/>
            </a:pPr>
            <a:r>
              <a:rPr lang="fr-CA" dirty="0" smtClean="0"/>
              <a:t>Exemple d’introduction :</a:t>
            </a:r>
          </a:p>
          <a:p>
            <a:pPr marL="365760" indent="-256032" fontAlgn="auto">
              <a:spcAft>
                <a:spcPts val="0"/>
              </a:spcAft>
              <a:buFont typeface="Wingdings 3"/>
              <a:buNone/>
              <a:defRPr/>
            </a:pPr>
            <a:endParaRPr lang="fr-CA" dirty="0" smtClean="0">
              <a:solidFill>
                <a:schemeClr val="accent6">
                  <a:lumMod val="60000"/>
                  <a:lumOff val="40000"/>
                </a:schemeClr>
              </a:solidFill>
            </a:endParaRPr>
          </a:p>
          <a:p>
            <a:pPr marL="365760" indent="-256032" algn="just" fontAlgn="auto">
              <a:spcAft>
                <a:spcPts val="0"/>
              </a:spcAft>
              <a:buFont typeface="Wingdings 3"/>
              <a:buNone/>
              <a:defRPr/>
            </a:pPr>
            <a:r>
              <a:rPr lang="fr-CA" dirty="0" smtClean="0">
                <a:solidFill>
                  <a:schemeClr val="accent6">
                    <a:lumMod val="60000"/>
                    <a:lumOff val="40000"/>
                  </a:schemeClr>
                </a:solidFill>
              </a:rPr>
              <a:t>	</a:t>
            </a:r>
            <a:r>
              <a:rPr lang="fr-CA" sz="3100" i="1" dirty="0" smtClean="0">
                <a:solidFill>
                  <a:schemeClr val="accent6">
                    <a:lumMod val="60000"/>
                    <a:lumOff val="40000"/>
                  </a:schemeClr>
                </a:solidFill>
              </a:rPr>
              <a:t>Depuis quelques semaines, les élèves de 5</a:t>
            </a:r>
            <a:r>
              <a:rPr lang="fr-CA" sz="3100" i="1" baseline="30000" dirty="0" smtClean="0">
                <a:solidFill>
                  <a:schemeClr val="accent6">
                    <a:lumMod val="60000"/>
                    <a:lumOff val="40000"/>
                  </a:schemeClr>
                </a:solidFill>
              </a:rPr>
              <a:t>e</a:t>
            </a:r>
            <a:r>
              <a:rPr lang="fr-CA" sz="3100" i="1" dirty="0" smtClean="0">
                <a:solidFill>
                  <a:schemeClr val="accent6">
                    <a:lumMod val="60000"/>
                    <a:lumOff val="40000"/>
                  </a:schemeClr>
                </a:solidFill>
              </a:rPr>
              <a:t> secondaire travaillent sur un projet fort intéressant : les tensions et les conflits dans le monde contemporain. Au terme de ce projet, ils devront prendre position sur un enjeu important à l’aide du texte argumentatif. </a:t>
            </a:r>
            <a:r>
              <a:rPr lang="fr-CA" sz="3100" i="1" dirty="0" smtClean="0">
                <a:solidFill>
                  <a:schemeClr val="accent3">
                    <a:lumMod val="75000"/>
                  </a:schemeClr>
                </a:solidFill>
              </a:rPr>
              <a:t>Cette activité peut sembler bien pertinente, mais dans les faits, à quoi sert-elle réellement? A-t-elle vraiment sa place dans le cursus scolaire de ces élèves? </a:t>
            </a:r>
            <a:r>
              <a:rPr lang="fr-CA" sz="3100" i="1" dirty="0" smtClean="0">
                <a:solidFill>
                  <a:schemeClr val="accent3">
                    <a:lumMod val="50000"/>
                  </a:schemeClr>
                </a:solidFill>
              </a:rPr>
              <a:t>Si je réponds à cette question aujourd’hui, ce n’est pas parce que je suis enseignante de français, mais bien parce que je crois fondamentalement que l’apprentissage du texte argumentatif est nécessaire au développement de tout individu. </a:t>
            </a:r>
            <a:r>
              <a:rPr lang="fr-CA" sz="3100" i="1" dirty="0" smtClean="0">
                <a:solidFill>
                  <a:schemeClr val="bg2">
                    <a:lumMod val="50000"/>
                  </a:schemeClr>
                </a:solidFill>
              </a:rPr>
              <a:t>En effet, le texte argumentatif est un type de texte que l’on utilise énormément au cours de sa vie. Il permet aussi de former notre esprit critique, ce qui est une compétence importante à développer dans notre société actuelle.</a:t>
            </a:r>
          </a:p>
          <a:p>
            <a:pPr marL="365760" indent="-256032" fontAlgn="auto">
              <a:spcAft>
                <a:spcPts val="0"/>
              </a:spcAft>
              <a:buFont typeface="Wingdings 3"/>
              <a:buNone/>
              <a:defRPr/>
            </a:pPr>
            <a:endParaRPr lang="fr-CA" dirty="0"/>
          </a:p>
          <a:p>
            <a:pPr marL="365760" indent="-256032" fontAlgn="auto">
              <a:spcAft>
                <a:spcPts val="0"/>
              </a:spcAft>
              <a:buFont typeface="Wingdings 3"/>
              <a:buNone/>
              <a:defRPr/>
            </a:pPr>
            <a:endParaRPr lang="fr-CA" dirty="0"/>
          </a:p>
        </p:txBody>
      </p:sp>
      <p:sp>
        <p:nvSpPr>
          <p:cNvPr id="14339"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59F08F0D-3F55-4F5B-BDED-DBA20086FF93}" type="slidenum">
              <a:rPr lang="fr-CA"/>
              <a:pPr fontAlgn="base">
                <a:spcBef>
                  <a:spcPct val="0"/>
                </a:spcBef>
                <a:spcAft>
                  <a:spcPct val="0"/>
                </a:spcAft>
              </a:pPr>
              <a:t>6</a:t>
            </a:fld>
            <a:endParaRPr lang="fr-CA"/>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ce réservé du contenu 2"/>
          <p:cNvSpPr>
            <a:spLocks noGrp="1"/>
          </p:cNvSpPr>
          <p:nvPr>
            <p:ph idx="1"/>
            <p:custDataLst>
              <p:tags r:id="rId1"/>
            </p:custDataLst>
          </p:nvPr>
        </p:nvSpPr>
        <p:spPr/>
        <p:txBody>
          <a:bodyPr/>
          <a:lstStyle/>
          <a:p>
            <a:pPr>
              <a:buFont typeface="Wingdings 3" pitchFamily="18" charset="2"/>
              <a:buNone/>
            </a:pPr>
            <a:r>
              <a:rPr lang="fr-CA" smtClean="0"/>
              <a:t>	Il faut tout d’abord choisir une stratégie argumentative:</a:t>
            </a:r>
          </a:p>
          <a:p>
            <a:pPr>
              <a:buFont typeface="Wingdings 3" pitchFamily="18" charset="2"/>
              <a:buNone/>
            </a:pPr>
            <a:endParaRPr lang="fr-CA" smtClean="0"/>
          </a:p>
          <a:p>
            <a:pPr>
              <a:buFont typeface="Wingdings 3" pitchFamily="18" charset="2"/>
              <a:buNone/>
            </a:pPr>
            <a:r>
              <a:rPr lang="fr-CA" smtClean="0"/>
              <a:t>- </a:t>
            </a:r>
            <a:r>
              <a:rPr lang="fr-CA" b="1" smtClean="0"/>
              <a:t>l’explication argumentative</a:t>
            </a:r>
          </a:p>
          <a:p>
            <a:pPr>
              <a:buFont typeface="Wingdings 3" pitchFamily="18" charset="2"/>
              <a:buNone/>
            </a:pPr>
            <a:r>
              <a:rPr lang="fr-CA" smtClean="0"/>
              <a:t>ou</a:t>
            </a:r>
          </a:p>
          <a:p>
            <a:pPr>
              <a:buFont typeface="Wingdings 3" pitchFamily="18" charset="2"/>
              <a:buNone/>
            </a:pPr>
            <a:r>
              <a:rPr lang="fr-CA" smtClean="0"/>
              <a:t>- </a:t>
            </a:r>
            <a:r>
              <a:rPr lang="fr-CA" b="1" smtClean="0"/>
              <a:t>la réfutation</a:t>
            </a:r>
          </a:p>
          <a:p>
            <a:pPr>
              <a:buFont typeface="Wingdings 3" pitchFamily="18" charset="2"/>
              <a:buNone/>
            </a:pPr>
            <a:endParaRPr lang="fr-CA" smtClean="0"/>
          </a:p>
        </p:txBody>
      </p:sp>
      <p:sp>
        <p:nvSpPr>
          <p:cNvPr id="15363"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11CCC013-0386-4AB3-8D62-6940B3245F3A}" type="slidenum">
              <a:rPr lang="fr-CA"/>
              <a:pPr fontAlgn="base">
                <a:spcBef>
                  <a:spcPct val="0"/>
                </a:spcBef>
                <a:spcAft>
                  <a:spcPct val="0"/>
                </a:spcAft>
              </a:pPr>
              <a:t>7</a:t>
            </a:fld>
            <a:endParaRPr lang="fr-CA"/>
          </a:p>
        </p:txBody>
      </p:sp>
      <p:sp>
        <p:nvSpPr>
          <p:cNvPr id="2" name="Titre 1"/>
          <p:cNvSpPr>
            <a:spLocks noGrp="1"/>
          </p:cNvSpPr>
          <p:nvPr>
            <p:ph type="title"/>
            <p:custDataLst>
              <p:tags r:id="rId3"/>
            </p:custDataLst>
          </p:nvPr>
        </p:nvSpPr>
        <p:spPr/>
        <p:txBody>
          <a:bodyPr/>
          <a:lstStyle/>
          <a:p>
            <a:pPr fontAlgn="auto">
              <a:spcAft>
                <a:spcPts val="0"/>
              </a:spcAft>
              <a:defRPr/>
            </a:pPr>
            <a:r>
              <a:rPr lang="fr-CA" dirty="0" smtClean="0"/>
              <a:t>Développement</a:t>
            </a:r>
            <a:endParaRPr lang="fr-CA"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p:txBody>
          <a:bodyPr>
            <a:normAutofit fontScale="92500" lnSpcReduction="20000"/>
          </a:bodyPr>
          <a:lstStyle/>
          <a:p>
            <a:pPr marL="365760" indent="-256032" algn="just" fontAlgn="auto">
              <a:spcAft>
                <a:spcPts val="0"/>
              </a:spcAft>
              <a:buFont typeface="Wingdings 3"/>
              <a:buNone/>
              <a:defRPr/>
            </a:pPr>
            <a:r>
              <a:rPr lang="fr-CA" dirty="0" smtClean="0"/>
              <a:t>	Il s’agit d’une </a:t>
            </a:r>
            <a:r>
              <a:rPr lang="fr-CA" b="1" dirty="0" smtClean="0"/>
              <a:t>thèse justifiée </a:t>
            </a:r>
            <a:r>
              <a:rPr lang="fr-CA" dirty="0" smtClean="0"/>
              <a:t>par une série d’arguments.</a:t>
            </a:r>
          </a:p>
          <a:p>
            <a:pPr marL="365760" indent="-256032" algn="just" fontAlgn="auto">
              <a:spcAft>
                <a:spcPts val="0"/>
              </a:spcAft>
              <a:buFont typeface="Wingdings 3"/>
              <a:buNone/>
              <a:defRPr/>
            </a:pPr>
            <a:r>
              <a:rPr lang="fr-CA" dirty="0" smtClean="0"/>
              <a:t>	On expose un argument et on le justifie. On répète le même procédé selon le nombre d’arguments.</a:t>
            </a:r>
          </a:p>
          <a:p>
            <a:pPr marL="365760" indent="-256032" algn="just" fontAlgn="auto">
              <a:spcAft>
                <a:spcPts val="0"/>
              </a:spcAft>
              <a:buFont typeface="Wingdings 3"/>
              <a:buNone/>
              <a:defRPr/>
            </a:pPr>
            <a:endParaRPr lang="fr-CA" dirty="0" smtClean="0"/>
          </a:p>
          <a:p>
            <a:pPr marL="365760" indent="-256032" algn="just" fontAlgn="auto">
              <a:spcAft>
                <a:spcPts val="0"/>
              </a:spcAft>
              <a:buFont typeface="Wingdings 3"/>
              <a:buNone/>
              <a:defRPr/>
            </a:pPr>
            <a:r>
              <a:rPr lang="fr-CA" dirty="0" smtClean="0"/>
              <a:t>	Les arguments peuvent s’appuyer sur:</a:t>
            </a:r>
          </a:p>
          <a:p>
            <a:pPr marL="365760" indent="-256032" algn="just" fontAlgn="auto">
              <a:spcAft>
                <a:spcPts val="0"/>
              </a:spcAft>
              <a:buFontTx/>
              <a:buChar char="-"/>
              <a:defRPr/>
            </a:pPr>
            <a:r>
              <a:rPr lang="fr-CA" dirty="0" smtClean="0"/>
              <a:t>des faits</a:t>
            </a:r>
          </a:p>
          <a:p>
            <a:pPr marL="365760" indent="-256032" algn="just" fontAlgn="auto">
              <a:spcAft>
                <a:spcPts val="0"/>
              </a:spcAft>
              <a:buFontTx/>
              <a:buChar char="-"/>
              <a:defRPr/>
            </a:pPr>
            <a:r>
              <a:rPr lang="fr-CA" dirty="0"/>
              <a:t>d</a:t>
            </a:r>
            <a:r>
              <a:rPr lang="fr-CA" dirty="0" smtClean="0"/>
              <a:t>es statistiques</a:t>
            </a:r>
          </a:p>
          <a:p>
            <a:pPr marL="365760" indent="-256032" algn="just" fontAlgn="auto">
              <a:spcAft>
                <a:spcPts val="0"/>
              </a:spcAft>
              <a:buFontTx/>
              <a:buChar char="-"/>
              <a:defRPr/>
            </a:pPr>
            <a:r>
              <a:rPr lang="fr-CA" dirty="0"/>
              <a:t>d</a:t>
            </a:r>
            <a:r>
              <a:rPr lang="fr-CA" dirty="0" smtClean="0"/>
              <a:t>es exemples</a:t>
            </a:r>
          </a:p>
          <a:p>
            <a:pPr marL="365760" indent="-256032" algn="just" fontAlgn="auto">
              <a:spcAft>
                <a:spcPts val="0"/>
              </a:spcAft>
              <a:buFontTx/>
              <a:buChar char="-"/>
              <a:defRPr/>
            </a:pPr>
            <a:r>
              <a:rPr lang="fr-CA" dirty="0"/>
              <a:t>d</a:t>
            </a:r>
            <a:r>
              <a:rPr lang="fr-CA" dirty="0" smtClean="0"/>
              <a:t>es anecdotes</a:t>
            </a:r>
          </a:p>
          <a:p>
            <a:pPr marL="365760" indent="-256032" algn="just" fontAlgn="auto">
              <a:spcAft>
                <a:spcPts val="0"/>
              </a:spcAft>
              <a:buFontTx/>
              <a:buChar char="-"/>
              <a:defRPr/>
            </a:pPr>
            <a:r>
              <a:rPr lang="fr-CA" dirty="0"/>
              <a:t>d</a:t>
            </a:r>
            <a:r>
              <a:rPr lang="fr-CA" dirty="0" smtClean="0"/>
              <a:t>es interventions d’experts (discours rapporté)</a:t>
            </a:r>
          </a:p>
          <a:p>
            <a:pPr marL="365760" indent="-256032" fontAlgn="auto">
              <a:spcAft>
                <a:spcPts val="0"/>
              </a:spcAft>
              <a:buFont typeface="Wingdings 3"/>
              <a:buNone/>
              <a:defRPr/>
            </a:pPr>
            <a:endParaRPr lang="fr-CA" dirty="0"/>
          </a:p>
        </p:txBody>
      </p:sp>
      <p:sp>
        <p:nvSpPr>
          <p:cNvPr id="16387"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2AAFF7D0-8E61-4E67-B4CA-B67DAB4E3735}" type="slidenum">
              <a:rPr lang="fr-CA"/>
              <a:pPr fontAlgn="base">
                <a:spcBef>
                  <a:spcPct val="0"/>
                </a:spcBef>
                <a:spcAft>
                  <a:spcPct val="0"/>
                </a:spcAft>
              </a:pPr>
              <a:t>8</a:t>
            </a:fld>
            <a:endParaRPr lang="fr-CA"/>
          </a:p>
        </p:txBody>
      </p:sp>
      <p:sp>
        <p:nvSpPr>
          <p:cNvPr id="2" name="Titre 1"/>
          <p:cNvSpPr>
            <a:spLocks noGrp="1"/>
          </p:cNvSpPr>
          <p:nvPr>
            <p:ph type="title"/>
            <p:custDataLst>
              <p:tags r:id="rId3"/>
            </p:custDataLst>
          </p:nvPr>
        </p:nvSpPr>
        <p:spPr/>
        <p:txBody>
          <a:bodyPr/>
          <a:lstStyle/>
          <a:p>
            <a:pPr fontAlgn="auto">
              <a:spcAft>
                <a:spcPts val="0"/>
              </a:spcAft>
              <a:defRPr/>
            </a:pPr>
            <a:r>
              <a:rPr lang="fr-CA" dirty="0" smtClean="0"/>
              <a:t>L’explication argumentative</a:t>
            </a:r>
            <a:endParaRPr lang="fr-CA"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custDataLst>
              <p:tags r:id="rId1"/>
            </p:custDataLst>
          </p:nvPr>
        </p:nvSpPr>
        <p:spPr>
          <a:xfrm>
            <a:off x="457200" y="428625"/>
            <a:ext cx="8229600" cy="5697538"/>
          </a:xfrm>
        </p:spPr>
        <p:txBody>
          <a:bodyPr>
            <a:normAutofit fontScale="62500" lnSpcReduction="20000"/>
          </a:bodyPr>
          <a:lstStyle/>
          <a:p>
            <a:pPr marL="365760" indent="-256032" fontAlgn="auto">
              <a:spcAft>
                <a:spcPts val="0"/>
              </a:spcAft>
              <a:buFont typeface="Wingdings 3"/>
              <a:buNone/>
              <a:defRPr/>
            </a:pPr>
            <a:r>
              <a:rPr lang="fr-CA" dirty="0" smtClean="0"/>
              <a:t>	Exemple d’utilisation de la stratégie de l’explication argumentative :</a:t>
            </a:r>
          </a:p>
          <a:p>
            <a:pPr marL="365760" indent="-256032" fontAlgn="auto">
              <a:spcAft>
                <a:spcPts val="0"/>
              </a:spcAft>
              <a:buFont typeface="Wingdings 3"/>
              <a:buNone/>
              <a:defRPr/>
            </a:pPr>
            <a:r>
              <a:rPr lang="fr-CA" dirty="0" smtClean="0"/>
              <a:t> </a:t>
            </a:r>
          </a:p>
          <a:p>
            <a:pPr marL="365760" indent="-256032" algn="just" fontAlgn="auto">
              <a:spcAft>
                <a:spcPts val="0"/>
              </a:spcAft>
              <a:buFont typeface="Wingdings 3"/>
              <a:buNone/>
              <a:defRPr/>
            </a:pPr>
            <a:r>
              <a:rPr lang="fr-CA" sz="3400" dirty="0" smtClean="0"/>
              <a:t>	</a:t>
            </a:r>
            <a:r>
              <a:rPr lang="fr-CA" sz="3400" i="1" dirty="0" smtClean="0">
                <a:solidFill>
                  <a:schemeClr val="accent6">
                    <a:lumMod val="60000"/>
                    <a:lumOff val="40000"/>
                  </a:schemeClr>
                </a:solidFill>
              </a:rPr>
              <a:t>La structure du texte argumentatif doit être apprise à l’école secondaire, car, tout au cours de notre vie, nous devons tenter de convaincre ou de persuader les gens qui nous entourent. </a:t>
            </a:r>
            <a:r>
              <a:rPr lang="fr-CA" sz="3400" i="1" dirty="0" smtClean="0">
                <a:solidFill>
                  <a:schemeClr val="accent6">
                    <a:lumMod val="75000"/>
                  </a:schemeClr>
                </a:solidFill>
              </a:rPr>
              <a:t>Vous voulez un emploi? La lettre de présentation est un texte argumentatif qui tentera de convaincre votre futur employeur que vous êtes la personne idéale pour le poste. Ce texte argumentatif ne pourra être convaincant que si les bases de sa structure sont maîtrisées. Après tout, la lettre de présentation n’offre qu’une seule chance et il serait désagréable de rater une opportunité intéressante par manque de connaissances de l’argumentation. Répéter que vous êtes une personne ponctuelle et perfectionniste ne vous aidera pas à vous démarquer. Par contre, si chaque argument que vous énoncez est appuyé d’une preuve ou d’une expérience de vie intéressante et reliée au poste, vos chances ne feront qu’augmenter.</a:t>
            </a:r>
            <a:endParaRPr lang="fr-CA" sz="3400" i="1" dirty="0">
              <a:solidFill>
                <a:schemeClr val="accent6">
                  <a:lumMod val="75000"/>
                </a:schemeClr>
              </a:solidFill>
            </a:endParaRPr>
          </a:p>
        </p:txBody>
      </p:sp>
      <p:sp>
        <p:nvSpPr>
          <p:cNvPr id="17411" name="Espace réservé du numéro de diapositive 3"/>
          <p:cNvSpPr>
            <a:spLocks noGrp="1"/>
          </p:cNvSpPr>
          <p:nvPr>
            <p:ph type="sldNum" sz="quarter" idx="12"/>
            <p:custDataLst>
              <p:tags r:id="rId2"/>
            </p:custDataLst>
          </p:nvPr>
        </p:nvSpPr>
        <p:spPr bwMode="auto">
          <a:noFill/>
          <a:ln>
            <a:miter lim="800000"/>
            <a:headEnd/>
            <a:tailEnd/>
          </a:ln>
        </p:spPr>
        <p:txBody>
          <a:bodyPr wrap="square" lIns="91440" tIns="45720" rIns="91440" bIns="45720" numCol="1" anchorCtr="0" compatLnSpc="1">
            <a:prstTxWarp prst="textNoShape">
              <a:avLst/>
            </a:prstTxWarp>
          </a:bodyPr>
          <a:lstStyle/>
          <a:p>
            <a:pPr fontAlgn="base">
              <a:spcBef>
                <a:spcPct val="0"/>
              </a:spcBef>
              <a:spcAft>
                <a:spcPct val="0"/>
              </a:spcAft>
            </a:pPr>
            <a:fld id="{304E6C5E-3D1B-4C38-AA6B-1C4281D31DCB}" type="slidenum">
              <a:rPr lang="fr-CA"/>
              <a:pPr fontAlgn="base">
                <a:spcBef>
                  <a:spcPct val="0"/>
                </a:spcBef>
                <a:spcAft>
                  <a:spcPct val="0"/>
                </a:spcAft>
              </a:pPr>
              <a:t>9</a:t>
            </a:fld>
            <a:endParaRPr lang="fr-CA"/>
          </a:p>
        </p:txBody>
      </p:sp>
    </p:spTree>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NUM" val="1"/>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2"/>
</p:tagLst>
</file>

<file path=ppt/tags/tag15.xml><?xml version="1.0" encoding="utf-8"?>
<p:tagLst xmlns:a="http://schemas.openxmlformats.org/drawingml/2006/main" xmlns:r="http://schemas.openxmlformats.org/officeDocument/2006/relationships" xmlns:p="http://schemas.openxmlformats.org/presentationml/2006/main">
  <p:tag name="NUM" val="3"/>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3"/>
</p:tagLst>
</file>

<file path=ppt/tags/tag19.xml><?xml version="1.0" encoding="utf-8"?>
<p:tagLst xmlns:a="http://schemas.openxmlformats.org/drawingml/2006/main" xmlns:r="http://schemas.openxmlformats.org/officeDocument/2006/relationships" xmlns:p="http://schemas.openxmlformats.org/presentationml/2006/main">
  <p:tag name="NUM" val="1"/>
</p:tagLst>
</file>

<file path=ppt/tags/tag2.xml><?xml version="1.0" encoding="utf-8"?>
<p:tagLst xmlns:a="http://schemas.openxmlformats.org/drawingml/2006/main" xmlns:r="http://schemas.openxmlformats.org/officeDocument/2006/relationships" xmlns:p="http://schemas.openxmlformats.org/presentationml/2006/main">
  <p:tag name="NUM" val="2"/>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2"/>
</p:tagLst>
</file>

<file path=ppt/tags/tag23.xml><?xml version="1.0" encoding="utf-8"?>
<p:tagLst xmlns:a="http://schemas.openxmlformats.org/drawingml/2006/main" xmlns:r="http://schemas.openxmlformats.org/officeDocument/2006/relationships" xmlns:p="http://schemas.openxmlformats.org/presentationml/2006/main">
  <p:tag name="NUM" val="3"/>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1"/>
</p:tagLst>
</file>

<file path=ppt/tags/tag26.xml><?xml version="1.0" encoding="utf-8"?>
<p:tagLst xmlns:a="http://schemas.openxmlformats.org/drawingml/2006/main" xmlns:r="http://schemas.openxmlformats.org/officeDocument/2006/relationships" xmlns:p="http://schemas.openxmlformats.org/presentationml/2006/main">
  <p:tag name="NUM" val="2"/>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3"/>
</p:tagLst>
</file>

<file path=ppt/tags/tag29.xml><?xml version="1.0" encoding="utf-8"?>
<p:tagLst xmlns:a="http://schemas.openxmlformats.org/drawingml/2006/main" xmlns:r="http://schemas.openxmlformats.org/officeDocument/2006/relationships" xmlns:p="http://schemas.openxmlformats.org/presentationml/2006/main">
  <p:tag name="NUM" val="1"/>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2"/>
</p:tagLst>
</file>

<file path=ppt/tags/tag31.xml><?xml version="1.0" encoding="utf-8"?>
<p:tagLst xmlns:a="http://schemas.openxmlformats.org/drawingml/2006/main" xmlns:r="http://schemas.openxmlformats.org/officeDocument/2006/relationships" xmlns:p="http://schemas.openxmlformats.org/presentationml/2006/main">
  <p:tag name="NUM" val="3"/>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3"/>
</p:tagLst>
</file>

<file path=ppt/tags/tag35.xml><?xml version="1.0" encoding="utf-8"?>
<p:tagLst xmlns:a="http://schemas.openxmlformats.org/drawingml/2006/main" xmlns:r="http://schemas.openxmlformats.org/officeDocument/2006/relationships" xmlns:p="http://schemas.openxmlformats.org/presentationml/2006/main">
  <p:tag name="NUM" val="1"/>
</p:tagLst>
</file>

<file path=ppt/tags/tag4.xml><?xml version="1.0" encoding="utf-8"?>
<p:tagLst xmlns:a="http://schemas.openxmlformats.org/drawingml/2006/main" xmlns:r="http://schemas.openxmlformats.org/officeDocument/2006/relationships" xmlns:p="http://schemas.openxmlformats.org/presentationml/2006/main">
  <p:tag name="NUM" val="3"/>
</p:tagLst>
</file>

<file path=ppt/tags/tag5.xml><?xml version="1.0" encoding="utf-8"?>
<p:tagLst xmlns:a="http://schemas.openxmlformats.org/drawingml/2006/main" xmlns:r="http://schemas.openxmlformats.org/officeDocument/2006/relationships" xmlns:p="http://schemas.openxmlformats.org/presentationml/2006/main">
  <p:tag name="NUM" val="1"/>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Rotonde">
  <a:themeElements>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Rotond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Rotond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Rotond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218</TotalTime>
  <Words>83</Words>
  <Application>Microsoft Office PowerPoint</Application>
  <PresentationFormat>Affichage à l'écran (4:3)</PresentationFormat>
  <Paragraphs>77</Paragraphs>
  <Slides>14</Slides>
  <Notes>0</Notes>
  <HiddenSlides>0</HiddenSlides>
  <MMClips>0</MMClips>
  <ScaleCrop>false</ScaleCrop>
  <HeadingPairs>
    <vt:vector size="4" baseType="variant">
      <vt:variant>
        <vt:lpstr>Thème</vt:lpstr>
      </vt:variant>
      <vt:variant>
        <vt:i4>1</vt:i4>
      </vt:variant>
      <vt:variant>
        <vt:lpstr>Titres des diapositives</vt:lpstr>
      </vt:variant>
      <vt:variant>
        <vt:i4>14</vt:i4>
      </vt:variant>
    </vt:vector>
  </HeadingPairs>
  <TitlesOfParts>
    <vt:vector size="15" baseType="lpstr">
      <vt:lpstr>Rotonde</vt:lpstr>
      <vt:lpstr>Plan d’un texte argumentatif</vt:lpstr>
      <vt:lpstr>Introduction</vt:lpstr>
      <vt:lpstr>Diapositive 3</vt:lpstr>
      <vt:lpstr>Diapositive 4</vt:lpstr>
      <vt:lpstr>Diapositive 5</vt:lpstr>
      <vt:lpstr>Diapositive 6</vt:lpstr>
      <vt:lpstr>Développement</vt:lpstr>
      <vt:lpstr>L’explication argumentative</vt:lpstr>
      <vt:lpstr>Diapositive 9</vt:lpstr>
      <vt:lpstr>La réfutation</vt:lpstr>
      <vt:lpstr>Diapositive 11</vt:lpstr>
      <vt:lpstr>Développement (suite)</vt:lpstr>
      <vt:lpstr>Conclusion</vt:lpstr>
      <vt:lpstr>Petits conseils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Plan d’un texte argumentatif</dc:title>
  <dc:creator>Mich</dc:creator>
  <cp:lastModifiedBy>ess</cp:lastModifiedBy>
  <cp:revision>30</cp:revision>
  <dcterms:created xsi:type="dcterms:W3CDTF">2011-01-26T19:36:13Z</dcterms:created>
  <dcterms:modified xsi:type="dcterms:W3CDTF">2012-10-03T12:33:29Z</dcterms:modified>
</cp:coreProperties>
</file>