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hyperlink" Target="http://buklib.net/books/23002/#_ftn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  <a:effectLst/>
                <a:latin typeface="Segoe Script" pitchFamily="34" charset="0"/>
              </a:rPr>
              <a:t>Джерела</a:t>
            </a:r>
            <a:r>
              <a:rPr lang="ru-RU" sz="3200" dirty="0">
                <a:solidFill>
                  <a:srgbClr val="C00000"/>
                </a:solidFill>
                <a:effectLst/>
                <a:latin typeface="Segoe Script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/>
                <a:latin typeface="Segoe Script" pitchFamily="34" charset="0"/>
              </a:rPr>
              <a:t>цивільного</a:t>
            </a:r>
            <a:r>
              <a:rPr lang="ru-RU" sz="3200" dirty="0">
                <a:solidFill>
                  <a:srgbClr val="C00000"/>
                </a:solidFill>
                <a:effectLst/>
                <a:latin typeface="Segoe Script" pitchFamily="34" charset="0"/>
              </a:rPr>
              <a:t> й торгового права </a:t>
            </a:r>
            <a:r>
              <a:rPr lang="ru-RU" sz="3200" dirty="0" err="1">
                <a:solidFill>
                  <a:srgbClr val="C00000"/>
                </a:solidFill>
                <a:effectLst/>
                <a:latin typeface="Segoe Script" pitchFamily="34" charset="0"/>
              </a:rPr>
              <a:t>зарубіжних</a:t>
            </a:r>
            <a:r>
              <a:rPr lang="ru-RU" sz="3200" dirty="0">
                <a:solidFill>
                  <a:srgbClr val="C00000"/>
                </a:solidFill>
                <a:effectLst/>
                <a:latin typeface="Segoe Script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Script" pitchFamily="34" charset="0"/>
              </a:rPr>
              <a:t>країн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 - 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це</a:t>
            </a:r>
            <a:endParaRPr lang="ru-RU" sz="3200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7406640" cy="417646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державах.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санкціонує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визнає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апріорно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обов’язковими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систему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68">
        <p:split orient="vert"/>
      </p:transition>
    </mc:Choice>
    <mc:Fallback xmlns="">
      <p:transition spd="slow" advTm="70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4345"/>
            <a:ext cx="69847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акт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НЦК </a:t>
            </a:r>
            <a:r>
              <a:rPr lang="ru-RU" sz="24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приписами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характеру (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не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казуїстичних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деталей).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Специфічною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НЦК 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невизначених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«добра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совість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«на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каучуковими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еластичний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тлумачити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часом у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протилежному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Кодекс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науково-логічною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обґрунтованою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чіткою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системою.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громіздкими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формулювання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 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надзвичай­но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фахівцям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й практично не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зрозумілий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пересічним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25">
        <p:circle/>
      </p:transition>
    </mc:Choice>
    <mc:Fallback xmlns="">
      <p:transition spd="slow" advTm="100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законодавчим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актом є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уложення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комерційний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кодекс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НТК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1897 р.,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уведений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1900 р.;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первісно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905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НТК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5 книг. Перша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 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діячі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регламентує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реєстрів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торгової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прокури й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довіреності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 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маклерів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Друга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негласне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командит­ні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негласні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книги»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відведена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приписам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додатковим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приписам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об’єднаннями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акціонерні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командитні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обмеженою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відповідальністю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зареєстровані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кооперативи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інститути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угоди»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-продаж,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комісійні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експедиційні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залізничні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—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п’ята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Заморська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68">
        <p:fade/>
      </p:transition>
    </mc:Choice>
    <mc:Fallback xmlns="">
      <p:transition spd="med" advTm="10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7048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торгового права 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кодифіковане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приватне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дуалістичною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системою: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(1804),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«Кодексом Наполеона»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розробили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Порталіс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Тронше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Маллєвіль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спиралися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римське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дореволюційну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судову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практику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опрацювали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потреб нового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Кодекс Наполеона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революційне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відіграв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ствердженні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слугував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взірцем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реформ права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державах;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вплинув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досконалим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виразом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товарного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4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650">
        <p14:honeycomb/>
      </p:transition>
    </mc:Choice>
    <mc:Fallback xmlns="">
      <p:transition spd="slow" advTm="10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кодифікований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торгового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комерційного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права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1807 р.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доповнив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ФЦК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дуалізм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приватного права,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уміщував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648 статей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складався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4-х книг: 1-ша 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2-га —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морську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3-тя —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неспроможність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судове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санацію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банкрутство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неспроможністю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4-та —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юрисдикцію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(правила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54">
        <p14:prism isContent="1" isInverted="1"/>
      </p:transition>
    </mc:Choice>
    <mc:Fallback xmlns="">
      <p:transition spd="slow" advTm="9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0387" y="260648"/>
            <a:ext cx="5958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Акти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делегованого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законодавства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(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декрети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і т.п.) є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джерелами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цивільного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й торгового права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Франції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, часом вони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вносять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зміни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законів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та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кодексів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Звичай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також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є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джерелом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цивільного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й торгового права та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застосовується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аналогічно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германської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цивільно-правової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підсистеми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: в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доповнення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до норм закону,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незалежно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від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закону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всупереч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диспозитивним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нормам.</a:t>
            </a:r>
            <a:endParaRPr lang="ru-RU" sz="3200" b="0" i="0" dirty="0"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7731"/>
      </p:ext>
    </p:extLst>
  </p:cSld>
  <p:clrMapOvr>
    <a:masterClrMapping/>
  </p:clrMapOvr>
  <p:transition spd="slow" advTm="79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88640"/>
            <a:ext cx="6408712" cy="847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tx1"/>
                </a:solidFill>
                <a:latin typeface="Tahoma"/>
              </a:rPr>
              <a:t>У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доктрині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англо-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американського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права система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джерел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ahoma"/>
              </a:rPr>
              <a:t>поділяється</a:t>
            </a:r>
            <a:r>
              <a:rPr lang="ru-RU" sz="2000" i="1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на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дві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групи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47900" y="1467628"/>
            <a:ext cx="259228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ahoma"/>
              </a:rPr>
              <a:t>обов’язкові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1450651"/>
            <a:ext cx="2658825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ahoma"/>
              </a:rPr>
              <a:t>необов’язкові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7860" y="2636912"/>
            <a:ext cx="2952328" cy="3744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прецеденти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підзаконні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custom),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law merchant),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equity),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королівські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прерогативи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royal prerogative),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канонічне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canon law),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reason, natural law),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приватно-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угоди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852936"/>
            <a:ext cx="2952328" cy="1584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практика,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Obiter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dictum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dictum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істина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правда)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100392" y="260648"/>
            <a:ext cx="576064" cy="1206980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259632" y="260648"/>
            <a:ext cx="432048" cy="1190003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71800" y="2170731"/>
            <a:ext cx="432048" cy="3221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49484" y="2187708"/>
            <a:ext cx="432048" cy="3221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422">
        <p14:shred/>
      </p:transition>
    </mc:Choice>
    <mc:Fallback xmlns="">
      <p:transition spd="slow" advTm="9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романо-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германської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віднайти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розмежування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публічне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приватне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торгове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адміністративне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таких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нас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особа,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непереборна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норма права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звичного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континентального права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й абстрактна,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німецькому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тут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неможливі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норм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імперативні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диспозитивні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кодифікація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континентальним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типом.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Англійське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двоїстичну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систему, яка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право та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 прецедентного права.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2278"/>
      </p:ext>
    </p:extLst>
  </p:cSld>
  <p:clrMapOvr>
    <a:masterClrMapping/>
  </p:clrMapOvr>
  <p:transition spd="slow" advTm="982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030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цивільних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(1985 р.),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векселі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(1882 р.),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(1925 р.), про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(1980 р.)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Англійські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казуїстичністю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описом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правил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поведін­ки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посилаючись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законом,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прецедентним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правом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730">
        <p14:conveyor dir="l"/>
      </p:transition>
    </mc:Choice>
    <mc:Fallback xmlns="">
      <p:transition spd="slow" advTm="9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79653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Прецедентне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в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провідну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 США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суди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необмежені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розсуду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федерального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(прецедентного) права,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штату. Формула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федерального права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федеральні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неправомочні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і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федерального закону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штату.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одного штату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автономне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незалежне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постулат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[9]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фундаментальною основою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законодавцями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79">
        <p14:flip dir="r"/>
      </p:transition>
    </mc:Choice>
    <mc:Fallback xmlns="">
      <p:transition spd="slow" advTm="8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847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США (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ЄТК),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штатах, за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Луїзіани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Вірджинії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федерального округу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Колумбія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1952 р.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видано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редакцій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нормативно-правового акту,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1990 р.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11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-продаж,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оборотні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банківські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депозити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інкасові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акредитиви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комплексна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-продаж,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коносаменти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товаророзпорядчі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інвестиційні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продаж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дата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дата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перехідні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ЄТК. Правила ЄТК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комерсантами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36">
        <p14:flythrough/>
      </p:transition>
    </mc:Choice>
    <mc:Fallback xmlns="">
      <p:transition spd="slow" advTm="10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116632"/>
            <a:ext cx="5904656" cy="864096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6666"/>
                </a:solidFill>
                <a:latin typeface="Tahoma"/>
              </a:rPr>
              <a:t>У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науковій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юридичній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літературі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розрізняють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такі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види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уніфікації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0072" y="1340768"/>
            <a:ext cx="3024336" cy="648072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універсальна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4128" y="1340768"/>
            <a:ext cx="2952328" cy="648072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регіональна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286" y="2420888"/>
            <a:ext cx="2808312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межах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Скандинавські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Швеція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Норвегія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Фінляндія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Ісландія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уніфікованих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торгового права;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уніфікації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права; прикладом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й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СНД про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цивільних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кримінальних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справах (1993 р.</a:t>
            </a:r>
            <a:r>
              <a:rPr lang="ru-RU" dirty="0">
                <a:solidFill>
                  <a:srgbClr val="666666"/>
                </a:solidFill>
                <a:latin typeface="Tahoma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8084" y="2420888"/>
            <a:ext cx="2808312" cy="3240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всесвітньою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Женевська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вексельна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(1930 р.) і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Женевська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(1931 р.)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Женевська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(1952 р.),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ООН про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-продажу 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Відень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1980 р.) та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2" idx="3"/>
          </p:cNvCxnSpPr>
          <p:nvPr/>
        </p:nvCxnSpPr>
        <p:spPr>
          <a:xfrm>
            <a:off x="7452320" y="548680"/>
            <a:ext cx="5040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1"/>
          </p:cNvCxnSpPr>
          <p:nvPr/>
        </p:nvCxnSpPr>
        <p:spPr>
          <a:xfrm flipH="1">
            <a:off x="1271286" y="548680"/>
            <a:ext cx="2763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56376" y="548680"/>
            <a:ext cx="0" cy="4320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71286" y="548680"/>
            <a:ext cx="0" cy="4320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2339752" y="1988840"/>
            <a:ext cx="57606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44208" y="1997224"/>
            <a:ext cx="57606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Звук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23">
        <p:split orient="vert"/>
      </p:transition>
    </mc:Choice>
    <mc:Fallback xmlns="">
      <p:transition spd="slow" advTm="99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5846"/>
            <a:ext cx="71287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зазначалося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торгового права США, як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прецедентного, так і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принцип: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взятого штату.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правом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розбіжностей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результатами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права. Та попри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США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фундаментальна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обумовлена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факторами. Перш за все, як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вона є результатом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стану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юристів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того, 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суттєвих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розбіжностей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 системами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тяжіють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право, яке за сферою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федеральним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правом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68">
        <p14:window dir="vert"/>
      </p:transition>
    </mc:Choice>
    <mc:Fallback xmlns="">
      <p:transition spd="slow" advTm="10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88640"/>
            <a:ext cx="7704856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Джерелами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цивільного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й торгового права в </a:t>
            </a:r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зарубіжних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країнах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є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581" y="234888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Міжнародні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угоди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749" y="142116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Закони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007" y="3284984"/>
            <a:ext cx="3096344" cy="11521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Адміністративні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акти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нормативного характеру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0487" y="4678676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Судовий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прецедент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694637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Судова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практика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5218" y="569776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Принципи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права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25218" y="4678676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Нормативні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договори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517" y="35010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Правова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цивільна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) доктрина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76119" y="234888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Звичаєвості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9517" y="1442833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Звичай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4" name="Прямая соединительная линия 13"/>
          <p:cNvCxnSpPr>
            <a:stCxn id="2" idx="2"/>
          </p:cNvCxnSpPr>
          <p:nvPr/>
        </p:nvCxnSpPr>
        <p:spPr>
          <a:xfrm>
            <a:off x="5040052" y="908720"/>
            <a:ext cx="0" cy="540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1781200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2689029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99442" y="3841157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99442" y="5038716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08004" y="6057800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2657"/>
      </p:ext>
    </p:extLst>
  </p:cSld>
  <p:clrMapOvr>
    <a:masterClrMapping/>
  </p:clrMapOvr>
  <p:transition spd="slow" advTm="78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558" y="499103"/>
            <a:ext cx="194421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Закони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8018" y="1595233"/>
            <a:ext cx="1944216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Міжнародні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угоди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780095"/>
            <a:ext cx="194421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ahoma"/>
              </a:rPr>
              <a:t>Адміністративні</a:t>
            </a:r>
            <a:r>
              <a:rPr lang="ru-RU" sz="1600" dirty="0">
                <a:solidFill>
                  <a:srgbClr val="C00000"/>
                </a:solidFill>
                <a:latin typeface="Tahoma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ahoma"/>
              </a:rPr>
              <a:t>акти</a:t>
            </a:r>
            <a:r>
              <a:rPr lang="ru-RU" sz="1600" dirty="0">
                <a:solidFill>
                  <a:srgbClr val="C00000"/>
                </a:solidFill>
                <a:latin typeface="Tahoma"/>
              </a:rPr>
              <a:t> нормативного характеру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3974" y="1595233"/>
            <a:ext cx="53285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договори,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приватного права,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інкорпоровані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7444" y="296651"/>
            <a:ext cx="5328592" cy="9089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нормативно-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видаються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компетентними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законодавчими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як правило, парламентом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вста­новленої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2267" y="4378096"/>
            <a:ext cx="1944216" cy="60282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Судовий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прецедент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075" y="2960115"/>
            <a:ext cx="53285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видаються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урядом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8054" y="4279329"/>
            <a:ext cx="5327701" cy="7015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винесене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будь-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цивільній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яке є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обов’язковим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рівнозначної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нижчої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інстанції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тотожних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справ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7574" y="5517232"/>
            <a:ext cx="194421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Судова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практика</a:t>
            </a:r>
            <a:r>
              <a:rPr lang="ru-RU" dirty="0">
                <a:solidFill>
                  <a:srgbClr val="666666"/>
                </a:solidFill>
                <a:latin typeface="Tahoma"/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8059" y="5373216"/>
            <a:ext cx="5292855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нормотворчі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суду,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нижчими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справах,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ідентичними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подібними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до тих,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виносяться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70642" y="1106612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63416" y="2385117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998351" y="3971397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61064" y="5035607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2" idx="3"/>
          </p:cNvCxnSpPr>
          <p:nvPr/>
        </p:nvCxnSpPr>
        <p:spPr>
          <a:xfrm>
            <a:off x="3158774" y="751131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00574" y="1955273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158774" y="3284151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00574" y="4633110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144621" y="5769260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9461"/>
      </p:ext>
    </p:extLst>
  </p:cSld>
  <p:clrMapOvr>
    <a:masterClrMapping/>
  </p:clrMapOvr>
  <p:transition spd="slow" advTm="1067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03948" y="228836"/>
            <a:ext cx="4752528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набуті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суспільною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практикою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правила,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суперечать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публічному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порядку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628800"/>
            <a:ext cx="2232248" cy="64807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Звичаєвості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7996" y="2852936"/>
            <a:ext cx="2232248" cy="72008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Принципи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права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0680" y="4293096"/>
            <a:ext cx="2232248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Нормативні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договори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5589240"/>
            <a:ext cx="2232248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Правова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(</a:t>
            </a:r>
            <a:r>
              <a:rPr lang="ru-RU" dirty="0" err="1">
                <a:solidFill>
                  <a:srgbClr val="C00000"/>
                </a:solidFill>
                <a:latin typeface="Tahoma"/>
              </a:rPr>
              <a:t>цивільна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) доктрина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4499" y="341040"/>
            <a:ext cx="1964610" cy="56768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Звичай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1196752"/>
            <a:ext cx="4752528" cy="108012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склалися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однакового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сторонам і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відображені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розмежувати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звичаями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75956" y="2538085"/>
            <a:ext cx="4680520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керівні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покладені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основу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й торгового права,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рів­ні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правосвідомості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норм і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правовідносин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3501008"/>
            <a:ext cx="4680520" cy="156936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договори,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права.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Специфічними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різновидами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є,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вводяться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комерційними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мирові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угоди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третейські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суди,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торговими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палатами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інститутами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асоціацій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5301208"/>
            <a:ext cx="4500500" cy="129614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суджень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цивільно-правові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Вона є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торгового права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системах,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думкам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авторитетних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обов’язкове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мусульманське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право,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англійське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право)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908720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010780" y="2276872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15716" y="3705703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88096" y="5085184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7" idx="3"/>
          </p:cNvCxnSpPr>
          <p:nvPr/>
        </p:nvCxnSpPr>
        <p:spPr>
          <a:xfrm>
            <a:off x="3209109" y="624880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61509" y="1940407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42928" y="3068960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92666" y="4704420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61509" y="5986709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682"/>
      </p:ext>
    </p:extLst>
  </p:cSld>
  <p:clrMapOvr>
    <a:masterClrMapping/>
  </p:clrMapOvr>
  <p:transition spd="slow" advTm="108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16974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err="1">
                <a:solidFill>
                  <a:srgbClr val="0070C0"/>
                </a:solidFill>
                <a:effectLst/>
                <a:latin typeface="Segoe Print" pitchFamily="2" charset="0"/>
              </a:rPr>
              <a:t>Уніфікацією</a:t>
            </a:r>
            <a:r>
              <a:rPr lang="ru-RU" sz="3600" dirty="0">
                <a:solidFill>
                  <a:srgbClr val="0070C0"/>
                </a:solidFill>
                <a:effectLst/>
                <a:latin typeface="Segoe Print" pitchFamily="2" charset="0"/>
              </a:rPr>
              <a:t> норм </a:t>
            </a:r>
            <a:r>
              <a:rPr lang="ru-RU" sz="3600" dirty="0" err="1">
                <a:solidFill>
                  <a:srgbClr val="0070C0"/>
                </a:solidFill>
                <a:effectLst/>
                <a:latin typeface="Segoe Print" pitchFamily="2" charset="0"/>
              </a:rPr>
              <a:t>цивільного</a:t>
            </a:r>
            <a:r>
              <a:rPr lang="ru-RU" sz="3600" dirty="0">
                <a:solidFill>
                  <a:srgbClr val="0070C0"/>
                </a:solidFill>
                <a:effectLst/>
                <a:latin typeface="Segoe Print" pitchFamily="2" charset="0"/>
              </a:rPr>
              <a:t> і торгового права </a:t>
            </a:r>
            <a:r>
              <a:rPr lang="ru-RU" sz="3600" dirty="0" err="1">
                <a:solidFill>
                  <a:srgbClr val="0070C0"/>
                </a:solidFill>
                <a:effectLst/>
                <a:latin typeface="Segoe Print" pitchFamily="2" charset="0"/>
              </a:rPr>
              <a:t>зарубіжних</a:t>
            </a:r>
            <a:r>
              <a:rPr lang="ru-RU" sz="3600" dirty="0">
                <a:solidFill>
                  <a:srgbClr val="0070C0"/>
                </a:solidFill>
                <a:effectLst/>
                <a:latin typeface="Segoe Print" pitchFamily="2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effectLst/>
                <a:latin typeface="Segoe Print" pitchFamily="2" charset="0"/>
              </a:rPr>
              <a:t>країн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Segoe Print" pitchFamily="2" charset="0"/>
              </a:rPr>
              <a:t> є:</a:t>
            </a:r>
            <a:endParaRPr lang="ru-RU" sz="36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7406640" cy="201622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узгодженості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суперечностей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170">
        <p14:vortex dir="r"/>
      </p:transition>
    </mc:Choice>
    <mc:Fallback xmlns="">
      <p:transition spd="slow" advTm="7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54461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уніфікації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торгового права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1340768"/>
            <a:ext cx="280831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1309936"/>
            <a:ext cx="25202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708920"/>
            <a:ext cx="2448272" cy="37444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зобов’язуються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уніфікованих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нормам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00731" y="2708920"/>
            <a:ext cx="2160240" cy="34684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проекту типового 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уніфікованого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модельного,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закону,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зацікавлені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ініціативою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зобов’язання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380312" y="260648"/>
            <a:ext cx="648072" cy="936104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259632" y="260648"/>
            <a:ext cx="576064" cy="936104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11760" y="2204864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16216" y="222071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4">
        <p14:prism isContent="1"/>
      </p:transition>
    </mc:Choice>
    <mc:Fallback xmlns="">
      <p:transition spd="slow" advTm="101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332656"/>
            <a:ext cx="583264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ahoma"/>
              </a:rPr>
              <a:t>У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доктрині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країн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континентальної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цивільно-правової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сім’ї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ahoma"/>
              </a:rPr>
              <a:t>виділяють</a:t>
            </a:r>
            <a:r>
              <a:rPr lang="ru-RU" i="1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ahoma"/>
              </a:rPr>
              <a:t>джерела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2" y="1556792"/>
            <a:ext cx="25202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ahoma"/>
              </a:rPr>
              <a:t>обов’язкові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нормативні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548020"/>
            <a:ext cx="25202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ahoma"/>
              </a:rPr>
              <a:t>необов’язкові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ненормативні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780928"/>
            <a:ext cx="2376264" cy="3240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err="1" smtClean="0">
                <a:solidFill>
                  <a:schemeClr val="tx1"/>
                </a:solidFill>
                <a:latin typeface="Tahoma"/>
              </a:rPr>
              <a:t>конституція</a:t>
            </a:r>
            <a:r>
              <a:rPr lang="ru-RU" sz="1900" dirty="0" smtClean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міжнародні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угоди,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кодекси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та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галузеві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закони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підзаконні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акти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звичаї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торгові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звичаї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загальні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принципи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права, приватно-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правові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угоди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763238"/>
            <a:ext cx="2376264" cy="25379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err="1">
                <a:solidFill>
                  <a:schemeClr val="tx1"/>
                </a:solidFill>
                <a:latin typeface="Tahoma"/>
              </a:rPr>
              <a:t>судовий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ahoma"/>
              </a:rPr>
              <a:t>прецедент</a:t>
            </a:r>
            <a:r>
              <a:rPr lang="ru-RU" sz="1900" u="sng" dirty="0">
                <a:solidFill>
                  <a:schemeClr val="tx1"/>
                </a:solidFill>
                <a:latin typeface="Times New Roman"/>
              </a:rPr>
              <a:t>,</a:t>
            </a:r>
            <a:r>
              <a:rPr lang="ru-RU" sz="19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судову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практику, доктрину,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закони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зарубіжних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країн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рішення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зарубіжних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ahoma"/>
              </a:rPr>
              <a:t>судів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71800" y="1052736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84168" y="106112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699792" y="222945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84168" y="222945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5268"/>
      </p:ext>
    </p:extLst>
  </p:cSld>
  <p:clrMapOvr>
    <a:masterClrMapping/>
  </p:clrMapOvr>
  <p:transition spd="slow" advTm="81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торгового права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(ФРН)</a:t>
            </a:r>
          </a:p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ФРН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кодифіковане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система приватного пра­ва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дуалістична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уложення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яке в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кодексом. НЦК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1896 р. та вступив в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1900 р.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Первісна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параграфів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(так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НЦК) становила 2385</a:t>
            </a:r>
            <a:endParaRPr lang="ru-RU" sz="2800" b="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7">
        <p14:prism isContent="1"/>
      </p:transition>
    </mc:Choice>
    <mc:Fallback xmlns="">
      <p:transition spd="slow" advTm="7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2062</Words>
  <Application>Microsoft Office PowerPoint</Application>
  <PresentationFormat>Экран (4:3)</PresentationFormat>
  <Paragraphs>71</Paragraphs>
  <Slides>20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Corbel</vt:lpstr>
      <vt:lpstr>Gill Sans MT</vt:lpstr>
      <vt:lpstr>Monotype Corsiva</vt:lpstr>
      <vt:lpstr>Segoe Print</vt:lpstr>
      <vt:lpstr>Segoe Script</vt:lpstr>
      <vt:lpstr>Tahoma</vt:lpstr>
      <vt:lpstr>Times New Roman</vt:lpstr>
      <vt:lpstr>Verdana</vt:lpstr>
      <vt:lpstr>Wingdings 2</vt:lpstr>
      <vt:lpstr>Солнцестояние</vt:lpstr>
      <vt:lpstr>Джерела цивільного й торгового права зарубіжних країн - це</vt:lpstr>
      <vt:lpstr>Презентация PowerPoint</vt:lpstr>
      <vt:lpstr>Презентация PowerPoint</vt:lpstr>
      <vt:lpstr>Презентация PowerPoint</vt:lpstr>
      <vt:lpstr>Презентация PowerPoint</vt:lpstr>
      <vt:lpstr>Уніфікацією норм цивільного і торгового права зарубіжних країн 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цивільного й торгового права зарубіжних країн - це</dc:title>
  <dc:creator>Януля</dc:creator>
  <cp:lastModifiedBy>Георгий</cp:lastModifiedBy>
  <cp:revision>72</cp:revision>
  <dcterms:created xsi:type="dcterms:W3CDTF">2014-12-19T19:22:42Z</dcterms:created>
  <dcterms:modified xsi:type="dcterms:W3CDTF">2020-04-23T18:41:49Z</dcterms:modified>
</cp:coreProperties>
</file>