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5736-5FC0-4A28-8AEC-88A48E618AC6}" type="datetimeFigureOut">
              <a:rPr lang="ru-RU" smtClean="0"/>
              <a:t>29.09.2022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8152FB-FAE3-4F07-85B0-4E2FB0A35362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5736-5FC0-4A28-8AEC-88A48E618AC6}" type="datetimeFigureOut">
              <a:rPr lang="ru-RU" smtClean="0"/>
              <a:t>29.09.2022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152FB-FAE3-4F07-85B0-4E2FB0A353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5736-5FC0-4A28-8AEC-88A48E618AC6}" type="datetimeFigureOut">
              <a:rPr lang="ru-RU" smtClean="0"/>
              <a:t>29.09.2022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152FB-FAE3-4F07-85B0-4E2FB0A353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D0B5736-5FC0-4A28-8AEC-88A48E618AC6}" type="datetimeFigureOut">
              <a:rPr lang="ru-RU" smtClean="0"/>
              <a:t>29.09.2022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28152FB-FAE3-4F07-85B0-4E2FB0A35362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5736-5FC0-4A28-8AEC-88A48E618AC6}" type="datetimeFigureOut">
              <a:rPr lang="ru-RU" smtClean="0"/>
              <a:t>29.09.2022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152FB-FAE3-4F07-85B0-4E2FB0A3536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5736-5FC0-4A28-8AEC-88A48E618AC6}" type="datetimeFigureOut">
              <a:rPr lang="ru-RU" smtClean="0"/>
              <a:t>29.09.2022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152FB-FAE3-4F07-85B0-4E2FB0A3536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152FB-FAE3-4F07-85B0-4E2FB0A3536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5736-5FC0-4A28-8AEC-88A48E618AC6}" type="datetimeFigureOut">
              <a:rPr lang="ru-RU" smtClean="0"/>
              <a:t>29.09.2022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5736-5FC0-4A28-8AEC-88A48E618AC6}" type="datetimeFigureOut">
              <a:rPr lang="ru-RU" smtClean="0"/>
              <a:t>29.09.2022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152FB-FAE3-4F07-85B0-4E2FB0A3536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5736-5FC0-4A28-8AEC-88A48E618AC6}" type="datetimeFigureOut">
              <a:rPr lang="ru-RU" smtClean="0"/>
              <a:t>29.09.2022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152FB-FAE3-4F07-85B0-4E2FB0A353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D0B5736-5FC0-4A28-8AEC-88A48E618AC6}" type="datetimeFigureOut">
              <a:rPr lang="ru-RU" smtClean="0"/>
              <a:t>29.09.2022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8152FB-FAE3-4F07-85B0-4E2FB0A3536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5736-5FC0-4A28-8AEC-88A48E618AC6}" type="datetimeFigureOut">
              <a:rPr lang="ru-RU" smtClean="0"/>
              <a:t>29.09.2022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8152FB-FAE3-4F07-85B0-4E2FB0A3536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D0B5736-5FC0-4A28-8AEC-88A48E618AC6}" type="datetimeFigureOut">
              <a:rPr lang="ru-RU" smtClean="0"/>
              <a:t>29.09.2022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28152FB-FAE3-4F07-85B0-4E2FB0A35362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sz="3600" dirty="0" smtClean="0"/>
              <a:t>Практична робота 5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Основи токсикології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55576" y="4365104"/>
            <a:ext cx="74168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Відповідь</a:t>
            </a:r>
            <a:r>
              <a:rPr lang="ru-RU" dirty="0"/>
              <a:t>: для </a:t>
            </a:r>
            <a:r>
              <a:rPr lang="ru-RU" dirty="0" err="1"/>
              <a:t>турбазіда</a:t>
            </a:r>
            <a:r>
              <a:rPr lang="ru-RU" dirty="0"/>
              <a:t> </a:t>
            </a:r>
            <a:r>
              <a:rPr lang="ru-RU" i="1" dirty="0"/>
              <a:t>DL50 = 172 ± 2,8 мг/кг, тому </a:t>
            </a:r>
            <a:r>
              <a:rPr lang="ru-RU" i="1" dirty="0" err="1"/>
              <a:t>його</a:t>
            </a:r>
            <a:r>
              <a:rPr lang="ru-RU" i="1" dirty="0"/>
              <a:t> </a:t>
            </a:r>
            <a:r>
              <a:rPr lang="ru-RU" i="1" dirty="0" err="1"/>
              <a:t>можна</a:t>
            </a:r>
            <a:r>
              <a:rPr lang="ru-RU" i="1" dirty="0"/>
              <a:t> </a:t>
            </a:r>
            <a:r>
              <a:rPr lang="ru-RU" i="1" dirty="0" err="1"/>
              <a:t>віднести</a:t>
            </a:r>
            <a:r>
              <a:rPr lang="ru-RU" i="1" dirty="0"/>
              <a:t> до </a:t>
            </a:r>
            <a:r>
              <a:rPr lang="ru-RU" i="1" dirty="0" err="1"/>
              <a:t>помірно</a:t>
            </a:r>
            <a:r>
              <a:rPr lang="ru-RU" i="1" dirty="0"/>
              <a:t> </a:t>
            </a:r>
            <a:r>
              <a:rPr lang="ru-RU" i="1" dirty="0" err="1"/>
              <a:t>небезпечних</a:t>
            </a:r>
            <a:r>
              <a:rPr lang="ru-RU" i="1" dirty="0"/>
              <a:t> </a:t>
            </a:r>
            <a:r>
              <a:rPr lang="ru-RU" i="1" dirty="0" err="1"/>
              <a:t>речовин</a:t>
            </a:r>
            <a:r>
              <a:rPr lang="ru-RU" i="1" dirty="0"/>
              <a:t> за </a:t>
            </a:r>
            <a:r>
              <a:rPr lang="ru-RU" i="1" dirty="0" err="1"/>
              <a:t>інтенсивністю</a:t>
            </a:r>
            <a:r>
              <a:rPr lang="ru-RU" i="1" dirty="0"/>
              <a:t> </a:t>
            </a:r>
            <a:r>
              <a:rPr lang="ru-RU" i="1" dirty="0" err="1"/>
              <a:t>виникаючих</a:t>
            </a:r>
            <a:r>
              <a:rPr lang="ru-RU" i="1" dirty="0"/>
              <a:t> </a:t>
            </a:r>
            <a:r>
              <a:rPr lang="ru-RU" i="1" dirty="0" err="1"/>
              <a:t>ефектів</a:t>
            </a:r>
            <a:r>
              <a:rPr lang="ru-RU" i="1" dirty="0"/>
              <a:t> при </a:t>
            </a:r>
            <a:r>
              <a:rPr lang="ru-RU" i="1" dirty="0" err="1"/>
              <a:t>введенні</a:t>
            </a:r>
            <a:r>
              <a:rPr lang="ru-RU" i="1" dirty="0"/>
              <a:t> в </a:t>
            </a:r>
            <a:r>
              <a:rPr lang="ru-RU" i="1" dirty="0" err="1"/>
              <a:t>організм</a:t>
            </a:r>
            <a:r>
              <a:rPr lang="ru-RU" i="1" dirty="0"/>
              <a:t> через рот (табл. З</a:t>
            </a:r>
            <a:r>
              <a:rPr lang="ru-RU" i="1" dirty="0" smtClean="0"/>
              <a:t> </a:t>
            </a:r>
            <a:r>
              <a:rPr lang="ru-RU" i="1" dirty="0" err="1" smtClean="0"/>
              <a:t>попередніх</a:t>
            </a:r>
            <a:r>
              <a:rPr lang="ru-RU" i="1" dirty="0" smtClean="0"/>
              <a:t> </a:t>
            </a:r>
            <a:r>
              <a:rPr lang="ru-RU" i="1" dirty="0" err="1" smtClean="0"/>
              <a:t>практичних</a:t>
            </a:r>
            <a:r>
              <a:rPr lang="ru-RU" i="1" dirty="0" smtClean="0"/>
              <a:t> </a:t>
            </a:r>
            <a:r>
              <a:rPr lang="ru-RU" i="1" dirty="0" err="1" smtClean="0"/>
              <a:t>робіт</a:t>
            </a:r>
            <a:r>
              <a:rPr lang="ru-RU" i="1" dirty="0" smtClean="0"/>
              <a:t>).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404664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Як </a:t>
            </a:r>
            <a:r>
              <a:rPr lang="ru-RU" dirty="0" err="1"/>
              <a:t>зазначалося</a:t>
            </a:r>
            <a:r>
              <a:rPr lang="ru-RU" dirty="0"/>
              <a:t> </a:t>
            </a:r>
            <a:r>
              <a:rPr lang="ru-RU" dirty="0" err="1"/>
              <a:t>вище</a:t>
            </a:r>
            <a:r>
              <a:rPr lang="ru-RU" dirty="0"/>
              <a:t>, величину </a:t>
            </a:r>
            <a:r>
              <a:rPr lang="ru-RU" i="1" dirty="0"/>
              <a:t>DL50 </a:t>
            </a:r>
            <a:r>
              <a:rPr lang="ru-RU" i="1" dirty="0" err="1"/>
              <a:t>можна</a:t>
            </a:r>
            <a:r>
              <a:rPr lang="ru-RU" i="1" dirty="0"/>
              <a:t> </a:t>
            </a:r>
            <a:r>
              <a:rPr lang="ru-RU" i="1" dirty="0" err="1"/>
              <a:t>визначити</a:t>
            </a:r>
            <a:r>
              <a:rPr lang="ru-RU" i="1" dirty="0"/>
              <a:t> без </a:t>
            </a:r>
            <a:r>
              <a:rPr lang="ru-RU" i="1" dirty="0" err="1"/>
              <a:t>побудови</a:t>
            </a:r>
            <a:r>
              <a:rPr lang="ru-RU" i="1" dirty="0"/>
              <a:t> </a:t>
            </a:r>
            <a:r>
              <a:rPr lang="ru-RU" i="1" dirty="0" err="1"/>
              <a:t>графіка</a:t>
            </a:r>
            <a:r>
              <a:rPr lang="ru-RU" i="1" dirty="0"/>
              <a:t> – </a:t>
            </a:r>
            <a:r>
              <a:rPr lang="ru-RU" i="1" dirty="0" err="1"/>
              <a:t>безпосередньо</a:t>
            </a:r>
            <a:r>
              <a:rPr lang="ru-RU" i="1" dirty="0"/>
              <a:t> за </a:t>
            </a:r>
            <a:r>
              <a:rPr lang="ru-RU" i="1" dirty="0" err="1"/>
              <a:t>даними</a:t>
            </a:r>
            <a:r>
              <a:rPr lang="ru-RU" i="1" dirty="0"/>
              <a:t> </a:t>
            </a:r>
            <a:r>
              <a:rPr lang="ru-RU" i="1" dirty="0" err="1"/>
              <a:t>таблиці</a:t>
            </a:r>
            <a:r>
              <a:rPr lang="ru-RU" i="1" dirty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формулою </a:t>
            </a:r>
            <a:r>
              <a:rPr lang="ru-RU" i="1" dirty="0" err="1" smtClean="0"/>
              <a:t>першою</a:t>
            </a:r>
            <a:r>
              <a:rPr lang="ru-RU" i="1" dirty="0" smtClean="0"/>
              <a:t>. </a:t>
            </a:r>
            <a:endParaRPr lang="ru-RU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196752"/>
            <a:ext cx="6840760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60648"/>
            <a:ext cx="82089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err="1"/>
              <a:t>Завдання</a:t>
            </a:r>
            <a:r>
              <a:rPr lang="ru-RU" b="1" i="1" dirty="0"/>
              <a:t> </a:t>
            </a:r>
          </a:p>
          <a:p>
            <a:pPr marL="342900" indent="-342900">
              <a:buAutoNum type="arabicPeriod"/>
            </a:pPr>
            <a:r>
              <a:rPr lang="ru-RU" dirty="0" err="1" smtClean="0"/>
              <a:t>Вивчити</a:t>
            </a:r>
            <a:r>
              <a:rPr lang="ru-RU" dirty="0" smtClean="0"/>
              <a:t> </a:t>
            </a:r>
            <a:r>
              <a:rPr lang="ru-RU" dirty="0" err="1"/>
              <a:t>приклади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дози</a:t>
            </a:r>
            <a:r>
              <a:rPr lang="ru-RU" dirty="0"/>
              <a:t> токсичного </a:t>
            </a:r>
            <a:r>
              <a:rPr lang="ru-RU" dirty="0" err="1"/>
              <a:t>ефекту</a:t>
            </a:r>
            <a:r>
              <a:rPr lang="ru-RU" dirty="0"/>
              <a:t> за </a:t>
            </a:r>
            <a:r>
              <a:rPr lang="ru-RU" dirty="0" smtClean="0"/>
              <a:t>методам </a:t>
            </a:r>
            <a:r>
              <a:rPr lang="ru-RU" dirty="0" err="1" smtClean="0"/>
              <a:t>Беренса</a:t>
            </a:r>
            <a:endParaRPr lang="ru-RU" dirty="0" smtClean="0"/>
          </a:p>
          <a:p>
            <a:pPr marL="342900" indent="-342900"/>
            <a:r>
              <a:rPr lang="uk-UA" dirty="0" smtClean="0"/>
              <a:t>2. </a:t>
            </a:r>
            <a:r>
              <a:rPr lang="ru-RU" dirty="0" err="1" smtClean="0"/>
              <a:t>Визначити</a:t>
            </a:r>
            <a:r>
              <a:rPr lang="ru-RU" dirty="0" smtClean="0"/>
              <a:t> </a:t>
            </a:r>
            <a:r>
              <a:rPr lang="ru-RU" dirty="0" err="1"/>
              <a:t>середню</a:t>
            </a:r>
            <a:r>
              <a:rPr lang="ru-RU" dirty="0"/>
              <a:t> дозу токсичного </a:t>
            </a:r>
            <a:r>
              <a:rPr lang="ru-RU" dirty="0" err="1"/>
              <a:t>ефекту</a:t>
            </a:r>
            <a:r>
              <a:rPr lang="ru-RU" dirty="0"/>
              <a:t> для </a:t>
            </a:r>
            <a:r>
              <a:rPr lang="ru-RU" dirty="0" err="1"/>
              <a:t>отруйної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запропонованої</a:t>
            </a:r>
            <a:r>
              <a:rPr lang="ru-RU" dirty="0"/>
              <a:t> </a:t>
            </a:r>
            <a:r>
              <a:rPr lang="ru-RU" dirty="0" err="1"/>
              <a:t>викладачем</a:t>
            </a:r>
            <a:r>
              <a:rPr lang="ru-RU" dirty="0"/>
              <a:t>,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Беренса</a:t>
            </a:r>
            <a:r>
              <a:rPr lang="ru-RU" dirty="0"/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844824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3. </a:t>
            </a:r>
            <a:r>
              <a:rPr lang="ru-RU" dirty="0" err="1"/>
              <a:t>Встановити</a:t>
            </a:r>
            <a:r>
              <a:rPr lang="ru-RU" dirty="0"/>
              <a:t> </a:t>
            </a:r>
            <a:r>
              <a:rPr lang="ru-RU" dirty="0" err="1"/>
              <a:t>клас</a:t>
            </a:r>
            <a:r>
              <a:rPr lang="ru-RU" dirty="0"/>
              <a:t> </a:t>
            </a:r>
            <a:r>
              <a:rPr lang="ru-RU" dirty="0" err="1"/>
              <a:t>токсичності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за </a:t>
            </a:r>
            <a:r>
              <a:rPr lang="ru-RU" dirty="0" err="1"/>
              <a:t>значенням</a:t>
            </a:r>
            <a:r>
              <a:rPr lang="ru-RU" dirty="0"/>
              <a:t> </a:t>
            </a:r>
            <a:r>
              <a:rPr lang="ru-RU" i="1" dirty="0"/>
              <a:t>DL50 (табл.3). </a:t>
            </a:r>
          </a:p>
          <a:p>
            <a:r>
              <a:rPr lang="ru-RU" dirty="0" smtClean="0"/>
              <a:t>4. </a:t>
            </a:r>
            <a:r>
              <a:rPr lang="ru-RU" dirty="0" err="1"/>
              <a:t>Оформити</a:t>
            </a:r>
            <a:r>
              <a:rPr lang="ru-RU" dirty="0"/>
              <a:t> </a:t>
            </a:r>
            <a:r>
              <a:rPr lang="ru-RU" dirty="0" err="1"/>
              <a:t>розрахунки</a:t>
            </a:r>
            <a:r>
              <a:rPr lang="ru-RU" dirty="0"/>
              <a:t> в </a:t>
            </a:r>
            <a:r>
              <a:rPr lang="ru-RU" dirty="0" err="1"/>
              <a:t>робочому</a:t>
            </a:r>
            <a:r>
              <a:rPr lang="ru-RU" dirty="0"/>
              <a:t> </a:t>
            </a:r>
            <a:r>
              <a:rPr lang="ru-RU" dirty="0" err="1"/>
              <a:t>зошиті</a:t>
            </a:r>
            <a:r>
              <a:rPr lang="ru-RU" dirty="0"/>
              <a:t>. </a:t>
            </a:r>
          </a:p>
          <a:p>
            <a:r>
              <a:rPr lang="ru-RU" dirty="0" smtClean="0"/>
              <a:t>5. </a:t>
            </a:r>
            <a:r>
              <a:rPr lang="ru-RU" dirty="0" err="1"/>
              <a:t>Захистити</a:t>
            </a:r>
            <a:r>
              <a:rPr lang="ru-RU" dirty="0"/>
              <a:t> роботу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відповісти</a:t>
            </a:r>
            <a:r>
              <a:rPr lang="ru-RU" dirty="0"/>
              <a:t> на </a:t>
            </a:r>
            <a:r>
              <a:rPr lang="ru-RU" dirty="0" err="1"/>
              <a:t>контрольні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3429000"/>
            <a:ext cx="70567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err="1"/>
              <a:t>Контрольні</a:t>
            </a:r>
            <a:r>
              <a:rPr lang="ru-RU" b="1" i="1" dirty="0"/>
              <a:t> </a:t>
            </a:r>
            <a:r>
              <a:rPr lang="ru-RU" b="1" i="1" dirty="0" err="1"/>
              <a:t>питання</a:t>
            </a:r>
            <a:r>
              <a:rPr lang="ru-RU" b="1" i="1" dirty="0"/>
              <a:t> </a:t>
            </a:r>
          </a:p>
          <a:p>
            <a:r>
              <a:rPr lang="ru-RU" dirty="0"/>
              <a:t>1. </a:t>
            </a:r>
            <a:r>
              <a:rPr lang="ru-RU" dirty="0" err="1"/>
              <a:t>Розкрийте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дози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викликала</a:t>
            </a:r>
            <a:r>
              <a:rPr lang="ru-RU" dirty="0"/>
              <a:t> </a:t>
            </a:r>
            <a:r>
              <a:rPr lang="ru-RU" dirty="0" err="1"/>
              <a:t>видимий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летальний</a:t>
            </a:r>
            <a:r>
              <a:rPr lang="ru-RU" dirty="0"/>
              <a:t> результат у 50% </a:t>
            </a:r>
            <a:r>
              <a:rPr lang="ru-RU" dirty="0" err="1"/>
              <a:t>піддослідних</a:t>
            </a:r>
            <a:r>
              <a:rPr lang="ru-RU" dirty="0"/>
              <a:t> </a:t>
            </a:r>
            <a:r>
              <a:rPr lang="ru-RU" dirty="0" err="1"/>
              <a:t>індивідів</a:t>
            </a:r>
            <a:r>
              <a:rPr lang="ru-RU" dirty="0"/>
              <a:t>. </a:t>
            </a:r>
          </a:p>
          <a:p>
            <a:r>
              <a:rPr lang="ru-RU" dirty="0"/>
              <a:t>2. В </a:t>
            </a:r>
            <a:r>
              <a:rPr lang="ru-RU" dirty="0" err="1"/>
              <a:t>чому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метод </a:t>
            </a:r>
            <a:r>
              <a:rPr lang="ru-RU" dirty="0" err="1"/>
              <a:t>Беренса</a:t>
            </a:r>
            <a:r>
              <a:rPr lang="ru-RU" dirty="0"/>
              <a:t> для </a:t>
            </a:r>
            <a:r>
              <a:rPr lang="ru-RU" dirty="0" err="1"/>
              <a:t>кількісної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токсикологічної</a:t>
            </a:r>
            <a:r>
              <a:rPr lang="ru-RU" dirty="0"/>
              <a:t> </a:t>
            </a:r>
            <a:r>
              <a:rPr lang="ru-RU" dirty="0" err="1"/>
              <a:t>активності</a:t>
            </a:r>
            <a:r>
              <a:rPr lang="ru-RU" dirty="0"/>
              <a:t> </a:t>
            </a:r>
            <a:r>
              <a:rPr lang="ru-RU" dirty="0" err="1"/>
              <a:t>шкідливих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?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9" y="0"/>
          <a:ext cx="4032449" cy="26715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9724"/>
                <a:gridCol w="574425"/>
                <a:gridCol w="672075"/>
                <a:gridCol w="672075"/>
                <a:gridCol w="672075"/>
                <a:gridCol w="672075"/>
              </a:tblGrid>
              <a:tr h="431243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Дози</a:t>
                      </a:r>
                      <a:r>
                        <a:rPr kumimoji="0" lang="ru-RU" sz="105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05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токсиканта</a:t>
                      </a:r>
                      <a:r>
                        <a:rPr kumimoji="0" lang="ru-RU" sz="105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 мг/кг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Фактичний</a:t>
                      </a:r>
                      <a:r>
                        <a:rPr kumimoji="0" lang="ru-RU" sz="105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результат 	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kumimoji="0" lang="ru-RU" sz="105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Накопичені</a:t>
                      </a:r>
                      <a:r>
                        <a:rPr kumimoji="0" lang="ru-RU" sz="105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05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частоти</a:t>
                      </a:r>
                      <a:r>
                        <a:rPr kumimoji="0" lang="ru-RU" sz="105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» 	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% </a:t>
                      </a:r>
                      <a:r>
                        <a:rPr kumimoji="0" lang="ru-RU" sz="105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загибелі</a:t>
                      </a:r>
                      <a:r>
                        <a:rPr kumimoji="0" lang="ru-RU" sz="105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05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тварин</a:t>
                      </a:r>
                      <a:endParaRPr kumimoji="0" lang="ru-RU" sz="105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3124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загиблі</a:t>
                      </a:r>
                      <a:r>
                        <a:rPr kumimoji="0" lang="ru-RU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05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тварини</a:t>
                      </a:r>
                      <a:r>
                        <a:rPr kumimoji="0" lang="ru-RU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ті</a:t>
                      </a:r>
                      <a:r>
                        <a:rPr kumimoji="0" lang="ru-RU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05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що</a:t>
                      </a:r>
                      <a:r>
                        <a:rPr kumimoji="0" lang="ru-RU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05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вижили</a:t>
                      </a:r>
                      <a:r>
                        <a:rPr kumimoji="0" lang="ru-RU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загиблі</a:t>
                      </a:r>
                      <a:r>
                        <a:rPr kumimoji="0" lang="ru-RU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05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тварини</a:t>
                      </a:r>
                      <a:r>
                        <a:rPr kumimoji="0" lang="ru-RU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05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ті</a:t>
                      </a:r>
                      <a:r>
                        <a:rPr kumimoji="0" lang="ru-RU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05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що</a:t>
                      </a:r>
                      <a:r>
                        <a:rPr kumimoji="0" lang="ru-RU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kumimoji="0" lang="ru-RU" sz="105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вижили</a:t>
                      </a:r>
                      <a:r>
                        <a:rPr kumimoji="0" lang="ru-RU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47732"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150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2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6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/>
                    </a:p>
                  </a:txBody>
                  <a:tcPr/>
                </a:tc>
              </a:tr>
              <a:tr h="247732"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160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3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5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</a:tr>
              <a:tr h="247732"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170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5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3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</a:tr>
              <a:tr h="247732"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180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6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2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</a:tr>
              <a:tr h="247732"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190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6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2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</a:tr>
              <a:tr h="247732"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200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8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0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319465" y="0"/>
          <a:ext cx="4824535" cy="26369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0920"/>
                <a:gridCol w="687259"/>
                <a:gridCol w="804089"/>
                <a:gridCol w="804089"/>
                <a:gridCol w="804089"/>
                <a:gridCol w="804089"/>
              </a:tblGrid>
              <a:tr h="462960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Дози</a:t>
                      </a:r>
                      <a:r>
                        <a:rPr kumimoji="0" lang="ru-RU" sz="105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05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токсиканта</a:t>
                      </a:r>
                      <a:r>
                        <a:rPr kumimoji="0" lang="ru-RU" sz="105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 мг/кг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Фактичний</a:t>
                      </a:r>
                      <a:r>
                        <a:rPr kumimoji="0" lang="ru-RU" sz="105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результат 	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kumimoji="0" lang="ru-RU" sz="105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Накопичені</a:t>
                      </a:r>
                      <a:r>
                        <a:rPr kumimoji="0" lang="ru-RU" sz="105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05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частоти</a:t>
                      </a:r>
                      <a:r>
                        <a:rPr kumimoji="0" lang="ru-RU" sz="105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» 	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% </a:t>
                      </a:r>
                      <a:r>
                        <a:rPr kumimoji="0" lang="ru-RU" sz="105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загибелі</a:t>
                      </a:r>
                      <a:r>
                        <a:rPr kumimoji="0" lang="ru-RU" sz="105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05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тварин</a:t>
                      </a:r>
                      <a:endParaRPr kumimoji="0" lang="ru-RU" sz="105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8665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загиблі</a:t>
                      </a:r>
                      <a:r>
                        <a:rPr kumimoji="0" lang="ru-RU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05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тварини</a:t>
                      </a:r>
                      <a:r>
                        <a:rPr kumimoji="0" lang="ru-RU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ті</a:t>
                      </a:r>
                      <a:r>
                        <a:rPr kumimoji="0" lang="ru-RU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05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що</a:t>
                      </a:r>
                      <a:r>
                        <a:rPr kumimoji="0" lang="ru-RU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05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вижили</a:t>
                      </a:r>
                      <a:r>
                        <a:rPr kumimoji="0" lang="ru-RU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загиблі</a:t>
                      </a:r>
                      <a:r>
                        <a:rPr kumimoji="0" lang="ru-RU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05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тварини</a:t>
                      </a:r>
                      <a:r>
                        <a:rPr kumimoji="0" lang="ru-RU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05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ті</a:t>
                      </a:r>
                      <a:r>
                        <a:rPr kumimoji="0" lang="ru-RU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05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що</a:t>
                      </a:r>
                      <a:r>
                        <a:rPr kumimoji="0" lang="ru-RU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kumimoji="0" lang="ru-RU" sz="105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вижили</a:t>
                      </a:r>
                      <a:r>
                        <a:rPr kumimoji="0" lang="ru-RU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64549"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150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0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8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/>
                    </a:p>
                  </a:txBody>
                  <a:tcPr/>
                </a:tc>
              </a:tr>
              <a:tr h="264549"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160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2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6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</a:tr>
              <a:tr h="264549"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170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3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5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</a:tr>
              <a:tr h="264549"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180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5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3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</a:tr>
              <a:tr h="264549"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190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7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1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</a:tr>
              <a:tr h="264549"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200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8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0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39552" y="2708920"/>
          <a:ext cx="8280919" cy="24087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0683"/>
                <a:gridCol w="1179624"/>
                <a:gridCol w="1380153"/>
                <a:gridCol w="1380153"/>
                <a:gridCol w="1380153"/>
                <a:gridCol w="1380153"/>
              </a:tblGrid>
              <a:tr h="450997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Дози</a:t>
                      </a:r>
                      <a:r>
                        <a:rPr kumimoji="0" lang="ru-RU" sz="105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05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токсиканта</a:t>
                      </a:r>
                      <a:r>
                        <a:rPr kumimoji="0" lang="ru-RU" sz="105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 мг/кг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Фактичний</a:t>
                      </a:r>
                      <a:r>
                        <a:rPr kumimoji="0" lang="ru-RU" sz="105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результат 	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kumimoji="0" lang="ru-RU" sz="105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Накопичені</a:t>
                      </a:r>
                      <a:r>
                        <a:rPr kumimoji="0" lang="ru-RU" sz="105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05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частоти</a:t>
                      </a:r>
                      <a:r>
                        <a:rPr kumimoji="0" lang="ru-RU" sz="105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» 	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% </a:t>
                      </a:r>
                      <a:r>
                        <a:rPr kumimoji="0" lang="ru-RU" sz="105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загибелі</a:t>
                      </a:r>
                      <a:r>
                        <a:rPr kumimoji="0" lang="ru-RU" sz="105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05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тварин</a:t>
                      </a:r>
                      <a:endParaRPr kumimoji="0" lang="ru-RU" sz="105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4109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загиблі</a:t>
                      </a:r>
                      <a:r>
                        <a:rPr kumimoji="0" lang="ru-RU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05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тварини</a:t>
                      </a:r>
                      <a:r>
                        <a:rPr kumimoji="0" lang="ru-RU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ті</a:t>
                      </a:r>
                      <a:r>
                        <a:rPr kumimoji="0" lang="ru-RU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05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що</a:t>
                      </a:r>
                      <a:r>
                        <a:rPr kumimoji="0" lang="ru-RU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05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вижили</a:t>
                      </a:r>
                      <a:r>
                        <a:rPr kumimoji="0" lang="ru-RU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загиблі</a:t>
                      </a:r>
                      <a:r>
                        <a:rPr kumimoji="0" lang="ru-RU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05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тварини</a:t>
                      </a:r>
                      <a:r>
                        <a:rPr kumimoji="0" lang="ru-RU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05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ті</a:t>
                      </a:r>
                      <a:r>
                        <a:rPr kumimoji="0" lang="ru-RU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05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що</a:t>
                      </a:r>
                      <a:r>
                        <a:rPr kumimoji="0" lang="ru-RU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kumimoji="0" lang="ru-RU" sz="105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вижили</a:t>
                      </a:r>
                      <a:r>
                        <a:rPr kumimoji="0" lang="ru-RU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57713"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150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0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8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/>
                    </a:p>
                  </a:txBody>
                  <a:tcPr/>
                </a:tc>
              </a:tr>
              <a:tr h="257713"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160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2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6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</a:tr>
              <a:tr h="257713"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170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3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5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</a:tr>
              <a:tr h="257713"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180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5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3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</a:tr>
              <a:tr h="257713"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190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7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1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</a:tr>
              <a:tr h="257713"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200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8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50" dirty="0" smtClean="0"/>
                        <a:t>0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620688"/>
            <a:ext cx="770485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Тема: ОЦІНКА БІОЛОГІЧНОЇ АКТИВНОСТІ ТОКСИКАНТІВ </a:t>
            </a:r>
          </a:p>
          <a:p>
            <a:endParaRPr lang="ru-RU" i="1" dirty="0" smtClean="0"/>
          </a:p>
          <a:p>
            <a:endParaRPr lang="ru-RU" i="1" dirty="0"/>
          </a:p>
          <a:p>
            <a:r>
              <a:rPr lang="ru-RU" i="1" dirty="0" smtClean="0"/>
              <a:t>Мета</a:t>
            </a:r>
            <a:r>
              <a:rPr lang="ru-RU" i="1" dirty="0"/>
              <a:t>: </a:t>
            </a:r>
            <a:r>
              <a:rPr lang="ru-RU" i="1" dirty="0" err="1"/>
              <a:t>вивчити</a:t>
            </a:r>
            <a:r>
              <a:rPr lang="ru-RU" i="1" dirty="0"/>
              <a:t> </a:t>
            </a:r>
            <a:r>
              <a:rPr lang="ru-RU" i="1" dirty="0" err="1"/>
              <a:t>особливості</a:t>
            </a:r>
            <a:r>
              <a:rPr lang="ru-RU" i="1" dirty="0"/>
              <a:t> </a:t>
            </a:r>
            <a:r>
              <a:rPr lang="ru-RU" i="1" dirty="0" err="1"/>
              <a:t>визначення</a:t>
            </a:r>
            <a:r>
              <a:rPr lang="ru-RU" i="1" dirty="0"/>
              <a:t> </a:t>
            </a:r>
            <a:r>
              <a:rPr lang="ru-RU" i="1" dirty="0" err="1"/>
              <a:t>середньої</a:t>
            </a:r>
            <a:r>
              <a:rPr lang="ru-RU" i="1" dirty="0"/>
              <a:t> </a:t>
            </a:r>
            <a:r>
              <a:rPr lang="ru-RU" i="1" dirty="0" err="1"/>
              <a:t>дози</a:t>
            </a:r>
            <a:r>
              <a:rPr lang="ru-RU" i="1" dirty="0"/>
              <a:t> токсичного </a:t>
            </a:r>
            <a:r>
              <a:rPr lang="ru-RU" i="1" dirty="0" err="1"/>
              <a:t>ефекту</a:t>
            </a:r>
            <a:r>
              <a:rPr lang="ru-RU" i="1" dirty="0"/>
              <a:t> </a:t>
            </a:r>
            <a:r>
              <a:rPr lang="ru-RU" i="1" dirty="0" err="1"/>
              <a:t>графічним</a:t>
            </a:r>
            <a:r>
              <a:rPr lang="ru-RU" i="1" dirty="0"/>
              <a:t> та </a:t>
            </a:r>
            <a:r>
              <a:rPr lang="ru-RU" i="1" dirty="0" err="1"/>
              <a:t>аналітичним</a:t>
            </a:r>
            <a:r>
              <a:rPr lang="ru-RU" i="1" dirty="0"/>
              <a:t> способами, провести </a:t>
            </a:r>
            <a:r>
              <a:rPr lang="ru-RU" i="1" dirty="0" err="1"/>
              <a:t>оцінку</a:t>
            </a:r>
            <a:r>
              <a:rPr lang="ru-RU" i="1" dirty="0"/>
              <a:t> </a:t>
            </a:r>
            <a:r>
              <a:rPr lang="ru-RU" i="1" dirty="0" err="1"/>
              <a:t>токсикологічної</a:t>
            </a:r>
            <a:r>
              <a:rPr lang="ru-RU" i="1" dirty="0"/>
              <a:t> </a:t>
            </a:r>
            <a:r>
              <a:rPr lang="ru-RU" i="1" dirty="0" err="1"/>
              <a:t>активності</a:t>
            </a:r>
            <a:r>
              <a:rPr lang="ru-RU" i="1" dirty="0"/>
              <a:t> </a:t>
            </a:r>
            <a:r>
              <a:rPr lang="ru-RU" i="1" dirty="0" err="1"/>
              <a:t>шкідливих</a:t>
            </a:r>
            <a:r>
              <a:rPr lang="ru-RU" i="1" dirty="0"/>
              <a:t> </a:t>
            </a:r>
            <a:r>
              <a:rPr lang="ru-RU" i="1" dirty="0" err="1"/>
              <a:t>речовин</a:t>
            </a:r>
            <a:r>
              <a:rPr lang="ru-RU" i="1" dirty="0"/>
              <a:t> шляхом </a:t>
            </a:r>
            <a:r>
              <a:rPr lang="ru-RU" i="1" dirty="0" err="1"/>
              <a:t>альтернативної</a:t>
            </a:r>
            <a:r>
              <a:rPr lang="ru-RU" i="1" dirty="0"/>
              <a:t> </a:t>
            </a:r>
            <a:r>
              <a:rPr lang="ru-RU" i="1" dirty="0" err="1"/>
              <a:t>форми</a:t>
            </a:r>
            <a:r>
              <a:rPr lang="ru-RU" i="1" dirty="0"/>
              <a:t> </a:t>
            </a:r>
            <a:r>
              <a:rPr lang="ru-RU" i="1" dirty="0" err="1"/>
              <a:t>обліку</a:t>
            </a:r>
            <a:r>
              <a:rPr lang="ru-RU" i="1" dirty="0"/>
              <a:t> </a:t>
            </a:r>
            <a:r>
              <a:rPr lang="ru-RU" i="1" dirty="0" err="1"/>
              <a:t>реакцій</a:t>
            </a:r>
            <a:r>
              <a:rPr lang="ru-RU" i="1" dirty="0"/>
              <a:t>. </a:t>
            </a:r>
            <a:endParaRPr lang="ru-RU" dirty="0"/>
          </a:p>
        </p:txBody>
      </p:sp>
      <p:sp>
        <p:nvSpPr>
          <p:cNvPr id="11266" name="AutoShape 2" descr="Токсикология - АНО ДПО ЦПКПП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1268" name="Picture 4" descr="Как появилась токсикология | ЛекОбоз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2780928"/>
            <a:ext cx="4824536" cy="33113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332656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Визначення</a:t>
            </a:r>
            <a:r>
              <a:rPr lang="ru-RU" b="1" dirty="0"/>
              <a:t> </a:t>
            </a:r>
            <a:r>
              <a:rPr lang="ru-RU" b="1" dirty="0" err="1"/>
              <a:t>середньої</a:t>
            </a:r>
            <a:r>
              <a:rPr lang="ru-RU" b="1" dirty="0"/>
              <a:t> </a:t>
            </a:r>
            <a:r>
              <a:rPr lang="ru-RU" b="1" dirty="0" err="1"/>
              <a:t>дози</a:t>
            </a:r>
            <a:r>
              <a:rPr lang="ru-RU" b="1" dirty="0"/>
              <a:t> токсичного </a:t>
            </a:r>
            <a:r>
              <a:rPr lang="ru-RU" b="1" dirty="0" err="1"/>
              <a:t>ефекту</a:t>
            </a:r>
            <a:r>
              <a:rPr lang="ru-RU" b="1" dirty="0"/>
              <a:t> за методом </a:t>
            </a:r>
            <a:r>
              <a:rPr lang="ru-RU" b="1" dirty="0" err="1"/>
              <a:t>Беренса</a:t>
            </a:r>
            <a:r>
              <a:rPr lang="ru-RU" b="1" dirty="0"/>
              <a:t>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196752"/>
            <a:ext cx="856895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При </a:t>
            </a:r>
            <a:r>
              <a:rPr lang="ru-RU" dirty="0" err="1"/>
              <a:t>випробуванні</a:t>
            </a:r>
            <a:r>
              <a:rPr lang="ru-RU" dirty="0"/>
              <a:t> </a:t>
            </a:r>
            <a:r>
              <a:rPr lang="ru-RU" dirty="0" err="1"/>
              <a:t>інсектицидів</a:t>
            </a:r>
            <a:r>
              <a:rPr lang="ru-RU" dirty="0"/>
              <a:t>, </a:t>
            </a:r>
            <a:r>
              <a:rPr lang="ru-RU" dirty="0" err="1"/>
              <a:t>лікарських</a:t>
            </a:r>
            <a:r>
              <a:rPr lang="ru-RU" dirty="0"/>
              <a:t>, </a:t>
            </a:r>
            <a:r>
              <a:rPr lang="ru-RU" dirty="0" err="1"/>
              <a:t>радіоактивних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біологічно</a:t>
            </a:r>
            <a:r>
              <a:rPr lang="ru-RU" dirty="0"/>
              <a:t> </a:t>
            </a:r>
            <a:r>
              <a:rPr lang="ru-RU" dirty="0" err="1"/>
              <a:t>активних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</a:t>
            </a:r>
            <a:r>
              <a:rPr lang="ru-RU" dirty="0" err="1"/>
              <a:t>виявляється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особини</a:t>
            </a:r>
            <a:r>
              <a:rPr lang="ru-RU" dirty="0"/>
              <a:t> </a:t>
            </a:r>
            <a:r>
              <a:rPr lang="ru-RU" dirty="0" err="1"/>
              <a:t>однорідної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реагують</a:t>
            </a:r>
            <a:r>
              <a:rPr lang="ru-RU" dirty="0"/>
              <a:t> на </a:t>
            </a:r>
            <a:r>
              <a:rPr lang="ru-RU" dirty="0" err="1"/>
              <a:t>однакову</a:t>
            </a:r>
            <a:r>
              <a:rPr lang="ru-RU" dirty="0"/>
              <a:t> дозу </a:t>
            </a:r>
            <a:r>
              <a:rPr lang="ru-RU" dirty="0" err="1"/>
              <a:t>по-різному</a:t>
            </a:r>
            <a:r>
              <a:rPr lang="ru-RU" dirty="0"/>
              <a:t> (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індивідуальна</a:t>
            </a:r>
            <a:r>
              <a:rPr lang="ru-RU" dirty="0"/>
              <a:t> </a:t>
            </a:r>
            <a:r>
              <a:rPr lang="ru-RU" dirty="0" err="1"/>
              <a:t>мінливість</a:t>
            </a:r>
            <a:r>
              <a:rPr lang="ru-RU" dirty="0"/>
              <a:t>), а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дози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викликати</a:t>
            </a:r>
            <a:r>
              <a:rPr lang="ru-RU" dirty="0"/>
              <a:t> </a:t>
            </a:r>
            <a:r>
              <a:rPr lang="ru-RU" dirty="0" err="1"/>
              <a:t>однаковий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 у </a:t>
            </a:r>
            <a:r>
              <a:rPr lang="ru-RU" dirty="0" err="1"/>
              <a:t>цілої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індивідів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означає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про силу </a:t>
            </a:r>
            <a:r>
              <a:rPr lang="ru-RU" dirty="0" err="1"/>
              <a:t>дії</a:t>
            </a:r>
            <a:r>
              <a:rPr lang="ru-RU" dirty="0"/>
              <a:t> на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біологічно</a:t>
            </a:r>
            <a:r>
              <a:rPr lang="ru-RU" dirty="0"/>
              <a:t> </a:t>
            </a:r>
            <a:r>
              <a:rPr lang="ru-RU" dirty="0" err="1"/>
              <a:t>активних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судити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по </a:t>
            </a:r>
            <a:r>
              <a:rPr lang="ru-RU" dirty="0" err="1"/>
              <a:t>середньому</a:t>
            </a:r>
            <a:r>
              <a:rPr lang="ru-RU" dirty="0"/>
              <a:t> результату. </a:t>
            </a:r>
          </a:p>
          <a:p>
            <a:r>
              <a:rPr lang="ru-RU" dirty="0" err="1"/>
              <a:t>Дози</a:t>
            </a:r>
            <a:r>
              <a:rPr lang="ru-RU" dirty="0"/>
              <a:t> </a:t>
            </a:r>
            <a:r>
              <a:rPr lang="ru-RU" dirty="0" err="1"/>
              <a:t>сильнодіючих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</a:t>
            </a:r>
            <a:r>
              <a:rPr lang="ru-RU" dirty="0" err="1"/>
              <a:t>випробовують</a:t>
            </a:r>
            <a:r>
              <a:rPr lang="ru-RU" dirty="0"/>
              <a:t> на </a:t>
            </a:r>
            <a:r>
              <a:rPr lang="ru-RU" dirty="0" err="1"/>
              <a:t>однорідних</a:t>
            </a:r>
            <a:r>
              <a:rPr lang="ru-RU" dirty="0"/>
              <a:t> </a:t>
            </a:r>
            <a:r>
              <a:rPr lang="ru-RU" dirty="0" err="1"/>
              <a:t>групах</a:t>
            </a:r>
            <a:r>
              <a:rPr lang="ru-RU" dirty="0"/>
              <a:t> (</a:t>
            </a:r>
            <a:r>
              <a:rPr lang="ru-RU" dirty="0" err="1"/>
              <a:t>миші</a:t>
            </a:r>
            <a:r>
              <a:rPr lang="ru-RU" dirty="0"/>
              <a:t>, </a:t>
            </a:r>
            <a:r>
              <a:rPr lang="ru-RU" dirty="0" err="1"/>
              <a:t>щури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.) по 6-10 </a:t>
            </a:r>
            <a:r>
              <a:rPr lang="ru-RU" dirty="0" err="1"/>
              <a:t>особин</a:t>
            </a:r>
            <a:r>
              <a:rPr lang="ru-RU" dirty="0"/>
              <a:t>. На </a:t>
            </a:r>
            <a:r>
              <a:rPr lang="ru-RU" dirty="0" err="1"/>
              <a:t>кожній</a:t>
            </a:r>
            <a:r>
              <a:rPr lang="ru-RU" dirty="0"/>
              <a:t> </a:t>
            </a:r>
            <a:r>
              <a:rPr lang="ru-RU" dirty="0" err="1"/>
              <a:t>групі</a:t>
            </a:r>
            <a:r>
              <a:rPr lang="ru-RU" dirty="0"/>
              <a:t> </a:t>
            </a:r>
            <a:r>
              <a:rPr lang="ru-RU" dirty="0" err="1"/>
              <a:t>вивчають</a:t>
            </a:r>
            <a:r>
              <a:rPr lang="ru-RU" dirty="0"/>
              <a:t> одну дозу.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застосовують</a:t>
            </a:r>
            <a:r>
              <a:rPr lang="ru-RU" dirty="0"/>
              <a:t> 5-9 доз у </a:t>
            </a:r>
            <a:r>
              <a:rPr lang="ru-RU" dirty="0" err="1"/>
              <a:t>зростаючому</a:t>
            </a:r>
            <a:r>
              <a:rPr lang="ru-RU" dirty="0"/>
              <a:t> за силою </a:t>
            </a:r>
            <a:r>
              <a:rPr lang="ru-RU" dirty="0" err="1"/>
              <a:t>дії</a:t>
            </a:r>
            <a:r>
              <a:rPr lang="ru-RU" dirty="0"/>
              <a:t> порядку. </a:t>
            </a:r>
            <a:r>
              <a:rPr lang="ru-RU" dirty="0" err="1"/>
              <a:t>Досвід</a:t>
            </a:r>
            <a:r>
              <a:rPr lang="ru-RU" dirty="0"/>
              <a:t> </a:t>
            </a:r>
            <a:r>
              <a:rPr lang="ru-RU" dirty="0" err="1"/>
              <a:t>проводять</a:t>
            </a:r>
            <a:r>
              <a:rPr lang="ru-RU" dirty="0"/>
              <a:t> </a:t>
            </a:r>
            <a:r>
              <a:rPr lang="ru-RU" dirty="0" err="1"/>
              <a:t>одночасно</a:t>
            </a:r>
            <a:r>
              <a:rPr lang="ru-RU" dirty="0"/>
              <a:t> на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групах</a:t>
            </a:r>
            <a:r>
              <a:rPr lang="ru-RU" dirty="0"/>
              <a:t> </a:t>
            </a:r>
            <a:r>
              <a:rPr lang="ru-RU" dirty="0" err="1"/>
              <a:t>особин</a:t>
            </a:r>
            <a:r>
              <a:rPr lang="ru-RU" dirty="0"/>
              <a:t>,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враховують</a:t>
            </a:r>
            <a:r>
              <a:rPr lang="ru-RU" dirty="0"/>
              <a:t> число </a:t>
            </a:r>
            <a:r>
              <a:rPr lang="ru-RU" dirty="0" err="1"/>
              <a:t>особин</a:t>
            </a:r>
            <a:r>
              <a:rPr lang="ru-RU" dirty="0"/>
              <a:t>, у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виявився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доз, </a:t>
            </a:r>
            <a:r>
              <a:rPr lang="ru-RU" dirty="0" err="1"/>
              <a:t>і</a:t>
            </a:r>
            <a:r>
              <a:rPr lang="ru-RU" dirty="0"/>
              <a:t> число тих,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видимим</a:t>
            </a:r>
            <a:r>
              <a:rPr lang="ru-RU" dirty="0"/>
              <a:t> </a:t>
            </a:r>
            <a:r>
              <a:rPr lang="ru-RU" dirty="0" err="1"/>
              <a:t>ефектом</a:t>
            </a:r>
            <a:r>
              <a:rPr lang="ru-RU" dirty="0"/>
              <a:t> не </a:t>
            </a:r>
            <a:r>
              <a:rPr lang="ru-RU" dirty="0" err="1"/>
              <a:t>характеризуються</a:t>
            </a:r>
            <a:r>
              <a:rPr lang="ru-RU" dirty="0"/>
              <a:t>. За </a:t>
            </a:r>
            <a:r>
              <a:rPr lang="ru-RU" dirty="0" err="1"/>
              <a:t>середнім</a:t>
            </a:r>
            <a:r>
              <a:rPr lang="ru-RU" dirty="0"/>
              <a:t> результатом </a:t>
            </a:r>
            <a:r>
              <a:rPr lang="ru-RU" dirty="0" err="1"/>
              <a:t>судять</a:t>
            </a:r>
            <a:r>
              <a:rPr lang="ru-RU" dirty="0"/>
              <a:t> про 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ефекту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доз у 50% </a:t>
            </a:r>
            <a:r>
              <a:rPr lang="ru-RU" dirty="0" err="1"/>
              <a:t>піддослідних</a:t>
            </a:r>
            <a:r>
              <a:rPr lang="ru-RU" dirty="0"/>
              <a:t> </a:t>
            </a:r>
            <a:r>
              <a:rPr lang="ru-RU" dirty="0" err="1"/>
              <a:t>індивідів</a:t>
            </a:r>
            <a:r>
              <a:rPr lang="ru-RU" dirty="0"/>
              <a:t>. </a:t>
            </a:r>
          </a:p>
        </p:txBody>
      </p:sp>
      <p:pic>
        <p:nvPicPr>
          <p:cNvPr id="10242" name="Picture 2" descr="Державна установа &quot;Харківський обласний центр контролю та профілактики  хвороб Міністерства охорони здоров'я України&quot; » » Миші в хаті – непрохані  гості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4725144"/>
            <a:ext cx="2276475" cy="167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980728"/>
            <a:ext cx="83529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Визначити</a:t>
            </a:r>
            <a:r>
              <a:rPr lang="ru-RU" dirty="0"/>
              <a:t> дозу,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викликала</a:t>
            </a:r>
            <a:r>
              <a:rPr lang="ru-RU" dirty="0"/>
              <a:t> </a:t>
            </a:r>
            <a:r>
              <a:rPr lang="ru-RU" dirty="0" err="1"/>
              <a:t>видимий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летальний</a:t>
            </a:r>
            <a:r>
              <a:rPr lang="ru-RU" dirty="0"/>
              <a:t> результат у 50% </a:t>
            </a:r>
            <a:r>
              <a:rPr lang="ru-RU" dirty="0" err="1"/>
              <a:t>піддослідних</a:t>
            </a:r>
            <a:r>
              <a:rPr lang="ru-RU" dirty="0"/>
              <a:t> </a:t>
            </a:r>
            <a:r>
              <a:rPr lang="ru-RU" dirty="0" err="1"/>
              <a:t>індивідів</a:t>
            </a:r>
            <a:r>
              <a:rPr lang="ru-RU" dirty="0"/>
              <a:t>,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різними</a:t>
            </a:r>
            <a:r>
              <a:rPr lang="ru-RU" dirty="0"/>
              <a:t> способами – </a:t>
            </a:r>
            <a:r>
              <a:rPr lang="ru-RU" dirty="0" err="1"/>
              <a:t>графічно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аналітично</a:t>
            </a:r>
            <a:r>
              <a:rPr lang="ru-RU" dirty="0"/>
              <a:t>. </a:t>
            </a:r>
          </a:p>
          <a:p>
            <a:r>
              <a:rPr lang="ru-RU" dirty="0" err="1"/>
              <a:t>Залежність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дозою та </a:t>
            </a:r>
            <a:r>
              <a:rPr lang="ru-RU" dirty="0" err="1"/>
              <a:t>ефектом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токсиканта</a:t>
            </a:r>
            <a:r>
              <a:rPr lang="ru-RU" dirty="0"/>
              <a:t> </a:t>
            </a:r>
            <a:r>
              <a:rPr lang="ru-RU" dirty="0" err="1"/>
              <a:t>графічно</a:t>
            </a:r>
            <a:r>
              <a:rPr lang="ru-RU" dirty="0"/>
              <a:t> </a:t>
            </a:r>
            <a:r>
              <a:rPr lang="ru-RU" dirty="0" err="1"/>
              <a:t>виражається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en-US" i="1" dirty="0"/>
              <a:t>S-</a:t>
            </a:r>
            <a:r>
              <a:rPr lang="ru-RU" i="1" dirty="0" err="1"/>
              <a:t>подібної</a:t>
            </a:r>
            <a:r>
              <a:rPr lang="ru-RU" i="1" dirty="0"/>
              <a:t> </a:t>
            </a:r>
            <a:r>
              <a:rPr lang="ru-RU" i="1" dirty="0" err="1"/>
              <a:t>кривої</a:t>
            </a:r>
            <a:r>
              <a:rPr lang="ru-RU" i="1" dirty="0"/>
              <a:t> (</a:t>
            </a:r>
            <a:r>
              <a:rPr lang="ru-RU" i="1" dirty="0" err="1"/>
              <a:t>кумуляти</a:t>
            </a:r>
            <a:r>
              <a:rPr lang="ru-RU" i="1" dirty="0"/>
              <a:t>), де по </a:t>
            </a:r>
            <a:r>
              <a:rPr lang="ru-RU" i="1" dirty="0" err="1"/>
              <a:t>осі</a:t>
            </a:r>
            <a:r>
              <a:rPr lang="ru-RU" i="1" dirty="0"/>
              <a:t> </a:t>
            </a:r>
            <a:r>
              <a:rPr lang="ru-RU" i="1" dirty="0" err="1"/>
              <a:t>абсцис</a:t>
            </a:r>
            <a:r>
              <a:rPr lang="ru-RU" i="1" dirty="0"/>
              <a:t> </a:t>
            </a:r>
            <a:r>
              <a:rPr lang="ru-RU" i="1" dirty="0" err="1"/>
              <a:t>відкладають</a:t>
            </a:r>
            <a:r>
              <a:rPr lang="ru-RU" i="1" dirty="0"/>
              <a:t> </a:t>
            </a:r>
            <a:r>
              <a:rPr lang="ru-RU" i="1" dirty="0" err="1"/>
              <a:t>дози</a:t>
            </a:r>
            <a:r>
              <a:rPr lang="ru-RU" i="1" dirty="0"/>
              <a:t> </a:t>
            </a:r>
            <a:r>
              <a:rPr lang="ru-RU" i="1" dirty="0" err="1"/>
              <a:t>речовини</a:t>
            </a:r>
            <a:r>
              <a:rPr lang="ru-RU" i="1" dirty="0"/>
              <a:t>, а по </a:t>
            </a:r>
            <a:r>
              <a:rPr lang="ru-RU" i="1" dirty="0" err="1"/>
              <a:t>осі</a:t>
            </a:r>
            <a:r>
              <a:rPr lang="ru-RU" i="1" dirty="0"/>
              <a:t> ординат – </a:t>
            </a:r>
            <a:r>
              <a:rPr lang="ru-RU" i="1" dirty="0" err="1"/>
              <a:t>ефект</a:t>
            </a:r>
            <a:r>
              <a:rPr lang="ru-RU" i="1" dirty="0"/>
              <a:t> </a:t>
            </a:r>
            <a:r>
              <a:rPr lang="ru-RU" i="1" dirty="0" err="1"/>
              <a:t>впливу</a:t>
            </a:r>
            <a:r>
              <a:rPr lang="ru-RU" i="1" dirty="0"/>
              <a:t> </a:t>
            </a:r>
            <a:r>
              <a:rPr lang="ru-RU" i="1" dirty="0" err="1"/>
              <a:t>цих</a:t>
            </a:r>
            <a:r>
              <a:rPr lang="ru-RU" i="1" dirty="0"/>
              <a:t> доз на </a:t>
            </a:r>
            <a:r>
              <a:rPr lang="ru-RU" i="1" dirty="0" err="1"/>
              <a:t>піддослідних</a:t>
            </a:r>
            <a:r>
              <a:rPr lang="ru-RU" i="1" dirty="0"/>
              <a:t> </a:t>
            </a:r>
            <a:r>
              <a:rPr lang="ru-RU" i="1" dirty="0" err="1"/>
              <a:t>тварин</a:t>
            </a:r>
            <a:r>
              <a:rPr lang="ru-RU" i="1" dirty="0"/>
              <a:t>. Центральна точка </a:t>
            </a:r>
            <a:r>
              <a:rPr lang="ru-RU" i="1" dirty="0" err="1"/>
              <a:t>кумуляти</a:t>
            </a:r>
            <a:r>
              <a:rPr lang="ru-RU" i="1" dirty="0"/>
              <a:t> </a:t>
            </a:r>
            <a:r>
              <a:rPr lang="ru-RU" i="1" dirty="0" err="1"/>
              <a:t>збігається</a:t>
            </a:r>
            <a:r>
              <a:rPr lang="ru-RU" i="1" dirty="0"/>
              <a:t> </a:t>
            </a:r>
            <a:r>
              <a:rPr lang="ru-RU" i="1" dirty="0" err="1"/>
              <a:t>з</a:t>
            </a:r>
            <a:r>
              <a:rPr lang="ru-RU" i="1" dirty="0"/>
              <a:t> центром </a:t>
            </a:r>
            <a:r>
              <a:rPr lang="ru-RU" i="1" dirty="0" err="1"/>
              <a:t>розподілу</a:t>
            </a:r>
            <a:r>
              <a:rPr lang="ru-RU" i="1" dirty="0"/>
              <a:t>. </a:t>
            </a:r>
            <a:r>
              <a:rPr lang="ru-RU" i="1" dirty="0" err="1"/>
              <a:t>Опускаючи</a:t>
            </a:r>
            <a:r>
              <a:rPr lang="ru-RU" i="1" dirty="0"/>
              <a:t> </a:t>
            </a:r>
            <a:r>
              <a:rPr lang="ru-RU" i="1" dirty="0" err="1"/>
              <a:t>з</a:t>
            </a:r>
            <a:r>
              <a:rPr lang="ru-RU" i="1" dirty="0"/>
              <a:t> </a:t>
            </a:r>
            <a:r>
              <a:rPr lang="ru-RU" i="1" dirty="0" err="1"/>
              <a:t>цієї</a:t>
            </a:r>
            <a:r>
              <a:rPr lang="ru-RU" i="1" dirty="0"/>
              <a:t> точки </a:t>
            </a:r>
            <a:r>
              <a:rPr lang="ru-RU" i="1" dirty="0" err="1"/>
              <a:t>перпендикуляри</a:t>
            </a:r>
            <a:r>
              <a:rPr lang="ru-RU" i="1" dirty="0"/>
              <a:t> на </a:t>
            </a:r>
            <a:r>
              <a:rPr lang="ru-RU" i="1" dirty="0" err="1"/>
              <a:t>осі</a:t>
            </a:r>
            <a:r>
              <a:rPr lang="ru-RU" i="1" dirty="0"/>
              <a:t> координат, </a:t>
            </a:r>
            <a:r>
              <a:rPr lang="ru-RU" i="1" dirty="0" err="1"/>
              <a:t>можна</a:t>
            </a:r>
            <a:r>
              <a:rPr lang="ru-RU" i="1" dirty="0"/>
              <a:t> </a:t>
            </a:r>
            <a:r>
              <a:rPr lang="ru-RU" i="1" dirty="0" err="1"/>
              <a:t>визначити</a:t>
            </a:r>
            <a:r>
              <a:rPr lang="ru-RU" i="1" dirty="0"/>
              <a:t> </a:t>
            </a:r>
            <a:r>
              <a:rPr lang="ru-RU" i="1" dirty="0" err="1"/>
              <a:t>середню</a:t>
            </a:r>
            <a:r>
              <a:rPr lang="ru-RU" i="1" dirty="0"/>
              <a:t> дозу </a:t>
            </a:r>
            <a:r>
              <a:rPr lang="ru-RU" i="1" dirty="0" err="1"/>
              <a:t>ефекту</a:t>
            </a:r>
            <a:r>
              <a:rPr lang="ru-RU" i="1" dirty="0"/>
              <a:t>. </a:t>
            </a:r>
          </a:p>
          <a:p>
            <a:r>
              <a:rPr lang="ru-RU" dirty="0"/>
              <a:t>З метою </a:t>
            </a:r>
            <a:r>
              <a:rPr lang="ru-RU" dirty="0" err="1"/>
              <a:t>вирівнювання</a:t>
            </a:r>
            <a:r>
              <a:rPr lang="ru-RU" dirty="0"/>
              <a:t> </a:t>
            </a:r>
            <a:r>
              <a:rPr lang="ru-RU" dirty="0" err="1"/>
              <a:t>експериментальної</a:t>
            </a:r>
            <a:r>
              <a:rPr lang="ru-RU" dirty="0"/>
              <a:t> </a:t>
            </a:r>
            <a:r>
              <a:rPr lang="ru-RU" dirty="0" err="1"/>
              <a:t>характеристичної</a:t>
            </a:r>
            <a:r>
              <a:rPr lang="ru-RU" dirty="0"/>
              <a:t> </a:t>
            </a:r>
            <a:r>
              <a:rPr lang="ru-RU" dirty="0" err="1"/>
              <a:t>кривої</a:t>
            </a:r>
            <a:r>
              <a:rPr lang="ru-RU" dirty="0"/>
              <a:t> </a:t>
            </a:r>
            <a:r>
              <a:rPr lang="ru-RU" dirty="0" err="1"/>
              <a:t>Беренс</a:t>
            </a:r>
            <a:r>
              <a:rPr lang="ru-RU" dirty="0"/>
              <a:t> </a:t>
            </a:r>
            <a:r>
              <a:rPr lang="ru-RU" dirty="0" err="1"/>
              <a:t>запропонував</a:t>
            </a:r>
            <a:r>
              <a:rPr lang="ru-RU" dirty="0"/>
              <a:t> </a:t>
            </a:r>
            <a:r>
              <a:rPr lang="ru-RU" dirty="0" err="1"/>
              <a:t>прийом</a:t>
            </a:r>
            <a:r>
              <a:rPr lang="ru-RU" dirty="0"/>
              <a:t> так званого «</a:t>
            </a:r>
            <a:r>
              <a:rPr lang="ru-RU" dirty="0" err="1"/>
              <a:t>накопичення</a:t>
            </a:r>
            <a:r>
              <a:rPr lang="ru-RU" dirty="0"/>
              <a:t> частот»: до числа </a:t>
            </a:r>
            <a:r>
              <a:rPr lang="ru-RU" dirty="0" err="1"/>
              <a:t>тварин</a:t>
            </a:r>
            <a:r>
              <a:rPr lang="ru-RU" dirty="0"/>
              <a:t>, </a:t>
            </a:r>
            <a:r>
              <a:rPr lang="ru-RU" dirty="0" err="1"/>
              <a:t>загиблих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кожної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випробуваних</a:t>
            </a:r>
            <a:r>
              <a:rPr lang="ru-RU" dirty="0"/>
              <a:t> доз, </a:t>
            </a:r>
            <a:r>
              <a:rPr lang="ru-RU" dirty="0" err="1"/>
              <a:t>додають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, </a:t>
            </a:r>
            <a:r>
              <a:rPr lang="ru-RU" dirty="0" err="1"/>
              <a:t>загиблих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менших</a:t>
            </a:r>
            <a:r>
              <a:rPr lang="ru-RU" dirty="0"/>
              <a:t> </a:t>
            </a:r>
            <a:r>
              <a:rPr lang="ru-RU" dirty="0" err="1"/>
              <a:t>випробуваних</a:t>
            </a:r>
            <a:r>
              <a:rPr lang="ru-RU" dirty="0"/>
              <a:t> доз; а до числа </a:t>
            </a:r>
            <a:r>
              <a:rPr lang="ru-RU" dirty="0" err="1"/>
              <a:t>тварин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вижили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кожної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випробуваних</a:t>
            </a:r>
            <a:r>
              <a:rPr lang="ru-RU" dirty="0"/>
              <a:t> доз, </a:t>
            </a:r>
            <a:r>
              <a:rPr lang="ru-RU" dirty="0" err="1"/>
              <a:t>додають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вижили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високих</a:t>
            </a:r>
            <a:r>
              <a:rPr lang="ru-RU" dirty="0"/>
              <a:t> </a:t>
            </a:r>
            <a:r>
              <a:rPr lang="ru-RU" dirty="0" err="1"/>
              <a:t>випробуваних</a:t>
            </a:r>
            <a:r>
              <a:rPr lang="ru-RU" dirty="0"/>
              <a:t> доз.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484784"/>
            <a:ext cx="82089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обчислених</a:t>
            </a:r>
            <a:r>
              <a:rPr lang="ru-RU" dirty="0"/>
              <a:t> «</a:t>
            </a:r>
            <a:r>
              <a:rPr lang="ru-RU" dirty="0" err="1"/>
              <a:t>накопичених</a:t>
            </a:r>
            <a:r>
              <a:rPr lang="ru-RU" dirty="0"/>
              <a:t> частот» </a:t>
            </a:r>
            <a:r>
              <a:rPr lang="ru-RU" dirty="0" err="1"/>
              <a:t>підраховують</a:t>
            </a:r>
            <a:r>
              <a:rPr lang="ru-RU" dirty="0"/>
              <a:t> </a:t>
            </a:r>
            <a:r>
              <a:rPr lang="ru-RU" dirty="0" err="1"/>
              <a:t>смертність</a:t>
            </a:r>
            <a:r>
              <a:rPr lang="ru-RU" dirty="0"/>
              <a:t> у </a:t>
            </a:r>
            <a:r>
              <a:rPr lang="ru-RU" dirty="0" err="1"/>
              <a:t>відсотках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кожної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випробуваних</a:t>
            </a:r>
            <a:r>
              <a:rPr lang="ru-RU" dirty="0"/>
              <a:t> доз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будують</a:t>
            </a:r>
            <a:r>
              <a:rPr lang="ru-RU" dirty="0"/>
              <a:t> </a:t>
            </a:r>
            <a:r>
              <a:rPr lang="ru-RU" dirty="0" err="1"/>
              <a:t>характеристичну</a:t>
            </a:r>
            <a:r>
              <a:rPr lang="ru-RU" dirty="0"/>
              <a:t> </a:t>
            </a:r>
            <a:r>
              <a:rPr lang="ru-RU" dirty="0" err="1"/>
              <a:t>криву</a:t>
            </a:r>
            <a:r>
              <a:rPr lang="ru-RU" dirty="0"/>
              <a:t> шляхом </a:t>
            </a:r>
            <a:r>
              <a:rPr lang="ru-RU" dirty="0" err="1"/>
              <a:t>відкладення</a:t>
            </a:r>
            <a:r>
              <a:rPr lang="ru-RU" dirty="0"/>
              <a:t> по </a:t>
            </a:r>
            <a:r>
              <a:rPr lang="ru-RU" dirty="0" err="1"/>
              <a:t>осі</a:t>
            </a:r>
            <a:r>
              <a:rPr lang="ru-RU" dirty="0"/>
              <a:t> </a:t>
            </a:r>
            <a:r>
              <a:rPr lang="ru-RU" dirty="0" err="1"/>
              <a:t>абсцис</a:t>
            </a:r>
            <a:r>
              <a:rPr lang="ru-RU" dirty="0"/>
              <a:t> </a:t>
            </a:r>
            <a:r>
              <a:rPr lang="ru-RU" dirty="0" err="1"/>
              <a:t>випробувані</a:t>
            </a:r>
            <a:r>
              <a:rPr lang="ru-RU" dirty="0"/>
              <a:t> </a:t>
            </a:r>
            <a:r>
              <a:rPr lang="ru-RU" dirty="0" err="1"/>
              <a:t>дози</a:t>
            </a:r>
            <a:r>
              <a:rPr lang="ru-RU" dirty="0"/>
              <a:t>, а по </a:t>
            </a:r>
            <a:r>
              <a:rPr lang="ru-RU" dirty="0" err="1"/>
              <a:t>осі</a:t>
            </a:r>
            <a:r>
              <a:rPr lang="ru-RU" dirty="0"/>
              <a:t> ординат – </a:t>
            </a:r>
            <a:r>
              <a:rPr lang="ru-RU" dirty="0" err="1"/>
              <a:t>відсотки</a:t>
            </a:r>
            <a:r>
              <a:rPr lang="ru-RU" dirty="0"/>
              <a:t> </a:t>
            </a:r>
            <a:r>
              <a:rPr lang="ru-RU" dirty="0" err="1"/>
              <a:t>смертельних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. Величина </a:t>
            </a:r>
            <a:r>
              <a:rPr lang="en-US" i="1" dirty="0"/>
              <a:t>DL50 </a:t>
            </a:r>
            <a:r>
              <a:rPr lang="ru-RU" i="1" dirty="0" err="1"/>
              <a:t>може</a:t>
            </a:r>
            <a:r>
              <a:rPr lang="ru-RU" i="1" dirty="0"/>
              <a:t> бути </a:t>
            </a:r>
            <a:r>
              <a:rPr lang="ru-RU" i="1" dirty="0" err="1"/>
              <a:t>знайдена</a:t>
            </a:r>
            <a:r>
              <a:rPr lang="ru-RU" i="1" dirty="0"/>
              <a:t> </a:t>
            </a:r>
            <a:r>
              <a:rPr lang="ru-RU" i="1" dirty="0" err="1"/>
              <a:t>безпосередньо</a:t>
            </a:r>
            <a:r>
              <a:rPr lang="ru-RU" i="1" dirty="0"/>
              <a:t> </a:t>
            </a:r>
            <a:r>
              <a:rPr lang="ru-RU" i="1" dirty="0" err="1"/>
              <a:t>з</a:t>
            </a:r>
            <a:r>
              <a:rPr lang="ru-RU" i="1" dirty="0"/>
              <a:t> </a:t>
            </a:r>
            <a:r>
              <a:rPr lang="ru-RU" i="1" dirty="0" err="1"/>
              <a:t>графіка</a:t>
            </a:r>
            <a:r>
              <a:rPr lang="ru-RU" i="1" dirty="0"/>
              <a:t>: для </a:t>
            </a:r>
            <a:r>
              <a:rPr lang="ru-RU" i="1" dirty="0" err="1"/>
              <a:t>цього</a:t>
            </a:r>
            <a:r>
              <a:rPr lang="ru-RU" i="1" dirty="0"/>
              <a:t> </a:t>
            </a:r>
            <a:r>
              <a:rPr lang="ru-RU" i="1" dirty="0" err="1"/>
              <a:t>з</a:t>
            </a:r>
            <a:r>
              <a:rPr lang="ru-RU" i="1" dirty="0"/>
              <a:t> точки </a:t>
            </a:r>
            <a:r>
              <a:rPr lang="ru-RU" i="1" dirty="0" err="1"/>
              <a:t>характеристичної</a:t>
            </a:r>
            <a:r>
              <a:rPr lang="ru-RU" i="1" dirty="0"/>
              <a:t> </a:t>
            </a:r>
            <a:r>
              <a:rPr lang="ru-RU" i="1" dirty="0" err="1"/>
              <a:t>кривої</a:t>
            </a:r>
            <a:r>
              <a:rPr lang="ru-RU" i="1" dirty="0"/>
              <a:t>, яка </a:t>
            </a:r>
            <a:r>
              <a:rPr lang="ru-RU" i="1" dirty="0" err="1"/>
              <a:t>відповідає</a:t>
            </a:r>
            <a:r>
              <a:rPr lang="ru-RU" i="1" dirty="0"/>
              <a:t> 50% </a:t>
            </a:r>
            <a:r>
              <a:rPr lang="ru-RU" i="1" dirty="0" err="1"/>
              <a:t>смертельних</a:t>
            </a:r>
            <a:r>
              <a:rPr lang="ru-RU" i="1" dirty="0"/>
              <a:t> </a:t>
            </a:r>
            <a:r>
              <a:rPr lang="ru-RU" i="1" dirty="0" err="1"/>
              <a:t>результатів</a:t>
            </a:r>
            <a:r>
              <a:rPr lang="ru-RU" i="1" dirty="0"/>
              <a:t>, </a:t>
            </a:r>
            <a:r>
              <a:rPr lang="ru-RU" i="1" dirty="0" err="1"/>
              <a:t>опускають</a:t>
            </a:r>
            <a:r>
              <a:rPr lang="ru-RU" i="1" dirty="0"/>
              <a:t> перпендикуляр на </a:t>
            </a:r>
            <a:r>
              <a:rPr lang="ru-RU" i="1" dirty="0" err="1"/>
              <a:t>вісь</a:t>
            </a:r>
            <a:r>
              <a:rPr lang="ru-RU" i="1" dirty="0"/>
              <a:t> </a:t>
            </a:r>
            <a:r>
              <a:rPr lang="ru-RU" i="1" dirty="0" err="1"/>
              <a:t>абсцис</a:t>
            </a:r>
            <a:r>
              <a:rPr lang="ru-RU" i="1" dirty="0"/>
              <a:t>, точка </a:t>
            </a:r>
            <a:r>
              <a:rPr lang="ru-RU" i="1" dirty="0" err="1"/>
              <a:t>перетину</a:t>
            </a:r>
            <a:r>
              <a:rPr lang="ru-RU" i="1" dirty="0"/>
              <a:t> </a:t>
            </a:r>
            <a:r>
              <a:rPr lang="ru-RU" i="1" dirty="0" err="1"/>
              <a:t>якого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буде </a:t>
            </a:r>
            <a:r>
              <a:rPr lang="ru-RU" i="1" dirty="0" err="1"/>
              <a:t>відповідати</a:t>
            </a:r>
            <a:r>
              <a:rPr lang="ru-RU" i="1" dirty="0"/>
              <a:t> </a:t>
            </a:r>
            <a:r>
              <a:rPr lang="ru-RU" i="1" dirty="0" err="1"/>
              <a:t>величині</a:t>
            </a:r>
            <a:r>
              <a:rPr lang="ru-RU" i="1" dirty="0"/>
              <a:t> </a:t>
            </a:r>
            <a:r>
              <a:rPr lang="en-US" i="1" dirty="0"/>
              <a:t>DL50. </a:t>
            </a:r>
          </a:p>
          <a:p>
            <a:r>
              <a:rPr lang="ru-RU" dirty="0" err="1"/>
              <a:t>Близьку</a:t>
            </a:r>
            <a:r>
              <a:rPr lang="ru-RU" dirty="0"/>
              <a:t> за </a:t>
            </a:r>
            <a:r>
              <a:rPr lang="ru-RU" dirty="0" err="1"/>
              <a:t>значенням</a:t>
            </a:r>
            <a:r>
              <a:rPr lang="ru-RU" dirty="0"/>
              <a:t> величину </a:t>
            </a:r>
            <a:r>
              <a:rPr lang="en-US" i="1" dirty="0"/>
              <a:t>DL50 </a:t>
            </a:r>
            <a:r>
              <a:rPr lang="ru-RU" i="1" dirty="0" err="1"/>
              <a:t>можна</a:t>
            </a:r>
            <a:r>
              <a:rPr lang="ru-RU" i="1" dirty="0"/>
              <a:t> </a:t>
            </a:r>
            <a:r>
              <a:rPr lang="ru-RU" i="1" dirty="0" err="1"/>
              <a:t>отримати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без </a:t>
            </a:r>
            <a:r>
              <a:rPr lang="ru-RU" i="1" dirty="0" err="1"/>
              <a:t>побудови</a:t>
            </a:r>
            <a:r>
              <a:rPr lang="ru-RU" i="1" dirty="0"/>
              <a:t> </a:t>
            </a:r>
            <a:r>
              <a:rPr lang="ru-RU" i="1" dirty="0" err="1"/>
              <a:t>графіка</a:t>
            </a:r>
            <a:r>
              <a:rPr lang="ru-RU" i="1" dirty="0"/>
              <a:t>. </a:t>
            </a:r>
            <a:r>
              <a:rPr lang="ru-RU" i="1" dirty="0" err="1"/>
              <a:t>Оскільки</a:t>
            </a:r>
            <a:r>
              <a:rPr lang="ru-RU" i="1" dirty="0"/>
              <a:t> в </a:t>
            </a:r>
            <a:r>
              <a:rPr lang="ru-RU" i="1" dirty="0" err="1"/>
              <a:t>середній</a:t>
            </a:r>
            <a:r>
              <a:rPr lang="ru-RU" i="1" dirty="0"/>
              <a:t> </a:t>
            </a:r>
            <a:r>
              <a:rPr lang="ru-RU" i="1" dirty="0" err="1"/>
              <a:t>частині</a:t>
            </a:r>
            <a:r>
              <a:rPr lang="ru-RU" i="1" dirty="0"/>
              <a:t> </a:t>
            </a:r>
            <a:r>
              <a:rPr lang="ru-RU" i="1" dirty="0" err="1"/>
              <a:t>характеристичної</a:t>
            </a:r>
            <a:r>
              <a:rPr lang="ru-RU" i="1" dirty="0"/>
              <a:t> </a:t>
            </a:r>
            <a:r>
              <a:rPr lang="ru-RU" i="1" dirty="0" err="1"/>
              <a:t>кривої</a:t>
            </a:r>
            <a:r>
              <a:rPr lang="ru-RU" i="1" dirty="0"/>
              <a:t> невеликий </a:t>
            </a:r>
            <a:r>
              <a:rPr lang="ru-RU" i="1" dirty="0" err="1"/>
              <a:t>її</a:t>
            </a:r>
            <a:r>
              <a:rPr lang="ru-RU" i="1" dirty="0"/>
              <a:t> </a:t>
            </a:r>
            <a:r>
              <a:rPr lang="ru-RU" i="1" dirty="0" err="1"/>
              <a:t>відрізок</a:t>
            </a:r>
            <a:r>
              <a:rPr lang="ru-RU" i="1" dirty="0"/>
              <a:t> мало </a:t>
            </a:r>
            <a:r>
              <a:rPr lang="ru-RU" i="1" dirty="0" err="1"/>
              <a:t>відрізняється</a:t>
            </a:r>
            <a:r>
              <a:rPr lang="ru-RU" i="1" dirty="0"/>
              <a:t> </a:t>
            </a:r>
            <a:r>
              <a:rPr lang="ru-RU" i="1" dirty="0" err="1"/>
              <a:t>від</a:t>
            </a:r>
            <a:r>
              <a:rPr lang="ru-RU" i="1" dirty="0"/>
              <a:t> </a:t>
            </a:r>
            <a:r>
              <a:rPr lang="ru-RU" i="1" dirty="0" err="1"/>
              <a:t>прямої</a:t>
            </a:r>
            <a:r>
              <a:rPr lang="ru-RU" i="1" dirty="0"/>
              <a:t> </a:t>
            </a:r>
            <a:r>
              <a:rPr lang="ru-RU" i="1" dirty="0" err="1"/>
              <a:t>лінії</a:t>
            </a:r>
            <a:r>
              <a:rPr lang="ru-RU" i="1" dirty="0"/>
              <a:t>, то величину </a:t>
            </a:r>
            <a:r>
              <a:rPr lang="en-US" i="1" dirty="0"/>
              <a:t>DL50 </a:t>
            </a:r>
            <a:r>
              <a:rPr lang="ru-RU" i="1" dirty="0" err="1"/>
              <a:t>можна</a:t>
            </a:r>
            <a:r>
              <a:rPr lang="ru-RU" i="1" dirty="0"/>
              <a:t> </a:t>
            </a:r>
            <a:r>
              <a:rPr lang="ru-RU" i="1" dirty="0" err="1"/>
              <a:t>обчислити</a:t>
            </a:r>
            <a:r>
              <a:rPr lang="ru-RU" i="1" dirty="0"/>
              <a:t> шляхом </a:t>
            </a:r>
            <a:r>
              <a:rPr lang="ru-RU" i="1" dirty="0" err="1"/>
              <a:t>прямолінійної</a:t>
            </a:r>
            <a:r>
              <a:rPr lang="ru-RU" i="1" dirty="0"/>
              <a:t> </a:t>
            </a:r>
            <a:r>
              <a:rPr lang="ru-RU" i="1" dirty="0" err="1"/>
              <a:t>інтерполяції</a:t>
            </a:r>
            <a:r>
              <a:rPr lang="ru-RU" i="1" dirty="0"/>
              <a:t> </a:t>
            </a:r>
            <a:r>
              <a:rPr lang="ru-RU" i="1" dirty="0" err="1"/>
              <a:t>між</a:t>
            </a:r>
            <a:r>
              <a:rPr lang="ru-RU" i="1" dirty="0"/>
              <a:t> </a:t>
            </a:r>
            <a:r>
              <a:rPr lang="ru-RU" i="1" dirty="0" err="1"/>
              <a:t>найближчими</a:t>
            </a:r>
            <a:r>
              <a:rPr lang="ru-RU" i="1" dirty="0"/>
              <a:t> до </a:t>
            </a:r>
            <a:r>
              <a:rPr lang="en-US" i="1" dirty="0"/>
              <a:t>DL50 </a:t>
            </a:r>
            <a:r>
              <a:rPr lang="ru-RU" i="1" dirty="0" err="1"/>
              <a:t>меншою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більшою</a:t>
            </a:r>
            <a:r>
              <a:rPr lang="ru-RU" i="1" dirty="0"/>
              <a:t> дозами.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88640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інтервал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різниця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дозами,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випробовуються</a:t>
            </a:r>
            <a:r>
              <a:rPr lang="ru-RU" dirty="0"/>
              <a:t>, </a:t>
            </a:r>
            <a:r>
              <a:rPr lang="ru-RU" dirty="0" err="1"/>
              <a:t>дорівнює</a:t>
            </a:r>
            <a:r>
              <a:rPr lang="ru-RU" dirty="0"/>
              <a:t> </a:t>
            </a:r>
            <a:r>
              <a:rPr lang="ru-RU" dirty="0" err="1"/>
              <a:t>d</a:t>
            </a:r>
            <a:r>
              <a:rPr lang="ru-RU" dirty="0"/>
              <a:t>, а величина </a:t>
            </a:r>
            <a:r>
              <a:rPr lang="ru-RU" i="1" dirty="0"/>
              <a:t>DL50 </a:t>
            </a:r>
            <a:r>
              <a:rPr lang="ru-RU" i="1" dirty="0" err="1"/>
              <a:t>знаходиться</a:t>
            </a:r>
            <a:r>
              <a:rPr lang="ru-RU" i="1" dirty="0"/>
              <a:t> </a:t>
            </a:r>
            <a:r>
              <a:rPr lang="ru-RU" i="1" dirty="0" err="1"/>
              <a:t>між</a:t>
            </a:r>
            <a:r>
              <a:rPr lang="ru-RU" i="1" dirty="0"/>
              <a:t> дозами А </a:t>
            </a:r>
            <a:r>
              <a:rPr lang="ru-RU" i="1" dirty="0" err="1"/>
              <a:t>і</a:t>
            </a:r>
            <a:r>
              <a:rPr lang="ru-RU" i="1" dirty="0"/>
              <a:t> В, </a:t>
            </a:r>
            <a:r>
              <a:rPr lang="ru-RU" i="1" dirty="0" err="1"/>
              <a:t>з</a:t>
            </a:r>
            <a:r>
              <a:rPr lang="ru-RU" i="1" dirty="0"/>
              <a:t> </a:t>
            </a:r>
            <a:r>
              <a:rPr lang="ru-RU" i="1" dirty="0" err="1"/>
              <a:t>яких</a:t>
            </a:r>
            <a:r>
              <a:rPr lang="ru-RU" i="1" dirty="0"/>
              <a:t> доза А </a:t>
            </a:r>
            <a:r>
              <a:rPr lang="ru-RU" i="1" dirty="0" err="1"/>
              <a:t>викликала</a:t>
            </a:r>
            <a:r>
              <a:rPr lang="ru-RU" i="1" dirty="0"/>
              <a:t> </a:t>
            </a:r>
            <a:r>
              <a:rPr lang="ru-RU" i="1" dirty="0" err="1"/>
              <a:t>а%</a:t>
            </a:r>
            <a:r>
              <a:rPr lang="ru-RU" i="1" dirty="0"/>
              <a:t> </a:t>
            </a:r>
            <a:r>
              <a:rPr lang="ru-RU" i="1" dirty="0" err="1"/>
              <a:t>смертельних</a:t>
            </a:r>
            <a:r>
              <a:rPr lang="ru-RU" i="1" dirty="0"/>
              <a:t> </a:t>
            </a:r>
            <a:r>
              <a:rPr lang="ru-RU" i="1" dirty="0" err="1"/>
              <a:t>результатів</a:t>
            </a:r>
            <a:r>
              <a:rPr lang="ru-RU" i="1" dirty="0"/>
              <a:t> (</a:t>
            </a:r>
            <a:r>
              <a:rPr lang="ru-RU" i="1" dirty="0" err="1"/>
              <a:t>а</a:t>
            </a:r>
            <a:r>
              <a:rPr lang="ru-RU" i="1" dirty="0"/>
              <a:t> &lt;50) </a:t>
            </a:r>
            <a:r>
              <a:rPr lang="ru-RU" i="1" dirty="0" err="1"/>
              <a:t>і</a:t>
            </a:r>
            <a:r>
              <a:rPr lang="ru-RU" i="1" dirty="0"/>
              <a:t> доза В </a:t>
            </a:r>
            <a:r>
              <a:rPr lang="ru-RU" i="1" dirty="0" err="1"/>
              <a:t>викликала</a:t>
            </a:r>
            <a:r>
              <a:rPr lang="ru-RU" i="1" dirty="0"/>
              <a:t> </a:t>
            </a:r>
            <a:r>
              <a:rPr lang="ru-RU" i="1" dirty="0" err="1"/>
              <a:t>b%</a:t>
            </a:r>
            <a:r>
              <a:rPr lang="ru-RU" i="1" dirty="0"/>
              <a:t> </a:t>
            </a:r>
            <a:r>
              <a:rPr lang="ru-RU" i="1" dirty="0" err="1"/>
              <a:t>смертельних</a:t>
            </a:r>
            <a:r>
              <a:rPr lang="ru-RU" i="1" dirty="0"/>
              <a:t> </a:t>
            </a:r>
            <a:r>
              <a:rPr lang="ru-RU" i="1" dirty="0" err="1"/>
              <a:t>результатів</a:t>
            </a:r>
            <a:r>
              <a:rPr lang="ru-RU" i="1" dirty="0"/>
              <a:t> (</a:t>
            </a:r>
            <a:r>
              <a:rPr lang="ru-RU" i="1" dirty="0" err="1"/>
              <a:t>b</a:t>
            </a:r>
            <a:r>
              <a:rPr lang="ru-RU" i="1" dirty="0"/>
              <a:t>&gt; 50), то 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412776"/>
            <a:ext cx="2277988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23528" y="2420888"/>
            <a:ext cx="882047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зазначити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процесі</a:t>
            </a:r>
            <a:r>
              <a:rPr lang="ru-RU" dirty="0"/>
              <a:t> «</a:t>
            </a:r>
            <a:r>
              <a:rPr lang="ru-RU" dirty="0" err="1"/>
              <a:t>накопичення</a:t>
            </a:r>
            <a:r>
              <a:rPr lang="ru-RU" dirty="0"/>
              <a:t> частот» штучно </a:t>
            </a:r>
            <a:r>
              <a:rPr lang="ru-RU" dirty="0" err="1"/>
              <a:t>перебільшується</a:t>
            </a:r>
            <a:r>
              <a:rPr lang="ru-RU" dirty="0"/>
              <a:t> «вага» </a:t>
            </a:r>
            <a:r>
              <a:rPr lang="ru-RU" dirty="0" err="1"/>
              <a:t>крайніх</a:t>
            </a:r>
            <a:r>
              <a:rPr lang="ru-RU" dirty="0"/>
              <a:t> </a:t>
            </a:r>
            <a:r>
              <a:rPr lang="ru-RU" dirty="0" err="1"/>
              <a:t>варіантів</a:t>
            </a:r>
            <a:r>
              <a:rPr lang="ru-RU" dirty="0"/>
              <a:t> </a:t>
            </a:r>
            <a:r>
              <a:rPr lang="ru-RU" dirty="0" err="1"/>
              <a:t>індивідуальної</a:t>
            </a:r>
            <a:r>
              <a:rPr lang="ru-RU" dirty="0"/>
              <a:t> </a:t>
            </a:r>
            <a:r>
              <a:rPr lang="ru-RU" dirty="0" err="1"/>
              <a:t>чутливості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 до </a:t>
            </a:r>
            <a:r>
              <a:rPr lang="ru-RU" dirty="0" err="1"/>
              <a:t>досліджуваної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чого</a:t>
            </a:r>
            <a:r>
              <a:rPr lang="ru-RU" dirty="0"/>
              <a:t> </a:t>
            </a:r>
            <a:r>
              <a:rPr lang="ru-RU" dirty="0" err="1"/>
              <a:t>відсоток</a:t>
            </a:r>
            <a:r>
              <a:rPr lang="ru-RU" dirty="0"/>
              <a:t> </a:t>
            </a:r>
            <a:r>
              <a:rPr lang="ru-RU" dirty="0" err="1"/>
              <a:t>смертельних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малих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доз </a:t>
            </a:r>
            <a:r>
              <a:rPr lang="ru-RU" dirty="0" err="1"/>
              <a:t>виявляється</a:t>
            </a:r>
            <a:r>
              <a:rPr lang="ru-RU" dirty="0"/>
              <a:t> </a:t>
            </a:r>
            <a:r>
              <a:rPr lang="ru-RU" dirty="0" err="1"/>
              <a:t>заниженим</a:t>
            </a:r>
            <a:r>
              <a:rPr lang="ru-RU" dirty="0"/>
              <a:t>, а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високих</a:t>
            </a:r>
            <a:r>
              <a:rPr lang="ru-RU" dirty="0"/>
              <a:t> доз – </a:t>
            </a:r>
            <a:r>
              <a:rPr lang="ru-RU" dirty="0" err="1"/>
              <a:t>завищеним</a:t>
            </a:r>
            <a:r>
              <a:rPr lang="ru-RU" dirty="0"/>
              <a:t>. </a:t>
            </a:r>
            <a:r>
              <a:rPr lang="ru-RU" dirty="0" smtClean="0"/>
              <a:t>Таким  </a:t>
            </a:r>
            <a:r>
              <a:rPr lang="ru-RU" dirty="0"/>
              <a:t>чином, метод «</a:t>
            </a:r>
            <a:r>
              <a:rPr lang="ru-RU" dirty="0" err="1"/>
              <a:t>накопичення</a:t>
            </a:r>
            <a:r>
              <a:rPr lang="ru-RU" dirty="0"/>
              <a:t> частот» </a:t>
            </a:r>
            <a:r>
              <a:rPr lang="ru-RU" dirty="0" err="1"/>
              <a:t>веде</a:t>
            </a:r>
            <a:r>
              <a:rPr lang="ru-RU" dirty="0"/>
              <a:t> до </a:t>
            </a:r>
            <a:r>
              <a:rPr lang="ru-RU" dirty="0" err="1"/>
              <a:t>спотворення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характеристичної</a:t>
            </a:r>
            <a:r>
              <a:rPr lang="ru-RU" dirty="0"/>
              <a:t> </a:t>
            </a:r>
            <a:r>
              <a:rPr lang="ru-RU" dirty="0" err="1"/>
              <a:t>кривої</a:t>
            </a:r>
            <a:r>
              <a:rPr lang="ru-RU" dirty="0"/>
              <a:t>. Очевидно, </a:t>
            </a:r>
            <a:r>
              <a:rPr lang="ru-RU" dirty="0" err="1"/>
              <a:t>однак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середня</a:t>
            </a:r>
            <a:r>
              <a:rPr lang="ru-RU" dirty="0"/>
              <a:t> </a:t>
            </a:r>
            <a:r>
              <a:rPr lang="ru-RU" dirty="0" err="1"/>
              <a:t>ділянка</a:t>
            </a:r>
            <a:r>
              <a:rPr lang="ru-RU" dirty="0"/>
              <a:t> </a:t>
            </a:r>
            <a:r>
              <a:rPr lang="ru-RU" dirty="0" err="1"/>
              <a:t>кривої</a:t>
            </a:r>
            <a:r>
              <a:rPr lang="ru-RU" dirty="0"/>
              <a:t> при </a:t>
            </a:r>
            <a:r>
              <a:rPr lang="ru-RU" dirty="0" err="1"/>
              <a:t>цьому</a:t>
            </a:r>
            <a:r>
              <a:rPr lang="ru-RU" dirty="0"/>
              <a:t> не </a:t>
            </a:r>
            <a:r>
              <a:rPr lang="ru-RU" dirty="0" err="1"/>
              <a:t>спотворюється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, </a:t>
            </a:r>
            <a:r>
              <a:rPr lang="ru-RU" dirty="0" err="1"/>
              <a:t>отже</a:t>
            </a:r>
            <a:r>
              <a:rPr lang="ru-RU" dirty="0"/>
              <a:t>, в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i="1" dirty="0"/>
              <a:t>DL50 не вноситься систематична </a:t>
            </a:r>
            <a:r>
              <a:rPr lang="ru-RU" i="1" dirty="0" err="1"/>
              <a:t>помилка</a:t>
            </a:r>
            <a:r>
              <a:rPr lang="ru-RU" i="1" dirty="0"/>
              <a:t>. </a:t>
            </a:r>
            <a:r>
              <a:rPr lang="ru-RU" i="1" dirty="0" err="1"/>
              <a:t>Зрозуміло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за </a:t>
            </a:r>
            <a:r>
              <a:rPr lang="ru-RU" i="1" dirty="0" err="1"/>
              <a:t>цієї</a:t>
            </a:r>
            <a:r>
              <a:rPr lang="ru-RU" i="1" dirty="0"/>
              <a:t> причини метод </a:t>
            </a:r>
            <a:r>
              <a:rPr lang="ru-RU" i="1" dirty="0" err="1"/>
              <a:t>Беренса</a:t>
            </a:r>
            <a:r>
              <a:rPr lang="ru-RU" i="1" dirty="0"/>
              <a:t> не </a:t>
            </a:r>
            <a:r>
              <a:rPr lang="ru-RU" i="1" dirty="0" err="1"/>
              <a:t>придатний</a:t>
            </a:r>
            <a:r>
              <a:rPr lang="ru-RU" i="1" dirty="0"/>
              <a:t> для </a:t>
            </a:r>
            <a:r>
              <a:rPr lang="ru-RU" i="1" dirty="0" err="1"/>
              <a:t>знаходження</a:t>
            </a:r>
            <a:r>
              <a:rPr lang="ru-RU" i="1" dirty="0"/>
              <a:t> доз,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викликають</a:t>
            </a:r>
            <a:r>
              <a:rPr lang="ru-RU" i="1" dirty="0"/>
              <a:t> </a:t>
            </a:r>
            <a:r>
              <a:rPr lang="ru-RU" i="1" dirty="0" err="1"/>
              <a:t>інші</a:t>
            </a:r>
            <a:r>
              <a:rPr lang="ru-RU" i="1" dirty="0"/>
              <a:t> </a:t>
            </a:r>
            <a:r>
              <a:rPr lang="ru-RU" i="1" dirty="0" err="1"/>
              <a:t>частоти</a:t>
            </a:r>
            <a:r>
              <a:rPr lang="ru-RU" i="1" dirty="0"/>
              <a:t> </a:t>
            </a:r>
            <a:r>
              <a:rPr lang="ru-RU" i="1" dirty="0" err="1"/>
              <a:t>смертельних</a:t>
            </a:r>
            <a:r>
              <a:rPr lang="ru-RU" i="1" dirty="0"/>
              <a:t> </a:t>
            </a:r>
            <a:r>
              <a:rPr lang="ru-RU" i="1" dirty="0" err="1"/>
              <a:t>результатів</a:t>
            </a:r>
            <a:r>
              <a:rPr lang="ru-RU" i="1" dirty="0"/>
              <a:t> (</a:t>
            </a:r>
            <a:r>
              <a:rPr lang="ru-RU" i="1" dirty="0" err="1"/>
              <a:t>наприклад</a:t>
            </a:r>
            <a:r>
              <a:rPr lang="ru-RU" i="1" dirty="0"/>
              <a:t>, DL10 </a:t>
            </a:r>
            <a:r>
              <a:rPr lang="ru-RU" i="1" dirty="0" err="1"/>
              <a:t>і</a:t>
            </a:r>
            <a:r>
              <a:rPr lang="ru-RU" i="1" dirty="0"/>
              <a:t> DL90). </a:t>
            </a:r>
          </a:p>
          <a:p>
            <a:r>
              <a:rPr lang="ru-RU" dirty="0" err="1"/>
              <a:t>Наближене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стандартної</a:t>
            </a:r>
            <a:r>
              <a:rPr lang="ru-RU" dirty="0"/>
              <a:t> </a:t>
            </a:r>
            <a:r>
              <a:rPr lang="ru-RU" dirty="0" err="1"/>
              <a:t>помилки</a:t>
            </a:r>
            <a:r>
              <a:rPr lang="ru-RU" dirty="0"/>
              <a:t> </a:t>
            </a:r>
            <a:r>
              <a:rPr lang="ru-RU" i="1" dirty="0"/>
              <a:t>DL50 </a:t>
            </a:r>
            <a:r>
              <a:rPr lang="ru-RU" i="1" dirty="0" err="1"/>
              <a:t>можна</a:t>
            </a:r>
            <a:r>
              <a:rPr lang="ru-RU" i="1" dirty="0"/>
              <a:t> </a:t>
            </a:r>
            <a:r>
              <a:rPr lang="ru-RU" i="1" dirty="0" err="1"/>
              <a:t>розрахувати</a:t>
            </a:r>
            <a:r>
              <a:rPr lang="ru-RU" i="1" dirty="0"/>
              <a:t> за </a:t>
            </a:r>
            <a:r>
              <a:rPr lang="ru-RU" i="1" dirty="0" err="1"/>
              <a:t>емпіричною</a:t>
            </a:r>
            <a:r>
              <a:rPr lang="ru-RU" i="1" dirty="0"/>
              <a:t> формулою, </a:t>
            </a:r>
            <a:r>
              <a:rPr lang="ru-RU" i="1" dirty="0" err="1"/>
              <a:t>запропонованою</a:t>
            </a:r>
            <a:r>
              <a:rPr lang="ru-RU" i="1" dirty="0"/>
              <a:t> </a:t>
            </a:r>
            <a:r>
              <a:rPr lang="ru-RU" i="1" dirty="0" err="1"/>
              <a:t>Гедамом</a:t>
            </a:r>
            <a:r>
              <a:rPr lang="ru-RU" i="1" dirty="0"/>
              <a:t>: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348880"/>
            <a:ext cx="828092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де </a:t>
            </a:r>
            <a:r>
              <a:rPr lang="en-US" i="1" dirty="0"/>
              <a:t>d – </a:t>
            </a:r>
            <a:r>
              <a:rPr lang="ru-RU" i="1" dirty="0" err="1"/>
              <a:t>інтервал</a:t>
            </a:r>
            <a:r>
              <a:rPr lang="ru-RU" i="1" dirty="0"/>
              <a:t> </a:t>
            </a:r>
            <a:r>
              <a:rPr lang="ru-RU" i="1" dirty="0" err="1"/>
              <a:t>між</a:t>
            </a:r>
            <a:r>
              <a:rPr lang="ru-RU" i="1" dirty="0"/>
              <a:t> дозами,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випробовуються</a:t>
            </a:r>
            <a:r>
              <a:rPr lang="ru-RU" i="1" dirty="0"/>
              <a:t>; </a:t>
            </a:r>
            <a:r>
              <a:rPr lang="en-US" i="1" dirty="0"/>
              <a:t>n – </a:t>
            </a:r>
            <a:r>
              <a:rPr lang="ru-RU" i="1" dirty="0" err="1"/>
              <a:t>кількість</a:t>
            </a:r>
            <a:r>
              <a:rPr lang="ru-RU" i="1" dirty="0"/>
              <a:t> </a:t>
            </a:r>
            <a:r>
              <a:rPr lang="ru-RU" i="1" dirty="0" err="1"/>
              <a:t>тварин</a:t>
            </a:r>
            <a:r>
              <a:rPr lang="ru-RU" i="1" dirty="0"/>
              <a:t> у </a:t>
            </a:r>
            <a:r>
              <a:rPr lang="ru-RU" i="1" dirty="0" err="1"/>
              <a:t>кожній</a:t>
            </a:r>
            <a:r>
              <a:rPr lang="ru-RU" i="1" dirty="0"/>
              <a:t> </a:t>
            </a:r>
            <a:r>
              <a:rPr lang="ru-RU" i="1" dirty="0" err="1"/>
              <a:t>групі</a:t>
            </a:r>
            <a:r>
              <a:rPr lang="ru-RU" i="1" dirty="0"/>
              <a:t>; </a:t>
            </a:r>
            <a:r>
              <a:rPr lang="en-US" i="1" dirty="0"/>
              <a:t>k – </a:t>
            </a:r>
            <a:r>
              <a:rPr lang="ru-RU" i="1" dirty="0" err="1"/>
              <a:t>постійний</a:t>
            </a:r>
            <a:r>
              <a:rPr lang="ru-RU" i="1" dirty="0"/>
              <a:t> </a:t>
            </a:r>
            <a:r>
              <a:rPr lang="ru-RU" i="1" dirty="0" err="1"/>
              <a:t>множник</a:t>
            </a:r>
            <a:r>
              <a:rPr lang="ru-RU" i="1" dirty="0"/>
              <a:t> (при </a:t>
            </a:r>
            <a:r>
              <a:rPr lang="ru-RU" i="1" dirty="0" err="1"/>
              <a:t>користуванні</a:t>
            </a:r>
            <a:r>
              <a:rPr lang="ru-RU" i="1" dirty="0"/>
              <a:t> методом </a:t>
            </a:r>
            <a:r>
              <a:rPr lang="ru-RU" i="1" dirty="0" err="1"/>
              <a:t>Беренса</a:t>
            </a:r>
            <a:r>
              <a:rPr lang="ru-RU" i="1" dirty="0"/>
              <a:t> </a:t>
            </a:r>
            <a:r>
              <a:rPr lang="ru-RU" i="1" dirty="0" err="1"/>
              <a:t>дорівнює</a:t>
            </a:r>
            <a:r>
              <a:rPr lang="ru-RU" i="1" dirty="0"/>
              <a:t> 0,66, а при </a:t>
            </a:r>
            <a:r>
              <a:rPr lang="ru-RU" i="1" dirty="0" err="1"/>
              <a:t>користуванні</a:t>
            </a:r>
            <a:r>
              <a:rPr lang="ru-RU" i="1" dirty="0"/>
              <a:t> методом </a:t>
            </a:r>
            <a:r>
              <a:rPr lang="ru-RU" i="1" dirty="0" err="1"/>
              <a:t>Кербера</a:t>
            </a:r>
            <a:r>
              <a:rPr lang="ru-RU" i="1" dirty="0"/>
              <a:t> – 0,564); </a:t>
            </a:r>
            <a:r>
              <a:rPr lang="en-US" i="1" dirty="0"/>
              <a:t>e – </a:t>
            </a:r>
            <a:r>
              <a:rPr lang="ru-RU" i="1" dirty="0" err="1"/>
              <a:t>стандартне</a:t>
            </a:r>
            <a:r>
              <a:rPr lang="ru-RU" i="1" dirty="0"/>
              <a:t> </a:t>
            </a:r>
            <a:r>
              <a:rPr lang="ru-RU" i="1" dirty="0" err="1"/>
              <a:t>відхилення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визначається</a:t>
            </a:r>
            <a:r>
              <a:rPr lang="ru-RU" i="1" dirty="0"/>
              <a:t> </a:t>
            </a:r>
            <a:r>
              <a:rPr lang="ru-RU" i="1" dirty="0" err="1"/>
              <a:t>з</a:t>
            </a:r>
            <a:r>
              <a:rPr lang="ru-RU" i="1" dirty="0"/>
              <a:t> </a:t>
            </a:r>
            <a:r>
              <a:rPr lang="ru-RU" i="1" dirty="0" err="1"/>
              <a:t>графіка</a:t>
            </a:r>
            <a:r>
              <a:rPr lang="ru-RU" i="1" dirty="0"/>
              <a:t> </a:t>
            </a:r>
            <a:r>
              <a:rPr lang="ru-RU" i="1" dirty="0" err="1"/>
              <a:t>характеристичної</a:t>
            </a:r>
            <a:r>
              <a:rPr lang="ru-RU" i="1" dirty="0"/>
              <a:t> </a:t>
            </a:r>
            <a:r>
              <a:rPr lang="ru-RU" i="1" dirty="0" err="1"/>
              <a:t>кривої</a:t>
            </a:r>
            <a:r>
              <a:rPr lang="ru-RU" i="1" dirty="0"/>
              <a:t> як половина </a:t>
            </a:r>
            <a:r>
              <a:rPr lang="ru-RU" i="1" dirty="0" err="1"/>
              <a:t>різниці</a:t>
            </a:r>
            <a:r>
              <a:rPr lang="ru-RU" i="1" dirty="0"/>
              <a:t> </a:t>
            </a:r>
            <a:r>
              <a:rPr lang="ru-RU" i="1" dirty="0" err="1"/>
              <a:t>між</a:t>
            </a:r>
            <a:r>
              <a:rPr lang="ru-RU" i="1" dirty="0"/>
              <a:t> величинами </a:t>
            </a:r>
            <a:r>
              <a:rPr lang="en-US" i="1" dirty="0"/>
              <a:t>DL84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en-US" i="1" dirty="0"/>
              <a:t>DL16. </a:t>
            </a:r>
          </a:p>
          <a:p>
            <a:r>
              <a:rPr lang="ru-RU" dirty="0" err="1"/>
              <a:t>Середня</a:t>
            </a:r>
            <a:r>
              <a:rPr lang="ru-RU" dirty="0"/>
              <a:t> величина </a:t>
            </a:r>
            <a:r>
              <a:rPr lang="ru-RU" dirty="0" err="1"/>
              <a:t>ефекту</a:t>
            </a:r>
            <a:r>
              <a:rPr lang="ru-RU" dirty="0"/>
              <a:t> </a:t>
            </a:r>
            <a:r>
              <a:rPr lang="ru-RU" dirty="0" err="1"/>
              <a:t>вважається</a:t>
            </a:r>
            <a:r>
              <a:rPr lang="ru-RU" dirty="0"/>
              <a:t> </a:t>
            </a:r>
            <a:r>
              <a:rPr lang="ru-RU" dirty="0" err="1"/>
              <a:t>достовірною</a:t>
            </a:r>
            <a:r>
              <a:rPr lang="ru-RU" dirty="0"/>
              <a:t> у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перевищення</a:t>
            </a:r>
            <a:r>
              <a:rPr lang="ru-RU" dirty="0"/>
              <a:t> </a:t>
            </a:r>
            <a:r>
              <a:rPr lang="ru-RU" dirty="0" err="1"/>
              <a:t>стандартної</a:t>
            </a:r>
            <a:r>
              <a:rPr lang="ru-RU" dirty="0"/>
              <a:t> </a:t>
            </a:r>
            <a:r>
              <a:rPr lang="ru-RU" dirty="0" err="1"/>
              <a:t>помилки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у</a:t>
            </a:r>
            <a:r>
              <a:rPr lang="ru-RU" dirty="0"/>
              <a:t> 3 рази. 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836712"/>
            <a:ext cx="2002135" cy="1106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404664"/>
            <a:ext cx="87484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Приклад </a:t>
            </a:r>
            <a:r>
              <a:rPr lang="ru-RU" i="1" dirty="0" err="1"/>
              <a:t>визначення</a:t>
            </a:r>
            <a:r>
              <a:rPr lang="ru-RU" i="1" dirty="0"/>
              <a:t> </a:t>
            </a:r>
            <a:r>
              <a:rPr lang="ru-RU" i="1" dirty="0" err="1"/>
              <a:t>середньої</a:t>
            </a:r>
            <a:r>
              <a:rPr lang="ru-RU" i="1" dirty="0"/>
              <a:t> </a:t>
            </a:r>
            <a:r>
              <a:rPr lang="ru-RU" i="1" dirty="0" err="1"/>
              <a:t>дози</a:t>
            </a:r>
            <a:r>
              <a:rPr lang="ru-RU" i="1" dirty="0"/>
              <a:t> токсичного </a:t>
            </a:r>
            <a:r>
              <a:rPr lang="ru-RU" i="1" dirty="0" err="1"/>
              <a:t>ефекту</a:t>
            </a:r>
            <a:r>
              <a:rPr lang="ru-RU" i="1" dirty="0"/>
              <a:t> </a:t>
            </a:r>
          </a:p>
          <a:p>
            <a:r>
              <a:rPr lang="ru-RU" i="1" dirty="0"/>
              <a:t>за методом </a:t>
            </a:r>
            <a:r>
              <a:rPr lang="ru-RU" i="1" dirty="0" err="1"/>
              <a:t>Беренса</a:t>
            </a:r>
            <a:r>
              <a:rPr lang="ru-RU" i="1" dirty="0"/>
              <a:t> </a:t>
            </a:r>
            <a:endParaRPr lang="ru-RU" i="1" dirty="0" smtClean="0"/>
          </a:p>
          <a:p>
            <a:endParaRPr lang="uk-UA" i="1" dirty="0"/>
          </a:p>
          <a:p>
            <a:endParaRPr lang="ru-RU" i="1" dirty="0"/>
          </a:p>
          <a:p>
            <a:r>
              <a:rPr lang="ru-RU" dirty="0" err="1"/>
              <a:t>Практичне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методу </a:t>
            </a:r>
            <a:r>
              <a:rPr lang="ru-RU" dirty="0" err="1"/>
              <a:t>Беренса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ілюструвати</a:t>
            </a:r>
            <a:r>
              <a:rPr lang="ru-RU" dirty="0"/>
              <a:t> на </a:t>
            </a:r>
            <a:r>
              <a:rPr lang="ru-RU" dirty="0" err="1"/>
              <a:t>прикладі</a:t>
            </a:r>
            <a:r>
              <a:rPr lang="ru-RU" dirty="0"/>
              <a:t> </a:t>
            </a:r>
            <a:r>
              <a:rPr lang="ru-RU" dirty="0" err="1"/>
              <a:t>обробки</a:t>
            </a:r>
            <a:r>
              <a:rPr lang="ru-RU" dirty="0"/>
              <a:t> </a:t>
            </a:r>
            <a:r>
              <a:rPr lang="ru-RU" dirty="0" err="1"/>
              <a:t>експериментального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токсичності</a:t>
            </a:r>
            <a:r>
              <a:rPr lang="ru-RU" dirty="0"/>
              <a:t> </a:t>
            </a:r>
            <a:r>
              <a:rPr lang="ru-RU" dirty="0" err="1"/>
              <a:t>тубазіда</a:t>
            </a:r>
            <a:r>
              <a:rPr lang="ru-RU" dirty="0"/>
              <a:t> (табл. </a:t>
            </a:r>
            <a:r>
              <a:rPr lang="ru-RU" dirty="0" smtClean="0"/>
              <a:t>1). 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132856"/>
            <a:ext cx="6480720" cy="2009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39552" y="4149080"/>
            <a:ext cx="77048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«</a:t>
            </a:r>
            <a:r>
              <a:rPr lang="ru-RU" dirty="0" err="1"/>
              <a:t>Накопичення</a:t>
            </a:r>
            <a:r>
              <a:rPr lang="ru-RU" dirty="0"/>
              <a:t> частот» проводиться </a:t>
            </a:r>
            <a:r>
              <a:rPr lang="ru-RU" dirty="0" err="1"/>
              <a:t>наступним</a:t>
            </a:r>
            <a:r>
              <a:rPr lang="ru-RU" dirty="0"/>
              <a:t> чином. </a:t>
            </a:r>
          </a:p>
          <a:p>
            <a:r>
              <a:rPr lang="ru-RU" dirty="0"/>
              <a:t>Для </a:t>
            </a:r>
            <a:r>
              <a:rPr lang="ru-RU" dirty="0" err="1"/>
              <a:t>дози</a:t>
            </a:r>
            <a:r>
              <a:rPr lang="ru-RU" dirty="0"/>
              <a:t> 150 мг/кг,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фактично</a:t>
            </a:r>
            <a:r>
              <a:rPr lang="ru-RU" dirty="0"/>
              <a:t> </a:t>
            </a:r>
            <a:r>
              <a:rPr lang="ru-RU" dirty="0" err="1"/>
              <a:t>вижило</a:t>
            </a:r>
            <a:r>
              <a:rPr lang="ru-RU" dirty="0"/>
              <a:t> 8 </a:t>
            </a:r>
            <a:r>
              <a:rPr lang="ru-RU" dirty="0" err="1"/>
              <a:t>тварин</a:t>
            </a:r>
            <a:r>
              <a:rPr lang="ru-RU" dirty="0"/>
              <a:t>, </a:t>
            </a:r>
            <a:r>
              <a:rPr lang="ru-RU" dirty="0" err="1"/>
              <a:t>записуємо</a:t>
            </a:r>
            <a:r>
              <a:rPr lang="ru-RU" dirty="0"/>
              <a:t> результат в </a:t>
            </a:r>
            <a:r>
              <a:rPr lang="ru-RU" dirty="0" err="1"/>
              <a:t>стовпчик</a:t>
            </a:r>
            <a:r>
              <a:rPr lang="ru-RU" dirty="0"/>
              <a:t> «</a:t>
            </a:r>
            <a:r>
              <a:rPr lang="ru-RU" dirty="0" err="1"/>
              <a:t>накопичені</a:t>
            </a:r>
            <a:r>
              <a:rPr lang="ru-RU" dirty="0"/>
              <a:t> </a:t>
            </a:r>
            <a:r>
              <a:rPr lang="ru-RU" dirty="0" err="1"/>
              <a:t>частоти</a:t>
            </a:r>
            <a:r>
              <a:rPr lang="ru-RU" dirty="0"/>
              <a:t>» </a:t>
            </a:r>
            <a:r>
              <a:rPr lang="ru-RU" dirty="0" err="1" smtClean="0"/>
              <a:t>наступним</a:t>
            </a:r>
            <a:r>
              <a:rPr lang="ru-RU" dirty="0" smtClean="0"/>
              <a:t> </a:t>
            </a:r>
            <a:r>
              <a:rPr lang="ru-RU" dirty="0"/>
              <a:t>чином: </a:t>
            </a:r>
            <a:r>
              <a:rPr lang="ru-RU" dirty="0" err="1"/>
              <a:t>загинуло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 err="1"/>
              <a:t>тварин</a:t>
            </a:r>
            <a:r>
              <a:rPr lang="ru-RU" dirty="0"/>
              <a:t>, </a:t>
            </a:r>
            <a:r>
              <a:rPr lang="ru-RU" dirty="0" err="1"/>
              <a:t>вижило</a:t>
            </a:r>
            <a:r>
              <a:rPr lang="ru-RU" dirty="0"/>
              <a:t> 8 + 7 + 4 + 2 + 1 = 22 </a:t>
            </a:r>
            <a:r>
              <a:rPr lang="ru-RU" dirty="0" err="1"/>
              <a:t>тварини</a:t>
            </a:r>
            <a:r>
              <a:rPr lang="ru-RU" dirty="0"/>
              <a:t> (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додаємо</a:t>
            </a:r>
            <a:r>
              <a:rPr lang="ru-RU" dirty="0"/>
              <a:t> до числа </a:t>
            </a:r>
            <a:r>
              <a:rPr lang="ru-RU" dirty="0" err="1"/>
              <a:t>тварин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фактично</a:t>
            </a:r>
            <a:r>
              <a:rPr lang="ru-RU" dirty="0"/>
              <a:t> </a:t>
            </a:r>
            <a:r>
              <a:rPr lang="ru-RU" dirty="0" err="1"/>
              <a:t>вижили</a:t>
            </a:r>
            <a:r>
              <a:rPr lang="ru-RU" dirty="0"/>
              <a:t>, число </a:t>
            </a:r>
            <a:r>
              <a:rPr lang="ru-RU" dirty="0" err="1"/>
              <a:t>тварин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вижили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високих</a:t>
            </a:r>
            <a:r>
              <a:rPr lang="ru-RU" dirty="0"/>
              <a:t> доз). </a:t>
            </a:r>
          </a:p>
          <a:p>
            <a:r>
              <a:rPr lang="ru-RU" dirty="0"/>
              <a:t>Для </a:t>
            </a:r>
            <a:r>
              <a:rPr lang="ru-RU" dirty="0" err="1"/>
              <a:t>дози</a:t>
            </a:r>
            <a:r>
              <a:rPr lang="ru-RU" dirty="0"/>
              <a:t> 160 мг/кг,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1 </a:t>
            </a:r>
            <a:r>
              <a:rPr lang="ru-RU" dirty="0" err="1"/>
              <a:t>тварина</a:t>
            </a:r>
            <a:r>
              <a:rPr lang="ru-RU" dirty="0"/>
              <a:t> </a:t>
            </a:r>
            <a:r>
              <a:rPr lang="ru-RU" dirty="0" err="1"/>
              <a:t>загинула</a:t>
            </a:r>
            <a:r>
              <a:rPr lang="ru-RU" dirty="0"/>
              <a:t> та 7 </a:t>
            </a:r>
            <a:r>
              <a:rPr lang="ru-RU" dirty="0" err="1"/>
              <a:t>вижило</a:t>
            </a:r>
            <a:r>
              <a:rPr lang="ru-RU" dirty="0"/>
              <a:t>, заносимо </a:t>
            </a:r>
            <a:r>
              <a:rPr lang="ru-RU" dirty="0" err="1"/>
              <a:t>наступні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: </a:t>
            </a:r>
            <a:r>
              <a:rPr lang="ru-RU" dirty="0" err="1"/>
              <a:t>загинула</a:t>
            </a:r>
            <a:r>
              <a:rPr lang="ru-RU" dirty="0"/>
              <a:t> 1 </a:t>
            </a:r>
            <a:r>
              <a:rPr lang="ru-RU" dirty="0" err="1"/>
              <a:t>тварина</a:t>
            </a:r>
            <a:r>
              <a:rPr lang="ru-RU" dirty="0"/>
              <a:t>, </a:t>
            </a:r>
            <a:r>
              <a:rPr lang="ru-RU" dirty="0" err="1"/>
              <a:t>вижило</a:t>
            </a:r>
            <a:r>
              <a:rPr lang="ru-RU" dirty="0"/>
              <a:t> 7 + 4 + 2 + 1 = 14 </a:t>
            </a:r>
            <a:r>
              <a:rPr lang="ru-RU" dirty="0" err="1"/>
              <a:t>тварин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476672"/>
            <a:ext cx="7200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Для </a:t>
            </a:r>
            <a:r>
              <a:rPr lang="ru-RU" dirty="0" err="1"/>
              <a:t>дози</a:t>
            </a:r>
            <a:r>
              <a:rPr lang="ru-RU" dirty="0"/>
              <a:t> 170 мг/кг,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загинуло</a:t>
            </a:r>
            <a:r>
              <a:rPr lang="ru-RU" dirty="0"/>
              <a:t> в </a:t>
            </a:r>
            <a:r>
              <a:rPr lang="ru-RU" dirty="0" err="1"/>
              <a:t>експерименті</a:t>
            </a:r>
            <a:r>
              <a:rPr lang="ru-RU" dirty="0"/>
              <a:t> 4 </a:t>
            </a:r>
            <a:r>
              <a:rPr lang="ru-RU" dirty="0" err="1"/>
              <a:t>тварини</a:t>
            </a:r>
            <a:r>
              <a:rPr lang="ru-RU" dirty="0"/>
              <a:t>: </a:t>
            </a:r>
            <a:r>
              <a:rPr lang="ru-RU" dirty="0" err="1"/>
              <a:t>загинуло</a:t>
            </a:r>
            <a:r>
              <a:rPr lang="ru-RU" dirty="0"/>
              <a:t> 4 + 1 = 5 </a:t>
            </a:r>
            <a:r>
              <a:rPr lang="ru-RU" dirty="0" err="1"/>
              <a:t>тварин</a:t>
            </a:r>
            <a:r>
              <a:rPr lang="ru-RU" dirty="0"/>
              <a:t> (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додаємо</a:t>
            </a:r>
            <a:r>
              <a:rPr lang="ru-RU" dirty="0"/>
              <a:t> одну </a:t>
            </a:r>
            <a:r>
              <a:rPr lang="ru-RU" dirty="0" err="1"/>
              <a:t>тварину</a:t>
            </a:r>
            <a:r>
              <a:rPr lang="ru-RU" dirty="0"/>
              <a:t>, </a:t>
            </a:r>
            <a:r>
              <a:rPr lang="ru-RU" dirty="0" err="1"/>
              <a:t>загиблу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меншої</a:t>
            </a:r>
            <a:r>
              <a:rPr lang="ru-RU" dirty="0"/>
              <a:t> </a:t>
            </a:r>
            <a:r>
              <a:rPr lang="ru-RU" dirty="0" err="1"/>
              <a:t>дози</a:t>
            </a:r>
            <a:r>
              <a:rPr lang="ru-RU" dirty="0"/>
              <a:t>), </a:t>
            </a:r>
            <a:r>
              <a:rPr lang="ru-RU" dirty="0" err="1"/>
              <a:t>вижило</a:t>
            </a:r>
            <a:r>
              <a:rPr lang="ru-RU" dirty="0"/>
              <a:t> 4 + 2 + 1 = 7 </a:t>
            </a:r>
            <a:r>
              <a:rPr lang="ru-RU" dirty="0" err="1"/>
              <a:t>тварин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т.д. </a:t>
            </a:r>
          </a:p>
          <a:p>
            <a:r>
              <a:rPr lang="ru-RU" dirty="0" err="1"/>
              <a:t>Відсоток</a:t>
            </a:r>
            <a:r>
              <a:rPr lang="ru-RU" dirty="0"/>
              <a:t> </a:t>
            </a:r>
            <a:r>
              <a:rPr lang="ru-RU" dirty="0" err="1"/>
              <a:t>загибелі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 </a:t>
            </a:r>
            <a:r>
              <a:rPr lang="ru-RU" dirty="0" err="1"/>
              <a:t>розраховується</a:t>
            </a:r>
            <a:r>
              <a:rPr lang="ru-RU" dirty="0"/>
              <a:t> шляхом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стовпчика</a:t>
            </a:r>
            <a:r>
              <a:rPr lang="ru-RU" dirty="0"/>
              <a:t> «</a:t>
            </a:r>
            <a:r>
              <a:rPr lang="ru-RU" dirty="0" err="1"/>
              <a:t>накопичені</a:t>
            </a:r>
            <a:r>
              <a:rPr lang="ru-RU" dirty="0"/>
              <a:t> </a:t>
            </a:r>
            <a:r>
              <a:rPr lang="ru-RU" dirty="0" err="1"/>
              <a:t>частоти</a:t>
            </a:r>
            <a:r>
              <a:rPr lang="ru-RU" dirty="0"/>
              <a:t>»: сума </a:t>
            </a:r>
            <a:r>
              <a:rPr lang="ru-RU" dirty="0" err="1"/>
              <a:t>загиблих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 та тих,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вижили</a:t>
            </a:r>
            <a:r>
              <a:rPr lang="ru-RU" dirty="0"/>
              <a:t>, </a:t>
            </a:r>
            <a:r>
              <a:rPr lang="ru-RU" dirty="0" err="1"/>
              <a:t>приймається</a:t>
            </a:r>
            <a:r>
              <a:rPr lang="ru-RU" dirty="0"/>
              <a:t> за 100%, а число </a:t>
            </a:r>
            <a:r>
              <a:rPr lang="ru-RU" dirty="0" err="1"/>
              <a:t>загиблих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 – за </a:t>
            </a:r>
            <a:r>
              <a:rPr lang="ru-RU" i="1" dirty="0"/>
              <a:t>х. </a:t>
            </a:r>
          </a:p>
          <a:p>
            <a:r>
              <a:rPr lang="ru-RU" dirty="0"/>
              <a:t>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обчислених</a:t>
            </a:r>
            <a:r>
              <a:rPr lang="ru-RU" dirty="0"/>
              <a:t> за «</a:t>
            </a:r>
            <a:r>
              <a:rPr lang="ru-RU" dirty="0" err="1"/>
              <a:t>накопиченими</a:t>
            </a:r>
            <a:r>
              <a:rPr lang="ru-RU" dirty="0"/>
              <a:t> частотами» </a:t>
            </a:r>
            <a:r>
              <a:rPr lang="ru-RU" dirty="0" err="1"/>
              <a:t>відсотків</a:t>
            </a:r>
            <a:r>
              <a:rPr lang="ru-RU" dirty="0"/>
              <a:t> </a:t>
            </a:r>
            <a:r>
              <a:rPr lang="ru-RU" dirty="0" err="1"/>
              <a:t>смертельних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будуємо</a:t>
            </a:r>
            <a:r>
              <a:rPr lang="ru-RU" dirty="0"/>
              <a:t> </a:t>
            </a:r>
            <a:r>
              <a:rPr lang="ru-RU" dirty="0" err="1"/>
              <a:t>характеристичну</a:t>
            </a:r>
            <a:r>
              <a:rPr lang="ru-RU" dirty="0"/>
              <a:t> </a:t>
            </a:r>
            <a:r>
              <a:rPr lang="ru-RU" dirty="0" err="1"/>
              <a:t>криву</a:t>
            </a:r>
            <a:r>
              <a:rPr lang="ru-RU" dirty="0"/>
              <a:t> (рис. </a:t>
            </a:r>
            <a:r>
              <a:rPr lang="ru-RU" dirty="0" smtClean="0"/>
              <a:t>1). </a:t>
            </a:r>
            <a:r>
              <a:rPr lang="ru-RU" dirty="0"/>
              <a:t>З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кривої</a:t>
            </a:r>
            <a:r>
              <a:rPr lang="ru-RU" dirty="0"/>
              <a:t> </a:t>
            </a:r>
            <a:r>
              <a:rPr lang="ru-RU" dirty="0" err="1"/>
              <a:t>знаходимо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величина </a:t>
            </a:r>
            <a:r>
              <a:rPr lang="ru-RU" i="1" dirty="0"/>
              <a:t>DL50 </a:t>
            </a:r>
            <a:r>
              <a:rPr lang="ru-RU" i="1" dirty="0" err="1"/>
              <a:t>дорівнює</a:t>
            </a:r>
            <a:r>
              <a:rPr lang="ru-RU" i="1" dirty="0"/>
              <a:t> 172,3 мг/кг. 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3284984"/>
            <a:ext cx="6336704" cy="3402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81</TotalTime>
  <Words>1225</Words>
  <Application>Microsoft Office PowerPoint</Application>
  <PresentationFormat>Экран (4:3)</PresentationFormat>
  <Paragraphs>122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Бумажная</vt:lpstr>
      <vt:lpstr>Основи токсикології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токсикології</dc:title>
  <dc:creator>Руслан Аминов</dc:creator>
  <cp:lastModifiedBy>Руслан Аминов</cp:lastModifiedBy>
  <cp:revision>13</cp:revision>
  <dcterms:created xsi:type="dcterms:W3CDTF">2022-09-29T17:28:05Z</dcterms:created>
  <dcterms:modified xsi:type="dcterms:W3CDTF">2022-09-29T18:50:02Z</dcterms:modified>
</cp:coreProperties>
</file>