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258" r:id="rId12"/>
    <p:sldId id="277" r:id="rId13"/>
    <p:sldId id="278" r:id="rId14"/>
    <p:sldId id="261" r:id="rId15"/>
    <p:sldId id="276" r:id="rId16"/>
    <p:sldId id="259" r:id="rId17"/>
    <p:sldId id="260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</p:sldIdLst>
  <p:sldSz cx="9144000" cy="5143500" type="screen16x9"/>
  <p:notesSz cx="6858000" cy="9144000"/>
  <p:embeddedFontLst>
    <p:embeddedFont>
      <p:font typeface="Roboto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45" autoAdjust="0"/>
    <p:restoredTop sz="94660"/>
  </p:normalViewPr>
  <p:slideViewPr>
    <p:cSldViewPr snapToGrid="0">
      <p:cViewPr>
        <p:scale>
          <a:sx n="102" d="100"/>
          <a:sy n="102" d="100"/>
        </p:scale>
        <p:origin x="-420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3981644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06d781a56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06d781a56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06d781a56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06d781a56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06d781a56_0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06d781a56_0_2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06d781a56_0_3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06d781a56_0_3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06d781a56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06d781a56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44250" y="557550"/>
            <a:ext cx="8213700" cy="299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Товарознавство</a:t>
            </a:r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808600" y="4243764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Полусмяк Юлія Ігорівна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0957" y="1808033"/>
            <a:ext cx="6215063" cy="275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62569" y="878684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12700" indent="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251927" y="780739"/>
            <a:ext cx="8892073" cy="42297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uk-UA" b="1" u="sng" dirty="0" smtClean="0">
                <a:solidFill>
                  <a:schemeClr val="bg2"/>
                </a:solidFill>
              </a:rPr>
              <a:t>Торговельна кон'юнктура - </a:t>
            </a:r>
            <a:r>
              <a:rPr lang="uk-UA" dirty="0" smtClean="0">
                <a:solidFill>
                  <a:schemeClr val="bg2"/>
                </a:solidFill>
              </a:rPr>
              <a:t>сукупність факторів, умов, що характеризують співвідношення попиту</a:t>
            </a:r>
          </a:p>
          <a:p>
            <a:pPr marL="0" lv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uk-UA" b="1" u="sng" dirty="0" smtClean="0">
                <a:solidFill>
                  <a:schemeClr val="bg2"/>
                </a:solidFill>
              </a:rPr>
              <a:t>У роздрібній торгівлі розрізняють три види попиту </a:t>
            </a:r>
            <a:r>
              <a:rPr lang="uk-UA" dirty="0" smtClean="0">
                <a:solidFill>
                  <a:schemeClr val="bg2"/>
                </a:solidFill>
              </a:rPr>
              <a:t>- реалізований, незадоволений і що формується. та пропозиції.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uk-UA" sz="1400" b="1" u="sng" dirty="0" smtClean="0">
                <a:solidFill>
                  <a:schemeClr val="bg2"/>
                </a:solidFill>
              </a:rPr>
              <a:t>Реалізований</a:t>
            </a:r>
            <a:r>
              <a:rPr lang="uk-UA" sz="1400" dirty="0" smtClean="0">
                <a:solidFill>
                  <a:schemeClr val="bg2"/>
                </a:solidFill>
              </a:rPr>
              <a:t> відповідає тій частині пропонованого населенням попиту, що фактично задоволена в результаті споживання товарів. Його визначають шляхом аналізу даних про рух товарів. Вивчення результатів реалізованого попиту дозволяє визначити обсяг і структуру товарів, необхідних на наступний рік.</a:t>
            </a:r>
          </a:p>
          <a:p>
            <a:pPr marL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uk-UA" sz="1400" b="1" u="sng" dirty="0" smtClean="0">
                <a:solidFill>
                  <a:schemeClr val="bg2"/>
                </a:solidFill>
              </a:rPr>
              <a:t>Незадоволений</a:t>
            </a:r>
            <a:r>
              <a:rPr lang="uk-UA" sz="1400" dirty="0" smtClean="0">
                <a:solidFill>
                  <a:schemeClr val="bg2"/>
                </a:solidFill>
              </a:rPr>
              <a:t> - це частина фактично пред'явленого населенням попиту, що у цей момент не може бути задоволена через відсутність у продажі потрібних товарів. Його вивчення дає можливість вжити заходів для того, щоб товари, що користуються попитом населення, завжди були в продажі. У цьому випадку мова йде про попит на достатні товари, по тим або інших причинах тимчасово відсутні в магазині, або ж на придбані покупцями у зв'язку з низькою якістю, високою ціною. </a:t>
            </a:r>
          </a:p>
          <a:p>
            <a:pPr marL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uk-UA" sz="1400" b="1" u="sng" dirty="0" smtClean="0">
                <a:solidFill>
                  <a:schemeClr val="bg2"/>
                </a:solidFill>
              </a:rPr>
              <a:t>Що формується </a:t>
            </a:r>
            <a:r>
              <a:rPr lang="uk-UA" sz="1400" dirty="0" smtClean="0">
                <a:solidFill>
                  <a:schemeClr val="bg2"/>
                </a:solidFill>
              </a:rPr>
              <a:t>- це можливий попит населення на нові товари, що складається під впливом реклами, нових вимог, пропонованих покупцями. Недооцінка попиту, що формується, може привести до вповільнення реалізації й відновленню зайвих запасів окремих товарів. У розвитку цього попиту  більша роль належить працівникам магазина.     </a:t>
            </a:r>
            <a:endParaRPr lang="ru-RU" sz="1400" dirty="0" smtClean="0">
              <a:solidFill>
                <a:schemeClr val="bg2"/>
              </a:solidFill>
            </a:endParaRP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endParaRPr lang="uk-UA" sz="1400" dirty="0" smtClean="0">
              <a:solidFill>
                <a:schemeClr val="bg2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600"/>
              </a:spcAft>
              <a:buNone/>
            </a:pPr>
            <a:endParaRPr lang="ru-RU" sz="1400" dirty="0" smtClean="0">
              <a:solidFill>
                <a:schemeClr val="bg2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70180"/>
            <a:ext cx="9144000" cy="3043071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bg2"/>
                </a:solidFill>
              </a:rPr>
              <a:t>Стабільність роздрібної торгівлі визначається </a:t>
            </a:r>
            <a:r>
              <a:rPr lang="uk-UA" u="sng" dirty="0" smtClean="0">
                <a:solidFill>
                  <a:schemeClr val="bg2"/>
                </a:solidFill>
              </a:rPr>
              <a:t>раціональністю, повнотою й стабільністю асортиментів товарів.</a:t>
            </a:r>
            <a:r>
              <a:rPr lang="uk-UA" dirty="0" smtClean="0">
                <a:solidFill>
                  <a:schemeClr val="bg2"/>
                </a:solidFill>
              </a:rPr>
              <a:t> Від складу й оновленості асортиментів безпосередньо залежать ріст товарообігу й прискорення реалізації товарів. Відсутність у торгівлі потрібних товарів, їх вузьким, нестабільний або невідповідний запитам споживачів асортименти породжують незадоволений попит, що негативно позначається на ефективності торгівлі. </a:t>
            </a:r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sz="1600" b="1" dirty="0" smtClean="0">
                <a:solidFill>
                  <a:schemeClr val="bg2"/>
                </a:solidFill>
              </a:rPr>
              <a:t>Асортименти товарів </a:t>
            </a:r>
            <a:r>
              <a:rPr lang="uk-UA" sz="1600" dirty="0" smtClean="0">
                <a:solidFill>
                  <a:schemeClr val="bg2"/>
                </a:solidFill>
              </a:rPr>
              <a:t>- сукупність видів різновидів, сортів, об'єднаних або сполучаються по певних ознаках:</a:t>
            </a:r>
            <a:endParaRPr lang="ru-RU" sz="1600" dirty="0" smtClean="0">
              <a:solidFill>
                <a:schemeClr val="bg2"/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bg2"/>
                </a:solidFill>
              </a:rPr>
              <a:t>Виробничий асортименти </a:t>
            </a:r>
            <a:r>
              <a:rPr lang="uk-UA" sz="1600" dirty="0" smtClean="0">
                <a:solidFill>
                  <a:schemeClr val="bg2"/>
                </a:solidFill>
              </a:rPr>
              <a:t>- номенклатура товарів, що випускають промисловими й сільськогосподарськими підприємствами, а також іншими виготовлювачами. (Як правило, підприємства, випускають вузькі асортименти товарів і тому з урахуванням вимог торгівлі проводиться подальша сортування товарів (перетворення). Робиться це на підприємствах оптової торгівлі.</a:t>
            </a:r>
            <a:endParaRPr lang="ru-RU" sz="1600" dirty="0" smtClean="0">
              <a:solidFill>
                <a:schemeClr val="bg2"/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bg2"/>
                </a:solidFill>
              </a:rPr>
              <a:t>Торговельні асортименти </a:t>
            </a:r>
            <a:r>
              <a:rPr lang="uk-UA" sz="1600" dirty="0" smtClean="0">
                <a:solidFill>
                  <a:schemeClr val="bg2"/>
                </a:solidFill>
              </a:rPr>
              <a:t>являють собою номенклатуру товарів, що підлягають продажу в роздрібній торговельній мережі. Він включає асортименти товарів, що випускається багатьма підприємствами й підрозділяється на дві товарні галузі: продовольчі й непродовольчі товари.</a:t>
            </a:r>
            <a:endParaRPr lang="ru-RU" sz="16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Асортименти товарів - сукупність видів різновидів, сортів, об'єднаних або сполучаються по певних ознаках: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Виробничий асортименти - номенклатура товарів, що випускають промисловими й сільськогосподарськими підприємствами, а також іншими виготовлювачами. (Як правило, підприємства, випускають вузькі асортименти товарів і тому з урахуванням вимог торгівлі проводиться подальша сортування товарів (перетворення). Робиться це на підприємствах оптової торгівлі.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Торговельні асортименти являють собою номенклатуру товарів, що підлягають продажу в роздрібній торговельній мережі. Він включає асортименти товарів, що випускається багатьма підприємствами й підрозділяється на дві товарні галузі: продовольчі й непродовольчі товари.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71900" y="541375"/>
            <a:ext cx="8222100" cy="9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29369" y="891983"/>
            <a:ext cx="8355300" cy="32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uk-UA" b="1" i="1" u="sng" dirty="0" smtClean="0">
                <a:solidFill>
                  <a:schemeClr val="bg2"/>
                </a:solidFill>
              </a:rPr>
              <a:t>Кожна з галузей ділиться на товарні групи – товари, поєднувані по ряду ознак</a:t>
            </a:r>
            <a:r>
              <a:rPr lang="uk-UA" dirty="0" smtClean="0"/>
              <a:t>:</a:t>
            </a:r>
            <a:endParaRPr lang="ru-RU" dirty="0" smtClean="0"/>
          </a:p>
          <a:p>
            <a:r>
              <a:rPr lang="uk-UA" dirty="0" smtClean="0"/>
              <a:t>по однорідності сировини й матеріалів (із чого виготовлений товар - метал, шкіра, скло, пластмаса);</a:t>
            </a:r>
            <a:endParaRPr lang="ru-RU" dirty="0" smtClean="0"/>
          </a:p>
          <a:p>
            <a:r>
              <a:rPr lang="uk-UA" dirty="0" smtClean="0"/>
              <a:t>по споживчому призначенню (одяг, взуття, господарські товари, музичні товари й т.д.);</a:t>
            </a:r>
            <a:endParaRPr lang="ru-RU" dirty="0" smtClean="0"/>
          </a:p>
          <a:p>
            <a:r>
              <a:rPr lang="uk-UA" dirty="0" smtClean="0"/>
              <a:t>по особливих властивостях (з урахуванням строків реалізації, товари діляться на швидкопсувні й не швидкопсувні);</a:t>
            </a:r>
            <a:endParaRPr lang="ru-RU" dirty="0" smtClean="0"/>
          </a:p>
          <a:p>
            <a:r>
              <a:rPr lang="uk-UA" dirty="0" smtClean="0"/>
              <a:t>по складності асортиментів (товари простого й складного асортиментів).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231" y="0"/>
            <a:ext cx="8222100" cy="767700"/>
          </a:xfrm>
        </p:spPr>
        <p:txBody>
          <a:bodyPr/>
          <a:lstStyle/>
          <a:p>
            <a:pPr algn="ctr"/>
            <a:endParaRPr lang="ru-RU" sz="16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1" y="388854"/>
            <a:ext cx="9022703" cy="2710200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bg2"/>
                </a:solidFill>
              </a:rPr>
              <a:t>Торговельним асортиментам властиве таке поняття, як </a:t>
            </a:r>
            <a:r>
              <a:rPr lang="uk-UA" b="1" dirty="0" smtClean="0">
                <a:solidFill>
                  <a:schemeClr val="bg2"/>
                </a:solidFill>
              </a:rPr>
              <a:t>збалансованість. </a:t>
            </a:r>
            <a:r>
              <a:rPr lang="uk-UA" dirty="0" smtClean="0">
                <a:solidFill>
                  <a:schemeClr val="bg2"/>
                </a:solidFill>
              </a:rPr>
              <a:t>Збалансованим є асортименти, що сполучає різні види й різновиди товарів у групі й різні групи товарів у роздрібній торговельній</a:t>
            </a:r>
          </a:p>
          <a:p>
            <a:pPr algn="just"/>
            <a:r>
              <a:rPr lang="uk-UA" sz="1600" dirty="0" smtClean="0">
                <a:solidFill>
                  <a:schemeClr val="bg2"/>
                </a:solidFill>
              </a:rPr>
              <a:t>Варто враховувати деякі особливості при реалізації продовольчих товарів. Покупець звикає до певних продуктів, що виробляє схильність у їхньому придбанні, тому важливо підтримувати стабільну присутність у продажі продуктів, що розраховують у першу чергу на постійних споживачів. У процесі роздрібного продажу простежується взаємозамінність у продовольчих товарах. При відсутності в продажі конкретного продукту покупець знаходить йому заміну й здобуває інший продукт із аналогічними харчовими властивостями. Такі маніпуляції помітно проявляються в продажі продуктів однорідної ознаки. Здебільшого покупки відбуваються з певною метою й комплексно, тобто доповнюють один одного: наприклад: хліб, цукор, чай; молоко, кефір, сметана; м'ясо, овочі, приправи.</a:t>
            </a:r>
            <a:endParaRPr lang="ru-RU" sz="16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12700" lvl="0" indent="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2570" y="1601834"/>
            <a:ext cx="8222100" cy="2710200"/>
          </a:xfrm>
        </p:spPr>
        <p:txBody>
          <a:bodyPr/>
          <a:lstStyle/>
          <a:p>
            <a:r>
              <a:rPr lang="uk-UA" b="1" u="sng" dirty="0" smtClean="0"/>
              <a:t>Формування товарних асортиментів </a:t>
            </a:r>
            <a:r>
              <a:rPr lang="uk-UA" dirty="0" smtClean="0"/>
              <a:t>- це встановлення в певному порядку конкретної номенклатури товарів, що утворять необхідну їхню сукупність для роздрібної торгівлі. </a:t>
            </a:r>
            <a:r>
              <a:rPr lang="uk-UA" b="1" dirty="0" smtClean="0"/>
              <a:t>До факторів, що впливають на цей процес, ставляться: </a:t>
            </a:r>
            <a:r>
              <a:rPr lang="uk-UA" dirty="0" smtClean="0"/>
              <a:t>принципи формування асортиментів, профіль торговельного підприємства, споживчі комплекси, товарна класифікація, стадія життєвого циклу товару, стабільність товарних асортиментів (табл. 1.2). Ці фактори при формуванні товарних асортиментів перебувають у взаємодії, а їхнє сполучення залежить від характеру попиту, пропонованого покупцями, конкретного профілю роздрібного торговельного підприємства й умов його функціонування.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Формування товарних асортиментів - це встановлення в певному порядку конкретної номенклатури товарів, що утворять необхідну їхню сукупність для роздрібної торгівлі. До факторів, що впливають на цей процес, ставляться: принципи формування асортиментів, профіль торговельного підприємства, споживчі комплекси, товарна класифікація, стадія життєвого циклу товару, стабільність товарних асортиментів (табл. 1.2). Ці фактори при формуванні товарних асортиментів перебувають у взаємодії, а їхнє сполучення залежить від характеру попиту, пропонованого покупцями, конкретного профілю роздрібного торговельного підприємства й умов його функціонування.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338675" y="137575"/>
            <a:ext cx="8290200" cy="43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600" b="1" dirty="0" smtClean="0">
                <a:solidFill>
                  <a:schemeClr val="bg2"/>
                </a:solidFill>
              </a:rPr>
              <a:t>Основними показниками виступають: коефіцієнт стабільності асортиментів й </a:t>
            </a:r>
            <a:r>
              <a:rPr lang="uk-UA" sz="1600" b="1" dirty="0" err="1" smtClean="0">
                <a:solidFill>
                  <a:schemeClr val="bg2"/>
                </a:solidFill>
              </a:rPr>
              <a:t>обіговість</a:t>
            </a:r>
            <a:r>
              <a:rPr lang="uk-UA" sz="1600" b="1" dirty="0" smtClean="0">
                <a:solidFill>
                  <a:schemeClr val="bg2"/>
                </a:solidFill>
              </a:rPr>
              <a:t> товарів.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r>
              <a:rPr lang="uk-UA" sz="1600" b="1" dirty="0" smtClean="0">
                <a:solidFill>
                  <a:schemeClr val="bg2"/>
                </a:solidFill>
              </a:rPr>
              <a:t> Коефіцієнт стабільності асортиментів товарів визначається по формулі: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де </a:t>
            </a:r>
            <a:r>
              <a:rPr lang="uk-UA" sz="1600" b="1" dirty="0" err="1" smtClean="0">
                <a:solidFill>
                  <a:schemeClr val="bg2"/>
                </a:solidFill>
              </a:rPr>
              <a:t>ПРО</a:t>
            </a:r>
            <a:r>
              <a:rPr lang="uk-UA" sz="1600" b="1" baseline="-25000" dirty="0" err="1" smtClean="0">
                <a:solidFill>
                  <a:schemeClr val="bg2"/>
                </a:solidFill>
              </a:rPr>
              <a:t>1</a:t>
            </a:r>
            <a:r>
              <a:rPr lang="uk-UA" sz="1600" b="1" dirty="0" smtClean="0">
                <a:solidFill>
                  <a:schemeClr val="bg2"/>
                </a:solidFill>
              </a:rPr>
              <a:t>, </a:t>
            </a:r>
            <a:r>
              <a:rPr lang="uk-UA" sz="1600" b="1" dirty="0" err="1" smtClean="0">
                <a:solidFill>
                  <a:schemeClr val="bg2"/>
                </a:solidFill>
              </a:rPr>
              <a:t>ПРО</a:t>
            </a:r>
            <a:r>
              <a:rPr lang="uk-UA" sz="1600" b="1" baseline="-25000" dirty="0" err="1" smtClean="0">
                <a:solidFill>
                  <a:schemeClr val="bg2"/>
                </a:solidFill>
              </a:rPr>
              <a:t>2</a:t>
            </a:r>
            <a:r>
              <a:rPr lang="uk-UA" sz="1600" b="1" dirty="0" smtClean="0">
                <a:solidFill>
                  <a:schemeClr val="bg2"/>
                </a:solidFill>
              </a:rPr>
              <a:t>, ... </a:t>
            </a:r>
            <a:r>
              <a:rPr lang="uk-UA" sz="1600" b="1" dirty="0" err="1" smtClean="0">
                <a:solidFill>
                  <a:schemeClr val="bg2"/>
                </a:solidFill>
              </a:rPr>
              <a:t>О</a:t>
            </a:r>
            <a:r>
              <a:rPr lang="uk-UA" sz="1600" b="1" baseline="-25000" dirty="0" err="1" smtClean="0">
                <a:solidFill>
                  <a:schemeClr val="bg2"/>
                </a:solidFill>
              </a:rPr>
              <a:t>п</a:t>
            </a:r>
            <a:r>
              <a:rPr lang="uk-UA" sz="1600" b="1" dirty="0" smtClean="0">
                <a:solidFill>
                  <a:schemeClr val="bg2"/>
                </a:solidFill>
              </a:rPr>
              <a:t> - кількість різновидів товарів, відсутніх у продажі (на період перевірок) з передбачених асортиментним переліком; 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а - кількість різновидів товарів, передбачених асортиментним переліком;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n - кількість перевірок.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Коефіцієнт стабільності асортиментів виражається наступними значеннями: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для універсамів і гастрономів - 0,90;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для універмагів - 0,80;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для магазинів взуття й одягу - 0,75;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для магазинів із продажу культтоварів, галантерейних, спортивних, господарських товарів - 0,85.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867" y="2800791"/>
            <a:ext cx="8222100" cy="767700"/>
          </a:xfrm>
        </p:spPr>
        <p:txBody>
          <a:bodyPr/>
          <a:lstStyle/>
          <a:p>
            <a:pPr algn="just"/>
            <a:r>
              <a:rPr lang="ru-RU" sz="1600" b="1" dirty="0" smtClean="0">
                <a:solidFill>
                  <a:schemeClr val="bg2"/>
                </a:solidFill>
              </a:rPr>
              <a:t>2. </a:t>
            </a:r>
            <a:r>
              <a:rPr lang="uk-UA" sz="1600" b="1" dirty="0" smtClean="0">
                <a:solidFill>
                  <a:schemeClr val="bg2"/>
                </a:solidFill>
              </a:rPr>
              <a:t>Товаропостачання роздробу - це система заходів, що являють собою складний комплекс комерційних і технологічних операцій по доведенню товарів до підприємств роздрібної торгівлі.</a:t>
            </a: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r>
              <a:rPr lang="uk-UA" sz="1600" b="1" dirty="0" smtClean="0">
                <a:solidFill>
                  <a:schemeClr val="bg2"/>
                </a:solidFill>
              </a:rPr>
              <a:t>Ціль - забезпечення повноти й стабільності асортиментів товару, необхідного рівня товарних запасів, задоволення попиту населення, досягнення рентабельності підприємств. </a:t>
            </a:r>
            <a:endParaRPr lang="ru-RU" sz="16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96" y="1111950"/>
            <a:ext cx="8222100" cy="767700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bg2"/>
                </a:solidFill>
              </a:rPr>
              <a:t>При організації товаропостачання враховуються вимоги: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539550"/>
            <a:ext cx="9144000" cy="2613863"/>
          </a:xfrm>
        </p:spPr>
        <p:txBody>
          <a:bodyPr/>
          <a:lstStyle/>
          <a:p>
            <a:pPr lvl="0"/>
            <a:r>
              <a:rPr lang="uk-UA" sz="1600" dirty="0" smtClean="0">
                <a:solidFill>
                  <a:schemeClr val="bg2"/>
                </a:solidFill>
              </a:rPr>
              <a:t>Джерела й форми постачання треба визначати з урахуванням асортиментів й обсягу товарів, що випускають, виготовлювачем, його територіальну віддаленість;</a:t>
            </a:r>
            <a:endParaRPr lang="ru-RU" sz="1600" dirty="0" smtClean="0">
              <a:solidFill>
                <a:schemeClr val="bg2"/>
              </a:solidFill>
            </a:endParaRPr>
          </a:p>
          <a:p>
            <a:pPr lvl="0"/>
            <a:r>
              <a:rPr lang="uk-UA" sz="1600" dirty="0" smtClean="0">
                <a:solidFill>
                  <a:schemeClr val="bg2"/>
                </a:solidFill>
              </a:rPr>
              <a:t>Враховувати попит населення на товар і встановлений для магазина обов'язковий асортимент;</a:t>
            </a:r>
            <a:endParaRPr lang="ru-RU" sz="1600" dirty="0" smtClean="0">
              <a:solidFill>
                <a:schemeClr val="bg2"/>
              </a:solidFill>
            </a:endParaRPr>
          </a:p>
          <a:p>
            <a:pPr lvl="0"/>
            <a:r>
              <a:rPr lang="uk-UA" sz="1600" dirty="0" smtClean="0">
                <a:solidFill>
                  <a:schemeClr val="bg2"/>
                </a:solidFill>
              </a:rPr>
              <a:t>Кількість завезеного товару повинне визначатися типом підприємства, його потужністю, обсягом т/о, розмірами торговельної площі, оснащення торгово-технологічним устаткуванням;</a:t>
            </a:r>
            <a:endParaRPr lang="ru-RU" sz="1600" dirty="0" smtClean="0">
              <a:solidFill>
                <a:schemeClr val="bg2"/>
              </a:solidFill>
            </a:endParaRPr>
          </a:p>
          <a:p>
            <a:pPr lvl="0"/>
            <a:r>
              <a:rPr lang="uk-UA" sz="1600" dirty="0" smtClean="0">
                <a:solidFill>
                  <a:schemeClr val="bg2"/>
                </a:solidFill>
              </a:rPr>
              <a:t>Величина одночасного завезення повинна визначатися наявним товарним запасом, розміром середньоденної реалізації й періодичністю завезення;</a:t>
            </a:r>
            <a:endParaRPr lang="ru-RU" sz="1600" dirty="0" smtClean="0">
              <a:solidFill>
                <a:schemeClr val="bg2"/>
              </a:solidFill>
            </a:endParaRPr>
          </a:p>
          <a:p>
            <a:pPr lvl="0"/>
            <a:r>
              <a:rPr lang="uk-UA" sz="1600" dirty="0" smtClean="0">
                <a:solidFill>
                  <a:schemeClr val="bg2"/>
                </a:solidFill>
              </a:rPr>
              <a:t>Розроблена система товаропостачання повинна забезпечувати мінімальні витрати по завезенню й зберіганню товарів.</a:t>
            </a:r>
            <a:endParaRPr lang="ru-RU" sz="1600" dirty="0" smtClean="0">
              <a:solidFill>
                <a:schemeClr val="bg2"/>
              </a:solidFill>
            </a:endParaRP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15916" y="11959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uk-UA" sz="2800" b="1" i="1" dirty="0" smtClean="0">
                <a:solidFill>
                  <a:schemeClr val="bg2"/>
                </a:solidFill>
              </a:rPr>
              <a:t>Тема </a:t>
            </a:r>
            <a:r>
              <a:rPr lang="uk-UA" sz="2800" b="1" i="1" dirty="0" smtClean="0">
                <a:solidFill>
                  <a:schemeClr val="bg2"/>
                </a:solidFill>
              </a:rPr>
              <a:t>2. </a:t>
            </a:r>
            <a:r>
              <a:rPr lang="uk-UA" sz="2800" b="1" i="1" dirty="0" smtClean="0">
                <a:solidFill>
                  <a:schemeClr val="bg2"/>
                </a:solidFill>
              </a:rPr>
              <a:t>Класифікація</a:t>
            </a:r>
            <a:r>
              <a:rPr lang="uk-UA" sz="2800" b="1" i="1" dirty="0" smtClean="0"/>
              <a:t> </a:t>
            </a:r>
            <a:r>
              <a:rPr lang="uk-UA" sz="2800" b="1" i="1" dirty="0" smtClean="0">
                <a:solidFill>
                  <a:schemeClr val="bg2"/>
                </a:solidFill>
              </a:rPr>
              <a:t>та формування асортименту товарів</a:t>
            </a:r>
            <a:r>
              <a:rPr lang="uk-UA" sz="2800" dirty="0" smtClean="0">
                <a:solidFill>
                  <a:schemeClr val="bg2"/>
                </a:solidFill>
              </a:rPr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sz="1800"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dirty="0" smtClean="0">
                <a:solidFill>
                  <a:schemeClr val="bg2"/>
                </a:solidFill>
              </a:rPr>
              <a:t>1. </a:t>
            </a:r>
            <a:r>
              <a:rPr lang="uk-UA" dirty="0" smtClean="0">
                <a:solidFill>
                  <a:schemeClr val="bg2"/>
                </a:solidFill>
              </a:rPr>
              <a:t>Суть, мета і значення </a:t>
            </a:r>
            <a:r>
              <a:rPr lang="uk-UA" dirty="0" err="1" smtClean="0">
                <a:solidFill>
                  <a:schemeClr val="bg2"/>
                </a:solidFill>
              </a:rPr>
              <a:t>класификації</a:t>
            </a:r>
            <a:endParaRPr lang="uk-UA" dirty="0" smtClean="0">
              <a:solidFill>
                <a:schemeClr val="bg2"/>
              </a:solidFill>
            </a:endParaRPr>
          </a:p>
          <a:p>
            <a:r>
              <a:rPr lang="uk-UA" dirty="0" smtClean="0">
                <a:solidFill>
                  <a:schemeClr val="bg2"/>
                </a:solidFill>
              </a:rPr>
              <a:t>2. Поняття </a:t>
            </a:r>
            <a:r>
              <a:rPr lang="uk-UA" dirty="0" smtClean="0">
                <a:solidFill>
                  <a:schemeClr val="bg2"/>
                </a:solidFill>
              </a:rPr>
              <a:t>про асортимент видів і сортів товарів. </a:t>
            </a:r>
            <a:endParaRPr lang="uk-UA" dirty="0" smtClean="0">
              <a:solidFill>
                <a:schemeClr val="bg2"/>
              </a:solidFill>
            </a:endParaRPr>
          </a:p>
          <a:p>
            <a:r>
              <a:rPr lang="uk-UA" dirty="0" smtClean="0">
                <a:solidFill>
                  <a:schemeClr val="bg2"/>
                </a:solidFill>
              </a:rPr>
              <a:t>3. Класифікація </a:t>
            </a:r>
            <a:r>
              <a:rPr lang="uk-UA" dirty="0" smtClean="0">
                <a:solidFill>
                  <a:schemeClr val="bg2"/>
                </a:solidFill>
              </a:rPr>
              <a:t>асортименту товарів. </a:t>
            </a:r>
            <a:endParaRPr lang="uk-UA" dirty="0" smtClean="0">
              <a:solidFill>
                <a:schemeClr val="bg2"/>
              </a:solidFill>
            </a:endParaRPr>
          </a:p>
          <a:p>
            <a:r>
              <a:rPr lang="uk-UA" dirty="0" smtClean="0">
                <a:solidFill>
                  <a:schemeClr val="bg2"/>
                </a:solidFill>
              </a:rPr>
              <a:t>4. Широта </a:t>
            </a:r>
            <a:r>
              <a:rPr lang="uk-UA" dirty="0" smtClean="0">
                <a:solidFill>
                  <a:schemeClr val="bg2"/>
                </a:solidFill>
              </a:rPr>
              <a:t>та повнота асортименту. </a:t>
            </a:r>
            <a:endParaRPr lang="ru-RU" dirty="0" smtClean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900" y="141565"/>
            <a:ext cx="8222100" cy="767700"/>
          </a:xfrm>
        </p:spPr>
        <p:txBody>
          <a:bodyPr/>
          <a:lstStyle/>
          <a:p>
            <a:pPr algn="ctr"/>
            <a:r>
              <a:rPr lang="uk-UA" sz="1600" b="1" dirty="0" smtClean="0">
                <a:solidFill>
                  <a:schemeClr val="bg2"/>
                </a:solidFill>
              </a:rPr>
              <a:t>Товаропостачання торговельних підприємств будується на 6-ти основних принципах:</a:t>
            </a: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endParaRPr lang="ru-RU" sz="1600" b="1" dirty="0">
              <a:solidFill>
                <a:schemeClr val="bg2"/>
              </a:solidFill>
            </a:endParaRPr>
          </a:p>
        </p:txBody>
      </p:sp>
      <p:sp>
        <p:nvSpPr>
          <p:cNvPr id="573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2556" y="531845"/>
            <a:ext cx="840688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планомірність, завезення в магазини по графіках з урахуванням асортиментного профілю;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ритмічність, завезення товару через рівні проміжки часу. Результат - виключення зайвих запасів, оптимальні умови для роботи складів, транспорту, продуктивне використання робочої чинності, раціональне використання складських площ;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економічність, мінімальні витрати робочого часу, матеріальних і коштів на весь процес доставки товарів у роздріб. Тобто, раціональні схеми завезення, мінімізація вантажообігу, частота доставки й розміри товарних партій;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централізація, доставка чинностями й коштами постачальників, щоб працівники роздробу більше займалися магазином, прискорюючи процес реалізації товарів;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технологічність, використання на всіх етапах руху товарів прогресивних технологій і насамперед транспортні засоби, які становлять основу індустріалізації роздрібної торговельної мережі.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ефективність, товаропостачання буде ефективним, якщо: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забезпечено рівень управління процесом товаропостачання;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досягнуто вірогідність комерційної інформації;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належне розміщення мережі роздрібних підприємств і складського господарства;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нормалізовано транспортні умови;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магазини забезпечені торгово-технологічним устаткуванням.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 smtClean="0">
                <a:solidFill>
                  <a:schemeClr val="bg2"/>
                </a:solidFill>
              </a:rPr>
              <a:t>Процес доведення товарів до споживачів (роздрібної торгівлі) може здійснюватися у двох організаційно-економічних формах: </a:t>
            </a:r>
            <a:r>
              <a:rPr lang="uk-UA" sz="2000" b="1" i="1" u="sng" dirty="0" smtClean="0">
                <a:solidFill>
                  <a:schemeClr val="bg2"/>
                </a:solidFill>
              </a:rPr>
              <a:t>транзитної й складський. </a:t>
            </a:r>
            <a:endParaRPr lang="ru-RU" sz="2000" b="1" i="1" u="sng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i="1" u="sng" dirty="0" smtClean="0"/>
              <a:t>Вибір тієї або іншої форми товаропостачання залежить </a:t>
            </a:r>
            <a:r>
              <a:rPr lang="uk-UA" dirty="0" smtClean="0"/>
              <a:t>від конкретних умов покупця й постачальника, обсягу товарообігу, транзитних норм відвантаження, нормативів товарних запасів, стану складського господарства й т.п.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 smtClean="0">
                <a:solidFill>
                  <a:schemeClr val="bg2"/>
                </a:solidFill>
              </a:rPr>
              <a:t>Під транзитом розуміється така форма товаропостачання, коли товар з виробничого підприємства направляється в магазини, минаючи склади оптової й роздрібної торгівлі.</a:t>
            </a:r>
            <a:r>
              <a:rPr lang="ru-RU" sz="1800" b="1" dirty="0" smtClean="0">
                <a:solidFill>
                  <a:schemeClr val="bg2"/>
                </a:solidFill>
              </a:rPr>
              <a:t/>
            </a:r>
            <a:br>
              <a:rPr lang="ru-RU" sz="1800" b="1" dirty="0" smtClean="0">
                <a:solidFill>
                  <a:schemeClr val="bg2"/>
                </a:solidFill>
              </a:rPr>
            </a:br>
            <a:endParaRPr lang="ru-RU" sz="1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2"/>
                </a:solidFill>
              </a:rPr>
              <a:t>Транзитна форма товаропостачання володіє </a:t>
            </a:r>
            <a:r>
              <a:rPr lang="uk-UA" b="1" i="1" u="sng" dirty="0" smtClean="0">
                <a:solidFill>
                  <a:schemeClr val="bg2"/>
                </a:solidFill>
              </a:rPr>
              <a:t>рядом переваг. </a:t>
            </a:r>
            <a:r>
              <a:rPr lang="uk-UA" dirty="0" smtClean="0">
                <a:solidFill>
                  <a:schemeClr val="bg2"/>
                </a:solidFill>
              </a:rPr>
              <a:t>При ній виключаються повторні перевезення й вантажно-розвантажувальні роботи, усуваються складські операції по прийому, зберіганню й відпуску товарів, прискорюється товарооборотність, зменшуються товарні втрати й обсяг транспортно-експедиційних операцій, скорочується потреба в складах, знижуються витрати обігу, забезпечується схоронність товарів.</a:t>
            </a:r>
            <a:endParaRPr lang="ru-RU" dirty="0" smtClean="0">
              <a:solidFill>
                <a:schemeClr val="bg2"/>
              </a:solidFill>
            </a:endParaRP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dirty="0" smtClean="0">
                <a:solidFill>
                  <a:schemeClr val="bg2"/>
                </a:solidFill>
              </a:rPr>
              <a:t>Разом з тим надмірне розширення транзиту може привести до вповільнення часу обігу товарів, неправильному формуванню асортиментів у магазинах, утворенню зайвих товарних запасів і нерівномірному їхньому розміщенню в роздрібній й оптовій торгівлі. Тому вибір транзитної форми товаропостачання необхідно ретельно економічно обґрунтовувати. Вона широко використається при іногородніх поставках швидкопсувних товарів, сутужніше, при іногородніх поставках великогабаритних товарів, будівельних матеріалів й інших, але це також можливо й у багатьох випадках доцільно.</a:t>
            </a:r>
            <a:endParaRPr lang="ru-RU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 smtClean="0">
                <a:solidFill>
                  <a:schemeClr val="bg2"/>
                </a:solidFill>
              </a:rPr>
              <a:t>Транзит економічно виправданий, коли обсяг роздрібного товарообігу дозволяє приймати транзитну норму відвантаження й це не приводить до утворення наднормативних запасів.</a:t>
            </a:r>
            <a:r>
              <a:rPr lang="ru-RU" sz="1800" b="1" dirty="0" smtClean="0">
                <a:solidFill>
                  <a:schemeClr val="bg2"/>
                </a:solidFill>
              </a:rPr>
              <a:t/>
            </a:r>
            <a:br>
              <a:rPr lang="ru-RU" sz="1800" b="1" dirty="0" smtClean="0">
                <a:solidFill>
                  <a:schemeClr val="bg2"/>
                </a:solidFill>
              </a:rPr>
            </a:br>
            <a:endParaRPr lang="ru-RU" sz="18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Необхідний обсяг товарообігу (Т) для здійснення транзитних відвантажень товарів простих асортиментів можна визначити по формулі</a:t>
            </a:r>
            <a:endParaRPr lang="ru-RU" dirty="0" smtClean="0"/>
          </a:p>
          <a:p>
            <a:r>
              <a:rPr lang="uk-UA" dirty="0" smtClean="0"/>
              <a:t>Т = 365 * Н/Ч, де Н - норма відвантаження, тис. грн.; Ч - частота завезення, днів.</a:t>
            </a:r>
            <a:endParaRPr lang="ru-RU" dirty="0" smtClean="0"/>
          </a:p>
          <a:p>
            <a:r>
              <a:rPr lang="uk-UA" dirty="0" smtClean="0"/>
              <a:t>По товарах складних асортиментів ураховується кількість постачальників:</a:t>
            </a:r>
            <a:endParaRPr lang="ru-RU" dirty="0" smtClean="0"/>
          </a:p>
          <a:p>
            <a:r>
              <a:rPr lang="uk-UA" dirty="0" smtClean="0"/>
              <a:t>Т = (365 * Н * П)/Ч, де П - кількість постачальників.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i="1" u="sng" dirty="0" smtClean="0"/>
              <a:t>Складська форма товаропостачання </a:t>
            </a:r>
            <a:r>
              <a:rPr lang="uk-UA" dirty="0" smtClean="0"/>
              <a:t>не пов'язана з обов'язковим одержанням транзитної норми. Вона дозволяє роздрібній торгівлі замовляти товари в потрібній кількості виходячи з попиту на них і товарні запаси. При складській формі товаропостачання товари завозяться спочатку на склади оптової бази, а потім у роздрібну торгівлю.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099" y="375361"/>
            <a:ext cx="7450591" cy="1483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8775" y="2036406"/>
            <a:ext cx="27717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5322" y="1912679"/>
            <a:ext cx="319087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000" b="1" dirty="0" smtClean="0">
                <a:solidFill>
                  <a:schemeClr val="bg2"/>
                </a:solidFill>
              </a:rPr>
              <a:t>Принципи та правила класифікації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1166" y="1771359"/>
            <a:ext cx="55149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2680" y="1661626"/>
            <a:ext cx="622935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908" y="356169"/>
            <a:ext cx="8222100" cy="767700"/>
          </a:xfrm>
        </p:spPr>
        <p:txBody>
          <a:bodyPr/>
          <a:lstStyle/>
          <a:p>
            <a:pPr algn="ctr"/>
            <a:r>
              <a:rPr lang="uk-UA" sz="1800" b="1" i="1" u="sng" dirty="0" smtClean="0">
                <a:solidFill>
                  <a:schemeClr val="bg2"/>
                </a:solidFill>
              </a:rPr>
              <a:t>Вимоги до класифікації товарів</a:t>
            </a:r>
            <a:endParaRPr lang="ru-RU" sz="1800" b="1" i="1" u="sng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7741" y="1359354"/>
            <a:ext cx="55245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bg2"/>
                </a:solidFill>
              </a:rPr>
              <a:t>Категорія класифікації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2347" y="1785452"/>
            <a:ext cx="6389687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0098" y="251927"/>
            <a:ext cx="4114447" cy="4506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6489" y="61914"/>
            <a:ext cx="4052304" cy="463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1546</Words>
  <Application>Microsoft Office PowerPoint</Application>
  <PresentationFormat>Экран (16:9)</PresentationFormat>
  <Paragraphs>72</Paragraphs>
  <Slides>25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Roboto</vt:lpstr>
      <vt:lpstr>Times New Roman</vt:lpstr>
      <vt:lpstr>Material</vt:lpstr>
      <vt:lpstr>Товарознавство</vt:lpstr>
      <vt:lpstr>Тема 2. Класифікація та формування асортименту товарів   </vt:lpstr>
      <vt:lpstr>Слайд 3</vt:lpstr>
      <vt:lpstr>Принципи та правила класифікації</vt:lpstr>
      <vt:lpstr>Слайд 5</vt:lpstr>
      <vt:lpstr>Вимоги до класифікації товарів</vt:lpstr>
      <vt:lpstr>Категорія класифікації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</vt:lpstr>
      <vt:lpstr>Слайд 17</vt:lpstr>
      <vt:lpstr>2. Товаропостачання роздробу - це система заходів, що являють собою складний комплекс комерційних і технологічних операцій по доведенню товарів до підприємств роздрібної торгівлі. Ціль - забезпечення повноти й стабільності асортиментів товару, необхідного рівня товарних запасів, задоволення попиту населення, досягнення рентабельності підприємств. </vt:lpstr>
      <vt:lpstr>При організації товаропостачання враховуються вимоги: </vt:lpstr>
      <vt:lpstr>Товаропостачання торговельних підприємств будується на 6-ти основних принципах: </vt:lpstr>
      <vt:lpstr>Процес доведення товарів до споживачів (роздрібної торгівлі) може здійснюватися у двох організаційно-економічних формах: транзитної й складський. </vt:lpstr>
      <vt:lpstr>Під транзитом розуміється така форма товаропостачання, коли товар з виробничого підприємства направляється в магазини, минаючи склади оптової й роздрібної торгівлі. </vt:lpstr>
      <vt:lpstr>Слайд 23</vt:lpstr>
      <vt:lpstr>Транзит економічно виправданий, коли обсяг роздрібного товарообігу дозволяє приймати транзитну норму відвантаження й це не приводить до утворення наднормативних запасів. 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Обладнання підприємств торівлі та послуг</dc:title>
  <cp:lastModifiedBy>admin</cp:lastModifiedBy>
  <cp:revision>36</cp:revision>
  <dcterms:modified xsi:type="dcterms:W3CDTF">2019-09-17T08:40:24Z</dcterms:modified>
</cp:coreProperties>
</file>