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0" r:id="rId3"/>
    <p:sldId id="26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78" r:id="rId14"/>
    <p:sldId id="280" r:id="rId15"/>
    <p:sldId id="262" r:id="rId16"/>
    <p:sldId id="264" r:id="rId17"/>
    <p:sldId id="291" r:id="rId18"/>
    <p:sldId id="293" r:id="rId19"/>
    <p:sldId id="295" r:id="rId20"/>
    <p:sldId id="296" r:id="rId21"/>
    <p:sldId id="297" r:id="rId22"/>
    <p:sldId id="299" r:id="rId23"/>
    <p:sldId id="300" r:id="rId24"/>
    <p:sldId id="268" r:id="rId25"/>
    <p:sldId id="266" r:id="rId26"/>
    <p:sldId id="305" r:id="rId27"/>
    <p:sldId id="306" r:id="rId28"/>
    <p:sldId id="270" r:id="rId29"/>
    <p:sldId id="271" r:id="rId30"/>
    <p:sldId id="272" r:id="rId31"/>
    <p:sldId id="273" r:id="rId32"/>
    <p:sldId id="301" r:id="rId33"/>
    <p:sldId id="302" r:id="rId34"/>
    <p:sldId id="303" r:id="rId35"/>
    <p:sldId id="304" r:id="rId36"/>
    <p:sldId id="274" r:id="rId37"/>
    <p:sldId id="275" r:id="rId38"/>
    <p:sldId id="276" r:id="rId39"/>
    <p:sldId id="277" r:id="rId40"/>
    <p:sldId id="328" r:id="rId41"/>
    <p:sldId id="329" r:id="rId42"/>
    <p:sldId id="330" r:id="rId43"/>
    <p:sldId id="331" r:id="rId4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74E9-3375-4882-92C6-7A2F497152D7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2E7221-D13C-4223-9662-C7644E3C143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manticscholar.org/author/Luca-Tardelli/113307140" TargetMode="External"/><Relationship Id="rId2" Type="http://schemas.openxmlformats.org/officeDocument/2006/relationships/hyperlink" Target="https://www.semanticscholar.org/author/George-Lawson/143988350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5389" y="861353"/>
            <a:ext cx="68084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Тема 5. Державний суверенітет в умовах глобалізації</a:t>
            </a:r>
          </a:p>
          <a:p>
            <a:pPr algn="ctr"/>
            <a:endParaRPr lang="uk-UA" sz="2800" dirty="0" smtClean="0"/>
          </a:p>
          <a:p>
            <a:pPr marL="457200" indent="-457200" algn="just">
              <a:buAutoNum type="arabicPeriod"/>
            </a:pPr>
            <a:r>
              <a:rPr lang="uk-UA" sz="2000" dirty="0"/>
              <a:t>Чинники зростання інтересу до проблеми державного </a:t>
            </a:r>
            <a:r>
              <a:rPr lang="uk-UA" sz="2000" dirty="0" smtClean="0"/>
              <a:t>суверенітету</a:t>
            </a:r>
          </a:p>
          <a:p>
            <a:pPr marL="457200" indent="-457200" algn="just">
              <a:buAutoNum type="arabicPeriod"/>
            </a:pPr>
            <a:r>
              <a:rPr lang="uk-UA" sz="2000" dirty="0" smtClean="0"/>
              <a:t>Поняття, особливості, </a:t>
            </a:r>
            <a:r>
              <a:rPr lang="uk-UA" sz="2000" dirty="0"/>
              <a:t>державного суверенітету</a:t>
            </a:r>
            <a:r>
              <a:rPr lang="uk-UA" sz="2000" dirty="0" smtClean="0"/>
              <a:t>. Внутрішній та зовнішній суверенітет.</a:t>
            </a:r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Дискусії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державного </a:t>
            </a:r>
            <a:r>
              <a:rPr lang="ru-RU" sz="2000" dirty="0" err="1" smtClean="0"/>
              <a:t>суверенітету</a:t>
            </a:r>
            <a:r>
              <a:rPr lang="ru-RU" sz="2000" dirty="0" smtClean="0"/>
              <a:t>. </a:t>
            </a:r>
            <a:r>
              <a:rPr lang="ru-RU" sz="2000" dirty="0" err="1" smtClean="0"/>
              <a:t>Відхід</a:t>
            </a:r>
            <a:r>
              <a:rPr lang="ru-RU" sz="2000" dirty="0" smtClean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традиційного</a:t>
            </a:r>
            <a:r>
              <a:rPr lang="ru-RU" sz="2000" dirty="0"/>
              <a:t> </a:t>
            </a:r>
            <a:r>
              <a:rPr lang="ru-RU" sz="2000" dirty="0" err="1"/>
              <a:t>розуміння</a:t>
            </a:r>
            <a:r>
              <a:rPr lang="ru-RU" sz="2000" dirty="0"/>
              <a:t> державного </a:t>
            </a:r>
            <a:r>
              <a:rPr lang="ru-RU" sz="2000" dirty="0" err="1"/>
              <a:t>суверенітету</a:t>
            </a:r>
            <a:r>
              <a:rPr lang="ru-RU" sz="2000" dirty="0"/>
              <a:t> як </a:t>
            </a:r>
            <a:r>
              <a:rPr lang="ru-RU" sz="2000" dirty="0" smtClean="0"/>
              <a:t>абсолютного.</a:t>
            </a:r>
            <a:endParaRPr lang="ru-RU" sz="2000" dirty="0"/>
          </a:p>
          <a:p>
            <a:pPr marL="457200" indent="-457200" algn="just">
              <a:buAutoNum type="arabicPeriod"/>
            </a:pPr>
            <a:r>
              <a:rPr lang="ru-RU" sz="2000" dirty="0" err="1"/>
              <a:t>Способи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ступеню</a:t>
            </a:r>
            <a:r>
              <a:rPr lang="ru-RU" sz="2000" dirty="0"/>
              <a:t> </a:t>
            </a:r>
            <a:r>
              <a:rPr lang="ru-RU" sz="2000" dirty="0" err="1"/>
              <a:t>суверенності</a:t>
            </a:r>
            <a:r>
              <a:rPr lang="ru-RU" sz="2000" dirty="0"/>
              <a:t> </a:t>
            </a:r>
            <a:r>
              <a:rPr lang="ru-RU" sz="2000" dirty="0" smtClean="0"/>
              <a:t>держав.</a:t>
            </a:r>
          </a:p>
          <a:p>
            <a:pPr marL="457200" indent="-457200" algn="just">
              <a:buAutoNum type="arabicPeriod"/>
            </a:pPr>
            <a:r>
              <a:rPr lang="ru-RU" sz="2000" dirty="0" err="1"/>
              <a:t>Державний</a:t>
            </a:r>
            <a:r>
              <a:rPr lang="ru-RU" sz="2000" dirty="0"/>
              <a:t> </a:t>
            </a:r>
            <a:r>
              <a:rPr lang="ru-RU" sz="2000" dirty="0" err="1"/>
              <a:t>суверенітет</a:t>
            </a:r>
            <a:r>
              <a:rPr lang="ru-RU" sz="2000" dirty="0"/>
              <a:t> та </a:t>
            </a:r>
            <a:r>
              <a:rPr lang="ru-RU" sz="2000" dirty="0" err="1"/>
              <a:t>зовнішнє</a:t>
            </a:r>
            <a:r>
              <a:rPr lang="ru-RU" sz="2000" dirty="0"/>
              <a:t> </a:t>
            </a:r>
            <a:r>
              <a:rPr lang="ru-RU" sz="2000" dirty="0" err="1"/>
              <a:t>втручання</a:t>
            </a:r>
            <a:r>
              <a:rPr lang="ru-RU" sz="2000" dirty="0"/>
              <a:t>.</a:t>
            </a:r>
          </a:p>
          <a:p>
            <a:pPr marL="457200" indent="-457200" algn="just">
              <a:buAutoNum type="arabicPeriod"/>
            </a:pPr>
            <a:endParaRPr lang="uk-UA" sz="2000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1316182"/>
            <a:ext cx="3906980" cy="53062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0584" y="244416"/>
            <a:ext cx="9008075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суверенна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необмеженості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всяких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втручатися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порушувати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віротерпимості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стягувати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підданих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в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919" y="238010"/>
            <a:ext cx="11763632" cy="62478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загальнообов'язкових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корениться, як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з'являється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народу».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 про народ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народовладдя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правом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одному з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само,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обдарувати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«одним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як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бог, 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один правитель.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прибічник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абсолютистської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Звідси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Аристократичні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посади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знатних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державному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посад практично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9048" y="599969"/>
            <a:ext cx="10935729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способом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вотчинні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сеньйоральні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тиранічні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та держава,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підкоряються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 суверена, а сам суверен – законам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Вотчинні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суверен силою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володарем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 і людей і править ними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тиранічних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державах суверен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зневажає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розпоряджаючись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як рабами,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монарху,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боїться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бога,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милостивий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нещастя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непохитний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дбайливий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страшний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ворогам,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люб'язний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приязними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грізний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720944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uk-UA" sz="1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1" y="1018539"/>
            <a:ext cx="11720944" cy="5878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uk-UA" b="1" i="1" dirty="0" smtClean="0">
                <a:solidFill>
                  <a:prstClr val="black"/>
                </a:solidFill>
              </a:rPr>
              <a:t>Сучасне розуміння суверенітету.</a:t>
            </a:r>
          </a:p>
          <a:p>
            <a:pPr lvl="0"/>
            <a:r>
              <a:rPr lang="uk-UA" b="1" i="1" dirty="0" smtClean="0">
                <a:solidFill>
                  <a:prstClr val="black"/>
                </a:solidFill>
              </a:rPr>
              <a:t>Суверенітет</a:t>
            </a:r>
            <a:r>
              <a:rPr lang="uk-UA" dirty="0" smtClean="0">
                <a:solidFill>
                  <a:prstClr val="black"/>
                </a:solidFill>
              </a:rPr>
              <a:t> </a:t>
            </a:r>
            <a:r>
              <a:rPr lang="uk-UA" dirty="0">
                <a:solidFill>
                  <a:prstClr val="black"/>
                </a:solidFill>
              </a:rPr>
              <a:t>– це одна з істотних ознак держави, її можливість </a:t>
            </a:r>
            <a:r>
              <a:rPr lang="uk-UA" dirty="0" smtClean="0">
                <a:solidFill>
                  <a:prstClr val="black"/>
                </a:solidFill>
              </a:rPr>
              <a:t>повноправно приймати та реалізовувати  внутрішні - </a:t>
            </a:r>
            <a:r>
              <a:rPr lang="uk-UA" dirty="0">
                <a:solidFill>
                  <a:prstClr val="black"/>
                </a:solidFill>
              </a:rPr>
              <a:t>та </a:t>
            </a:r>
            <a:r>
              <a:rPr lang="uk-UA" dirty="0" smtClean="0">
                <a:solidFill>
                  <a:prstClr val="black"/>
                </a:solidFill>
              </a:rPr>
              <a:t>зовнішньополітичні рішення, </a:t>
            </a:r>
            <a:r>
              <a:rPr lang="uk-UA" dirty="0">
                <a:solidFill>
                  <a:prstClr val="black"/>
                </a:solidFill>
              </a:rPr>
              <a:t>не допускати втручання в свою діяльність іноземних держав та інших внутрішньодержавних сил (організацій). </a:t>
            </a:r>
          </a:p>
          <a:p>
            <a:pPr lvl="0"/>
            <a:endParaRPr lang="uk-UA" sz="1600" dirty="0">
              <a:solidFill>
                <a:prstClr val="black"/>
              </a:solidFill>
            </a:endParaRPr>
          </a:p>
          <a:p>
            <a:pPr lvl="0"/>
            <a:r>
              <a:rPr lang="uk-UA" sz="1600" b="1" i="1" dirty="0">
                <a:solidFill>
                  <a:prstClr val="black"/>
                </a:solidFill>
              </a:rPr>
              <a:t>Невід’ємними ознаками суверенітету є:</a:t>
            </a:r>
          </a:p>
          <a:p>
            <a:pPr lvl="0"/>
            <a:r>
              <a:rPr lang="uk-UA" sz="1600" dirty="0">
                <a:solidFill>
                  <a:prstClr val="black"/>
                </a:solidFill>
              </a:rPr>
              <a:t>верховенство; єдність; незалежність державної влади.</a:t>
            </a:r>
          </a:p>
          <a:p>
            <a:pPr lvl="0"/>
            <a:endParaRPr lang="uk-UA" sz="1600" dirty="0">
              <a:solidFill>
                <a:prstClr val="black"/>
              </a:solidFill>
            </a:endParaRPr>
          </a:p>
          <a:p>
            <a:pPr lvl="0" algn="just"/>
            <a:r>
              <a:rPr lang="uk-UA" sz="1600" b="1" i="1" dirty="0">
                <a:solidFill>
                  <a:prstClr val="black"/>
                </a:solidFill>
              </a:rPr>
              <a:t>Верховенство державної влади</a:t>
            </a:r>
            <a:r>
              <a:rPr lang="uk-UA" sz="1600" dirty="0">
                <a:solidFill>
                  <a:prstClr val="black"/>
                </a:solidFill>
              </a:rPr>
              <a:t> полягає в тому, що вона визначає весь механізм правових відносин у державі, встановлює загальний правопорядок, права й обов’язки державних органів, суспільних об’єднань, посадових осіб і громадян. </a:t>
            </a:r>
          </a:p>
          <a:p>
            <a:pPr lvl="0" algn="just"/>
            <a:r>
              <a:rPr lang="uk-UA" sz="1600" dirty="0">
                <a:solidFill>
                  <a:prstClr val="black"/>
                </a:solidFill>
              </a:rPr>
              <a:t>Виразом верховенства державної влади є обов’язковість на всій території держави конституції та інших законів, що видаються найвищими органами державної влади. </a:t>
            </a:r>
          </a:p>
          <a:p>
            <a:pPr lvl="0"/>
            <a:endParaRPr lang="uk-UA" sz="1600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 err="1">
                <a:solidFill>
                  <a:prstClr val="black"/>
                </a:solidFill>
              </a:rPr>
              <a:t>Єдність</a:t>
            </a:r>
            <a:r>
              <a:rPr lang="ru-RU" sz="1600" b="1" i="1" dirty="0">
                <a:solidFill>
                  <a:prstClr val="black"/>
                </a:solidFill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</a:rPr>
              <a:t>державної</a:t>
            </a:r>
            <a:r>
              <a:rPr lang="ru-RU" sz="1600" b="1" i="1" dirty="0">
                <a:solidFill>
                  <a:prstClr val="black"/>
                </a:solidFill>
              </a:rPr>
              <a:t> </a:t>
            </a:r>
            <a:r>
              <a:rPr lang="ru-RU" sz="1600" b="1" i="1" dirty="0" err="1">
                <a:solidFill>
                  <a:prstClr val="black"/>
                </a:solidFill>
              </a:rPr>
              <a:t>влади</a:t>
            </a:r>
            <a:r>
              <a:rPr lang="ru-RU" sz="1600" b="1" i="1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як </a:t>
            </a:r>
            <a:r>
              <a:rPr lang="ru-RU" sz="1600" dirty="0" err="1">
                <a:solidFill>
                  <a:prstClr val="black"/>
                </a:solidFill>
              </a:rPr>
              <a:t>властивість</a:t>
            </a:r>
            <a:r>
              <a:rPr lang="ru-RU" sz="1600" dirty="0">
                <a:solidFill>
                  <a:prstClr val="black"/>
                </a:solidFill>
              </a:rPr>
              <a:t> державного </a:t>
            </a:r>
            <a:r>
              <a:rPr lang="ru-RU" sz="1600" dirty="0" err="1">
                <a:solidFill>
                  <a:prstClr val="black"/>
                </a:solidFill>
              </a:rPr>
              <a:t>суверенітету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полягає</a:t>
            </a:r>
            <a:r>
              <a:rPr lang="ru-RU" sz="1600" dirty="0">
                <a:solidFill>
                  <a:prstClr val="black"/>
                </a:solidFill>
              </a:rPr>
              <a:t> в </a:t>
            </a:r>
            <a:r>
              <a:rPr lang="ru-RU" sz="1600" dirty="0" err="1">
                <a:solidFill>
                  <a:prstClr val="black"/>
                </a:solidFill>
              </a:rPr>
              <a:t>наявності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єдиного</a:t>
            </a:r>
            <a:r>
              <a:rPr lang="ru-RU" sz="1600" dirty="0">
                <a:solidFill>
                  <a:prstClr val="black"/>
                </a:solidFill>
              </a:rPr>
              <a:t> органу </a:t>
            </a:r>
            <a:r>
              <a:rPr lang="ru-RU" sz="1600" dirty="0" err="1">
                <a:solidFill>
                  <a:prstClr val="black"/>
                </a:solidFill>
              </a:rPr>
              <a:t>або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системи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органів</a:t>
            </a:r>
            <a:r>
              <a:rPr lang="ru-RU" sz="1600" dirty="0">
                <a:solidFill>
                  <a:prstClr val="black"/>
                </a:solidFill>
              </a:rPr>
              <a:t>, </a:t>
            </a:r>
            <a:r>
              <a:rPr lang="ru-RU" sz="1600" dirty="0" err="1">
                <a:solidFill>
                  <a:prstClr val="black"/>
                </a:solidFill>
              </a:rPr>
              <a:t>що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становлять</a:t>
            </a:r>
            <a:r>
              <a:rPr lang="ru-RU" sz="1600" dirty="0">
                <a:solidFill>
                  <a:prstClr val="black"/>
                </a:solidFill>
              </a:rPr>
              <a:t> у </a:t>
            </a:r>
            <a:r>
              <a:rPr lang="ru-RU" sz="1600" dirty="0" err="1">
                <a:solidFill>
                  <a:prstClr val="black"/>
                </a:solidFill>
              </a:rPr>
              <a:t>сукупності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вищу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державну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err="1">
                <a:solidFill>
                  <a:prstClr val="black"/>
                </a:solidFill>
              </a:rPr>
              <a:t>владу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uk-UA" sz="1600" dirty="0">
                <a:solidFill>
                  <a:prstClr val="black"/>
                </a:solidFill>
              </a:rPr>
              <a:t>Ознаки єдності державної влади полягають у тому, що сукупна компетенція системи органів, що становлять вищу державну владу, охоплює всі повноваження, необхідні для здійснення функцій держави, а різні органи, що належать до цієї системи, не можуть наказувати одним і тим самим суб’єктам за одних і тих самих обставин взаємовиключні правила поведінки.</a:t>
            </a:r>
          </a:p>
          <a:p>
            <a:pPr lvl="0"/>
            <a:endParaRPr lang="uk-UA" sz="1600" dirty="0">
              <a:solidFill>
                <a:prstClr val="black"/>
              </a:solidFill>
            </a:endParaRPr>
          </a:p>
          <a:p>
            <a:pPr lvl="0"/>
            <a:r>
              <a:rPr lang="uk-UA" sz="1600" b="1" i="1" dirty="0">
                <a:solidFill>
                  <a:prstClr val="black"/>
                </a:solidFill>
              </a:rPr>
              <a:t>Важливою властивістю суверенної державної влади є її незалежність</a:t>
            </a:r>
            <a:r>
              <a:rPr lang="uk-UA" sz="1600" dirty="0">
                <a:solidFill>
                  <a:prstClr val="black"/>
                </a:solidFill>
              </a:rPr>
              <a:t>. Незалежність державної влади означає самостійність держави у відносинах з іншими державами.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673" y="1166843"/>
            <a:ext cx="10196945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2400" b="1" i="1" dirty="0"/>
              <a:t>Відрізняють дві сторони державного суверенітету:</a:t>
            </a:r>
          </a:p>
          <a:p>
            <a:endParaRPr lang="uk-UA" dirty="0"/>
          </a:p>
          <a:p>
            <a:pPr algn="just"/>
            <a:r>
              <a:rPr lang="uk-UA" sz="2400" b="1" i="1" dirty="0"/>
              <a:t>внутрішню: </a:t>
            </a:r>
            <a:r>
              <a:rPr lang="uk-UA" dirty="0"/>
              <a:t>виражає верховенство і повноту державної влади відносно до усіх інших організацій у політичній системі суспільства, її монопольне право на законодавство, управління та юрисдикцію усередині країни в межах усієї державної території</a:t>
            </a:r>
            <a:r>
              <a:rPr lang="uk-UA" dirty="0" smtClean="0"/>
              <a:t>;</a:t>
            </a:r>
          </a:p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sz="2400" b="1" i="1" dirty="0"/>
              <a:t>зовнішню</a:t>
            </a:r>
            <a:r>
              <a:rPr lang="uk-UA" b="1" i="1" dirty="0"/>
              <a:t>: </a:t>
            </a:r>
            <a:r>
              <a:rPr lang="uk-UA" dirty="0"/>
              <a:t>виражає незалежність і рівноправність держави як суб'єкта міжнародного права у взаємовідносинах з іншими державами, декларує неприпустимість втручання у внутрішньодержавні справи ззовні.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6291" y="0"/>
            <a:ext cx="10238509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Відхід від традиційного розуміння державного суверенітету як абсолютного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237" y="1502688"/>
            <a:ext cx="11928763" cy="5355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Однак, усвідомлення того, що держави, навіть найбільш сильні, не здатні в повній мірі сьогодні захистити своїх громадян від світових економічних та фінансових криз, інформаційних впливів (</a:t>
            </a:r>
            <a:r>
              <a:rPr lang="uk-UA" dirty="0" err="1" smtClean="0"/>
              <a:t>фейків</a:t>
            </a:r>
            <a:r>
              <a:rPr lang="uk-UA" dirty="0" smtClean="0"/>
              <a:t>, кібератак), від погіршення екологічної ситуації тощо, привело до чергового переосмислення традиційного тлумачення державного суверенітету, а декого навіть змусило сумніватися в існуванні державного суверенітету. 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Розібратися врешті решт в тому чи він існує, чи він перестав існувати пропонує </a:t>
            </a:r>
            <a:r>
              <a:rPr lang="uk-UA" b="1" i="1" dirty="0" smtClean="0"/>
              <a:t>Стівен Лі. </a:t>
            </a:r>
            <a:r>
              <a:rPr lang="uk-UA" dirty="0" smtClean="0"/>
              <a:t>У роботі </a:t>
            </a:r>
            <a:r>
              <a:rPr lang="uk-UA" b="1" i="1" dirty="0" smtClean="0"/>
              <a:t>«Загадка суверенітету» </a:t>
            </a:r>
            <a:r>
              <a:rPr lang="uk-UA" dirty="0" smtClean="0"/>
              <a:t>вчений розглядає дискусії щодо майбутнього державного суверенітету. Стівен Лі відмічає, що деякі вчені вважають, що суверенітет став неактуальним, анахронічним поняттям і від суверенітету слід відмовлятися. Аргументом, який використовують, щоб це довести,  є нездатність держави захистити себе та своїх громадян від негативних наслідків дій інших держав або сторонніх груп. </a:t>
            </a:r>
          </a:p>
          <a:p>
            <a:pPr algn="just"/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на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суверенітет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державного </a:t>
            </a:r>
            <a:r>
              <a:rPr lang="ru-RU" dirty="0" err="1" smtClean="0"/>
              <a:t>суверенітету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применшувати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не </a:t>
            </a:r>
            <a:r>
              <a:rPr lang="ru-RU" dirty="0" err="1" smtClean="0"/>
              <a:t>варто</a:t>
            </a:r>
            <a:r>
              <a:rPr lang="ru-RU" dirty="0" smtClean="0"/>
              <a:t>. А </a:t>
            </a:r>
            <a:r>
              <a:rPr lang="ru-RU" dirty="0" err="1" smtClean="0"/>
              <a:t>варто</a:t>
            </a:r>
            <a:r>
              <a:rPr lang="ru-RU" dirty="0" smtClean="0"/>
              <a:t>, на думку </a:t>
            </a:r>
            <a:r>
              <a:rPr lang="ru-RU" dirty="0" err="1" smtClean="0"/>
              <a:t>Стівена</a:t>
            </a:r>
            <a:r>
              <a:rPr lang="ru-RU" dirty="0" smtClean="0"/>
              <a:t> </a:t>
            </a:r>
            <a:r>
              <a:rPr lang="ru-RU" dirty="0" err="1" smtClean="0"/>
              <a:t>Лі</a:t>
            </a:r>
            <a:r>
              <a:rPr lang="ru-RU" dirty="0" smtClean="0"/>
              <a:t>, просто </a:t>
            </a:r>
            <a:r>
              <a:rPr lang="ru-RU" b="1" i="1" dirty="0" err="1" smtClean="0"/>
              <a:t>відійти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традиційного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розуміння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суверенітету</a:t>
            </a:r>
            <a:r>
              <a:rPr lang="ru-RU" b="1" i="1" dirty="0" smtClean="0"/>
              <a:t> як абсолютного. </a:t>
            </a:r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солідарний</a:t>
            </a:r>
            <a:r>
              <a:rPr lang="ru-RU" dirty="0" smtClean="0"/>
              <a:t> з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американським</a:t>
            </a:r>
            <a:r>
              <a:rPr lang="ru-RU" dirty="0" smtClean="0"/>
              <a:t> </a:t>
            </a:r>
            <a:r>
              <a:rPr lang="ru-RU" dirty="0" err="1" smtClean="0"/>
              <a:t>вченим</a:t>
            </a:r>
            <a:r>
              <a:rPr lang="ru-RU" dirty="0" smtClean="0"/>
              <a:t> </a:t>
            </a:r>
            <a:r>
              <a:rPr lang="ru-RU" b="1" i="1" dirty="0" err="1" smtClean="0"/>
              <a:t>Стівеном</a:t>
            </a:r>
            <a:r>
              <a:rPr lang="ru-RU" b="1" i="1" dirty="0" smtClean="0"/>
              <a:t> Д. Краснером. </a:t>
            </a:r>
            <a:r>
              <a:rPr lang="ru-RU" dirty="0" err="1" smtClean="0"/>
              <a:t>Стівен</a:t>
            </a:r>
            <a:r>
              <a:rPr lang="ru-RU" dirty="0" smtClean="0"/>
              <a:t> </a:t>
            </a:r>
            <a:r>
              <a:rPr lang="ru-RU" dirty="0" err="1" smtClean="0"/>
              <a:t>Лі</a:t>
            </a:r>
            <a:r>
              <a:rPr lang="ru-RU" dirty="0" smtClean="0"/>
              <a:t> </a:t>
            </a:r>
            <a:r>
              <a:rPr lang="ru-RU" dirty="0" err="1" smtClean="0"/>
              <a:t>звертає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з </a:t>
            </a:r>
            <a:r>
              <a:rPr lang="ru-RU" dirty="0" err="1" smtClean="0"/>
              <a:t>традиційної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з </a:t>
            </a:r>
            <a:r>
              <a:rPr lang="ru-RU" dirty="0" err="1" smtClean="0"/>
              <a:t>поняттям</a:t>
            </a:r>
            <a:r>
              <a:rPr lang="ru-RU" dirty="0" smtClean="0"/>
              <a:t> «суверен»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</a:t>
            </a:r>
            <a:r>
              <a:rPr lang="ru-RU" dirty="0" err="1" smtClean="0"/>
              <a:t>прислівники</a:t>
            </a:r>
            <a:r>
              <a:rPr lang="ru-RU" dirty="0" smtClean="0"/>
              <a:t>, як то «</a:t>
            </a:r>
            <a:r>
              <a:rPr lang="ru-RU" dirty="0" err="1" smtClean="0"/>
              <a:t>частковий</a:t>
            </a:r>
            <a:r>
              <a:rPr lang="ru-RU" dirty="0" smtClean="0"/>
              <a:t>».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«загадку»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суверенітет</a:t>
            </a:r>
            <a:r>
              <a:rPr lang="ru-RU" dirty="0" smtClean="0"/>
              <a:t> все ж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частковим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втраченим</a:t>
            </a:r>
            <a:r>
              <a:rPr lang="ru-RU" dirty="0" smtClean="0"/>
              <a:t> та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збереженим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263237" y="-8358"/>
            <a:ext cx="581891" cy="554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81" y="562527"/>
            <a:ext cx="11194473" cy="9234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1" y="335616"/>
            <a:ext cx="9227127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Крістіан </a:t>
            </a:r>
            <a:r>
              <a:rPr lang="uk-UA" sz="2000" dirty="0" err="1" smtClean="0"/>
              <a:t>Волк</a:t>
            </a:r>
            <a:r>
              <a:rPr lang="uk-UA" sz="2000" dirty="0" smtClean="0"/>
              <a:t> відмічає появу численних нових концепцій в результаті дискусій щодо державного суверенітету. Це: </a:t>
            </a:r>
          </a:p>
          <a:p>
            <a:pPr algn="just"/>
            <a:endParaRPr lang="uk-UA" sz="2000" dirty="0" smtClean="0"/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«</a:t>
            </a:r>
            <a:r>
              <a:rPr lang="uk-UA" sz="2000" dirty="0" err="1" smtClean="0"/>
              <a:t>поствестфальський</a:t>
            </a:r>
            <a:r>
              <a:rPr lang="uk-UA" sz="2000" dirty="0" smtClean="0"/>
              <a:t> суверенітет» (</a:t>
            </a:r>
            <a:r>
              <a:rPr lang="uk-UA" sz="2000" dirty="0" err="1" smtClean="0"/>
              <a:t>Йосеф</a:t>
            </a:r>
            <a:r>
              <a:rPr lang="uk-UA" sz="2000" dirty="0" smtClean="0"/>
              <a:t> </a:t>
            </a:r>
            <a:r>
              <a:rPr lang="uk-UA" sz="2000" dirty="0" err="1" smtClean="0"/>
              <a:t>Лапід</a:t>
            </a:r>
            <a:r>
              <a:rPr lang="uk-UA" sz="2000" dirty="0" smtClean="0"/>
              <a:t>); </a:t>
            </a:r>
          </a:p>
          <a:p>
            <a:pPr algn="just"/>
            <a:endParaRPr lang="uk-UA" sz="2000" dirty="0" smtClean="0"/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«подільний суверенітет» (Бруно де Вітте); </a:t>
            </a:r>
          </a:p>
          <a:p>
            <a:pPr marL="342900" indent="-342900" algn="just">
              <a:buFontTx/>
              <a:buChar char="-"/>
            </a:pPr>
            <a:endParaRPr lang="uk-UA" sz="2000" dirty="0" smtClean="0"/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«міжнародний суверенітет» (Роберт </a:t>
            </a:r>
            <a:r>
              <a:rPr lang="uk-UA" sz="2000" dirty="0" err="1" smtClean="0"/>
              <a:t>Кіган</a:t>
            </a:r>
            <a:r>
              <a:rPr lang="uk-UA" sz="2000" dirty="0" smtClean="0"/>
              <a:t> і Стенлі </a:t>
            </a:r>
            <a:r>
              <a:rPr lang="uk-UA" sz="2000" dirty="0" err="1" smtClean="0"/>
              <a:t>Хоффманн</a:t>
            </a:r>
            <a:r>
              <a:rPr lang="uk-UA" sz="2000" dirty="0" smtClean="0"/>
              <a:t>); </a:t>
            </a:r>
          </a:p>
          <a:p>
            <a:pPr marL="342900" indent="-342900" algn="just">
              <a:buFontTx/>
              <a:buChar char="-"/>
            </a:pPr>
            <a:endParaRPr lang="uk-UA" sz="2000" dirty="0" smtClean="0"/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«багаторівневий суверенітет» (Мартін </a:t>
            </a:r>
            <a:r>
              <a:rPr lang="uk-UA" sz="2000" dirty="0" err="1" smtClean="0"/>
              <a:t>Лафлін</a:t>
            </a:r>
            <a:r>
              <a:rPr lang="uk-UA" sz="2000" dirty="0" smtClean="0"/>
              <a:t>) тощо. </a:t>
            </a:r>
          </a:p>
          <a:p>
            <a:pPr marL="342900" indent="-342900" algn="just">
              <a:buFontTx/>
              <a:buChar char="-"/>
            </a:pPr>
            <a:endParaRPr lang="uk-UA" sz="2000" dirty="0" smtClean="0"/>
          </a:p>
          <a:p>
            <a:pPr algn="just"/>
            <a:r>
              <a:rPr lang="uk-UA" sz="2000" dirty="0" smtClean="0"/>
              <a:t>Всі ці концепції є спробою зрозуміти і пояснити ті процеси, які пов’язані з трансформацією суверенітету під впливом глобалізації. </a:t>
            </a:r>
          </a:p>
          <a:p>
            <a:pPr algn="just"/>
            <a:r>
              <a:rPr lang="uk-UA" sz="2000" dirty="0" smtClean="0"/>
              <a:t>Багато дослідників суверенітету поділяє думку про те, що державний суверенітет глобалізація не знищить, але змінить його. </a:t>
            </a:r>
            <a:endParaRPr lang="uk-UA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251051"/>
            <a:ext cx="11751276" cy="55195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28" y="94593"/>
            <a:ext cx="10752082" cy="634824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71" y="264029"/>
            <a:ext cx="10000034" cy="43857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053" y="211925"/>
            <a:ext cx="11306433" cy="5970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2000" dirty="0" err="1">
                <a:solidFill>
                  <a:prstClr val="black"/>
                </a:solidFill>
              </a:rPr>
              <a:t>Основні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</a:rPr>
              <a:t>чинники</a:t>
            </a:r>
            <a:r>
              <a:rPr lang="ru-RU" sz="2000" dirty="0" smtClean="0">
                <a:solidFill>
                  <a:prstClr val="black"/>
                </a:solidFill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</a:rPr>
              <a:t>що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вплинули</a:t>
            </a:r>
            <a:r>
              <a:rPr lang="ru-RU" sz="2000" dirty="0">
                <a:solidFill>
                  <a:prstClr val="black"/>
                </a:solidFill>
              </a:rPr>
              <a:t> на </a:t>
            </a:r>
            <a:r>
              <a:rPr lang="ru-RU" sz="2000" dirty="0" err="1">
                <a:solidFill>
                  <a:prstClr val="black"/>
                </a:solidFill>
              </a:rPr>
              <a:t>актуалізацію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err="1">
                <a:solidFill>
                  <a:prstClr val="black"/>
                </a:solidFill>
              </a:rPr>
              <a:t>проблеми</a:t>
            </a:r>
            <a:r>
              <a:rPr lang="ru-RU" sz="2000" dirty="0">
                <a:solidFill>
                  <a:prstClr val="black"/>
                </a:solidFill>
              </a:rPr>
              <a:t> державного </a:t>
            </a:r>
            <a:r>
              <a:rPr lang="ru-RU" sz="2000" dirty="0" err="1">
                <a:solidFill>
                  <a:prstClr val="black"/>
                </a:solidFill>
              </a:rPr>
              <a:t>суверенітету</a:t>
            </a:r>
            <a:r>
              <a:rPr lang="ru-RU" sz="2000" dirty="0">
                <a:solidFill>
                  <a:prstClr val="black"/>
                </a:solidFill>
              </a:rPr>
              <a:t> в 1990-х роках та в </a:t>
            </a:r>
            <a:r>
              <a:rPr lang="ru-RU" sz="2000" dirty="0" err="1">
                <a:solidFill>
                  <a:prstClr val="black"/>
                </a:solidFill>
              </a:rPr>
              <a:t>перші</a:t>
            </a:r>
            <a:r>
              <a:rPr lang="ru-RU" sz="2000" dirty="0">
                <a:solidFill>
                  <a:prstClr val="black"/>
                </a:solidFill>
              </a:rPr>
              <a:t> два </a:t>
            </a:r>
            <a:r>
              <a:rPr lang="ru-RU" sz="2000" dirty="0" err="1">
                <a:solidFill>
                  <a:prstClr val="black"/>
                </a:solidFill>
              </a:rPr>
              <a:t>десятиліття</a:t>
            </a:r>
            <a:r>
              <a:rPr lang="ru-RU" sz="2000" dirty="0">
                <a:solidFill>
                  <a:prstClr val="black"/>
                </a:solidFill>
              </a:rPr>
              <a:t> ХХІ ст.: 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по-перше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i="1" dirty="0" err="1">
                <a:solidFill>
                  <a:prstClr val="black"/>
                </a:solidFill>
              </a:rPr>
              <a:t>глобалізація</a:t>
            </a:r>
            <a:r>
              <a:rPr lang="ru-RU" dirty="0">
                <a:solidFill>
                  <a:prstClr val="black"/>
                </a:solidFill>
              </a:rPr>
              <a:t>, яка </a:t>
            </a:r>
            <a:r>
              <a:rPr lang="ru-RU" dirty="0" err="1">
                <a:solidFill>
                  <a:prstClr val="black"/>
                </a:solidFill>
              </a:rPr>
              <a:t>впливала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різні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аспекти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соціуму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держави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світового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співтовариства</a:t>
            </a:r>
            <a:r>
              <a:rPr lang="ru-RU" dirty="0">
                <a:solidFill>
                  <a:prstClr val="black"/>
                </a:solidFill>
              </a:rPr>
              <a:t>; 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по-друге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чинником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зростання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інтересу</a:t>
            </a:r>
            <a:r>
              <a:rPr lang="ru-RU" dirty="0">
                <a:solidFill>
                  <a:prstClr val="black"/>
                </a:solidFill>
              </a:rPr>
              <a:t> до державного </a:t>
            </a:r>
            <a:r>
              <a:rPr lang="ru-RU" dirty="0" err="1">
                <a:solidFill>
                  <a:prstClr val="black"/>
                </a:solidFill>
              </a:rPr>
              <a:t>суверенітету</a:t>
            </a:r>
            <a:r>
              <a:rPr lang="ru-RU" dirty="0">
                <a:solidFill>
                  <a:prstClr val="black"/>
                </a:solidFill>
              </a:rPr>
              <a:t> став </a:t>
            </a:r>
            <a:r>
              <a:rPr lang="ru-RU" dirty="0" err="1">
                <a:solidFill>
                  <a:prstClr val="black"/>
                </a:solidFill>
              </a:rPr>
              <a:t>розпад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колоніальної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системи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розпад</a:t>
            </a:r>
            <a:r>
              <a:rPr lang="ru-RU" dirty="0">
                <a:solidFill>
                  <a:prstClr val="black"/>
                </a:solidFill>
              </a:rPr>
              <a:t> СРСР в 1991 </a:t>
            </a:r>
            <a:r>
              <a:rPr lang="ru-RU" dirty="0" err="1">
                <a:solidFill>
                  <a:prstClr val="black"/>
                </a:solidFill>
              </a:rPr>
              <a:t>році</a:t>
            </a:r>
            <a:r>
              <a:rPr lang="ru-RU" dirty="0">
                <a:solidFill>
                  <a:prstClr val="black"/>
                </a:solidFill>
              </a:rPr>
              <a:t>, таких </a:t>
            </a:r>
            <a:r>
              <a:rPr lang="ru-RU" dirty="0" err="1">
                <a:solidFill>
                  <a:prstClr val="black"/>
                </a:solidFill>
              </a:rPr>
              <a:t>колишніх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соціалістичних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федеративних</a:t>
            </a:r>
            <a:r>
              <a:rPr lang="ru-RU" dirty="0">
                <a:solidFill>
                  <a:prstClr val="black"/>
                </a:solidFill>
              </a:rPr>
              <a:t> держав як то, </a:t>
            </a:r>
            <a:r>
              <a:rPr lang="ru-RU" dirty="0" err="1">
                <a:solidFill>
                  <a:prstClr val="black"/>
                </a:solidFill>
              </a:rPr>
              <a:t>Чехословаччини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Югославії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виникнення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незалежних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країн</a:t>
            </a:r>
            <a:r>
              <a:rPr lang="ru-RU" dirty="0">
                <a:solidFill>
                  <a:prstClr val="black"/>
                </a:solidFill>
              </a:rPr>
              <a:t>. Не </a:t>
            </a:r>
            <a:r>
              <a:rPr lang="ru-RU" dirty="0" err="1">
                <a:solidFill>
                  <a:prstClr val="black"/>
                </a:solidFill>
              </a:rPr>
              <a:t>тільки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науковці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яких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цікавила</a:t>
            </a:r>
            <a:r>
              <a:rPr lang="ru-RU" dirty="0">
                <a:solidFill>
                  <a:prstClr val="black"/>
                </a:solidFill>
              </a:rPr>
              <a:t> доля </a:t>
            </a:r>
            <a:r>
              <a:rPr lang="ru-RU" dirty="0" err="1">
                <a:solidFill>
                  <a:prstClr val="black"/>
                </a:solidFill>
              </a:rPr>
              <a:t>цих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постсоціалістичних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країн</a:t>
            </a:r>
            <a:r>
              <a:rPr lang="ru-RU" dirty="0">
                <a:solidFill>
                  <a:prstClr val="black"/>
                </a:solidFill>
              </a:rPr>
              <a:t>, але і </a:t>
            </a:r>
            <a:r>
              <a:rPr lang="ru-RU" dirty="0" err="1">
                <a:solidFill>
                  <a:prstClr val="black"/>
                </a:solidFill>
              </a:rPr>
              <a:t>науковці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які</a:t>
            </a: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 err="1">
                <a:solidFill>
                  <a:prstClr val="black"/>
                </a:solidFill>
              </a:rPr>
              <a:t>досліджували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формування</a:t>
            </a:r>
            <a:r>
              <a:rPr lang="ru-RU" dirty="0">
                <a:solidFill>
                  <a:prstClr val="black"/>
                </a:solidFill>
              </a:rPr>
              <a:t> «нового </a:t>
            </a:r>
            <a:r>
              <a:rPr lang="ru-RU" dirty="0" err="1">
                <a:solidFill>
                  <a:prstClr val="black"/>
                </a:solidFill>
              </a:rPr>
              <a:t>світового</a:t>
            </a:r>
            <a:r>
              <a:rPr lang="ru-RU" dirty="0">
                <a:solidFill>
                  <a:prstClr val="black"/>
                </a:solidFill>
              </a:rPr>
              <a:t> порядку» </a:t>
            </a:r>
            <a:r>
              <a:rPr lang="ru-RU" dirty="0" err="1">
                <a:solidFill>
                  <a:prstClr val="black"/>
                </a:solidFill>
              </a:rPr>
              <a:t>звернулися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особливостей</a:t>
            </a:r>
            <a:r>
              <a:rPr lang="ru-RU" dirty="0">
                <a:solidFill>
                  <a:prstClr val="black"/>
                </a:solidFill>
              </a:rPr>
              <a:t> державного </a:t>
            </a:r>
            <a:r>
              <a:rPr lang="ru-RU" dirty="0" err="1">
                <a:solidFill>
                  <a:prstClr val="black"/>
                </a:solidFill>
              </a:rPr>
              <a:t>суверенітету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нових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умовах</a:t>
            </a:r>
            <a:r>
              <a:rPr lang="ru-RU" dirty="0">
                <a:solidFill>
                  <a:prstClr val="black"/>
                </a:solidFill>
              </a:rPr>
              <a:t>; 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по-третє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створення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Європейського</a:t>
            </a:r>
            <a:r>
              <a:rPr lang="ru-RU" dirty="0">
                <a:solidFill>
                  <a:prstClr val="black"/>
                </a:solidFill>
              </a:rPr>
              <a:t> Союзу </a:t>
            </a:r>
            <a:r>
              <a:rPr lang="ru-RU" dirty="0" err="1">
                <a:solidFill>
                  <a:prstClr val="black"/>
                </a:solidFill>
              </a:rPr>
              <a:t>змусило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визначатися</a:t>
            </a:r>
            <a:r>
              <a:rPr lang="ru-RU" dirty="0">
                <a:solidFill>
                  <a:prstClr val="black"/>
                </a:solidFill>
              </a:rPr>
              <a:t> з принципом державного </a:t>
            </a:r>
            <a:r>
              <a:rPr lang="ru-RU" dirty="0" err="1">
                <a:solidFill>
                  <a:prstClr val="black"/>
                </a:solidFill>
              </a:rPr>
              <a:t>суверенітету</a:t>
            </a:r>
            <a:r>
              <a:rPr lang="ru-RU" dirty="0">
                <a:solidFill>
                  <a:prstClr val="black"/>
                </a:solidFill>
              </a:rPr>
              <a:t> в рамках </a:t>
            </a:r>
            <a:r>
              <a:rPr lang="ru-RU" dirty="0" err="1">
                <a:solidFill>
                  <a:prstClr val="black"/>
                </a:solidFill>
              </a:rPr>
              <a:t>цього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об’єднання</a:t>
            </a:r>
            <a:r>
              <a:rPr lang="ru-RU" dirty="0">
                <a:solidFill>
                  <a:prstClr val="black"/>
                </a:solidFill>
              </a:rPr>
              <a:t>. З моменту </a:t>
            </a:r>
            <a:r>
              <a:rPr lang="ru-RU" dirty="0" err="1">
                <a:solidFill>
                  <a:prstClr val="black"/>
                </a:solidFill>
              </a:rPr>
              <a:t>його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створення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донині</a:t>
            </a: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 err="1">
                <a:solidFill>
                  <a:prstClr val="black"/>
                </a:solidFill>
              </a:rPr>
              <a:t>ведуться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дискусії</a:t>
            </a: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 err="1">
                <a:solidFill>
                  <a:prstClr val="black"/>
                </a:solidFill>
              </a:rPr>
              <a:t>щодо</a:t>
            </a:r>
            <a:r>
              <a:rPr lang="ru-RU" dirty="0">
                <a:solidFill>
                  <a:prstClr val="black"/>
                </a:solidFill>
              </a:rPr>
              <a:t> того, як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вплинуло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державний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суверенітет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країн-членів</a:t>
            </a:r>
            <a:r>
              <a:rPr lang="ru-RU" dirty="0">
                <a:solidFill>
                  <a:prstClr val="black"/>
                </a:solidFill>
              </a:rPr>
              <a:t> ЄС. </a:t>
            </a:r>
            <a:r>
              <a:rPr lang="ru-RU" dirty="0" err="1">
                <a:solidFill>
                  <a:prstClr val="black"/>
                </a:solidFill>
              </a:rPr>
              <a:t>Євроскептики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завжди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вразливість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цього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об’єднання</a:t>
            </a:r>
            <a:r>
              <a:rPr lang="ru-RU" dirty="0">
                <a:solidFill>
                  <a:prstClr val="black"/>
                </a:solidFill>
              </a:rPr>
              <a:t> держав </a:t>
            </a:r>
            <a:r>
              <a:rPr lang="ru-RU" dirty="0" err="1">
                <a:solidFill>
                  <a:prstClr val="black"/>
                </a:solidFill>
              </a:rPr>
              <a:t>пов’язували</a:t>
            </a:r>
            <a:r>
              <a:rPr lang="ru-RU" dirty="0">
                <a:solidFill>
                  <a:prstClr val="black"/>
                </a:solidFill>
              </a:rPr>
              <a:t> з </a:t>
            </a:r>
            <a:r>
              <a:rPr lang="ru-RU" dirty="0" err="1">
                <a:solidFill>
                  <a:prstClr val="black"/>
                </a:solidFill>
              </a:rPr>
              <a:t>усвідомленням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загроз</a:t>
            </a:r>
            <a:r>
              <a:rPr lang="ru-RU" dirty="0">
                <a:solidFill>
                  <a:prstClr val="black"/>
                </a:solidFill>
              </a:rPr>
              <a:t> державному </a:t>
            </a:r>
            <a:r>
              <a:rPr lang="ru-RU" dirty="0" err="1">
                <a:solidFill>
                  <a:prstClr val="black"/>
                </a:solidFill>
              </a:rPr>
              <a:t>суверенітету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Вихід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Великобританії</a:t>
            </a:r>
            <a:r>
              <a:rPr lang="ru-RU" dirty="0">
                <a:solidFill>
                  <a:prstClr val="black"/>
                </a:solidFill>
              </a:rPr>
              <a:t> з ЄС привело до </a:t>
            </a:r>
            <a:r>
              <a:rPr lang="ru-RU" dirty="0" err="1">
                <a:solidFill>
                  <a:prstClr val="black"/>
                </a:solidFill>
              </a:rPr>
              <a:t>ще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більшого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зростання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інтересу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цієї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проблеми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спонукало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обговорення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політиків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науковців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 algn="just"/>
            <a:endParaRPr lang="ru-RU" dirty="0">
              <a:solidFill>
                <a:prstClr val="black"/>
              </a:solidFill>
            </a:endParaRP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По-четверте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війна</a:t>
            </a:r>
            <a:r>
              <a:rPr lang="ru-RU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гібридна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повномасштабна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Овал 2"/>
          <p:cNvSpPr/>
          <p:nvPr/>
        </p:nvSpPr>
        <p:spPr>
          <a:xfrm>
            <a:off x="321276" y="123568"/>
            <a:ext cx="358346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6" y="127583"/>
            <a:ext cx="9957476" cy="541110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6" y="785424"/>
            <a:ext cx="9923427" cy="441887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138"/>
            <a:ext cx="9922213" cy="481240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" y="457199"/>
            <a:ext cx="10175131" cy="447472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0419"/>
            <a:ext cx="10136220" cy="533862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308" y="543618"/>
            <a:ext cx="9836727" cy="501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Стівен </a:t>
            </a:r>
            <a:r>
              <a:rPr lang="uk-UA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Краснер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доводить, що три елементи суверенітету (міжнародно-правовий суверенітет, зовнішній суверенітет, внутрішній суверенітет)  ні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ні емпірично не пов'язані один з одним. 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Частковість суверенітету полягає в тому, що при наявності одного (одних) елементу суверенітету, можуть бути відсутні інші.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С.Краснер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наводить приклади такого поєднання. Так неуспішні або погано керовані держави можуть мати міжнародне визнанням, але при цьому не мають ефективного внутрішнього суверенітету та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вестфальського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суверенітету. Або ж держави, які мають ефективне внутрішнє управлінні та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вестфальський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 можуть бути не визнаними, як то Китайська Народна Республіка з 1950-х років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1970-ті роки. Україну та Білорусь з 1945 року до розпаду Радянського Союзу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С.Краснер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 прикладом того, як можуть бути визнані суб'єкти, що не мають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Вестфальського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С.Креснеру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стану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такого,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4872" y="37649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 smtClean="0"/>
              <a:t>Способи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ступеню</a:t>
            </a:r>
            <a:r>
              <a:rPr lang="ru-RU" sz="2400" dirty="0" smtClean="0"/>
              <a:t> </a:t>
            </a:r>
            <a:r>
              <a:rPr lang="ru-RU" sz="2400" dirty="0" err="1" smtClean="0"/>
              <a:t>суверенності</a:t>
            </a:r>
            <a:r>
              <a:rPr lang="ru-RU" sz="2400" dirty="0" smtClean="0"/>
              <a:t> держав.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0217" y="1223483"/>
            <a:ext cx="11831783" cy="59708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А. Гані, Ч.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Локхарт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, М.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Карнахан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пропонують зосередити увагу на десяти ключових функціях, які має виконувати суверенна держава: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законна монополія на засоби насильства; (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Чи розправа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з міжнародними злочинцями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чи «ворогами народу»  можлива на </a:t>
            </a:r>
            <a:r>
              <a:rPr lang="uk-UA" sz="16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території іншої держави</a:t>
            </a:r>
            <a:r>
              <a:rPr lang="uk-UA" sz="16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?)</a:t>
            </a:r>
            <a:endParaRPr lang="uk-UA" sz="1600" dirty="0" smtClean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адміністративний контроль;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управління державними фінансами;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інвестиції в людський капітал;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розмежування прав та обов'язків громадянина;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надання інфраструктурних послуг;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формування ринку;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управління державним майном;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міжнародні зв'язки;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8034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верховенство права.</a:t>
            </a:r>
            <a:endParaRPr lang="uk-UA" sz="16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effectLst/>
                <a:latin typeface="Times New Roman" panose="02020603050405020304" pitchFamily="18" charset="0"/>
                <a:ea typeface="Calibri" panose="020F0502020204030204" charset="0"/>
              </a:rPr>
              <a:t>На їх думку, міжнародна допомога, направлена на покращення економічного та соціального розвитку, в той же час підриває суверенітет держав через створення паралельних структур, відсутність гармонізації, недержавне надання послуг та відсутність передбачуваності потоків допомоги. А. Гані, Ч.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Calibri" panose="020F0502020204030204" charset="0"/>
              </a:rPr>
              <a:t>Локхарт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Calibri" panose="020F0502020204030204" charset="0"/>
              </a:rPr>
              <a:t>, М. </a:t>
            </a:r>
            <a:r>
              <a:rPr lang="uk-UA" sz="1400" dirty="0" err="1" smtClean="0">
                <a:effectLst/>
                <a:latin typeface="Times New Roman" panose="02020603050405020304" pitchFamily="18" charset="0"/>
                <a:ea typeface="Calibri" panose="020F0502020204030204" charset="0"/>
              </a:rPr>
              <a:t>Карнахан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Calibri" panose="020F0502020204030204" charset="0"/>
              </a:rPr>
              <a:t> вважали, що від міжнародної допомоги буде більше користі, якщо будуть враховані особливості країн-реципієнтів, історичний контекст. Цьому б посприяло створення індексу суверенітету. Це дозволить, на їх думку, вимірювати відносну ефективність держави у виконанні кожної з десяти функцій та відстежувати  зміну стану суверенності в динаміці </a:t>
            </a:r>
            <a:endParaRPr lang="uk-UA" sz="1400" dirty="0"/>
          </a:p>
        </p:txBody>
      </p:sp>
      <p:sp>
        <p:nvSpPr>
          <p:cNvPr id="4" name="Овал 3"/>
          <p:cNvSpPr/>
          <p:nvPr/>
        </p:nvSpPr>
        <p:spPr>
          <a:xfrm>
            <a:off x="360217" y="93680"/>
            <a:ext cx="762000" cy="565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144" y="617738"/>
            <a:ext cx="11484864" cy="5909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до 100.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глобалізованому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з одною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союзах та альянсах, з одного боку,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суб'єктивізацією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dirty="0" err="1"/>
              <a:t>т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сусідів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008" y="148114"/>
            <a:ext cx="9912096" cy="67403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як-то: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ВВП на душу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боргу на душу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(ПІІ)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ВВП;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ПІІ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ВВП);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соціально-демографічної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як-то: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дол. США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соціально-незахищених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представлений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"зелена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венчурів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у широкому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озброєння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аналізованій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84958"/>
              </p:ext>
            </p:extLst>
          </p:nvPr>
        </p:nvGraphicFramePr>
        <p:xfrm>
          <a:off x="546821" y="364161"/>
          <a:ext cx="11174124" cy="6484356"/>
        </p:xfrm>
        <a:graphic>
          <a:graphicData uri="http://schemas.openxmlformats.org/drawingml/2006/table">
            <a:tbl>
              <a:tblPr firstRow="1" firstCol="1" bandRow="1"/>
              <a:tblGrid>
                <a:gridCol w="2601314"/>
                <a:gridCol w="8572810"/>
              </a:tblGrid>
              <a:tr h="1803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оцінки</a:t>
                      </a:r>
                      <a:endParaRPr lang="uk-UA" sz="1400" dirty="0">
                        <a:effectLst/>
                        <a:latin typeface="Calibri" panose="020F0502020204030204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4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Дипломатія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критерії: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ООН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Агентства ООН або член AOSIS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0 або 0,5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180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Виконавча влада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критерії: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держави призначається на місці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уряду призначається на </a:t>
                      </a:r>
                      <a:r>
                        <a:rPr lang="uk-U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місці.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Повна 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виконавча влада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0 або 0,5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14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Судова влада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критерії: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Власна судова система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Судді призначаються на </a:t>
                      </a:r>
                      <a:r>
                        <a:rPr lang="uk-U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місці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</a:t>
                      </a: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або 0,5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6786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Законодавча влада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критерії: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Власна Конституція без зовнішнього втручання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Немає підпорядкування зовнішній конституції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0 або 0,5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108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критерій: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Власна військова сила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0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898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Гроші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критерії: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Власна валюта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Немає жорсткої прив’язки до іноземної валюти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0 або 0,5 або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393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Зведений індекс формального суверенітету. 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композитного показника є простим середнім показником за 6 вимірами.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 від 0 до 1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36913" marR="36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93817" y="-200055"/>
            <a:ext cx="658014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Таблиця 1: Критерії оцінки ступеня суверенності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держав бувших колоній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269688"/>
            <a:ext cx="10229850" cy="5198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суверенітет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До проблеми суверенітет/втручання звертається багато вчених. Вони аналізують існуючі документи міжнародних організацій, перш за все ООН, які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містять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визначення державного суверенітету.</a:t>
            </a:r>
            <a:endParaRPr lang="uk-UA" sz="20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Резолюція 2131 (XX) Генеральної Асамблеї, під назвою «Декларація про неприпустимість втручання у внутрішні справи держав та захист їх незалежності та суверенітету», була прийнята </a:t>
            </a:r>
            <a:r>
              <a:rPr lang="uk-UA" sz="2000" b="1" i="1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21 грудня 1965 року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109 голосами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(один утримався, ніхто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не голосував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проти).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У преамбулі та першому абзаці резолюції йдеться про «серйозність міжнародної ситуації та зростаючу загрозу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загальному миру через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збройне втручання та інші прямі чи непрямі форми втручання, що загрожують суверенній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та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політичній незалежності держав».</a:t>
            </a:r>
            <a:endParaRPr lang="uk-UA" sz="20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37855" y="269688"/>
            <a:ext cx="623454" cy="63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855" y="4780554"/>
            <a:ext cx="11540835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Поняття «суверен» походить від </a:t>
            </a:r>
            <a:r>
              <a:rPr lang="uk-UA" sz="2400" dirty="0" err="1" smtClean="0"/>
              <a:t>старофранцузького</a:t>
            </a:r>
            <a:r>
              <a:rPr lang="uk-UA" sz="2400" dirty="0" smtClean="0"/>
              <a:t> «</a:t>
            </a:r>
            <a:r>
              <a:rPr lang="en-US" sz="2400" dirty="0" err="1" smtClean="0"/>
              <a:t>soyrain</a:t>
            </a:r>
            <a:r>
              <a:rPr lang="en-US" sz="2400" dirty="0" smtClean="0"/>
              <a:t>» </a:t>
            </a:r>
            <a:r>
              <a:rPr lang="uk-UA" sz="2400" dirty="0" smtClean="0"/>
              <a:t>та латинського «</a:t>
            </a:r>
            <a:r>
              <a:rPr lang="en-US" sz="2400" dirty="0" smtClean="0"/>
              <a:t>super»</a:t>
            </a:r>
            <a:r>
              <a:rPr lang="uk-UA" sz="2400" dirty="0" smtClean="0"/>
              <a:t> та</a:t>
            </a:r>
            <a:r>
              <a:rPr lang="en-US" sz="2400" dirty="0" smtClean="0"/>
              <a:t> </a:t>
            </a:r>
            <a:r>
              <a:rPr lang="uk-UA" sz="2400" dirty="0" smtClean="0"/>
              <a:t>означає верховний. Суверенітет є основним атрибутом держави як форми політичної організація. Суверенітет і державність настільки тісно пов’язані між собою, що несуверенна держава, як правило, розглядається як «</a:t>
            </a:r>
            <a:r>
              <a:rPr lang="uk-UA" sz="2400" dirty="0" err="1" smtClean="0"/>
              <a:t>квазідержава</a:t>
            </a:r>
            <a:r>
              <a:rPr lang="uk-UA" sz="2400" dirty="0" smtClean="0"/>
              <a:t>».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217" y="1266892"/>
            <a:ext cx="10086109" cy="3170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Джерельною основою сучасних досліджень державного суверенітету залишаються ті роботи, які з’явилися ще в 16 та 17 століттях. У той час інтерес до проблеми суверенітету був пов’язаний з формуванням національних держав з визначеною територією, кордонами та з формуванням міжнародного права. Нині вчені намагаються перш за все дати відповідь на питання щодо збереження контролю держави над територіями в умовах глобалізації, незалежності та суб’єктності в сфері міжнародних відносин, запобігання війні між держави в сучасному світі. </a:t>
            </a:r>
          </a:p>
          <a:p>
            <a:pPr algn="just"/>
            <a:r>
              <a:rPr lang="uk-UA" sz="2000" dirty="0" smtClean="0"/>
              <a:t>Дослідження державного суверенітету, як декілька століть тому, так і нині, тісно пов’язані з практикою.</a:t>
            </a:r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40855" y="295501"/>
            <a:ext cx="764883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/>
              <a:t>Поняття «державний суверенітет» формувалося наприкінці </a:t>
            </a:r>
            <a:r>
              <a:rPr lang="uk-UA" dirty="0" smtClean="0"/>
              <a:t>середніх</a:t>
            </a:r>
            <a:r>
              <a:rPr lang="en-US" dirty="0" smtClean="0"/>
              <a:t> </a:t>
            </a:r>
            <a:r>
              <a:rPr lang="uk-UA" dirty="0" smtClean="0"/>
              <a:t>віків. </a:t>
            </a:r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2" y="117693"/>
            <a:ext cx="11744325" cy="67403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У резолюції 2131 (XX) є і такі пункти: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1. Жодна держава не має права втручатися прямо чи опосередковано з будь-якої причини у внутрішні чи зовнішні справи будь-якої держави. Отже, збройне втручання та всі інші форми втручання чи спроби загроз проти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держави </a:t>
            </a: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чи проти її політичних, економічних та культурних елементів засуджуються.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2. Жодна держава не може використовувати або заохочувати використання економічних, політичних чи будь-яких інших заходів для примусу іншої держави з метою домогтися від неї підпорядкування здійснення її суверенних прав або отримати від неї переваги будь-якого роду. Крім того, жодна держава не повинна організовувати, допомагати, розпалювати, фінансувати, підбурювати або миритися з підривною, терористичною чи озброєною діяльністю, спрямованою на насильницьке повалення режиму іншої держави, або втручатися у цивільні заворушення в іншій державі.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3. Застосування сили позбавлення народів їх національної самобутності є порушенням їх невід'ємних прав і принципу невтручання.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5. Кожна держава має невід'ємне право обирати свої політичні, економічні, соціальні та культурні системи без будь-якого втручання з боку іншої держави.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6. Усі держави повинні поважати право на самовизначення та незалежність народів та націй, вільно висловлювати свою думку без будь-якого іноземного тиску та за абсолютної поваги до прав людини та основних свобод. Отже, всі держави мають сприяти повній ліквідації расової дискримінації та колоніалізму у всіх його формах та проявах»</a:t>
            </a: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1720840"/>
            <a:ext cx="11291454" cy="240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Про те, що втручання в справи держави було в минулому, є нині, й буде в майбутньому пишуть і </a:t>
            </a:r>
            <a:r>
              <a:rPr lang="uk-UA" sz="2000" b="1" i="1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  <a:hlinkClick r:id="rId2"/>
              </a:rPr>
              <a:t>Джордж </a:t>
            </a:r>
            <a:r>
              <a:rPr lang="uk-UA" sz="2000" b="1" i="1" dirty="0" err="1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  <a:hlinkClick r:id="rId2"/>
              </a:rPr>
              <a:t>Лоусон</a:t>
            </a:r>
            <a:r>
              <a:rPr lang="uk-UA" sz="2000" b="1" i="1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,</a:t>
            </a:r>
            <a:r>
              <a:rPr lang="uk-UA" sz="2000" b="1" i="1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  <a:hlinkClick r:id="rId3"/>
              </a:rPr>
              <a:t> Лука </a:t>
            </a:r>
            <a:r>
              <a:rPr lang="uk-UA" sz="2000" b="1" i="1" dirty="0" err="1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  <a:hlinkClick r:id="rId3"/>
              </a:rPr>
              <a:t>Тарделлі</a:t>
            </a:r>
            <a:r>
              <a:rPr lang="uk-UA" sz="2000" b="1" i="1" dirty="0" smtClean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Висновок вони роблять наступний – хоча змінюється час та місце такого втручання, але воно є постійною особливістю сучасних міжнародних відносин. Визнавши повсюдне та повсякчасне існування втручання у справи держав ззовні чи можна говорити, що вони при цьому зберігають державний суверенітет? </a:t>
            </a:r>
            <a:endParaRPr lang="uk-UA" sz="2000" dirty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819" y="889844"/>
            <a:ext cx="9986481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іткнення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клієнтської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примушуючи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сферу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умов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асоційована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сателіт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маріонеткова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еоколонія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протекторат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Схожі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‒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той факт,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політологів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619" y="681537"/>
            <a:ext cx="952756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протекторат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лат.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protector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‒ покровитель)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усталеного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5681" y="1120358"/>
          <a:ext cx="878668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130"/>
                <a:gridCol w="66165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поняття «протекторат»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Бакаєв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О. В.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Протекторат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держава 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підставі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укладеного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договору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себе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фактично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ставить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Держава, над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встановлено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протекторат,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формально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зберігає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ознаки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державності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Горобць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Протекторат є формою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міждержавних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стосунків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ґрунтуються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сильною і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слабкою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державами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встановлюються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обопільні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зобовʼязання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права,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передбачають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першою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певні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хоча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цьому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слабша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сторона не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втрачає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свого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суверенітет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Онацький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протекторат як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опіку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сильнішої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над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слабшою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договору, за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сильніша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перебирає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себе оборону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слабшої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внутрішніх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небезпек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умов контролю над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зовнішньою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політикою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992" y="178506"/>
            <a:ext cx="11631168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протекторат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напівколоніальної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держав, де держава протектор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силами,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правосуддя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/>
              <a:t>Протекторат </a:t>
            </a:r>
            <a:r>
              <a:rPr lang="ru-RU" sz="1600" dirty="0"/>
              <a:t>є </a:t>
            </a:r>
            <a:r>
              <a:rPr lang="ru-RU" sz="1600" dirty="0" err="1"/>
              <a:t>певною</a:t>
            </a:r>
            <a:r>
              <a:rPr lang="ru-RU" sz="1600" dirty="0"/>
              <a:t> формою </a:t>
            </a:r>
            <a:r>
              <a:rPr lang="ru-RU" sz="1600" dirty="0" err="1"/>
              <a:t>напівколоніальної</a:t>
            </a:r>
            <a:r>
              <a:rPr lang="ru-RU" sz="1600" dirty="0"/>
              <a:t>, </a:t>
            </a:r>
            <a:r>
              <a:rPr lang="ru-RU" sz="1600" dirty="0" err="1"/>
              <a:t>клієнтської</a:t>
            </a:r>
            <a:r>
              <a:rPr lang="ru-RU" sz="1600" dirty="0"/>
              <a:t> </a:t>
            </a:r>
            <a:r>
              <a:rPr lang="ru-RU" sz="1600" dirty="0" err="1"/>
              <a:t>державності</a:t>
            </a:r>
            <a:r>
              <a:rPr lang="ru-RU" sz="1600" dirty="0"/>
              <a:t>, яка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залежність</a:t>
            </a:r>
            <a:r>
              <a:rPr lang="ru-RU" sz="1600" dirty="0"/>
              <a:t> </a:t>
            </a:r>
            <a:r>
              <a:rPr lang="ru-RU" sz="1600" dirty="0" err="1"/>
              <a:t>однієї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іншої</a:t>
            </a:r>
            <a:r>
              <a:rPr lang="ru-RU" sz="1600" dirty="0"/>
              <a:t> у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міждержавних</a:t>
            </a:r>
            <a:r>
              <a:rPr lang="ru-RU" sz="1600" dirty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. 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Причиною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встановлення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протекторату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можуть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бути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насильницькі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дії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однієї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держави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відносно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більш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слабких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країн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в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результаті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яких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панівна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сторона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/>
              </a:rPr>
              <a:t>схиляє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/>
              </a:rPr>
              <a:t>слабшу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 сторону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/>
              </a:rPr>
              <a:t>укласти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/>
              </a:rPr>
              <a:t>нерівноправний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Arial" panose="020B0604020202020204"/>
              </a:rPr>
              <a:t>договір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зберігаючи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однак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державність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останньої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/>
              </a:rPr>
              <a:t>.</a:t>
            </a:r>
          </a:p>
          <a:p>
            <a:pPr algn="just"/>
            <a:endParaRPr lang="uk-UA" sz="1600" dirty="0">
              <a:solidFill>
                <a:srgbClr val="000000"/>
              </a:solidFill>
              <a:latin typeface="Arial" panose="020B0604020202020204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Можливо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також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протекторат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встановлюється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над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країнами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які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в силу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внутрішньої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нестабільності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нечисленності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населення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економічної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відсталості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інших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обставин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не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мають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 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ресурсів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 для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повноцінного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здійснення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усіх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властивих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державі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функцій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. У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цьому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випадку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державі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стає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вигідно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прийняти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опіку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могутньої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держави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яка з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мотивів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збереження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традиційних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міжнаціональних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зв'язків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розширення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сфери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свого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впливу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і з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інших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міркувань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погоджується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надати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підопічної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країні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політичні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/>
              </a:rPr>
              <a:t>послуги</a:t>
            </a:r>
            <a:r>
              <a:rPr lang="ru-RU" sz="1600" dirty="0">
                <a:solidFill>
                  <a:srgbClr val="000000"/>
                </a:solidFill>
                <a:latin typeface="Arial" panose="020B0604020202020204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68" y="4093314"/>
            <a:ext cx="9899903" cy="255132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408" y="1024462"/>
            <a:ext cx="1107033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Пуерто-Ріко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титул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приєдналася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протектору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неодноразово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референдумів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підтверджували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Пуерто-Ріко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статусом.  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змінилася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року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54 %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проголосували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проголосували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61.11 % з них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штату, 33.34 %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5.55 %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референдумів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них в 2017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асамблея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Пуерто-Рико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ухвалила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попросила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США 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поставитись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Пуерто-Рико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острова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статус штату.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2014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палат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Пуерто-Рико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штату, де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«так»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і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«так»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 США подати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законопроєкт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Пуерто-Рико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штату.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6" y="1139134"/>
            <a:ext cx="10958946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Концепція прав людини є однією з тих концепцій, які використовують для виправдання, «легітимізації» втручання. </a:t>
            </a:r>
            <a:endParaRPr lang="uk-UA" dirty="0" smtClean="0">
              <a:latin typeface="Times New Roman" panose="02020603050405020304" pitchFamily="18" charset="0"/>
              <a:ea typeface="Calibri" panose="020F0502020204030204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ea typeface="Calibri" panose="020F0502020204030204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практиці нею послуговуються як міжнародні організації так і окремі держави. Згідно цій концепції всі громадяни рівні та мають право на основні свободи, а уряди контролюють їх лише за їхньою згодою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</a:rPr>
              <a:t>.</a:t>
            </a:r>
          </a:p>
          <a:p>
            <a:pPr algn="just"/>
            <a:endParaRPr lang="uk-UA" dirty="0">
              <a:latin typeface="Times New Roman" panose="02020603050405020304" pitchFamily="18" charset="0"/>
              <a:ea typeface="Calibri" panose="020F0502020204030204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ea typeface="Calibri" panose="020F0502020204030204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Прибічники як втручання, так і концепції гуманітарної інтервенції вважають, що категорія «права людини» є універсальною та не може обмежуватись у просторі кордонами окремих держав, а принцип дотримання та захисту прав людини виступає в якості фундаменту сучасного міжнародного правопорядку, а отже є пріоритетним. Противники концепції гуманітарної інтервенції наполягають на непорушності суверенітету та принципу невтручання у внутрішні справи держави як основи міжнародного класичного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</a:rPr>
              <a:t>права.</a:t>
            </a:r>
            <a:endParaRPr lang="uk-U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18" y="420687"/>
            <a:ext cx="8714509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/>
              <a:t>Нині політики-практики почали досить часто використовувати поняття «відповідальність за захист». Передумови появи принципу «відповідальність за захист» досліджує Люк </a:t>
            </a:r>
            <a:r>
              <a:rPr lang="uk-UA" dirty="0" err="1" smtClean="0"/>
              <a:t>Гленвілл</a:t>
            </a:r>
            <a:r>
              <a:rPr lang="uk-UA" dirty="0" smtClean="0"/>
              <a:t> в книзі «Суверенітет і відповідальність захищати: нова історія».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2098066"/>
            <a:ext cx="609600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Ініціатором розробки концепції «відповідальності за захист» стала створена у 2000 р. у Канаді Міжнародна комісія з втручання та державного суверенітету. У доповіді Комісії, зокрема, зазначалося, що суверенітет не тільки надає будь-якій державі право «контролювати» свої внутрішні справи, але покладає й прямий обов’язок захисту людей, що проживають в межах її кордонів. Зазначалося, що в разі нездатності держави захистити свій народ через відсутність можливостей або бажання, відповідальність за захист людей передається міжнародному співтовариству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473" y="3217131"/>
            <a:ext cx="5881254" cy="2862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Концепція відповідальності за захист, що була прийнята Генеральною Асамблеї ООН у 2005 році, явно заперечує поняття «абсолютного державного суверенітету», що лежить в основі принципу невтручання. І хоча відповідальність за захист вимагає строгого дотримання умови для схвалення втручання ззовні – тільки у випадках геноциду, військових злочинів, етнічних чисток і злочинів проти людяності, вона, тим не менше, підпитувала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charset="0"/>
              </a:rPr>
              <a:t>тих, хто її використовував незалежно </a:t>
            </a:r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від того, порушили ці держави чотири умови чи ні </a:t>
            </a:r>
            <a:endParaRPr lang="uk-U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327" y="405187"/>
            <a:ext cx="9906000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У доповіді Генерального секретаря ООН в 2005 році було викладено три компоненти відповідальності за захист: 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1. Відповідальність держав за захист. Держава несе головну відповідальність за захист свого населення від геноциду, воєнних злочинів, злочинів проти людяності, етнічних чисток і підбурювання до них; відповідальність за захист походить з природи суверенітету держав і виникає також з зобов’язань держав за міжнародним правом; 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2. Міжнародна допомога та створення потенціалу. Міжнародне співтовариство має всіляко сприяти виконанню державами цього обов’язку; </a:t>
            </a:r>
            <a:endParaRPr lang="uk-UA" sz="1400" dirty="0" smtClean="0"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charset="0"/>
              </a:rPr>
              <a:t>3. Своєчасне та рішуче реагування. Міжнародне співтовариство має використовувати відповідні дипломатичні, гуманітарні та інші засоби для захисту населення від вказаних злочинів. Якщо держава не в змозі захистити своє населення, міжнародне співтовариство має бути готовим вжити колективних дій для захисту людей, відповідно до Статуту ООН </a:t>
            </a:r>
            <a:endParaRPr lang="uk-U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1443841"/>
            <a:ext cx="11582400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sz="2000" dirty="0" smtClean="0"/>
              <a:t>Концепція відповідальності за захист (</a:t>
            </a:r>
            <a:r>
              <a:rPr lang="en-US" sz="2000" dirty="0" smtClean="0"/>
              <a:t>R2P) </a:t>
            </a:r>
            <a:r>
              <a:rPr lang="uk-UA" sz="2000" dirty="0" smtClean="0"/>
              <a:t>передбачає, що не тільки суверенні держави несуть відповідальність за захист свого населення, а й міжнародне співтовариство. Вважається, що міжнародне співтовариство несе відповідальність за заохочення та допомогу держав у захисті, а також за вжиття колективних дій для забезпечення захисту населення у випадках, коли держави не виконують своїх зобов’язань. Ідея про те, що саме міжнародне співтовариство має не просто право, а й відповідальність за захист шляхом військового втручання, якщо це необхідно, є, можливо, найновішим аспектом концепції </a:t>
            </a:r>
            <a:r>
              <a:rPr lang="en-US" sz="2000" dirty="0" smtClean="0"/>
              <a:t>R2P, </a:t>
            </a:r>
            <a:r>
              <a:rPr lang="uk-UA" sz="2000" dirty="0" smtClean="0"/>
              <a:t>і вона, здавалося б, має надзвичайні наслідки.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043" y="0"/>
            <a:ext cx="10762735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уверенітету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Жан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(1530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- 1596)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юристом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портновського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ордену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Кармелітів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Тулузи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одного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12" y="49427"/>
            <a:ext cx="2436078" cy="2335427"/>
          </a:xfrm>
          <a:prstGeom prst="rect">
            <a:avLst/>
          </a:prstGeom>
          <a:solidFill>
            <a:schemeClr val="accent5"/>
          </a:solidFill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23" y="0"/>
            <a:ext cx="2918355" cy="243428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7" y="751344"/>
            <a:ext cx="10342605" cy="5324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1561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Парижа,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адвокатською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Незабаром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Парижа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зближується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члени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відстоювали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віротерпимість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1566,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легкого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«. 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державу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десять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Шести книгах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державу».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держава (у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сходиться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Макіавеллі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є вершиною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культурного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1587 року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тестя переходить пост генерального прокурора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Лана.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Боденом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неподільна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вона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монарху,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народу,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суверену).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0009" y="1201855"/>
            <a:ext cx="9205785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загальноприйнятої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Аристотеля у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мета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ворогів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Макіавеллі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нерівномірному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нетерпимості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віросповідання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опори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412" y="285381"/>
            <a:ext cx="11071654" cy="62478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Погляди на державу, на шляху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державу»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(1576).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 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безліччю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домогосподарств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державу»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контроль за ними.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домогосподарство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статусом глава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прообраз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усередині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ззовні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бога,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зрештою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бога. Не повинно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903" y="612845"/>
            <a:ext cx="10762735" cy="47089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-теоретичного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є абсолютна і стала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римляни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величчю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повелівати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Абсолютність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суверенна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Постійність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суверенна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якийсь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неспроможна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Боденом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належать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вона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повинна)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прерогативи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ким би там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вона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повинна)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стояли над нею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6757" y="325046"/>
            <a:ext cx="10565027" cy="53245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Боден</a:t>
            </a:r>
            <a:r>
              <a:rPr lang="ru-RU" sz="2000" dirty="0"/>
              <a:t> </a:t>
            </a:r>
            <a:r>
              <a:rPr lang="ru-RU" sz="2000" dirty="0" err="1"/>
              <a:t>виділяє</a:t>
            </a:r>
            <a:r>
              <a:rPr lang="ru-RU" sz="2000" dirty="0"/>
              <a:t> </a:t>
            </a:r>
            <a:r>
              <a:rPr lang="ru-RU" sz="2000" dirty="0" err="1"/>
              <a:t>п'ять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 </a:t>
            </a:r>
            <a:r>
              <a:rPr lang="ru-RU" sz="2000" dirty="0" err="1"/>
              <a:t>суверенітету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Перший </a:t>
            </a:r>
            <a:r>
              <a:rPr lang="ru-RU" sz="2000" dirty="0"/>
              <a:t>– </a:t>
            </a:r>
            <a:r>
              <a:rPr lang="ru-RU" sz="2000" b="1" i="1" dirty="0" err="1"/>
              <a:t>видання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законів</a:t>
            </a:r>
            <a:r>
              <a:rPr lang="ru-RU" sz="2000" b="1" i="1" dirty="0"/>
              <a:t>, </a:t>
            </a:r>
            <a:r>
              <a:rPr lang="ru-RU" sz="2000" b="1" i="1" dirty="0" err="1"/>
              <a:t>адресованих</a:t>
            </a:r>
            <a:r>
              <a:rPr lang="ru-RU" sz="2000" b="1" i="1" dirty="0"/>
              <a:t> </a:t>
            </a:r>
            <a:r>
              <a:rPr lang="ru-RU" sz="2000" b="1" i="1" dirty="0" err="1"/>
              <a:t>усім</a:t>
            </a:r>
            <a:r>
              <a:rPr lang="ru-RU" sz="2000" b="1" i="1" dirty="0"/>
              <a:t> без </a:t>
            </a:r>
            <a:r>
              <a:rPr lang="ru-RU" sz="2000" b="1" i="1" dirty="0" err="1"/>
              <a:t>винятку</a:t>
            </a:r>
            <a:r>
              <a:rPr lang="ru-RU" sz="2000" b="1" i="1" dirty="0"/>
              <a:t> </a:t>
            </a:r>
            <a:r>
              <a:rPr lang="ru-RU" sz="2000" b="1" i="1" dirty="0" err="1"/>
              <a:t>підданим</a:t>
            </a:r>
            <a:r>
              <a:rPr lang="ru-RU" sz="2000" b="1" i="1" dirty="0"/>
              <a:t> та </a:t>
            </a:r>
            <a:r>
              <a:rPr lang="ru-RU" sz="2000" b="1" i="1" dirty="0" err="1"/>
              <a:t>установам</a:t>
            </a:r>
            <a:r>
              <a:rPr lang="ru-RU" sz="2000" b="1" i="1" dirty="0"/>
              <a:t> </a:t>
            </a:r>
            <a:r>
              <a:rPr lang="ru-RU" sz="2000" b="1" i="1" dirty="0" err="1"/>
              <a:t>держави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Другий</a:t>
            </a:r>
            <a:r>
              <a:rPr lang="ru-RU" sz="2000" dirty="0" smtClean="0"/>
              <a:t> </a:t>
            </a:r>
            <a:r>
              <a:rPr lang="ru-RU" sz="2000" b="1" dirty="0"/>
              <a:t>– </a:t>
            </a:r>
            <a:r>
              <a:rPr lang="ru-RU" sz="2000" b="1" i="1" dirty="0" err="1"/>
              <a:t>вирішення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питань</a:t>
            </a:r>
            <a:r>
              <a:rPr lang="ru-RU" sz="2000" b="1" i="1" dirty="0"/>
              <a:t> </a:t>
            </a:r>
            <a:r>
              <a:rPr lang="ru-RU" sz="2000" b="1" i="1" dirty="0" err="1"/>
              <a:t>війни</a:t>
            </a:r>
            <a:r>
              <a:rPr lang="ru-RU" sz="2000" b="1" i="1" dirty="0"/>
              <a:t> та миру. </a:t>
            </a:r>
            <a:endParaRPr lang="ru-RU" sz="2000" b="1" i="1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b="1" i="1" dirty="0" err="1"/>
              <a:t>призначення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посадових</a:t>
            </a:r>
            <a:r>
              <a:rPr lang="ru-RU" sz="2000" b="1" i="1" dirty="0"/>
              <a:t> </a:t>
            </a:r>
            <a:r>
              <a:rPr lang="ru-RU" sz="2000" b="1" i="1" dirty="0" err="1"/>
              <a:t>осіб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endParaRPr lang="ru-RU" sz="2000" b="1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Четвертий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b="1" i="1" dirty="0" err="1"/>
              <a:t>дію</a:t>
            </a:r>
            <a:r>
              <a:rPr lang="ru-RU" sz="2000" b="1" i="1" dirty="0"/>
              <a:t> як </a:t>
            </a:r>
            <a:r>
              <a:rPr lang="ru-RU" sz="2000" b="1" i="1" dirty="0" err="1"/>
              <a:t>вищого</a:t>
            </a:r>
            <a:r>
              <a:rPr lang="ru-RU" sz="2000" b="1" i="1" dirty="0"/>
              <a:t> суду, суду в </a:t>
            </a:r>
            <a:r>
              <a:rPr lang="ru-RU" sz="2000" b="1" i="1" dirty="0" err="1"/>
              <a:t>останній</a:t>
            </a:r>
            <a:r>
              <a:rPr lang="ru-RU" sz="2000" b="1" i="1" dirty="0"/>
              <a:t> </a:t>
            </a:r>
            <a:r>
              <a:rPr lang="ru-RU" sz="2000" b="1" i="1" dirty="0" err="1"/>
              <a:t>інстанції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err="1" smtClean="0"/>
              <a:t>П'ятий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b="1" i="1" dirty="0" err="1"/>
              <a:t>помилування</a:t>
            </a:r>
            <a:r>
              <a:rPr lang="ru-RU" sz="2000" b="1" i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4684</Words>
  <Application>Microsoft Office PowerPoint</Application>
  <PresentationFormat>Широкоэкранный</PresentationFormat>
  <Paragraphs>277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1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МудрийКористувач</cp:lastModifiedBy>
  <cp:revision>59</cp:revision>
  <dcterms:created xsi:type="dcterms:W3CDTF">2022-03-24T05:51:00Z</dcterms:created>
  <dcterms:modified xsi:type="dcterms:W3CDTF">2024-03-06T08:56:48Z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3593BF9DD6D6458F9F79CA8B3F4A0ED8_12</vt:lpwstr>
  </property>
  <property fmtid="{D5CDD505-2E9C-101B-9397-08002B2CF9AE}" pid="3" name="KSOProductBuildVer">
    <vt:lpwstr>1033-12.2.0.13489</vt:lpwstr>
  </property>
</Properties>
</file>