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88" r:id="rId4"/>
    <p:sldId id="258" r:id="rId5"/>
    <p:sldId id="259" r:id="rId6"/>
    <p:sldId id="275" r:id="rId7"/>
    <p:sldId id="261" r:id="rId8"/>
    <p:sldId id="262" r:id="rId9"/>
    <p:sldId id="263" r:id="rId10"/>
    <p:sldId id="264" r:id="rId11"/>
    <p:sldId id="265" r:id="rId12"/>
    <p:sldId id="266" r:id="rId13"/>
    <p:sldId id="267" r:id="rId14"/>
    <p:sldId id="287" r:id="rId15"/>
    <p:sldId id="268" r:id="rId16"/>
    <p:sldId id="296" r:id="rId17"/>
    <p:sldId id="297" r:id="rId18"/>
    <p:sldId id="294" r:id="rId19"/>
    <p:sldId id="289" r:id="rId20"/>
    <p:sldId id="290" r:id="rId21"/>
    <p:sldId id="291" r:id="rId22"/>
    <p:sldId id="292" r:id="rId23"/>
    <p:sldId id="293" r:id="rId24"/>
    <p:sldId id="295" r:id="rId25"/>
    <p:sldId id="298" r:id="rId26"/>
    <p:sldId id="276" r:id="rId27"/>
    <p:sldId id="280" r:id="rId28"/>
    <p:sldId id="281" r:id="rId29"/>
    <p:sldId id="269" r:id="rId30"/>
    <p:sldId id="286" r:id="rId31"/>
    <p:sldId id="270" r:id="rId32"/>
    <p:sldId id="274"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3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E65A3F2-EC7B-40EB-961A-D7887DA3A61C}" type="datetimeFigureOut">
              <a:rPr lang="ru-RU" smtClean="0"/>
              <a:t>31.01.2023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335559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E65A3F2-EC7B-40EB-961A-D7887DA3A61C}" type="datetimeFigureOut">
              <a:rPr lang="ru-RU" smtClean="0"/>
              <a:t>31.01.2023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125902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E65A3F2-EC7B-40EB-961A-D7887DA3A61C}" type="datetimeFigureOut">
              <a:rPr lang="ru-RU" smtClean="0"/>
              <a:t>31.01.2023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2FD74D-B43B-4178-A783-9B8EBA96A777}"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672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E65A3F2-EC7B-40EB-961A-D7887DA3A61C}" type="datetimeFigureOut">
              <a:rPr lang="ru-RU" smtClean="0"/>
              <a:t>31.01.2023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521823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E65A3F2-EC7B-40EB-961A-D7887DA3A61C}" type="datetimeFigureOut">
              <a:rPr lang="ru-RU" smtClean="0"/>
              <a:t>31.01.2023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2FD74D-B43B-4178-A783-9B8EBA96A777}"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3960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E65A3F2-EC7B-40EB-961A-D7887DA3A61C}" type="datetimeFigureOut">
              <a:rPr lang="ru-RU" smtClean="0"/>
              <a:t>31.01.2023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774518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E65A3F2-EC7B-40EB-961A-D7887DA3A61C}" type="datetimeFigureOut">
              <a:rPr lang="ru-RU" smtClean="0"/>
              <a:t>31.01.2023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14141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E65A3F2-EC7B-40EB-961A-D7887DA3A61C}" type="datetimeFigureOut">
              <a:rPr lang="ru-RU" smtClean="0"/>
              <a:t>31.01.2023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76941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E65A3F2-EC7B-40EB-961A-D7887DA3A61C}" type="datetimeFigureOut">
              <a:rPr lang="ru-RU" smtClean="0"/>
              <a:t>31.01.2023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64506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E65A3F2-EC7B-40EB-961A-D7887DA3A61C}" type="datetimeFigureOut">
              <a:rPr lang="ru-RU" smtClean="0"/>
              <a:t>31.01.2023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147649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E65A3F2-EC7B-40EB-961A-D7887DA3A61C}" type="datetimeFigureOut">
              <a:rPr lang="ru-RU" smtClean="0"/>
              <a:t>31.01.2023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252338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E65A3F2-EC7B-40EB-961A-D7887DA3A61C}" type="datetimeFigureOut">
              <a:rPr lang="ru-RU" smtClean="0"/>
              <a:t>31.01.2023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5529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E65A3F2-EC7B-40EB-961A-D7887DA3A61C}" type="datetimeFigureOut">
              <a:rPr lang="ru-RU" smtClean="0"/>
              <a:t>31.01.2023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420342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5A3F2-EC7B-40EB-961A-D7887DA3A61C}" type="datetimeFigureOut">
              <a:rPr lang="ru-RU" smtClean="0"/>
              <a:t>31.01.2023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85135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65A3F2-EC7B-40EB-961A-D7887DA3A61C}" type="datetimeFigureOut">
              <a:rPr lang="ru-RU" smtClean="0"/>
              <a:t>31.01.2023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3653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65A3F2-EC7B-40EB-961A-D7887DA3A61C}" type="datetimeFigureOut">
              <a:rPr lang="ru-RU" smtClean="0"/>
              <a:t>31.01.2023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2FD74D-B43B-4178-A783-9B8EBA96A777}" type="slidenum">
              <a:rPr lang="ru-RU" smtClean="0"/>
              <a:t>‹#›</a:t>
            </a:fld>
            <a:endParaRPr lang="ru-RU"/>
          </a:p>
        </p:txBody>
      </p:sp>
    </p:spTree>
    <p:extLst>
      <p:ext uri="{BB962C8B-B14F-4D97-AF65-F5344CB8AC3E}">
        <p14:creationId xmlns:p14="http://schemas.microsoft.com/office/powerpoint/2010/main" val="18767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E65A3F2-EC7B-40EB-961A-D7887DA3A61C}" type="datetimeFigureOut">
              <a:rPr lang="ru-RU" smtClean="0"/>
              <a:t>31.01.2023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12FD74D-B43B-4178-A783-9B8EBA96A777}" type="slidenum">
              <a:rPr lang="ru-RU" smtClean="0"/>
              <a:t>‹#›</a:t>
            </a:fld>
            <a:endParaRPr lang="ru-RU"/>
          </a:p>
        </p:txBody>
      </p:sp>
    </p:spTree>
    <p:extLst>
      <p:ext uri="{BB962C8B-B14F-4D97-AF65-F5344CB8AC3E}">
        <p14:creationId xmlns:p14="http://schemas.microsoft.com/office/powerpoint/2010/main" val="3963908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b="1" dirty="0"/>
              <a:t>ОСОБЛИВОСТІ АВТОМАТИЗАЦІЇ УПРАВЛІННЯ ФІНАНСАМИ У СТРАХОВІЙ СФЕРІ</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9855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00637"/>
          </a:xfrm>
        </p:spPr>
        <p:txBody>
          <a:bodyPr>
            <a:normAutofit fontScale="90000"/>
          </a:bodyPr>
          <a:lstStyle/>
          <a:p>
            <a:pPr algn="ctr"/>
            <a:r>
              <a:rPr lang="uk-UA" sz="3200" dirty="0"/>
              <a:t>Склад функціональних підсистем АІС «Страхування</a:t>
            </a:r>
            <a:r>
              <a:rPr lang="uk-UA" sz="3200" dirty="0" smtClean="0"/>
              <a:t>»</a:t>
            </a:r>
            <a:endParaRPr lang="ru-RU" sz="3200" dirty="0"/>
          </a:p>
        </p:txBody>
      </p:sp>
      <p:pic>
        <p:nvPicPr>
          <p:cNvPr id="4" name="Объект 3" descr="https://studfile.net/html/2706/444/html_Lo75E2v1S6.n5x9/htmlconvd-yVkhga_html_ea8da8af1eab40b6.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9994" y="970323"/>
            <a:ext cx="6679376" cy="5751490"/>
          </a:xfrm>
          <a:prstGeom prst="rect">
            <a:avLst/>
          </a:prstGeom>
          <a:noFill/>
          <a:ln>
            <a:noFill/>
          </a:ln>
        </p:spPr>
      </p:pic>
    </p:spTree>
    <p:extLst>
      <p:ext uri="{BB962C8B-B14F-4D97-AF65-F5344CB8AC3E}">
        <p14:creationId xmlns:p14="http://schemas.microsoft.com/office/powerpoint/2010/main" val="201906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88186"/>
          </a:xfrm>
        </p:spPr>
        <p:txBody>
          <a:bodyPr>
            <a:noAutofit/>
          </a:bodyPr>
          <a:lstStyle/>
          <a:p>
            <a:r>
              <a:rPr lang="uk-UA" sz="3200" dirty="0"/>
              <a:t>Функціональна частина АІС «Страхування» центральних органів управління складається з таких підсистем.</a:t>
            </a:r>
            <a:r>
              <a:rPr lang="ru-RU" sz="3200" dirty="0"/>
              <a:t/>
            </a:r>
            <a:br>
              <a:rPr lang="ru-RU" sz="3200" dirty="0"/>
            </a:br>
            <a:endParaRPr lang="ru-RU" sz="3200" dirty="0"/>
          </a:p>
        </p:txBody>
      </p:sp>
      <p:sp>
        <p:nvSpPr>
          <p:cNvPr id="3" name="Объект 2"/>
          <p:cNvSpPr>
            <a:spLocks noGrp="1"/>
          </p:cNvSpPr>
          <p:nvPr>
            <p:ph idx="1"/>
          </p:nvPr>
        </p:nvSpPr>
        <p:spPr>
          <a:xfrm>
            <a:off x="838200" y="953312"/>
            <a:ext cx="10515600" cy="6203392"/>
          </a:xfrm>
        </p:spPr>
        <p:txBody>
          <a:bodyPr>
            <a:normAutofit fontScale="70000" lnSpcReduction="20000"/>
          </a:bodyPr>
          <a:lstStyle/>
          <a:p>
            <a:pPr lvl="0" algn="just"/>
            <a:r>
              <a:rPr lang="uk-UA" dirty="0"/>
              <a:t>Підсистема 01 «Планування» призначена для розробки перспективних і поточних планів прибутків і видатків за всіма видами страхування і планів надходження страхових платежів. У рамках підсистеми розробляються проекти контрольних цифр на перспективу, складаються проекти річних планів за основними видами надходження платежів щодо кожного виду страхування, що є обов’язковим в нашій державі, а також добровільного, особистого, інших видів страхування.</a:t>
            </a:r>
            <a:endParaRPr lang="ru-RU" dirty="0"/>
          </a:p>
          <a:p>
            <a:pPr lvl="0" algn="just"/>
            <a:r>
              <a:rPr lang="uk-UA" dirty="0"/>
              <a:t>Підсистема 02 «Бухгалтерський облік і звітність» реалізує автоматизоване розв’язування задач з виконання операцій обліку грошових і поточних господарських операцій, укладання бухгалтерських звітів у цілому по страховій компанії, а також із формування зведених бухгалтерських балансів і аналітичних розробок до них.</a:t>
            </a:r>
            <a:endParaRPr lang="ru-RU" dirty="0"/>
          </a:p>
          <a:p>
            <a:pPr lvl="0" algn="just"/>
            <a:r>
              <a:rPr lang="uk-UA" dirty="0"/>
              <a:t>Тут же автоматизовано виконуються функції контролю за пра­вильністю укладання балансів у підзвітних рівнях страхової компанії. </a:t>
            </a:r>
            <a:r>
              <a:rPr lang="uk-UA" dirty="0" smtClean="0"/>
              <a:t>Підсистема </a:t>
            </a:r>
            <a:r>
              <a:rPr lang="uk-UA" dirty="0"/>
              <a:t>03 «Праця і заробітна плата» призначена для розробки проектів кошторисів видатків і обліку видатків на утри­мання органів страхової компанії, складання звітів з праці та заробітної плати, формування зведених звітних документів та аналітичних розробок до них.</a:t>
            </a:r>
            <a:endParaRPr lang="ru-RU" dirty="0"/>
          </a:p>
          <a:p>
            <a:pPr lvl="0" algn="just"/>
            <a:r>
              <a:rPr lang="uk-UA" dirty="0" smtClean="0"/>
              <a:t>Підсистема </a:t>
            </a:r>
            <a:r>
              <a:rPr lang="uk-UA" dirty="0"/>
              <a:t>04 «Статистичний облік і звітність» використовується для укладання зведених </a:t>
            </a:r>
            <a:r>
              <a:rPr lang="uk-UA" dirty="0" err="1"/>
              <a:t>статзвітів</a:t>
            </a:r>
            <a:r>
              <a:rPr lang="uk-UA" dirty="0"/>
              <a:t> за всіма видами страхування, фінансовими результатами страхових операцій за рік, визначення основних показників роботи страхової компанії, укладання аналітичних розробок за всіма видами звітності, організаційно-масової та контрольно-ревізійної роботи.</a:t>
            </a:r>
            <a:endParaRPr lang="ru-RU" dirty="0"/>
          </a:p>
          <a:p>
            <a:pPr lvl="0" algn="just"/>
            <a:r>
              <a:rPr lang="uk-UA" dirty="0"/>
              <a:t>Підсистема 05 «Правове забезпечення» забезпечує облік, зберігання і пошук правових і інформаційних актів за всіма видами діяльності страхової компанії. Задачі цієї підсистеми, а також підсистем 06 «Контроль виконання документів» і 07 «Кад­ри» розв’язуються в рамках автоматизованої інформаційно-по­шукової системи (ІПС). Використання ІПС дозволяє централізувати збір і контроль інформації, одержувати відповіді із законодавчих, правових, нормативних та інших питань всім користувачам системи за умов, що з нею одночасно працюють кілька ко­ристувачів.</a:t>
            </a:r>
            <a:endParaRPr lang="ru-RU" dirty="0"/>
          </a:p>
          <a:p>
            <a:pPr lvl="0" algn="just"/>
            <a:r>
              <a:rPr lang="uk-UA" dirty="0"/>
              <a:t>У функціональному плані в підсистемі 06 розв’язуються задачі з обліку, зберігання та пошуку законодавчих, правових, інформаційних актів зі страхування; у підсистемі 07 — з обліку та аналізу персонального складу страхової компанії, планування й прогнозування потреби в кадрах.</a:t>
            </a:r>
            <a:endParaRPr lang="ru-RU" dirty="0"/>
          </a:p>
          <a:p>
            <a:pPr lvl="0" algn="just"/>
            <a:r>
              <a:rPr lang="uk-UA" dirty="0"/>
              <a:t>Підсистема 08 «Тарифи і нормативи» призначена для автоматизованого розв’язування задач з обчислення тарифних ставок за видами майнового й особистого страхування, резервами внесків зі страхування життя, розробки середніх цін на сільськогосподарські культури і т. ін. У підсистемі виконуються також розрахунки відомчих нормативів розподілу фонду економічного сти­мулювання.</a:t>
            </a:r>
            <a:endParaRPr lang="ru-RU" dirty="0"/>
          </a:p>
          <a:p>
            <a:pPr lvl="0" algn="just"/>
            <a:r>
              <a:rPr lang="uk-UA" dirty="0"/>
              <a:t>Підсистема 09 «Автоматизована обробка інформації» виконує розв’язування задач з організації автоматизованої обробки страхової інформації у страховій компанії. У рамках підсистеми формуються зведені звіти про переведення страхової інформації на обробку з допомогою персональних комп’ютерів, витрати коштів на машинну обробку за типами комп’ютерів і адміністративними територіальними одиницями в розрахунку на один особовий рахунок.</a:t>
            </a:r>
            <a:endParaRPr lang="ru-RU" dirty="0"/>
          </a:p>
          <a:p>
            <a:endParaRPr lang="ru-RU" dirty="0"/>
          </a:p>
        </p:txBody>
      </p:sp>
    </p:spTree>
    <p:extLst>
      <p:ext uri="{BB962C8B-B14F-4D97-AF65-F5344CB8AC3E}">
        <p14:creationId xmlns:p14="http://schemas.microsoft.com/office/powerpoint/2010/main" val="404377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Структура </a:t>
            </a:r>
            <a:r>
              <a:rPr lang="uk-UA" dirty="0"/>
              <a:t>функціональної частини АІС центрального та регіонального </a:t>
            </a:r>
            <a:r>
              <a:rPr lang="uk-UA" dirty="0" smtClean="0"/>
              <a:t>рівнів</a:t>
            </a:r>
            <a:endParaRPr lang="ru-RU" dirty="0"/>
          </a:p>
        </p:txBody>
      </p:sp>
      <p:pic>
        <p:nvPicPr>
          <p:cNvPr id="4" name="Объект 3" descr="https://buklib.net/image/35/image12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799" y="1775687"/>
            <a:ext cx="7148209" cy="4586202"/>
          </a:xfrm>
          <a:prstGeom prst="rect">
            <a:avLst/>
          </a:prstGeom>
          <a:noFill/>
          <a:ln>
            <a:noFill/>
          </a:ln>
        </p:spPr>
      </p:pic>
    </p:spTree>
    <p:extLst>
      <p:ext uri="{BB962C8B-B14F-4D97-AF65-F5344CB8AC3E}">
        <p14:creationId xmlns:p14="http://schemas.microsoft.com/office/powerpoint/2010/main" val="3807206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Структура функціональної частини АІС місцевих страхових підрозділів або філій </a:t>
            </a:r>
            <a:r>
              <a:rPr lang="ru-RU" dirty="0"/>
              <a:t/>
            </a:r>
            <a:br>
              <a:rPr lang="ru-RU" dirty="0"/>
            </a:br>
            <a:endParaRPr lang="ru-RU" dirty="0"/>
          </a:p>
        </p:txBody>
      </p:sp>
      <p:pic>
        <p:nvPicPr>
          <p:cNvPr id="4" name="Объект 3" descr="https://buklib.net/image/35/image122.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3813" y="2479675"/>
            <a:ext cx="3886200" cy="3086100"/>
          </a:xfrm>
          <a:prstGeom prst="rect">
            <a:avLst/>
          </a:prstGeom>
          <a:noFill/>
          <a:ln>
            <a:noFill/>
          </a:ln>
        </p:spPr>
      </p:pic>
    </p:spTree>
    <p:extLst>
      <p:ext uri="{BB962C8B-B14F-4D97-AF65-F5344CB8AC3E}">
        <p14:creationId xmlns:p14="http://schemas.microsoft.com/office/powerpoint/2010/main" val="339704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http://pck.kneu.edu.ua/wp-content/uploads/2014/06/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401" y="280777"/>
            <a:ext cx="10694891" cy="522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4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descr="image00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3591" y="502560"/>
            <a:ext cx="5018996" cy="5207575"/>
          </a:xfrm>
          <a:prstGeom prst="rect">
            <a:avLst/>
          </a:prstGeom>
          <a:noFill/>
          <a:ln>
            <a:noFill/>
          </a:ln>
        </p:spPr>
      </p:pic>
      <p:pic>
        <p:nvPicPr>
          <p:cNvPr id="5" name="Рисунок 4" descr="image00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196" y="502560"/>
            <a:ext cx="4921051" cy="5207575"/>
          </a:xfrm>
          <a:prstGeom prst="rect">
            <a:avLst/>
          </a:prstGeom>
          <a:noFill/>
          <a:ln>
            <a:noFill/>
          </a:ln>
        </p:spPr>
      </p:pic>
    </p:spTree>
    <p:extLst>
      <p:ext uri="{BB962C8B-B14F-4D97-AF65-F5344CB8AC3E}">
        <p14:creationId xmlns:p14="http://schemas.microsoft.com/office/powerpoint/2010/main" val="109811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uk-UA" dirty="0" smtClean="0"/>
              <a:t>Інтернет-страхування</a:t>
            </a: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328643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err="1"/>
              <a:t>Інтернет-страхування</a:t>
            </a:r>
            <a:endParaRPr lang="ru-RU" dirty="0"/>
          </a:p>
        </p:txBody>
      </p:sp>
      <p:sp>
        <p:nvSpPr>
          <p:cNvPr id="5" name="Объект 4"/>
          <p:cNvSpPr>
            <a:spLocks noGrp="1"/>
          </p:cNvSpPr>
          <p:nvPr>
            <p:ph idx="1"/>
          </p:nvPr>
        </p:nvSpPr>
        <p:spPr/>
        <p:txBody>
          <a:bodyPr>
            <a:normAutofit/>
          </a:bodyPr>
          <a:lstStyle/>
          <a:p>
            <a:pPr algn="just"/>
            <a:r>
              <a:rPr lang="ru-RU" dirty="0" err="1" smtClean="0"/>
              <a:t>Інтернет-страхування</a:t>
            </a:r>
            <a:r>
              <a:rPr lang="ru-RU" dirty="0" smtClean="0"/>
              <a:t> </a:t>
            </a:r>
            <a:r>
              <a:rPr lang="ru-RU" dirty="0" err="1"/>
              <a:t>включає</a:t>
            </a:r>
            <a:r>
              <a:rPr lang="ru-RU" dirty="0"/>
              <a:t> </a:t>
            </a:r>
            <a:r>
              <a:rPr lang="ru-RU" dirty="0" err="1"/>
              <a:t>всі</a:t>
            </a:r>
            <a:r>
              <a:rPr lang="ru-RU" dirty="0"/>
              <a:t> </a:t>
            </a:r>
            <a:r>
              <a:rPr lang="ru-RU" dirty="0" err="1"/>
              <a:t>елементи</a:t>
            </a:r>
            <a:r>
              <a:rPr lang="ru-RU" dirty="0"/>
              <a:t> </a:t>
            </a:r>
            <a:r>
              <a:rPr lang="ru-RU" dirty="0" err="1"/>
              <a:t>взаємодії</a:t>
            </a:r>
            <a:r>
              <a:rPr lang="ru-RU" dirty="0"/>
              <a:t> </a:t>
            </a:r>
            <a:r>
              <a:rPr lang="ru-RU" dirty="0" err="1"/>
              <a:t>між</a:t>
            </a:r>
            <a:r>
              <a:rPr lang="ru-RU" dirty="0"/>
              <a:t> страховою </a:t>
            </a:r>
            <a:r>
              <a:rPr lang="ru-RU" dirty="0" err="1"/>
              <a:t>компанією</a:t>
            </a:r>
            <a:r>
              <a:rPr lang="ru-RU" dirty="0"/>
              <a:t> та </a:t>
            </a:r>
            <a:r>
              <a:rPr lang="ru-RU" dirty="0" err="1"/>
              <a:t>клієнтом</a:t>
            </a:r>
            <a:r>
              <a:rPr lang="ru-RU" dirty="0"/>
              <a:t>, </a:t>
            </a:r>
            <a:r>
              <a:rPr lang="ru-RU" dirty="0" err="1"/>
              <a:t>які</a:t>
            </a:r>
            <a:r>
              <a:rPr lang="ru-RU" dirty="0"/>
              <a:t> </a:t>
            </a:r>
            <a:r>
              <a:rPr lang="ru-RU" dirty="0" err="1"/>
              <a:t>виникають</a:t>
            </a:r>
            <a:r>
              <a:rPr lang="ru-RU" dirty="0"/>
              <a:t> при </a:t>
            </a:r>
            <a:r>
              <a:rPr lang="ru-RU" dirty="0" err="1"/>
              <a:t>продажі</a:t>
            </a:r>
            <a:r>
              <a:rPr lang="ru-RU" dirty="0"/>
              <a:t> страхового продукту і </a:t>
            </a:r>
            <a:r>
              <a:rPr lang="ru-RU" dirty="0" err="1"/>
              <a:t>його</a:t>
            </a:r>
            <a:r>
              <a:rPr lang="ru-RU" dirty="0"/>
              <a:t> </a:t>
            </a:r>
            <a:r>
              <a:rPr lang="ru-RU" dirty="0" err="1"/>
              <a:t>обслуговуванні</a:t>
            </a:r>
            <a:r>
              <a:rPr lang="ru-RU" dirty="0"/>
              <a:t> з </a:t>
            </a:r>
            <a:r>
              <a:rPr lang="ru-RU" dirty="0" err="1"/>
              <a:t>використанням</a:t>
            </a:r>
            <a:r>
              <a:rPr lang="ru-RU" dirty="0"/>
              <a:t> </a:t>
            </a:r>
            <a:r>
              <a:rPr lang="ru-RU" dirty="0" err="1"/>
              <a:t>інтернет-технологій</a:t>
            </a:r>
            <a:r>
              <a:rPr lang="ru-RU" dirty="0"/>
              <a:t>. </a:t>
            </a:r>
            <a:endParaRPr lang="ru-RU" dirty="0" smtClean="0"/>
          </a:p>
          <a:p>
            <a:pPr algn="just"/>
            <a:r>
              <a:rPr lang="ru-RU" dirty="0" err="1" smtClean="0"/>
              <a:t>Інтернет-страхування</a:t>
            </a:r>
            <a:r>
              <a:rPr lang="ru-RU" dirty="0" smtClean="0"/>
              <a:t> </a:t>
            </a:r>
            <a:r>
              <a:rPr lang="ru-RU" dirty="0"/>
              <a:t>– </a:t>
            </a:r>
            <a:r>
              <a:rPr lang="ru-RU" dirty="0" err="1"/>
              <a:t>це</a:t>
            </a:r>
            <a:r>
              <a:rPr lang="ru-RU" dirty="0"/>
              <a:t> </a:t>
            </a:r>
            <a:r>
              <a:rPr lang="ru-RU" dirty="0" err="1"/>
              <a:t>процес</a:t>
            </a:r>
            <a:r>
              <a:rPr lang="ru-RU" dirty="0"/>
              <a:t> </a:t>
            </a:r>
            <a:r>
              <a:rPr lang="ru-RU" dirty="0" err="1"/>
              <a:t>укладання</a:t>
            </a:r>
            <a:r>
              <a:rPr lang="ru-RU" dirty="0"/>
              <a:t> </a:t>
            </a:r>
            <a:r>
              <a:rPr lang="ru-RU" dirty="0" err="1"/>
              <a:t>страхової</a:t>
            </a:r>
            <a:r>
              <a:rPr lang="ru-RU" dirty="0"/>
              <a:t> угоди </a:t>
            </a:r>
            <a:r>
              <a:rPr lang="ru-RU" dirty="0" err="1"/>
              <a:t>безпосередньо</a:t>
            </a:r>
            <a:r>
              <a:rPr lang="ru-RU" dirty="0"/>
              <a:t> через </a:t>
            </a:r>
            <a:r>
              <a:rPr lang="ru-RU" dirty="0" err="1"/>
              <a:t>інтернет</a:t>
            </a:r>
            <a:r>
              <a:rPr lang="ru-RU" dirty="0"/>
              <a:t>-сайт </a:t>
            </a:r>
            <a:r>
              <a:rPr lang="ru-RU" dirty="0" err="1"/>
              <a:t>страхової</a:t>
            </a:r>
            <a:r>
              <a:rPr lang="ru-RU" dirty="0"/>
              <a:t> </a:t>
            </a:r>
            <a:r>
              <a:rPr lang="ru-RU" dirty="0" err="1"/>
              <a:t>компанії</a:t>
            </a:r>
            <a:r>
              <a:rPr lang="ru-RU" dirty="0"/>
              <a:t> </a:t>
            </a:r>
            <a:r>
              <a:rPr lang="ru-RU" dirty="0" err="1"/>
              <a:t>або</a:t>
            </a:r>
            <a:r>
              <a:rPr lang="ru-RU" dirty="0"/>
              <a:t> </a:t>
            </a:r>
            <a:r>
              <a:rPr lang="ru-RU" dirty="0" smtClean="0"/>
              <a:t>страхового </a:t>
            </a:r>
            <a:r>
              <a:rPr lang="ru-RU" dirty="0" err="1" smtClean="0"/>
              <a:t>посередника</a:t>
            </a:r>
            <a:r>
              <a:rPr lang="ru-RU" dirty="0"/>
              <a:t>, </a:t>
            </a:r>
            <a:r>
              <a:rPr lang="ru-RU" dirty="0" err="1"/>
              <a:t>що</a:t>
            </a:r>
            <a:r>
              <a:rPr lang="ru-RU" dirty="0"/>
              <a:t> </a:t>
            </a:r>
            <a:r>
              <a:rPr lang="ru-RU" dirty="0" err="1"/>
              <a:t>передбачає</a:t>
            </a:r>
            <a:r>
              <a:rPr lang="ru-RU" dirty="0"/>
              <a:t> </a:t>
            </a:r>
            <a:r>
              <a:rPr lang="ru-RU" dirty="0" err="1"/>
              <a:t>вибір</a:t>
            </a:r>
            <a:r>
              <a:rPr lang="ru-RU" dirty="0"/>
              <a:t> страхового продукту, </a:t>
            </a:r>
            <a:r>
              <a:rPr lang="ru-RU" dirty="0" err="1"/>
              <a:t>розрахунок</a:t>
            </a:r>
            <a:r>
              <a:rPr lang="ru-RU" dirty="0"/>
              <a:t> тарифу </a:t>
            </a:r>
            <a:r>
              <a:rPr lang="ru-RU" dirty="0" smtClean="0"/>
              <a:t>і </a:t>
            </a:r>
            <a:r>
              <a:rPr lang="ru-RU" dirty="0" err="1" smtClean="0"/>
              <a:t>страхової</a:t>
            </a:r>
            <a:r>
              <a:rPr lang="ru-RU" dirty="0" smtClean="0"/>
              <a:t> </a:t>
            </a:r>
            <a:r>
              <a:rPr lang="ru-RU" dirty="0" err="1"/>
              <a:t>суми</a:t>
            </a:r>
            <a:r>
              <a:rPr lang="ru-RU" dirty="0"/>
              <a:t>, </a:t>
            </a:r>
            <a:r>
              <a:rPr lang="ru-RU" dirty="0" err="1"/>
              <a:t>підписання</a:t>
            </a:r>
            <a:r>
              <a:rPr lang="ru-RU" dirty="0"/>
              <a:t> </a:t>
            </a:r>
            <a:r>
              <a:rPr lang="ru-RU" dirty="0" err="1"/>
              <a:t>поліса</a:t>
            </a:r>
            <a:r>
              <a:rPr lang="ru-RU" dirty="0"/>
              <a:t> та оплату.</a:t>
            </a:r>
          </a:p>
        </p:txBody>
      </p:sp>
    </p:spTree>
    <p:extLst>
      <p:ext uri="{BB962C8B-B14F-4D97-AF65-F5344CB8AC3E}">
        <p14:creationId xmlns:p14="http://schemas.microsoft.com/office/powerpoint/2010/main" val="161541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Системи</a:t>
            </a:r>
            <a:r>
              <a:rPr lang="ru-RU" dirty="0"/>
              <a:t> </a:t>
            </a:r>
            <a:r>
              <a:rPr lang="ru-RU" dirty="0" err="1"/>
              <a:t>інтернет-страхування</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rotWithShape="1">
          <a:blip r:embed="rId2"/>
          <a:srcRect l="180" b="14632"/>
          <a:stretch/>
        </p:blipFill>
        <p:spPr>
          <a:xfrm>
            <a:off x="963038" y="1825624"/>
            <a:ext cx="10502447" cy="3787235"/>
          </a:xfrm>
          <a:prstGeom prst="rect">
            <a:avLst/>
          </a:prstGeom>
        </p:spPr>
      </p:pic>
    </p:spTree>
    <p:extLst>
      <p:ext uri="{BB962C8B-B14F-4D97-AF65-F5344CB8AC3E}">
        <p14:creationId xmlns:p14="http://schemas.microsoft.com/office/powerpoint/2010/main" val="136210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7369"/>
          </a:xfrm>
        </p:spPr>
        <p:txBody>
          <a:bodyPr>
            <a:normAutofit fontScale="90000"/>
          </a:bodyPr>
          <a:lstStyle/>
          <a:p>
            <a:r>
              <a:rPr lang="ru-RU" sz="3200" dirty="0" err="1"/>
              <a:t>Пропозиція</a:t>
            </a:r>
            <a:r>
              <a:rPr lang="ru-RU" sz="3200" dirty="0"/>
              <a:t> </a:t>
            </a:r>
            <a:r>
              <a:rPr lang="ru-RU" sz="3200" dirty="0" err="1"/>
              <a:t>послуг</a:t>
            </a:r>
            <a:r>
              <a:rPr lang="ru-RU" sz="3200" dirty="0"/>
              <a:t> </a:t>
            </a:r>
            <a:r>
              <a:rPr lang="ru-RU" sz="3200" dirty="0" err="1"/>
              <a:t>страховими</a:t>
            </a:r>
            <a:r>
              <a:rPr lang="ru-RU" sz="3200" dirty="0"/>
              <a:t> </a:t>
            </a:r>
            <a:r>
              <a:rPr lang="ru-RU" sz="3200" dirty="0" err="1"/>
              <a:t>компаніями</a:t>
            </a:r>
            <a:r>
              <a:rPr lang="ru-RU" sz="3200" dirty="0"/>
              <a:t> </a:t>
            </a:r>
            <a:r>
              <a:rPr lang="ru-RU" sz="3200" dirty="0" err="1"/>
              <a:t>України</a:t>
            </a:r>
            <a:r>
              <a:rPr lang="ru-RU" sz="3200" dirty="0"/>
              <a:t> «</a:t>
            </a:r>
            <a:r>
              <a:rPr lang="ru-RU" sz="3200" dirty="0" err="1" smtClean="0"/>
              <a:t>вживу</a:t>
            </a:r>
            <a:r>
              <a:rPr lang="ru-RU" sz="3200" dirty="0"/>
              <a:t>» та «он-</a:t>
            </a:r>
            <a:r>
              <a:rPr lang="ru-RU" sz="3200" dirty="0" err="1"/>
              <a:t>лайн</a:t>
            </a:r>
            <a:r>
              <a:rPr lang="ru-RU" sz="3200" dirty="0" smtClean="0"/>
              <a:t>»</a:t>
            </a:r>
            <a:endParaRPr lang="ru-RU" sz="3200" dirty="0"/>
          </a:p>
        </p:txBody>
      </p:sp>
      <p:pic>
        <p:nvPicPr>
          <p:cNvPr id="4" name="Объект 3"/>
          <p:cNvPicPr>
            <a:picLocks noGrp="1" noChangeAspect="1"/>
          </p:cNvPicPr>
          <p:nvPr>
            <p:ph idx="1"/>
          </p:nvPr>
        </p:nvPicPr>
        <p:blipFill>
          <a:blip r:embed="rId2"/>
          <a:stretch>
            <a:fillRect/>
          </a:stretch>
        </p:blipFill>
        <p:spPr>
          <a:xfrm>
            <a:off x="1974714" y="1346162"/>
            <a:ext cx="8210145" cy="5445659"/>
          </a:xfrm>
          <a:prstGeom prst="rect">
            <a:avLst/>
          </a:prstGeom>
        </p:spPr>
      </p:pic>
    </p:spTree>
    <p:extLst>
      <p:ext uri="{BB962C8B-B14F-4D97-AF65-F5344CB8AC3E}">
        <p14:creationId xmlns:p14="http://schemas.microsoft.com/office/powerpoint/2010/main" val="159593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Функціональне призначення АІС в страхуванні </a:t>
            </a:r>
            <a:endParaRPr lang="ru-RU" dirty="0"/>
          </a:p>
        </p:txBody>
      </p:sp>
      <p:sp>
        <p:nvSpPr>
          <p:cNvPr id="3" name="Объект 2"/>
          <p:cNvSpPr>
            <a:spLocks noGrp="1"/>
          </p:cNvSpPr>
          <p:nvPr>
            <p:ph idx="1"/>
          </p:nvPr>
        </p:nvSpPr>
        <p:spPr/>
        <p:txBody>
          <a:bodyPr>
            <a:normAutofit fontScale="77500" lnSpcReduction="20000"/>
          </a:bodyPr>
          <a:lstStyle/>
          <a:p>
            <a:pPr marL="0" indent="0" algn="just">
              <a:buNone/>
            </a:pPr>
            <a:r>
              <a:rPr lang="uk-UA" sz="3600" dirty="0" smtClean="0"/>
              <a:t>полягає </a:t>
            </a:r>
            <a:r>
              <a:rPr lang="uk-UA" sz="3600" dirty="0"/>
              <a:t>в забезпеченні збору, збереження, обробки та передавання інформації на основі використання засобів обчислювальної техніки і телекомунікацій з урахуванням структурної взаємодії рівнів управління та підрозділів страхових компаній. АІС створюється безпосередньо у страхових компаніях і охоплює автоматизоване ведення всіх страхових операцій.</a:t>
            </a:r>
            <a:endParaRPr lang="ru-RU" sz="3600" dirty="0"/>
          </a:p>
          <a:p>
            <a:endParaRPr lang="ru-RU" dirty="0"/>
          </a:p>
        </p:txBody>
      </p:sp>
    </p:spTree>
    <p:extLst>
      <p:ext uri="{BB962C8B-B14F-4D97-AF65-F5344CB8AC3E}">
        <p14:creationId xmlns:p14="http://schemas.microsoft.com/office/powerpoint/2010/main" val="3803479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348476" y="731164"/>
            <a:ext cx="5860801" cy="376200"/>
          </a:xfrm>
          <a:prstGeom prst="rect">
            <a:avLst/>
          </a:prstGeom>
        </p:spPr>
      </p:pic>
      <p:sp>
        <p:nvSpPr>
          <p:cNvPr id="2" name="Заголовок 1"/>
          <p:cNvSpPr>
            <a:spLocks noGrp="1"/>
          </p:cNvSpPr>
          <p:nvPr>
            <p:ph type="title"/>
          </p:nvPr>
        </p:nvSpPr>
        <p:spPr>
          <a:xfrm>
            <a:off x="838200" y="365125"/>
            <a:ext cx="10515600" cy="742239"/>
          </a:xfrm>
        </p:spPr>
        <p:txBody>
          <a:bodyPr/>
          <a:lstStyle/>
          <a:p>
            <a:endParaRPr lang="ru-RU" dirty="0"/>
          </a:p>
        </p:txBody>
      </p:sp>
      <p:pic>
        <p:nvPicPr>
          <p:cNvPr id="6" name="Объект 5"/>
          <p:cNvPicPr>
            <a:picLocks noGrp="1" noChangeAspect="1"/>
          </p:cNvPicPr>
          <p:nvPr>
            <p:ph idx="1"/>
          </p:nvPr>
        </p:nvPicPr>
        <p:blipFill>
          <a:blip r:embed="rId3"/>
          <a:stretch>
            <a:fillRect/>
          </a:stretch>
        </p:blipFill>
        <p:spPr>
          <a:xfrm>
            <a:off x="2566411" y="1473403"/>
            <a:ext cx="7876209" cy="4956580"/>
          </a:xfrm>
          <a:prstGeom prst="rect">
            <a:avLst/>
          </a:prstGeom>
        </p:spPr>
      </p:pic>
    </p:spTree>
    <p:extLst>
      <p:ext uri="{BB962C8B-B14F-4D97-AF65-F5344CB8AC3E}">
        <p14:creationId xmlns:p14="http://schemas.microsoft.com/office/powerpoint/2010/main" val="177026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Етапи</a:t>
            </a:r>
            <a:r>
              <a:rPr lang="ru-RU" dirty="0"/>
              <a:t> </a:t>
            </a:r>
            <a:r>
              <a:rPr lang="ru-RU" dirty="0" err="1" smtClean="0"/>
              <a:t>інтернет-страхування</a:t>
            </a:r>
            <a:endParaRPr lang="ru-RU" dirty="0"/>
          </a:p>
        </p:txBody>
      </p:sp>
      <p:pic>
        <p:nvPicPr>
          <p:cNvPr id="4" name="Объект 3"/>
          <p:cNvPicPr>
            <a:picLocks noGrp="1" noChangeAspect="1"/>
          </p:cNvPicPr>
          <p:nvPr>
            <p:ph idx="1"/>
          </p:nvPr>
        </p:nvPicPr>
        <p:blipFill rotWithShape="1">
          <a:blip r:embed="rId2"/>
          <a:srcRect l="-235" b="15034"/>
          <a:stretch/>
        </p:blipFill>
        <p:spPr>
          <a:xfrm>
            <a:off x="488268" y="1594913"/>
            <a:ext cx="10525063" cy="4037401"/>
          </a:xfrm>
          <a:prstGeom prst="rect">
            <a:avLst/>
          </a:prstGeom>
        </p:spPr>
      </p:pic>
    </p:spTree>
    <p:extLst>
      <p:ext uri="{BB962C8B-B14F-4D97-AF65-F5344CB8AC3E}">
        <p14:creationId xmlns:p14="http://schemas.microsoft.com/office/powerpoint/2010/main" val="58754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l="720" t="2457" b="3864"/>
          <a:stretch/>
        </p:blipFill>
        <p:spPr>
          <a:xfrm>
            <a:off x="943582" y="365125"/>
            <a:ext cx="10756984" cy="5675752"/>
          </a:xfrm>
          <a:prstGeom prst="rect">
            <a:avLst/>
          </a:prstGeom>
        </p:spPr>
      </p:pic>
    </p:spTree>
    <p:extLst>
      <p:ext uri="{BB962C8B-B14F-4D97-AF65-F5344CB8AC3E}">
        <p14:creationId xmlns:p14="http://schemas.microsoft.com/office/powerpoint/2010/main" val="3460694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Сукупність</a:t>
            </a:r>
            <a:r>
              <a:rPr lang="ru-RU" dirty="0"/>
              <a:t> </a:t>
            </a:r>
            <a:r>
              <a:rPr lang="ru-RU" dirty="0" err="1"/>
              <a:t>інтернет-послуг</a:t>
            </a:r>
            <a:r>
              <a:rPr lang="ru-RU" dirty="0"/>
              <a:t>, </a:t>
            </a:r>
            <a:r>
              <a:rPr lang="ru-RU" dirty="0" err="1"/>
              <a:t>що</a:t>
            </a:r>
            <a:r>
              <a:rPr lang="ru-RU" dirty="0"/>
              <a:t> </a:t>
            </a:r>
            <a:r>
              <a:rPr lang="ru-RU" dirty="0" err="1"/>
              <a:t>забезпечують</a:t>
            </a:r>
            <a:r>
              <a:rPr lang="ru-RU" dirty="0"/>
              <a:t> </a:t>
            </a:r>
            <a:r>
              <a:rPr lang="ru-RU" dirty="0" err="1"/>
              <a:t>страхові</a:t>
            </a:r>
            <a:r>
              <a:rPr lang="ru-RU" dirty="0"/>
              <a:t> </a:t>
            </a:r>
            <a:r>
              <a:rPr lang="ru-RU" dirty="0" err="1"/>
              <a:t>компанії</a:t>
            </a:r>
            <a:r>
              <a:rPr lang="ru-RU" dirty="0"/>
              <a:t> </a:t>
            </a:r>
            <a:r>
              <a:rPr lang="ru-RU" dirty="0" smtClean="0"/>
              <a:t>в </a:t>
            </a:r>
            <a:r>
              <a:rPr lang="ru-RU" dirty="0" err="1" smtClean="0"/>
              <a:t>мережі</a:t>
            </a:r>
            <a:r>
              <a:rPr lang="ru-RU" dirty="0" smtClean="0"/>
              <a:t> </a:t>
            </a:r>
            <a:r>
              <a:rPr lang="ru-RU" dirty="0" err="1" smtClean="0"/>
              <a:t>інтернет</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rotWithShape="1">
          <a:blip r:embed="rId2"/>
          <a:srcRect l="174" b="16683"/>
          <a:stretch/>
        </p:blipFill>
        <p:spPr>
          <a:xfrm>
            <a:off x="1157591" y="1621344"/>
            <a:ext cx="10106516" cy="4555619"/>
          </a:xfrm>
          <a:prstGeom prst="rect">
            <a:avLst/>
          </a:prstGeom>
        </p:spPr>
      </p:pic>
    </p:spTree>
    <p:extLst>
      <p:ext uri="{BB962C8B-B14F-4D97-AF65-F5344CB8AC3E}">
        <p14:creationId xmlns:p14="http://schemas.microsoft.com/office/powerpoint/2010/main" val="426071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1523" y="252920"/>
            <a:ext cx="9773089" cy="1274324"/>
          </a:xfrm>
        </p:spPr>
        <p:txBody>
          <a:bodyPr>
            <a:normAutofit/>
          </a:bodyPr>
          <a:lstStyle/>
          <a:p>
            <a:pPr algn="ctr"/>
            <a:r>
              <a:rPr lang="ru-RU" dirty="0" err="1"/>
              <a:t>Основні</a:t>
            </a:r>
            <a:r>
              <a:rPr lang="ru-RU" dirty="0"/>
              <a:t> </a:t>
            </a:r>
            <a:r>
              <a:rPr lang="ru-RU" dirty="0" err="1"/>
              <a:t>переваги</a:t>
            </a:r>
            <a:r>
              <a:rPr lang="ru-RU" dirty="0"/>
              <a:t> та </a:t>
            </a:r>
            <a:r>
              <a:rPr lang="ru-RU" dirty="0" err="1"/>
              <a:t>недоліки</a:t>
            </a:r>
            <a:r>
              <a:rPr lang="ru-RU" dirty="0"/>
              <a:t> </a:t>
            </a:r>
            <a:r>
              <a:rPr lang="ru-RU" dirty="0" err="1" smtClean="0"/>
              <a:t>інтернет-страхування</a:t>
            </a:r>
            <a:endParaRPr lang="ru-RU" dirty="0"/>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rotWithShape="1">
          <a:blip r:embed="rId2"/>
          <a:srcRect l="520" t="8664"/>
          <a:stretch/>
        </p:blipFill>
        <p:spPr>
          <a:xfrm>
            <a:off x="2568102" y="1825625"/>
            <a:ext cx="7548663" cy="4986844"/>
          </a:xfrm>
          <a:prstGeom prst="rect">
            <a:avLst/>
          </a:prstGeom>
        </p:spPr>
      </p:pic>
    </p:spTree>
    <p:extLst>
      <p:ext uri="{BB962C8B-B14F-4D97-AF65-F5344CB8AC3E}">
        <p14:creationId xmlns:p14="http://schemas.microsoft.com/office/powerpoint/2010/main" val="3828947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ru-RU" b="1" dirty="0" err="1"/>
              <a:t>Класифікація</a:t>
            </a:r>
            <a:r>
              <a:rPr lang="ru-RU" b="1" dirty="0"/>
              <a:t> </a:t>
            </a:r>
            <a:r>
              <a:rPr lang="ru-RU" b="1" dirty="0" err="1"/>
              <a:t>програмних</a:t>
            </a:r>
            <a:r>
              <a:rPr lang="ru-RU" b="1" dirty="0"/>
              <a:t> </a:t>
            </a:r>
            <a:r>
              <a:rPr lang="ru-RU" b="1" dirty="0" err="1"/>
              <a:t>продуктів</a:t>
            </a:r>
            <a:r>
              <a:rPr lang="ru-RU" b="1" dirty="0"/>
              <a:t>, </a:t>
            </a:r>
            <a:r>
              <a:rPr lang="ru-RU" b="1" dirty="0" err="1"/>
              <a:t>які</a:t>
            </a:r>
            <a:r>
              <a:rPr lang="ru-RU" b="1" dirty="0"/>
              <a:t> </a:t>
            </a:r>
            <a:r>
              <a:rPr lang="ru-RU" b="1" dirty="0" err="1"/>
              <a:t>використовують</a:t>
            </a:r>
            <a:r>
              <a:rPr lang="ru-RU" b="1" dirty="0"/>
              <a:t> СК</a:t>
            </a: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15524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59131"/>
          </a:xfrm>
        </p:spPr>
        <p:txBody>
          <a:bodyPr>
            <a:normAutofit fontScale="90000"/>
          </a:bodyPr>
          <a:lstStyle/>
          <a:p>
            <a:pPr algn="ctr"/>
            <a:r>
              <a:rPr lang="ru-RU" sz="2400" b="1" dirty="0" err="1" smtClean="0"/>
              <a:t>Класифікація</a:t>
            </a:r>
            <a:r>
              <a:rPr lang="ru-RU" sz="2400" b="1" dirty="0" smtClean="0"/>
              <a:t> </a:t>
            </a:r>
            <a:r>
              <a:rPr lang="ru-RU" sz="2400" b="1" dirty="0" err="1" smtClean="0"/>
              <a:t>програмних</a:t>
            </a:r>
            <a:r>
              <a:rPr lang="ru-RU" sz="2400" b="1" dirty="0" smtClean="0"/>
              <a:t> </a:t>
            </a:r>
            <a:r>
              <a:rPr lang="ru-RU" sz="2400" b="1" dirty="0" err="1" smtClean="0"/>
              <a:t>продуктів</a:t>
            </a:r>
            <a:r>
              <a:rPr lang="ru-RU" sz="2400" b="1" dirty="0" smtClean="0"/>
              <a:t>, </a:t>
            </a:r>
            <a:r>
              <a:rPr lang="ru-RU" sz="2400" b="1" dirty="0" err="1" smtClean="0"/>
              <a:t>які</a:t>
            </a:r>
            <a:r>
              <a:rPr lang="ru-RU" sz="2400" b="1" dirty="0" smtClean="0"/>
              <a:t> </a:t>
            </a:r>
            <a:r>
              <a:rPr lang="ru-RU" sz="2400" b="1" dirty="0" err="1" smtClean="0"/>
              <a:t>використовують</a:t>
            </a:r>
            <a:r>
              <a:rPr lang="ru-RU" sz="2400" b="1" dirty="0" smtClean="0"/>
              <a:t> СК</a:t>
            </a:r>
            <a:endParaRPr lang="ru-RU" sz="2400" b="1" dirty="0"/>
          </a:p>
        </p:txBody>
      </p:sp>
      <p:pic>
        <p:nvPicPr>
          <p:cNvPr id="4" name="Объект 3"/>
          <p:cNvPicPr>
            <a:picLocks noGrp="1" noChangeAspect="1"/>
          </p:cNvPicPr>
          <p:nvPr>
            <p:ph idx="1"/>
          </p:nvPr>
        </p:nvPicPr>
        <p:blipFill rotWithShape="1">
          <a:blip r:embed="rId2"/>
          <a:srcRect l="20777"/>
          <a:stretch/>
        </p:blipFill>
        <p:spPr>
          <a:xfrm>
            <a:off x="3882957" y="824236"/>
            <a:ext cx="5554494" cy="6160224"/>
          </a:xfrm>
          <a:prstGeom prst="rect">
            <a:avLst/>
          </a:prstGeom>
        </p:spPr>
      </p:pic>
      <p:pic>
        <p:nvPicPr>
          <p:cNvPr id="5" name="Объект 3"/>
          <p:cNvPicPr>
            <a:picLocks noChangeAspect="1"/>
          </p:cNvPicPr>
          <p:nvPr/>
        </p:nvPicPr>
        <p:blipFill rotWithShape="1">
          <a:blip r:embed="rId2"/>
          <a:srcRect r="78807" b="68376"/>
          <a:stretch/>
        </p:blipFill>
        <p:spPr>
          <a:xfrm>
            <a:off x="1967388" y="824236"/>
            <a:ext cx="1485932" cy="1948147"/>
          </a:xfrm>
          <a:prstGeom prst="rect">
            <a:avLst/>
          </a:prstGeom>
        </p:spPr>
      </p:pic>
    </p:spTree>
    <p:extLst>
      <p:ext uri="{BB962C8B-B14F-4D97-AF65-F5344CB8AC3E}">
        <p14:creationId xmlns:p14="http://schemas.microsoft.com/office/powerpoint/2010/main" val="265307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err="1" smtClean="0"/>
              <a:t>Програмний</a:t>
            </a:r>
            <a:r>
              <a:rPr lang="ru-RU" sz="2800" dirty="0" smtClean="0"/>
              <a:t> комплекс </a:t>
            </a:r>
            <a:r>
              <a:rPr lang="en-US" sz="2800" dirty="0" err="1" smtClean="0"/>
              <a:t>ProfITsoft</a:t>
            </a:r>
            <a:r>
              <a:rPr lang="en-US" sz="2800" dirty="0" smtClean="0"/>
              <a:t> BackOffice</a:t>
            </a:r>
            <a:r>
              <a:rPr lang="ru-RU" sz="2800" dirty="0" smtClean="0"/>
              <a:t>. Система </a:t>
            </a:r>
            <a:r>
              <a:rPr lang="ru-RU" sz="2800" dirty="0" err="1" smtClean="0"/>
              <a:t>працює</a:t>
            </a:r>
            <a:r>
              <a:rPr lang="ru-RU" sz="2800" dirty="0" smtClean="0"/>
              <a:t> у </a:t>
            </a:r>
            <a:r>
              <a:rPr lang="ru-RU" sz="2800" dirty="0" err="1" smtClean="0"/>
              <a:t>вигляді</a:t>
            </a:r>
            <a:r>
              <a:rPr lang="ru-RU" sz="2800" dirty="0" smtClean="0"/>
              <a:t> веб-</a:t>
            </a:r>
            <a:r>
              <a:rPr lang="ru-RU" sz="2800" dirty="0" err="1" smtClean="0"/>
              <a:t>додатку</a:t>
            </a:r>
            <a:r>
              <a:rPr lang="ru-RU" sz="2800" dirty="0" smtClean="0"/>
              <a:t>, за </a:t>
            </a:r>
            <a:r>
              <a:rPr lang="ru-RU" sz="2800" dirty="0" err="1" smtClean="0"/>
              <a:t>клієнт</a:t>
            </a:r>
            <a:r>
              <a:rPr lang="ru-RU" sz="2800" dirty="0" smtClean="0"/>
              <a:t>-серверною </a:t>
            </a:r>
            <a:r>
              <a:rPr lang="ru-RU" sz="2800" dirty="0" err="1" smtClean="0"/>
              <a:t>архітектурою</a:t>
            </a:r>
            <a:r>
              <a:rPr lang="ru-RU" sz="2800" dirty="0" smtClean="0"/>
              <a:t>. </a:t>
            </a:r>
            <a:r>
              <a:rPr lang="ru-RU" sz="2800" dirty="0" err="1" smtClean="0"/>
              <a:t>Має</a:t>
            </a:r>
            <a:r>
              <a:rPr lang="ru-RU" sz="2800" dirty="0" smtClean="0"/>
              <a:t> </a:t>
            </a:r>
            <a:r>
              <a:rPr lang="ru-RU" sz="2800" dirty="0" err="1" smtClean="0"/>
              <a:t>досить</a:t>
            </a:r>
            <a:r>
              <a:rPr lang="ru-RU" sz="2800" dirty="0" smtClean="0"/>
              <a:t> </a:t>
            </a:r>
            <a:r>
              <a:rPr lang="ru-RU" sz="2800" dirty="0" err="1" smtClean="0"/>
              <a:t>багато</a:t>
            </a:r>
            <a:r>
              <a:rPr lang="ru-RU" sz="2800" dirty="0" smtClean="0"/>
              <a:t> </a:t>
            </a:r>
            <a:r>
              <a:rPr lang="ru-RU" sz="2800" dirty="0" err="1" smtClean="0"/>
              <a:t>налаштувань</a:t>
            </a:r>
            <a:r>
              <a:rPr lang="ru-RU" sz="2800" dirty="0" smtClean="0"/>
              <a:t> та </a:t>
            </a:r>
            <a:r>
              <a:rPr lang="ru-RU" sz="2800" dirty="0" err="1" smtClean="0"/>
              <a:t>доволі</a:t>
            </a:r>
            <a:r>
              <a:rPr lang="ru-RU" sz="2800" dirty="0" smtClean="0"/>
              <a:t> </a:t>
            </a:r>
            <a:r>
              <a:rPr lang="ru-RU" sz="2800" dirty="0" err="1" smtClean="0"/>
              <a:t>продуманий</a:t>
            </a:r>
            <a:r>
              <a:rPr lang="ru-RU" sz="2800" dirty="0" smtClean="0"/>
              <a:t> та </a:t>
            </a:r>
            <a:r>
              <a:rPr lang="ru-RU" sz="2800" dirty="0" err="1" smtClean="0"/>
              <a:t>зручний</a:t>
            </a:r>
            <a:r>
              <a:rPr lang="ru-RU" sz="2800" dirty="0" smtClean="0"/>
              <a:t> </a:t>
            </a:r>
            <a:r>
              <a:rPr lang="ru-RU" sz="2800" dirty="0" err="1" smtClean="0"/>
              <a:t>інтерфейс</a:t>
            </a:r>
            <a:r>
              <a:rPr lang="ru-RU" sz="2800" dirty="0" smtClean="0"/>
              <a:t>.</a:t>
            </a:r>
            <a:endParaRPr lang="ru-RU" sz="2800" dirty="0"/>
          </a:p>
        </p:txBody>
      </p:sp>
      <p:pic>
        <p:nvPicPr>
          <p:cNvPr id="4" name="Объект 3"/>
          <p:cNvPicPr>
            <a:picLocks noGrp="1" noChangeAspect="1"/>
          </p:cNvPicPr>
          <p:nvPr>
            <p:ph idx="1"/>
          </p:nvPr>
        </p:nvPicPr>
        <p:blipFill>
          <a:blip r:embed="rId2"/>
          <a:stretch>
            <a:fillRect/>
          </a:stretch>
        </p:blipFill>
        <p:spPr>
          <a:xfrm>
            <a:off x="3968885" y="2981363"/>
            <a:ext cx="4270443" cy="3760046"/>
          </a:xfrm>
          <a:prstGeom prst="rect">
            <a:avLst/>
          </a:prstGeom>
        </p:spPr>
      </p:pic>
    </p:spTree>
    <p:extLst>
      <p:ext uri="{BB962C8B-B14F-4D97-AF65-F5344CB8AC3E}">
        <p14:creationId xmlns:p14="http://schemas.microsoft.com/office/powerpoint/2010/main" val="3030734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61467"/>
          </a:xfrm>
        </p:spPr>
        <p:txBody>
          <a:bodyPr>
            <a:normAutofit/>
          </a:bodyPr>
          <a:lstStyle/>
          <a:p>
            <a:r>
              <a:rPr lang="ru-RU" sz="2800" dirty="0" smtClean="0"/>
              <a:t>ПЗ </a:t>
            </a:r>
            <a:r>
              <a:rPr lang="ru-RU" sz="2800" dirty="0" err="1" smtClean="0"/>
              <a:t>містить</a:t>
            </a:r>
            <a:r>
              <a:rPr lang="ru-RU" sz="2800" dirty="0" smtClean="0"/>
              <a:t> у </a:t>
            </a:r>
            <a:r>
              <a:rPr lang="ru-RU" sz="2800" dirty="0" err="1" smtClean="0"/>
              <a:t>собі</a:t>
            </a:r>
            <a:r>
              <a:rPr lang="ru-RU" sz="2800" dirty="0" smtClean="0"/>
              <a:t> </a:t>
            </a:r>
            <a:r>
              <a:rPr lang="ru-RU" sz="2800" dirty="0" err="1" smtClean="0"/>
              <a:t>наступні</a:t>
            </a:r>
            <a:r>
              <a:rPr lang="ru-RU" sz="2800" dirty="0" smtClean="0"/>
              <a:t> </a:t>
            </a:r>
            <a:r>
              <a:rPr lang="ru-RU" sz="2800" dirty="0" err="1" smtClean="0"/>
              <a:t>модулі</a:t>
            </a:r>
            <a:r>
              <a:rPr lang="ru-RU" sz="2800" dirty="0" smtClean="0"/>
              <a:t>:</a:t>
            </a:r>
            <a:endParaRPr lang="ru-RU" sz="2800" dirty="0"/>
          </a:p>
        </p:txBody>
      </p:sp>
      <p:sp>
        <p:nvSpPr>
          <p:cNvPr id="3" name="Объект 2"/>
          <p:cNvSpPr>
            <a:spLocks noGrp="1"/>
          </p:cNvSpPr>
          <p:nvPr>
            <p:ph idx="1"/>
          </p:nvPr>
        </p:nvSpPr>
        <p:spPr>
          <a:xfrm>
            <a:off x="838200" y="1072896"/>
            <a:ext cx="10805160" cy="5608319"/>
          </a:xfrm>
        </p:spPr>
        <p:txBody>
          <a:bodyPr>
            <a:normAutofit fontScale="85000" lnSpcReduction="20000"/>
          </a:bodyPr>
          <a:lstStyle/>
          <a:p>
            <a:pPr algn="just"/>
            <a:r>
              <a:rPr lang="ru-RU" dirty="0" err="1" smtClean="0"/>
              <a:t>страхові</a:t>
            </a:r>
            <a:r>
              <a:rPr lang="ru-RU" dirty="0" smtClean="0"/>
              <a:t> </a:t>
            </a:r>
            <a:r>
              <a:rPr lang="ru-RU" dirty="0" err="1" smtClean="0"/>
              <a:t>калькулятори</a:t>
            </a:r>
            <a:r>
              <a:rPr lang="ru-RU" dirty="0" smtClean="0"/>
              <a:t> – </a:t>
            </a:r>
            <a:r>
              <a:rPr lang="ru-RU" dirty="0" err="1" smtClean="0"/>
              <a:t>калькулятори</a:t>
            </a:r>
            <a:r>
              <a:rPr lang="ru-RU" dirty="0" smtClean="0"/>
              <a:t> </a:t>
            </a:r>
            <a:r>
              <a:rPr lang="ru-RU" dirty="0" err="1" smtClean="0"/>
              <a:t>зі</a:t>
            </a:r>
            <a:r>
              <a:rPr lang="ru-RU" dirty="0" smtClean="0"/>
              <a:t> </a:t>
            </a:r>
            <a:r>
              <a:rPr lang="ru-RU" dirty="0" err="1" smtClean="0"/>
              <a:t>страхових</a:t>
            </a:r>
            <a:r>
              <a:rPr lang="ru-RU" dirty="0" smtClean="0"/>
              <a:t> </a:t>
            </a:r>
            <a:r>
              <a:rPr lang="ru-RU" dirty="0" err="1" smtClean="0"/>
              <a:t>продуктів</a:t>
            </a:r>
            <a:r>
              <a:rPr lang="ru-RU" dirty="0" smtClean="0"/>
              <a:t> є </a:t>
            </a:r>
            <a:r>
              <a:rPr lang="ru-RU" dirty="0" err="1" smtClean="0"/>
              <a:t>окремо</a:t>
            </a:r>
            <a:r>
              <a:rPr lang="ru-RU" dirty="0" smtClean="0"/>
              <a:t> </a:t>
            </a:r>
            <a:r>
              <a:rPr lang="ru-RU" dirty="0" err="1" smtClean="0"/>
              <a:t>розробляються</a:t>
            </a:r>
            <a:r>
              <a:rPr lang="ru-RU" dirty="0" smtClean="0"/>
              <a:t> </a:t>
            </a:r>
            <a:r>
              <a:rPr lang="ru-RU" dirty="0" err="1" smtClean="0"/>
              <a:t>компанією</a:t>
            </a:r>
            <a:r>
              <a:rPr lang="ru-RU" dirty="0" smtClean="0"/>
              <a:t> "</a:t>
            </a:r>
            <a:r>
              <a:rPr lang="ru-RU" dirty="0" err="1" smtClean="0"/>
              <a:t>ProfITsoft</a:t>
            </a:r>
            <a:r>
              <a:rPr lang="ru-RU" dirty="0" smtClean="0"/>
              <a:t>" </a:t>
            </a:r>
            <a:r>
              <a:rPr lang="ru-RU" dirty="0" err="1" smtClean="0"/>
              <a:t>модулі</a:t>
            </a:r>
            <a:r>
              <a:rPr lang="ru-RU" dirty="0" smtClean="0"/>
              <a:t> для </a:t>
            </a:r>
            <a:r>
              <a:rPr lang="ru-RU" dirty="0" err="1" smtClean="0"/>
              <a:t>повноцінного</a:t>
            </a:r>
            <a:r>
              <a:rPr lang="ru-RU" dirty="0" smtClean="0"/>
              <a:t> </a:t>
            </a:r>
            <a:r>
              <a:rPr lang="ru-RU" dirty="0" err="1" smtClean="0"/>
              <a:t>розрахунку</a:t>
            </a:r>
            <a:r>
              <a:rPr lang="ru-RU" dirty="0" smtClean="0"/>
              <a:t> страхового тарифу і </a:t>
            </a:r>
            <a:r>
              <a:rPr lang="ru-RU" dirty="0" err="1" smtClean="0"/>
              <a:t>страхової</a:t>
            </a:r>
            <a:r>
              <a:rPr lang="ru-RU" dirty="0" smtClean="0"/>
              <a:t> </a:t>
            </a:r>
            <a:r>
              <a:rPr lang="ru-RU" dirty="0" err="1" smtClean="0"/>
              <a:t>премії</a:t>
            </a:r>
            <a:r>
              <a:rPr lang="ru-RU" dirty="0" smtClean="0"/>
              <a:t>, а </a:t>
            </a:r>
            <a:r>
              <a:rPr lang="ru-RU" dirty="0" err="1" smtClean="0"/>
              <a:t>також</a:t>
            </a:r>
            <a:r>
              <a:rPr lang="ru-RU" dirty="0" smtClean="0"/>
              <a:t> </a:t>
            </a:r>
            <a:r>
              <a:rPr lang="ru-RU" dirty="0" err="1" smtClean="0"/>
              <a:t>друку</a:t>
            </a:r>
            <a:r>
              <a:rPr lang="ru-RU" dirty="0" smtClean="0"/>
              <a:t> </a:t>
            </a:r>
            <a:r>
              <a:rPr lang="ru-RU" dirty="0" err="1" smtClean="0"/>
              <a:t>документів</a:t>
            </a:r>
            <a:r>
              <a:rPr lang="ru-RU" dirty="0" smtClean="0"/>
              <a:t> </a:t>
            </a:r>
            <a:r>
              <a:rPr lang="ru-RU" dirty="0" err="1" smtClean="0"/>
              <a:t>зі</a:t>
            </a:r>
            <a:r>
              <a:rPr lang="ru-RU" dirty="0" smtClean="0"/>
              <a:t> </a:t>
            </a:r>
            <a:r>
              <a:rPr lang="ru-RU" dirty="0" err="1" smtClean="0"/>
              <a:t>страхових</a:t>
            </a:r>
            <a:r>
              <a:rPr lang="ru-RU" dirty="0" smtClean="0"/>
              <a:t> </a:t>
            </a:r>
            <a:r>
              <a:rPr lang="ru-RU" dirty="0" err="1" smtClean="0"/>
              <a:t>продуктів</a:t>
            </a:r>
            <a:r>
              <a:rPr lang="ru-RU" dirty="0" smtClean="0"/>
              <a:t> </a:t>
            </a:r>
            <a:r>
              <a:rPr lang="ru-RU" dirty="0" err="1" smtClean="0"/>
              <a:t>компанії</a:t>
            </a:r>
            <a:r>
              <a:rPr lang="ru-RU" dirty="0" smtClean="0"/>
              <a:t>;</a:t>
            </a:r>
          </a:p>
          <a:p>
            <a:pPr algn="just"/>
            <a:r>
              <a:rPr lang="ru-RU" dirty="0" err="1" smtClean="0"/>
              <a:t>облік</a:t>
            </a:r>
            <a:r>
              <a:rPr lang="ru-RU" dirty="0" smtClean="0"/>
              <a:t> </a:t>
            </a:r>
            <a:r>
              <a:rPr lang="ru-RU" dirty="0" err="1" smtClean="0"/>
              <a:t>договорів</a:t>
            </a:r>
            <a:r>
              <a:rPr lang="ru-RU" dirty="0" smtClean="0"/>
              <a:t> – для </a:t>
            </a:r>
            <a:r>
              <a:rPr lang="ru-RU" dirty="0" err="1" smtClean="0"/>
              <a:t>внесення</a:t>
            </a:r>
            <a:r>
              <a:rPr lang="ru-RU" dirty="0" smtClean="0"/>
              <a:t> в систему </a:t>
            </a:r>
            <a:r>
              <a:rPr lang="ru-RU" dirty="0" err="1" smtClean="0"/>
              <a:t>договорів</a:t>
            </a:r>
            <a:r>
              <a:rPr lang="ru-RU" dirty="0" smtClean="0"/>
              <a:t> </a:t>
            </a:r>
            <a:r>
              <a:rPr lang="ru-RU" dirty="0" err="1" smtClean="0"/>
              <a:t>зі</a:t>
            </a:r>
            <a:r>
              <a:rPr lang="ru-RU" dirty="0" smtClean="0"/>
              <a:t> </a:t>
            </a:r>
            <a:r>
              <a:rPr lang="ru-RU" dirty="0" err="1" smtClean="0"/>
              <a:t>страхових</a:t>
            </a:r>
            <a:r>
              <a:rPr lang="ru-RU" dirty="0" smtClean="0"/>
              <a:t> </a:t>
            </a:r>
            <a:r>
              <a:rPr lang="ru-RU" dirty="0" err="1" smtClean="0"/>
              <a:t>продуктів</a:t>
            </a:r>
            <a:r>
              <a:rPr lang="ru-RU" dirty="0" smtClean="0"/>
              <a:t>, за </a:t>
            </a:r>
            <a:r>
              <a:rPr lang="ru-RU" dirty="0" err="1" smtClean="0"/>
              <a:t>якими</a:t>
            </a:r>
            <a:r>
              <a:rPr lang="ru-RU" dirty="0" smtClean="0"/>
              <a:t> </a:t>
            </a:r>
            <a:r>
              <a:rPr lang="ru-RU" dirty="0" err="1" smtClean="0"/>
              <a:t>немає</a:t>
            </a:r>
            <a:r>
              <a:rPr lang="ru-RU" dirty="0" smtClean="0"/>
              <a:t> </a:t>
            </a:r>
            <a:r>
              <a:rPr lang="ru-RU" dirty="0" err="1" smtClean="0"/>
              <a:t>калькуляторів</a:t>
            </a:r>
            <a:r>
              <a:rPr lang="ru-RU" dirty="0" smtClean="0"/>
              <a:t>, </a:t>
            </a:r>
            <a:r>
              <a:rPr lang="ru-RU" dirty="0" err="1" smtClean="0"/>
              <a:t>використовуються</a:t>
            </a:r>
            <a:r>
              <a:rPr lang="ru-RU" dirty="0" smtClean="0"/>
              <a:t> </a:t>
            </a:r>
            <a:r>
              <a:rPr lang="ru-RU" dirty="0" err="1" smtClean="0"/>
              <a:t>модулі</a:t>
            </a:r>
            <a:r>
              <a:rPr lang="ru-RU" dirty="0" smtClean="0"/>
              <a:t> </a:t>
            </a:r>
            <a:r>
              <a:rPr lang="ru-RU" dirty="0" err="1" smtClean="0"/>
              <a:t>вве-дення</a:t>
            </a:r>
            <a:r>
              <a:rPr lang="ru-RU" dirty="0" smtClean="0"/>
              <a:t> </a:t>
            </a:r>
            <a:r>
              <a:rPr lang="ru-RU" dirty="0" err="1" smtClean="0"/>
              <a:t>договорів</a:t>
            </a:r>
            <a:r>
              <a:rPr lang="ru-RU" dirty="0" smtClean="0"/>
              <a:t>, </a:t>
            </a:r>
            <a:r>
              <a:rPr lang="ru-RU" dirty="0" err="1" smtClean="0"/>
              <a:t>які</a:t>
            </a:r>
            <a:r>
              <a:rPr lang="ru-RU" dirty="0" smtClean="0"/>
              <a:t> </a:t>
            </a:r>
            <a:r>
              <a:rPr lang="ru-RU" dirty="0" err="1" smtClean="0"/>
              <a:t>налаштовуються</a:t>
            </a:r>
            <a:r>
              <a:rPr lang="ru-RU" dirty="0" smtClean="0"/>
              <a:t> через </a:t>
            </a:r>
            <a:r>
              <a:rPr lang="ru-RU" dirty="0" err="1" smtClean="0"/>
              <a:t>інтерфейс</a:t>
            </a:r>
            <a:r>
              <a:rPr lang="ru-RU" dirty="0" smtClean="0"/>
              <a:t> в </a:t>
            </a:r>
            <a:r>
              <a:rPr lang="ru-RU" dirty="0" err="1" smtClean="0"/>
              <a:t>модулі</a:t>
            </a:r>
            <a:r>
              <a:rPr lang="ru-RU" dirty="0" smtClean="0"/>
              <a:t> "Конструктор </a:t>
            </a:r>
            <a:r>
              <a:rPr lang="ru-RU" dirty="0" err="1" smtClean="0"/>
              <a:t>продуктів</a:t>
            </a:r>
            <a:r>
              <a:rPr lang="ru-RU" dirty="0" smtClean="0"/>
              <a:t>";</a:t>
            </a:r>
          </a:p>
          <a:p>
            <a:pPr algn="just"/>
            <a:r>
              <a:rPr lang="ru-RU" dirty="0" err="1" smtClean="0"/>
              <a:t>імпорт</a:t>
            </a:r>
            <a:r>
              <a:rPr lang="ru-RU" dirty="0" smtClean="0"/>
              <a:t> </a:t>
            </a:r>
            <a:r>
              <a:rPr lang="ru-RU" dirty="0" err="1" smtClean="0"/>
              <a:t>списків</a:t>
            </a:r>
            <a:r>
              <a:rPr lang="ru-RU" dirty="0" smtClean="0"/>
              <a:t> </a:t>
            </a:r>
            <a:r>
              <a:rPr lang="ru-RU" dirty="0" err="1" smtClean="0"/>
              <a:t>даних</a:t>
            </a:r>
            <a:r>
              <a:rPr lang="ru-RU" dirty="0" smtClean="0"/>
              <a:t> – </a:t>
            </a:r>
            <a:r>
              <a:rPr lang="ru-RU" dirty="0" err="1" smtClean="0"/>
              <a:t>дозволяє</a:t>
            </a:r>
            <a:r>
              <a:rPr lang="ru-RU" dirty="0" smtClean="0"/>
              <a:t> </a:t>
            </a:r>
            <a:r>
              <a:rPr lang="ru-RU" dirty="0" err="1" smtClean="0"/>
              <a:t>істотно</a:t>
            </a:r>
            <a:r>
              <a:rPr lang="ru-RU" dirty="0" smtClean="0"/>
              <a:t> </a:t>
            </a:r>
            <a:r>
              <a:rPr lang="ru-RU" dirty="0" err="1" smtClean="0"/>
              <a:t>заощадити</a:t>
            </a:r>
            <a:r>
              <a:rPr lang="ru-RU" dirty="0" smtClean="0"/>
              <a:t> час при </a:t>
            </a:r>
            <a:r>
              <a:rPr lang="ru-RU" dirty="0" err="1" smtClean="0"/>
              <a:t>внесенні</a:t>
            </a:r>
            <a:r>
              <a:rPr lang="ru-RU" dirty="0" smtClean="0"/>
              <a:t> </a:t>
            </a:r>
            <a:r>
              <a:rPr lang="ru-RU" dirty="0" err="1" smtClean="0"/>
              <a:t>інформації</a:t>
            </a:r>
            <a:r>
              <a:rPr lang="ru-RU" dirty="0" smtClean="0"/>
              <a:t> в систему </a:t>
            </a:r>
            <a:r>
              <a:rPr lang="ru-RU" dirty="0" err="1" smtClean="0"/>
              <a:t>дозволяє</a:t>
            </a:r>
            <a:r>
              <a:rPr lang="ru-RU" dirty="0" smtClean="0"/>
              <a:t> процедура автоматичного </a:t>
            </a:r>
            <a:r>
              <a:rPr lang="ru-RU" dirty="0" err="1" smtClean="0"/>
              <a:t>імпорту</a:t>
            </a:r>
            <a:r>
              <a:rPr lang="ru-RU" dirty="0" smtClean="0"/>
              <a:t> </a:t>
            </a:r>
            <a:r>
              <a:rPr lang="ru-RU" dirty="0" err="1" smtClean="0"/>
              <a:t>списків</a:t>
            </a:r>
            <a:r>
              <a:rPr lang="ru-RU" dirty="0" smtClean="0"/>
              <a:t> </a:t>
            </a:r>
            <a:r>
              <a:rPr lang="ru-RU" dirty="0" err="1" smtClean="0"/>
              <a:t>даних</a:t>
            </a:r>
            <a:r>
              <a:rPr lang="ru-RU" dirty="0" smtClean="0"/>
              <a:t> (</a:t>
            </a:r>
            <a:r>
              <a:rPr lang="ru-RU" dirty="0" err="1" smtClean="0"/>
              <a:t>застрахованих</a:t>
            </a:r>
            <a:r>
              <a:rPr lang="ru-RU" dirty="0" smtClean="0"/>
              <a:t> </a:t>
            </a:r>
            <a:r>
              <a:rPr lang="ru-RU" dirty="0" err="1" smtClean="0"/>
              <a:t>об'єктів</a:t>
            </a:r>
            <a:r>
              <a:rPr lang="ru-RU" dirty="0" smtClean="0"/>
              <a:t>, </a:t>
            </a:r>
            <a:r>
              <a:rPr lang="ru-RU" dirty="0" err="1" smtClean="0"/>
              <a:t>застрахованих</a:t>
            </a:r>
            <a:r>
              <a:rPr lang="ru-RU" dirty="0" smtClean="0"/>
              <a:t> </a:t>
            </a:r>
            <a:r>
              <a:rPr lang="ru-RU" dirty="0" err="1" smtClean="0"/>
              <a:t>осіб</a:t>
            </a:r>
            <a:r>
              <a:rPr lang="ru-RU" dirty="0" smtClean="0"/>
              <a:t>, </a:t>
            </a:r>
            <a:r>
              <a:rPr lang="ru-RU" dirty="0" err="1" smtClean="0"/>
              <a:t>договорів</a:t>
            </a:r>
            <a:r>
              <a:rPr lang="ru-RU" dirty="0" smtClean="0"/>
              <a:t> </a:t>
            </a:r>
            <a:r>
              <a:rPr lang="ru-RU" dirty="0" err="1" smtClean="0"/>
              <a:t>страхування</a:t>
            </a:r>
            <a:r>
              <a:rPr lang="ru-RU" dirty="0" smtClean="0"/>
              <a:t> та </a:t>
            </a:r>
            <a:r>
              <a:rPr lang="ru-RU" dirty="0" err="1" smtClean="0"/>
              <a:t>ін</a:t>
            </a:r>
            <a:r>
              <a:rPr lang="ru-RU" dirty="0" smtClean="0"/>
              <a:t>.) в пакетному </a:t>
            </a:r>
            <a:r>
              <a:rPr lang="ru-RU" dirty="0" err="1" smtClean="0"/>
              <a:t>режимі</a:t>
            </a:r>
            <a:r>
              <a:rPr lang="ru-RU" dirty="0" smtClean="0"/>
              <a:t>;</a:t>
            </a:r>
          </a:p>
          <a:p>
            <a:pPr algn="just"/>
            <a:r>
              <a:rPr lang="ru-RU" dirty="0" err="1" smtClean="0"/>
              <a:t>андерайтинг</a:t>
            </a:r>
            <a:r>
              <a:rPr lang="ru-RU" dirty="0" smtClean="0"/>
              <a:t> – </a:t>
            </a:r>
            <a:r>
              <a:rPr lang="ru-RU" dirty="0" err="1" smtClean="0"/>
              <a:t>завдяки</a:t>
            </a:r>
            <a:r>
              <a:rPr lang="ru-RU" dirty="0" smtClean="0"/>
              <a:t> </a:t>
            </a:r>
            <a:r>
              <a:rPr lang="ru-RU" dirty="0" err="1" smtClean="0"/>
              <a:t>йому</a:t>
            </a:r>
            <a:r>
              <a:rPr lang="ru-RU" dirty="0" smtClean="0"/>
              <a:t> в </a:t>
            </a:r>
            <a:r>
              <a:rPr lang="ru-RU" dirty="0" err="1" smtClean="0"/>
              <a:t>режимі</a:t>
            </a:r>
            <a:r>
              <a:rPr lang="ru-RU" dirty="0" smtClean="0"/>
              <a:t> </a:t>
            </a:r>
            <a:r>
              <a:rPr lang="ru-RU" dirty="0" err="1" smtClean="0"/>
              <a:t>online</a:t>
            </a:r>
            <a:r>
              <a:rPr lang="ru-RU" dirty="0" smtClean="0"/>
              <a:t> </a:t>
            </a:r>
            <a:r>
              <a:rPr lang="ru-RU" dirty="0" err="1" smtClean="0"/>
              <a:t>нестандартні</a:t>
            </a:r>
            <a:r>
              <a:rPr lang="ru-RU" dirty="0" smtClean="0"/>
              <a:t> </a:t>
            </a:r>
            <a:r>
              <a:rPr lang="ru-RU" dirty="0" err="1" smtClean="0"/>
              <a:t>умови</a:t>
            </a:r>
            <a:r>
              <a:rPr lang="ru-RU" dirty="0" smtClean="0"/>
              <a:t> за </a:t>
            </a:r>
            <a:r>
              <a:rPr lang="ru-RU" dirty="0" err="1" smtClean="0"/>
              <a:t>укладеними</a:t>
            </a:r>
            <a:r>
              <a:rPr lang="ru-RU" dirty="0" smtClean="0"/>
              <a:t> договорами оперативно </a:t>
            </a:r>
            <a:r>
              <a:rPr lang="ru-RU" dirty="0" err="1" smtClean="0"/>
              <a:t>узгоджуються</a:t>
            </a:r>
            <a:r>
              <a:rPr lang="ru-RU" dirty="0" smtClean="0"/>
              <a:t> агентами з </a:t>
            </a:r>
            <a:r>
              <a:rPr lang="ru-RU" dirty="0" err="1" smtClean="0"/>
              <a:t>головним</a:t>
            </a:r>
            <a:r>
              <a:rPr lang="ru-RU" dirty="0" smtClean="0"/>
              <a:t> </a:t>
            </a:r>
            <a:r>
              <a:rPr lang="ru-RU" dirty="0" err="1" smtClean="0"/>
              <a:t>офісом</a:t>
            </a:r>
            <a:r>
              <a:rPr lang="ru-RU" dirty="0" smtClean="0"/>
              <a:t>, а режим </a:t>
            </a:r>
            <a:r>
              <a:rPr lang="ru-RU" dirty="0" err="1" smtClean="0"/>
              <a:t>постперевірки</a:t>
            </a:r>
            <a:r>
              <a:rPr lang="ru-RU" dirty="0" smtClean="0"/>
              <a:t> дозволить не </a:t>
            </a:r>
            <a:r>
              <a:rPr lang="ru-RU" dirty="0" err="1" smtClean="0"/>
              <a:t>пропустити</a:t>
            </a:r>
            <a:r>
              <a:rPr lang="ru-RU" dirty="0" smtClean="0"/>
              <a:t> </a:t>
            </a:r>
            <a:r>
              <a:rPr lang="ru-RU" dirty="0" err="1" smtClean="0"/>
              <a:t>їх</a:t>
            </a:r>
            <a:r>
              <a:rPr lang="ru-RU" dirty="0" smtClean="0"/>
              <a:t> </a:t>
            </a:r>
            <a:r>
              <a:rPr lang="ru-RU" dirty="0" err="1" smtClean="0"/>
              <a:t>навіть</a:t>
            </a:r>
            <a:r>
              <a:rPr lang="ru-RU" dirty="0" smtClean="0"/>
              <a:t> в уже </a:t>
            </a:r>
            <a:r>
              <a:rPr lang="ru-RU" dirty="0" err="1" smtClean="0"/>
              <a:t>укладених</a:t>
            </a:r>
            <a:r>
              <a:rPr lang="ru-RU" dirty="0" smtClean="0"/>
              <a:t> договорах;</a:t>
            </a:r>
          </a:p>
          <a:p>
            <a:pPr algn="just"/>
            <a:r>
              <a:rPr lang="ru-RU" dirty="0" err="1" smtClean="0"/>
              <a:t>облік</a:t>
            </a:r>
            <a:r>
              <a:rPr lang="ru-RU" dirty="0" smtClean="0"/>
              <a:t> </a:t>
            </a:r>
            <a:r>
              <a:rPr lang="ru-RU" dirty="0" err="1" smtClean="0"/>
              <a:t>бланків</a:t>
            </a:r>
            <a:r>
              <a:rPr lang="ru-RU" dirty="0" smtClean="0"/>
              <a:t> – в </a:t>
            </a:r>
            <a:r>
              <a:rPr lang="ru-RU" dirty="0" err="1" smtClean="0"/>
              <a:t>системі</a:t>
            </a:r>
            <a:r>
              <a:rPr lang="ru-RU" dirty="0" smtClean="0"/>
              <a:t> </a:t>
            </a:r>
            <a:r>
              <a:rPr lang="ru-RU" dirty="0" err="1" smtClean="0"/>
              <a:t>реалізована</a:t>
            </a:r>
            <a:r>
              <a:rPr lang="ru-RU" dirty="0" smtClean="0"/>
              <a:t> </a:t>
            </a:r>
            <a:r>
              <a:rPr lang="ru-RU" dirty="0" err="1" smtClean="0"/>
              <a:t>підтримка</a:t>
            </a:r>
            <a:r>
              <a:rPr lang="ru-RU" dirty="0" smtClean="0"/>
              <a:t> </a:t>
            </a:r>
            <a:r>
              <a:rPr lang="ru-RU" dirty="0" err="1" smtClean="0"/>
              <a:t>всіх</a:t>
            </a:r>
            <a:r>
              <a:rPr lang="ru-RU" dirty="0" smtClean="0"/>
              <a:t> </a:t>
            </a:r>
            <a:r>
              <a:rPr lang="ru-RU" dirty="0" err="1" smtClean="0"/>
              <a:t>бізнес</a:t>
            </a:r>
            <a:r>
              <a:rPr lang="ru-RU" dirty="0" smtClean="0"/>
              <a:t>– </a:t>
            </a:r>
            <a:r>
              <a:rPr lang="ru-RU" dirty="0" err="1" smtClean="0"/>
              <a:t>процесів</a:t>
            </a:r>
            <a:r>
              <a:rPr lang="ru-RU" dirty="0" smtClean="0"/>
              <a:t> </a:t>
            </a:r>
            <a:r>
              <a:rPr lang="ru-RU" dirty="0" err="1" smtClean="0"/>
              <a:t>роботи</a:t>
            </a:r>
            <a:r>
              <a:rPr lang="ru-RU" dirty="0" smtClean="0"/>
              <a:t> з бланками </a:t>
            </a:r>
            <a:r>
              <a:rPr lang="ru-RU" dirty="0" err="1" smtClean="0"/>
              <a:t>від</a:t>
            </a:r>
            <a:r>
              <a:rPr lang="ru-RU" dirty="0" smtClean="0"/>
              <a:t> </a:t>
            </a:r>
            <a:r>
              <a:rPr lang="ru-RU" dirty="0" err="1" smtClean="0"/>
              <a:t>їх</a:t>
            </a:r>
            <a:r>
              <a:rPr lang="ru-RU" dirty="0" smtClean="0"/>
              <a:t> </a:t>
            </a:r>
            <a:r>
              <a:rPr lang="ru-RU" dirty="0" err="1" smtClean="0"/>
              <a:t>отримання</a:t>
            </a:r>
            <a:r>
              <a:rPr lang="ru-RU" dirty="0" smtClean="0"/>
              <a:t> до </a:t>
            </a:r>
            <a:r>
              <a:rPr lang="ru-RU" dirty="0" err="1" smtClean="0"/>
              <a:t>списання</a:t>
            </a:r>
            <a:r>
              <a:rPr lang="ru-RU" dirty="0" smtClean="0"/>
              <a:t>, а </a:t>
            </a:r>
            <a:r>
              <a:rPr lang="ru-RU" dirty="0" err="1" smtClean="0"/>
              <a:t>також</a:t>
            </a:r>
            <a:r>
              <a:rPr lang="ru-RU" dirty="0" smtClean="0"/>
              <a:t> </a:t>
            </a:r>
            <a:r>
              <a:rPr lang="ru-RU" dirty="0" err="1" smtClean="0"/>
              <a:t>жорсткий</a:t>
            </a:r>
            <a:r>
              <a:rPr lang="ru-RU" dirty="0" smtClean="0"/>
              <a:t> контроль </a:t>
            </a:r>
            <a:r>
              <a:rPr lang="ru-RU" dirty="0" err="1" smtClean="0"/>
              <a:t>можливості</a:t>
            </a:r>
            <a:r>
              <a:rPr lang="ru-RU" dirty="0" smtClean="0"/>
              <a:t> </a:t>
            </a:r>
            <a:r>
              <a:rPr lang="ru-RU" dirty="0" err="1" smtClean="0"/>
              <a:t>використання</a:t>
            </a:r>
            <a:r>
              <a:rPr lang="ru-RU" dirty="0" smtClean="0"/>
              <a:t> конкретного бланка агентами в </a:t>
            </a:r>
            <a:r>
              <a:rPr lang="ru-RU" dirty="0" err="1" smtClean="0"/>
              <a:t>залежності</a:t>
            </a:r>
            <a:r>
              <a:rPr lang="ru-RU" dirty="0" smtClean="0"/>
              <a:t> </a:t>
            </a:r>
            <a:r>
              <a:rPr lang="ru-RU" dirty="0" err="1" smtClean="0"/>
              <a:t>від</a:t>
            </a:r>
            <a:r>
              <a:rPr lang="ru-RU" dirty="0" smtClean="0"/>
              <a:t> </a:t>
            </a:r>
            <a:r>
              <a:rPr lang="ru-RU" dirty="0" err="1" smtClean="0"/>
              <a:t>його</a:t>
            </a:r>
            <a:r>
              <a:rPr lang="ru-RU" dirty="0" smtClean="0"/>
              <a:t> </a:t>
            </a:r>
            <a:r>
              <a:rPr lang="ru-RU" dirty="0" err="1" smtClean="0"/>
              <a:t>належності</a:t>
            </a:r>
            <a:r>
              <a:rPr lang="ru-RU" dirty="0" smtClean="0"/>
              <a:t> та поточного статусу;</a:t>
            </a:r>
          </a:p>
          <a:p>
            <a:pPr algn="just"/>
            <a:r>
              <a:rPr lang="ru-RU" dirty="0" err="1" smtClean="0"/>
              <a:t>комісійні</a:t>
            </a:r>
            <a:r>
              <a:rPr lang="ru-RU" dirty="0" smtClean="0"/>
              <a:t> – </a:t>
            </a:r>
            <a:r>
              <a:rPr lang="ru-RU" dirty="0" err="1" smtClean="0"/>
              <a:t>можливості</a:t>
            </a:r>
            <a:r>
              <a:rPr lang="ru-RU" dirty="0" smtClean="0"/>
              <a:t> </a:t>
            </a:r>
            <a:r>
              <a:rPr lang="ru-RU" dirty="0" err="1" smtClean="0"/>
              <a:t>налаштування</a:t>
            </a:r>
            <a:r>
              <a:rPr lang="ru-RU" dirty="0" smtClean="0"/>
              <a:t> </a:t>
            </a:r>
            <a:r>
              <a:rPr lang="ru-RU" dirty="0" err="1" smtClean="0"/>
              <a:t>параметрів</a:t>
            </a:r>
            <a:r>
              <a:rPr lang="ru-RU" dirty="0" smtClean="0"/>
              <a:t> </a:t>
            </a:r>
            <a:r>
              <a:rPr lang="ru-RU" dirty="0" err="1" smtClean="0"/>
              <a:t>комісійних</a:t>
            </a:r>
            <a:r>
              <a:rPr lang="ru-RU" dirty="0" smtClean="0"/>
              <a:t> </a:t>
            </a:r>
            <a:r>
              <a:rPr lang="ru-RU" dirty="0" err="1" smtClean="0"/>
              <a:t>задові-льнять</a:t>
            </a:r>
            <a:r>
              <a:rPr lang="ru-RU" dirty="0" smtClean="0"/>
              <a:t> </a:t>
            </a:r>
            <a:r>
              <a:rPr lang="ru-RU" dirty="0" err="1" smtClean="0"/>
              <a:t>найвибагливіших</a:t>
            </a:r>
            <a:r>
              <a:rPr lang="ru-RU" dirty="0" smtClean="0"/>
              <a:t> </a:t>
            </a:r>
            <a:r>
              <a:rPr lang="ru-RU" dirty="0" err="1" smtClean="0"/>
              <a:t>клієнтів</a:t>
            </a:r>
            <a:r>
              <a:rPr lang="ru-RU" dirty="0" smtClean="0"/>
              <a:t>. А списки </a:t>
            </a:r>
            <a:r>
              <a:rPr lang="ru-RU" dirty="0" err="1" smtClean="0"/>
              <a:t>договорів</a:t>
            </a:r>
            <a:r>
              <a:rPr lang="ru-RU" dirty="0" smtClean="0"/>
              <a:t> для </a:t>
            </a:r>
            <a:r>
              <a:rPr lang="ru-RU" dirty="0" err="1" smtClean="0"/>
              <a:t>нарахування</a:t>
            </a:r>
            <a:r>
              <a:rPr lang="ru-RU" dirty="0" smtClean="0"/>
              <a:t> </a:t>
            </a:r>
            <a:r>
              <a:rPr lang="ru-RU" dirty="0" err="1" smtClean="0"/>
              <a:t>комісії</a:t>
            </a:r>
            <a:r>
              <a:rPr lang="ru-RU" dirty="0" smtClean="0"/>
              <a:t> та </a:t>
            </a:r>
            <a:r>
              <a:rPr lang="ru-RU" dirty="0" err="1" smtClean="0"/>
              <a:t>відповідні</a:t>
            </a:r>
            <a:r>
              <a:rPr lang="ru-RU" dirty="0" smtClean="0"/>
              <a:t> </a:t>
            </a:r>
            <a:r>
              <a:rPr lang="ru-RU" dirty="0" err="1" smtClean="0"/>
              <a:t>акти</a:t>
            </a:r>
            <a:r>
              <a:rPr lang="ru-RU" dirty="0" smtClean="0"/>
              <a:t> </a:t>
            </a:r>
            <a:r>
              <a:rPr lang="ru-RU" dirty="0" err="1" smtClean="0"/>
              <a:t>виконаних</a:t>
            </a:r>
            <a:r>
              <a:rPr lang="ru-RU" dirty="0" smtClean="0"/>
              <a:t> </a:t>
            </a:r>
            <a:r>
              <a:rPr lang="ru-RU" dirty="0" err="1" smtClean="0"/>
              <a:t>робіт</a:t>
            </a:r>
            <a:r>
              <a:rPr lang="ru-RU" dirty="0" smtClean="0"/>
              <a:t> </a:t>
            </a:r>
            <a:r>
              <a:rPr lang="ru-RU" dirty="0" err="1" smtClean="0"/>
              <a:t>формуються</a:t>
            </a:r>
            <a:r>
              <a:rPr lang="ru-RU" dirty="0" smtClean="0"/>
              <a:t> з </a:t>
            </a:r>
            <a:r>
              <a:rPr lang="ru-RU" dirty="0" err="1" smtClean="0"/>
              <a:t>системи</a:t>
            </a:r>
            <a:r>
              <a:rPr lang="ru-RU" dirty="0" smtClean="0"/>
              <a:t> в </a:t>
            </a:r>
            <a:r>
              <a:rPr lang="ru-RU" dirty="0" err="1" smtClean="0"/>
              <a:t>напівавтоматичному</a:t>
            </a:r>
            <a:r>
              <a:rPr lang="ru-RU" dirty="0" smtClean="0"/>
              <a:t> </a:t>
            </a:r>
            <a:r>
              <a:rPr lang="ru-RU" dirty="0" err="1" smtClean="0"/>
              <a:t>режимі</a:t>
            </a:r>
            <a:r>
              <a:rPr lang="ru-RU" dirty="0" smtClean="0"/>
              <a:t>;</a:t>
            </a:r>
          </a:p>
          <a:p>
            <a:pPr algn="just"/>
            <a:r>
              <a:rPr lang="ru-RU" dirty="0" err="1" smtClean="0"/>
              <a:t>врегулювання</a:t>
            </a:r>
            <a:r>
              <a:rPr lang="ru-RU" dirty="0" smtClean="0"/>
              <a:t> – </a:t>
            </a:r>
            <a:r>
              <a:rPr lang="ru-RU" dirty="0" err="1" smtClean="0"/>
              <a:t>головна</a:t>
            </a:r>
            <a:r>
              <a:rPr lang="ru-RU" dirty="0" smtClean="0"/>
              <a:t> </a:t>
            </a:r>
            <a:r>
              <a:rPr lang="ru-RU" dirty="0" err="1" smtClean="0"/>
              <a:t>особливість</a:t>
            </a:r>
            <a:r>
              <a:rPr lang="ru-RU" dirty="0" smtClean="0"/>
              <a:t> </a:t>
            </a:r>
            <a:r>
              <a:rPr lang="ru-RU" dirty="0" err="1" smtClean="0"/>
              <a:t>підходу</a:t>
            </a:r>
            <a:r>
              <a:rPr lang="ru-RU" dirty="0" smtClean="0"/>
              <a:t> </a:t>
            </a:r>
            <a:r>
              <a:rPr lang="ru-RU" dirty="0" err="1" smtClean="0"/>
              <a:t>розробників</a:t>
            </a:r>
            <a:r>
              <a:rPr lang="ru-RU" dirty="0" smtClean="0"/>
              <a:t> до </a:t>
            </a:r>
            <a:r>
              <a:rPr lang="ru-RU" dirty="0" err="1" smtClean="0"/>
              <a:t>автома-тизації</a:t>
            </a:r>
            <a:r>
              <a:rPr lang="ru-RU" dirty="0" smtClean="0"/>
              <a:t> </a:t>
            </a:r>
            <a:r>
              <a:rPr lang="ru-RU" dirty="0" err="1" smtClean="0"/>
              <a:t>процесів</a:t>
            </a:r>
            <a:r>
              <a:rPr lang="ru-RU" dirty="0" smtClean="0"/>
              <a:t> </a:t>
            </a:r>
            <a:r>
              <a:rPr lang="ru-RU" dirty="0" err="1" smtClean="0"/>
              <a:t>врегулювання</a:t>
            </a:r>
            <a:r>
              <a:rPr lang="ru-RU" dirty="0" smtClean="0"/>
              <a:t> в </a:t>
            </a:r>
            <a:r>
              <a:rPr lang="ru-RU" dirty="0" err="1" smtClean="0"/>
              <a:t>системі</a:t>
            </a:r>
            <a:r>
              <a:rPr lang="ru-RU" dirty="0" smtClean="0"/>
              <a:t> – </a:t>
            </a:r>
            <a:r>
              <a:rPr lang="ru-RU" dirty="0" err="1" smtClean="0"/>
              <a:t>він</a:t>
            </a:r>
            <a:r>
              <a:rPr lang="ru-RU" dirty="0" smtClean="0"/>
              <a:t> </a:t>
            </a:r>
            <a:r>
              <a:rPr lang="ru-RU" dirty="0" err="1" smtClean="0"/>
              <a:t>розглядається</a:t>
            </a:r>
            <a:r>
              <a:rPr lang="ru-RU" dirty="0" smtClean="0"/>
              <a:t> </a:t>
            </a:r>
            <a:r>
              <a:rPr lang="ru-RU" dirty="0" err="1" smtClean="0"/>
              <a:t>саме</a:t>
            </a:r>
            <a:r>
              <a:rPr lang="ru-RU" dirty="0" smtClean="0"/>
              <a:t> як </a:t>
            </a:r>
            <a:r>
              <a:rPr lang="ru-RU" dirty="0" err="1" smtClean="0"/>
              <a:t>бізнес-процес</a:t>
            </a:r>
            <a:r>
              <a:rPr lang="ru-RU" dirty="0" smtClean="0"/>
              <a:t>, </a:t>
            </a:r>
            <a:r>
              <a:rPr lang="ru-RU" dirty="0" err="1" smtClean="0"/>
              <a:t>workflow</a:t>
            </a:r>
            <a:r>
              <a:rPr lang="ru-RU" dirty="0" smtClean="0"/>
              <a:t>, тому </a:t>
            </a:r>
            <a:r>
              <a:rPr lang="ru-RU" dirty="0" err="1" smtClean="0"/>
              <a:t>що</a:t>
            </a:r>
            <a:r>
              <a:rPr lang="ru-RU" dirty="0" smtClean="0"/>
              <a:t> одного </a:t>
            </a:r>
            <a:r>
              <a:rPr lang="ru-RU" dirty="0" err="1" smtClean="0"/>
              <a:t>обліку</a:t>
            </a:r>
            <a:r>
              <a:rPr lang="ru-RU" dirty="0" smtClean="0"/>
              <a:t> в </a:t>
            </a:r>
            <a:r>
              <a:rPr lang="ru-RU" dirty="0" err="1" smtClean="0"/>
              <a:t>даному</a:t>
            </a:r>
            <a:r>
              <a:rPr lang="ru-RU" dirty="0" smtClean="0"/>
              <a:t> </a:t>
            </a:r>
            <a:r>
              <a:rPr lang="ru-RU" dirty="0" err="1" smtClean="0"/>
              <a:t>випадку</a:t>
            </a:r>
            <a:r>
              <a:rPr lang="ru-RU" dirty="0" smtClean="0"/>
              <a:t> </a:t>
            </a:r>
            <a:r>
              <a:rPr lang="ru-RU" dirty="0" err="1" smtClean="0"/>
              <a:t>недостатньо</a:t>
            </a:r>
            <a:r>
              <a:rPr lang="ru-RU" dirty="0" smtClean="0"/>
              <a:t>;</a:t>
            </a:r>
          </a:p>
          <a:p>
            <a:pPr algn="just"/>
            <a:r>
              <a:rPr lang="ru-RU" dirty="0" err="1" smtClean="0"/>
              <a:t>адміністрування</a:t>
            </a:r>
            <a:r>
              <a:rPr lang="ru-RU" dirty="0" smtClean="0"/>
              <a:t> – при </a:t>
            </a:r>
            <a:r>
              <a:rPr lang="ru-RU" dirty="0" err="1" smtClean="0"/>
              <a:t>розробці</a:t>
            </a:r>
            <a:r>
              <a:rPr lang="ru-RU" dirty="0" smtClean="0"/>
              <a:t> систем </a:t>
            </a:r>
            <a:r>
              <a:rPr lang="ru-RU" dirty="0" err="1" smtClean="0"/>
              <a:t>закладений</a:t>
            </a:r>
            <a:r>
              <a:rPr lang="ru-RU" dirty="0" smtClean="0"/>
              <a:t> принцип </a:t>
            </a:r>
            <a:r>
              <a:rPr lang="ru-RU" dirty="0" err="1" smtClean="0"/>
              <a:t>розум-ного</a:t>
            </a:r>
            <a:r>
              <a:rPr lang="ru-RU" dirty="0" smtClean="0"/>
              <a:t> </a:t>
            </a:r>
            <a:r>
              <a:rPr lang="ru-RU" dirty="0" err="1" smtClean="0"/>
              <a:t>рівня</a:t>
            </a:r>
            <a:r>
              <a:rPr lang="ru-RU" dirty="0" smtClean="0"/>
              <a:t> </a:t>
            </a:r>
            <a:r>
              <a:rPr lang="ru-RU" dirty="0" err="1" smtClean="0"/>
              <a:t>можливостей</a:t>
            </a:r>
            <a:r>
              <a:rPr lang="ru-RU" dirty="0" smtClean="0"/>
              <a:t> </a:t>
            </a:r>
            <a:r>
              <a:rPr lang="ru-RU" dirty="0" err="1" smtClean="0"/>
              <a:t>щодо</a:t>
            </a:r>
            <a:r>
              <a:rPr lang="ru-RU" dirty="0" smtClean="0"/>
              <a:t> </a:t>
            </a:r>
            <a:r>
              <a:rPr lang="ru-RU" dirty="0" err="1" smtClean="0"/>
              <a:t>встановлення</a:t>
            </a:r>
            <a:r>
              <a:rPr lang="ru-RU" dirty="0" smtClean="0"/>
              <a:t> </a:t>
            </a:r>
            <a:r>
              <a:rPr lang="ru-RU" dirty="0" err="1" smtClean="0"/>
              <a:t>параметрів</a:t>
            </a:r>
            <a:r>
              <a:rPr lang="ru-RU" dirty="0" smtClean="0"/>
              <a:t> силами </a:t>
            </a:r>
            <a:r>
              <a:rPr lang="ru-RU" dirty="0" err="1" smtClean="0"/>
              <a:t>самої</a:t>
            </a:r>
            <a:r>
              <a:rPr lang="ru-RU" dirty="0" smtClean="0"/>
              <a:t> </a:t>
            </a:r>
            <a:r>
              <a:rPr lang="ru-RU" dirty="0" err="1" smtClean="0"/>
              <a:t>страхової</a:t>
            </a:r>
            <a:r>
              <a:rPr lang="ru-RU" dirty="0" smtClean="0"/>
              <a:t> </a:t>
            </a:r>
            <a:r>
              <a:rPr lang="ru-RU" dirty="0" err="1" smtClean="0"/>
              <a:t>компанії</a:t>
            </a:r>
            <a:r>
              <a:rPr lang="ru-RU" dirty="0" smtClean="0"/>
              <a:t>. Але при </a:t>
            </a:r>
            <a:r>
              <a:rPr lang="ru-RU" dirty="0" err="1" smtClean="0"/>
              <a:t>цьому</a:t>
            </a:r>
            <a:r>
              <a:rPr lang="ru-RU" dirty="0" smtClean="0"/>
              <a:t> </a:t>
            </a:r>
            <a:r>
              <a:rPr lang="ru-RU" dirty="0" err="1" smtClean="0"/>
              <a:t>змінювати</a:t>
            </a:r>
            <a:r>
              <a:rPr lang="ru-RU" dirty="0" smtClean="0"/>
              <a:t> </a:t>
            </a:r>
            <a:r>
              <a:rPr lang="ru-RU" dirty="0" err="1" smtClean="0"/>
              <a:t>програмний</a:t>
            </a:r>
            <a:r>
              <a:rPr lang="ru-RU" dirty="0" smtClean="0"/>
              <a:t> код </a:t>
            </a:r>
            <a:r>
              <a:rPr lang="ru-RU" dirty="0" err="1" smtClean="0"/>
              <a:t>системи</a:t>
            </a:r>
            <a:r>
              <a:rPr lang="ru-RU" dirty="0" smtClean="0"/>
              <a:t> для </a:t>
            </a:r>
            <a:r>
              <a:rPr lang="ru-RU" dirty="0" err="1" smtClean="0"/>
              <a:t>її</a:t>
            </a:r>
            <a:r>
              <a:rPr lang="ru-RU" dirty="0" smtClean="0"/>
              <a:t> </a:t>
            </a:r>
            <a:r>
              <a:rPr lang="ru-RU" dirty="0" err="1" smtClean="0"/>
              <a:t>конфігурації</a:t>
            </a:r>
            <a:r>
              <a:rPr lang="ru-RU" dirty="0" smtClean="0"/>
              <a:t> не </a:t>
            </a:r>
            <a:r>
              <a:rPr lang="ru-RU" dirty="0" err="1" smtClean="0"/>
              <a:t>доведеться</a:t>
            </a:r>
            <a:r>
              <a:rPr lang="ru-RU" dirty="0" smtClean="0"/>
              <a:t> ).</a:t>
            </a:r>
            <a:endParaRPr lang="ru-RU" dirty="0"/>
          </a:p>
        </p:txBody>
      </p:sp>
    </p:spTree>
    <p:extLst>
      <p:ext uri="{BB962C8B-B14F-4D97-AF65-F5344CB8AC3E}">
        <p14:creationId xmlns:p14="http://schemas.microsoft.com/office/powerpoint/2010/main" val="141554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Онлайн-система «ГЕНПОЛІС»</a:t>
            </a:r>
            <a:r>
              <a:rPr lang="ru-RU" dirty="0" smtClean="0"/>
              <a:t/>
            </a:r>
            <a:br>
              <a:rPr lang="ru-RU" dirty="0" smtClean="0"/>
            </a:br>
            <a:endParaRPr lang="ru-RU" dirty="0"/>
          </a:p>
        </p:txBody>
      </p:sp>
      <p:sp>
        <p:nvSpPr>
          <p:cNvPr id="3" name="Объект 2"/>
          <p:cNvSpPr>
            <a:spLocks noGrp="1"/>
          </p:cNvSpPr>
          <p:nvPr>
            <p:ph idx="1"/>
          </p:nvPr>
        </p:nvSpPr>
        <p:spPr/>
        <p:txBody>
          <a:bodyPr/>
          <a:lstStyle/>
          <a:p>
            <a:pPr marL="0" indent="0" algn="just">
              <a:buNone/>
            </a:pPr>
            <a:r>
              <a:rPr lang="uk-UA" dirty="0" smtClean="0"/>
              <a:t>Метою </a:t>
            </a:r>
            <a:r>
              <a:rPr lang="uk-UA" dirty="0"/>
              <a:t>її є оптимізація процесу продажу певних страхових продуктів за межами офісу компанії, забезпечення первинного обліку та організація передачі інформації в ERP-систему.</a:t>
            </a:r>
            <a:endParaRPr lang="ru-RU" dirty="0"/>
          </a:p>
          <a:p>
            <a:pPr algn="just"/>
            <a:r>
              <a:rPr lang="uk-UA" dirty="0" smtClean="0"/>
              <a:t> </a:t>
            </a:r>
            <a:endParaRPr lang="ru-RU" dirty="0"/>
          </a:p>
        </p:txBody>
      </p:sp>
    </p:spTree>
    <p:extLst>
      <p:ext uri="{BB962C8B-B14F-4D97-AF65-F5344CB8AC3E}">
        <p14:creationId xmlns:p14="http://schemas.microsoft.com/office/powerpoint/2010/main" val="88628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09"/>
            <a:ext cx="8911687" cy="1292240"/>
          </a:xfrm>
        </p:spPr>
        <p:txBody>
          <a:bodyPr>
            <a:noAutofit/>
          </a:bodyPr>
          <a:lstStyle/>
          <a:p>
            <a:pPr algn="just"/>
            <a:r>
              <a:rPr lang="ru-RU" sz="2400" dirty="0" err="1" smtClean="0"/>
              <a:t>Сучасне</a:t>
            </a:r>
            <a:r>
              <a:rPr lang="ru-RU" sz="2400" dirty="0" smtClean="0"/>
              <a:t> </a:t>
            </a:r>
            <a:r>
              <a:rPr lang="ru-RU" sz="2400" dirty="0" err="1"/>
              <a:t>управління</a:t>
            </a:r>
            <a:r>
              <a:rPr lang="ru-RU" sz="2400" dirty="0"/>
              <a:t> страховою </a:t>
            </a:r>
            <a:r>
              <a:rPr lang="ru-RU" sz="2400" dirty="0" err="1"/>
              <a:t>діяльністю</a:t>
            </a:r>
            <a:r>
              <a:rPr lang="ru-RU" sz="2400" dirty="0"/>
              <a:t> й </a:t>
            </a:r>
            <a:r>
              <a:rPr lang="ru-RU" sz="2400" dirty="0" err="1"/>
              <a:t>інформаційне</a:t>
            </a:r>
            <a:r>
              <a:rPr lang="ru-RU" sz="2400" dirty="0"/>
              <a:t> </a:t>
            </a:r>
            <a:r>
              <a:rPr lang="ru-RU" sz="2400" dirty="0" err="1"/>
              <a:t>забезпечення</a:t>
            </a:r>
            <a:r>
              <a:rPr lang="ru-RU" sz="2400" dirty="0"/>
              <a:t> </a:t>
            </a:r>
            <a:r>
              <a:rPr lang="ru-RU" sz="2400" dirty="0" err="1"/>
              <a:t>іпотечного</a:t>
            </a:r>
            <a:r>
              <a:rPr lang="ru-RU" sz="2400" dirty="0"/>
              <a:t> </a:t>
            </a:r>
            <a:r>
              <a:rPr lang="ru-RU" sz="2400" dirty="0" err="1"/>
              <a:t>страхування</a:t>
            </a:r>
            <a:r>
              <a:rPr lang="ru-RU" sz="2400" dirty="0"/>
              <a:t> буде </a:t>
            </a:r>
            <a:r>
              <a:rPr lang="ru-RU" sz="2400" dirty="0" err="1"/>
              <a:t>ефективним</a:t>
            </a:r>
            <a:r>
              <a:rPr lang="ru-RU" sz="2400" dirty="0"/>
              <a:t> </a:t>
            </a:r>
            <a:r>
              <a:rPr lang="ru-RU" sz="2400" dirty="0" err="1"/>
              <a:t>тільки</a:t>
            </a:r>
            <a:r>
              <a:rPr lang="ru-RU" sz="2400" dirty="0"/>
              <a:t> за </a:t>
            </a:r>
            <a:r>
              <a:rPr lang="ru-RU" sz="2400" dirty="0" err="1"/>
              <a:t>умови</a:t>
            </a:r>
            <a:r>
              <a:rPr lang="ru-RU" sz="2400" dirty="0"/>
              <a:t> </a:t>
            </a:r>
            <a:r>
              <a:rPr lang="ru-RU" sz="2400" dirty="0" err="1"/>
              <a:t>реалізації</a:t>
            </a:r>
            <a:r>
              <a:rPr lang="ru-RU" sz="2400" dirty="0"/>
              <a:t> комплексного </a:t>
            </a:r>
            <a:r>
              <a:rPr lang="ru-RU" sz="2400" dirty="0" err="1"/>
              <a:t>рішення</a:t>
            </a:r>
            <a:r>
              <a:rPr lang="ru-RU" sz="2400" dirty="0"/>
              <a:t>, </a:t>
            </a:r>
            <a:r>
              <a:rPr lang="ru-RU" sz="2400" dirty="0" err="1"/>
              <a:t>відповідно</a:t>
            </a:r>
            <a:r>
              <a:rPr lang="ru-RU" sz="2400" dirty="0"/>
              <a:t> до </a:t>
            </a:r>
            <a:r>
              <a:rPr lang="ru-RU" sz="2400" dirty="0" err="1"/>
              <a:t>якого</a:t>
            </a:r>
            <a:r>
              <a:rPr lang="ru-RU" sz="2400" dirty="0"/>
              <a:t> комплексна </a:t>
            </a:r>
            <a:r>
              <a:rPr lang="ru-RU" sz="2400" dirty="0" err="1"/>
              <a:t>інформаційна</a:t>
            </a:r>
            <a:r>
              <a:rPr lang="ru-RU" sz="2400" dirty="0"/>
              <a:t> система </a:t>
            </a:r>
            <a:r>
              <a:rPr lang="ru-RU" sz="2400" dirty="0" err="1"/>
              <a:t>страхової</a:t>
            </a:r>
            <a:r>
              <a:rPr lang="ru-RU" sz="2400" dirty="0"/>
              <a:t> </a:t>
            </a:r>
            <a:r>
              <a:rPr lang="ru-RU" sz="2400" dirty="0" err="1"/>
              <a:t>компанії</a:t>
            </a:r>
            <a:r>
              <a:rPr lang="ru-RU" sz="2400" dirty="0"/>
              <a:t> повинна </a:t>
            </a:r>
            <a:r>
              <a:rPr lang="ru-RU" sz="2400" dirty="0" err="1"/>
              <a:t>включати</a:t>
            </a:r>
            <a:r>
              <a:rPr lang="ru-RU" sz="2400" dirty="0"/>
              <a:t> </a:t>
            </a:r>
            <a:r>
              <a:rPr lang="ru-RU" sz="2400" dirty="0" err="1"/>
              <a:t>наступні</a:t>
            </a:r>
            <a:r>
              <a:rPr lang="ru-RU" sz="2400" dirty="0"/>
              <a:t> </a:t>
            </a:r>
            <a:r>
              <a:rPr lang="ru-RU" sz="2400" dirty="0" err="1"/>
              <a:t>критерії</a:t>
            </a:r>
            <a:r>
              <a:rPr lang="ru-RU" sz="2400" dirty="0"/>
              <a:t>:</a:t>
            </a:r>
          </a:p>
        </p:txBody>
      </p:sp>
      <p:sp>
        <p:nvSpPr>
          <p:cNvPr id="3" name="Объект 2"/>
          <p:cNvSpPr>
            <a:spLocks noGrp="1"/>
          </p:cNvSpPr>
          <p:nvPr>
            <p:ph idx="1"/>
          </p:nvPr>
        </p:nvSpPr>
        <p:spPr/>
        <p:txBody>
          <a:bodyPr>
            <a:normAutofit/>
          </a:bodyPr>
          <a:lstStyle/>
          <a:p>
            <a:pPr algn="just"/>
            <a:r>
              <a:rPr lang="ru-RU" dirty="0"/>
              <a:t>фронт-</a:t>
            </a:r>
            <a:r>
              <a:rPr lang="ru-RU" dirty="0" err="1"/>
              <a:t>офіс</a:t>
            </a:r>
            <a:r>
              <a:rPr lang="ru-RU" dirty="0"/>
              <a:t>, </a:t>
            </a:r>
            <a:r>
              <a:rPr lang="ru-RU" dirty="0" err="1"/>
              <a:t>який</a:t>
            </a:r>
            <a:r>
              <a:rPr lang="ru-RU" dirty="0"/>
              <a:t> </a:t>
            </a:r>
            <a:r>
              <a:rPr lang="ru-RU" dirty="0" err="1"/>
              <a:t>забезпечує</a:t>
            </a:r>
            <a:r>
              <a:rPr lang="ru-RU" dirty="0"/>
              <a:t> </a:t>
            </a:r>
            <a:r>
              <a:rPr lang="ru-RU" dirty="0" err="1"/>
              <a:t>комплексну</a:t>
            </a:r>
            <a:r>
              <a:rPr lang="ru-RU" dirty="0"/>
              <a:t> </a:t>
            </a:r>
            <a:r>
              <a:rPr lang="ru-RU" dirty="0" err="1"/>
              <a:t>автоматизацію</a:t>
            </a:r>
            <a:r>
              <a:rPr lang="ru-RU" dirty="0"/>
              <a:t> </a:t>
            </a:r>
            <a:r>
              <a:rPr lang="ru-RU" dirty="0" err="1"/>
              <a:t>бізнес-процесів</a:t>
            </a:r>
            <a:r>
              <a:rPr lang="ru-RU" dirty="0"/>
              <a:t> </a:t>
            </a:r>
            <a:r>
              <a:rPr lang="ru-RU" dirty="0" err="1"/>
              <a:t>іпотечного</a:t>
            </a:r>
            <a:r>
              <a:rPr lang="ru-RU" dirty="0"/>
              <a:t> </a:t>
            </a:r>
            <a:r>
              <a:rPr lang="ru-RU" dirty="0" err="1"/>
              <a:t>страхування</a:t>
            </a:r>
            <a:r>
              <a:rPr lang="ru-RU" dirty="0"/>
              <a:t> і </a:t>
            </a:r>
            <a:r>
              <a:rPr lang="ru-RU" dirty="0" err="1"/>
              <a:t>підрозділів</a:t>
            </a:r>
            <a:r>
              <a:rPr lang="ru-RU" dirty="0"/>
              <a:t> продажу </a:t>
            </a:r>
            <a:r>
              <a:rPr lang="ru-RU" dirty="0" err="1"/>
              <a:t>страхових</a:t>
            </a:r>
            <a:r>
              <a:rPr lang="ru-RU" dirty="0"/>
              <a:t> </a:t>
            </a:r>
            <a:r>
              <a:rPr lang="ru-RU" dirty="0" err="1"/>
              <a:t>продуктів</a:t>
            </a:r>
            <a:r>
              <a:rPr lang="ru-RU" dirty="0"/>
              <a:t>;</a:t>
            </a:r>
          </a:p>
          <a:p>
            <a:pPr algn="just"/>
            <a:r>
              <a:rPr lang="ru-RU" dirty="0" err="1" smtClean="0"/>
              <a:t>модулі</a:t>
            </a:r>
            <a:r>
              <a:rPr lang="ru-RU" dirty="0" smtClean="0"/>
              <a:t> </a:t>
            </a:r>
            <a:r>
              <a:rPr lang="ru-RU" dirty="0" err="1"/>
              <a:t>облікової</a:t>
            </a:r>
            <a:r>
              <a:rPr lang="ru-RU" dirty="0"/>
              <a:t> </a:t>
            </a:r>
            <a:r>
              <a:rPr lang="ru-RU" dirty="0" err="1"/>
              <a:t>системи</a:t>
            </a:r>
            <a:r>
              <a:rPr lang="ru-RU" dirty="0"/>
              <a:t> </a:t>
            </a:r>
            <a:r>
              <a:rPr lang="ru-RU" dirty="0" err="1"/>
              <a:t>страхової</a:t>
            </a:r>
            <a:r>
              <a:rPr lang="ru-RU" dirty="0"/>
              <a:t> </a:t>
            </a:r>
            <a:r>
              <a:rPr lang="ru-RU" dirty="0" err="1"/>
              <a:t>діяльності</a:t>
            </a:r>
            <a:r>
              <a:rPr lang="ru-RU" dirty="0"/>
              <a:t> та </a:t>
            </a:r>
            <a:r>
              <a:rPr lang="ru-RU" dirty="0" err="1"/>
              <a:t>іпотечного</a:t>
            </a:r>
            <a:r>
              <a:rPr lang="ru-RU" dirty="0"/>
              <a:t> </a:t>
            </a:r>
            <a:r>
              <a:rPr lang="ru-RU" dirty="0" err="1"/>
              <a:t>страхування</a:t>
            </a:r>
            <a:r>
              <a:rPr lang="ru-RU" dirty="0"/>
              <a:t>, </a:t>
            </a:r>
            <a:r>
              <a:rPr lang="ru-RU" dirty="0" err="1"/>
              <a:t>які</a:t>
            </a:r>
            <a:r>
              <a:rPr lang="ru-RU" dirty="0"/>
              <a:t> </a:t>
            </a:r>
            <a:r>
              <a:rPr lang="ru-RU" dirty="0" err="1"/>
              <a:t>забезпечують</a:t>
            </a:r>
            <a:r>
              <a:rPr lang="ru-RU" dirty="0"/>
              <a:t> </a:t>
            </a:r>
            <a:r>
              <a:rPr lang="ru-RU" dirty="0" err="1"/>
              <a:t>комплексну</a:t>
            </a:r>
            <a:r>
              <a:rPr lang="ru-RU" dirty="0"/>
              <a:t> </a:t>
            </a:r>
            <a:r>
              <a:rPr lang="ru-RU" dirty="0" err="1"/>
              <a:t>автоматизацію</a:t>
            </a:r>
            <a:r>
              <a:rPr lang="ru-RU" dirty="0"/>
              <a:t> </a:t>
            </a:r>
            <a:r>
              <a:rPr lang="ru-RU" dirty="0" err="1"/>
              <a:t>бізнес-процесів</a:t>
            </a:r>
            <a:r>
              <a:rPr lang="ru-RU" dirty="0"/>
              <a:t> </a:t>
            </a:r>
            <a:r>
              <a:rPr lang="ru-RU" dirty="0" err="1"/>
              <a:t>підрозділів</a:t>
            </a:r>
            <a:r>
              <a:rPr lang="ru-RU" dirty="0"/>
              <a:t> </a:t>
            </a:r>
            <a:r>
              <a:rPr lang="ru-RU" dirty="0" err="1"/>
              <a:t>операційної</a:t>
            </a:r>
            <a:r>
              <a:rPr lang="ru-RU" dirty="0"/>
              <a:t> </a:t>
            </a:r>
            <a:r>
              <a:rPr lang="ru-RU" dirty="0" err="1"/>
              <a:t>підтримки</a:t>
            </a:r>
            <a:r>
              <a:rPr lang="ru-RU" dirty="0"/>
              <a:t> </a:t>
            </a:r>
            <a:r>
              <a:rPr lang="ru-RU" dirty="0" err="1"/>
              <a:t>іпотечного</a:t>
            </a:r>
            <a:r>
              <a:rPr lang="ru-RU" dirty="0"/>
              <a:t> </a:t>
            </a:r>
            <a:r>
              <a:rPr lang="ru-RU" dirty="0" err="1"/>
              <a:t>страхування</a:t>
            </a:r>
            <a:r>
              <a:rPr lang="ru-RU" dirty="0"/>
              <a:t> та </a:t>
            </a:r>
            <a:r>
              <a:rPr lang="ru-RU" dirty="0" err="1"/>
              <a:t>страхової</a:t>
            </a:r>
            <a:r>
              <a:rPr lang="ru-RU" dirty="0"/>
              <a:t> </a:t>
            </a:r>
            <a:r>
              <a:rPr lang="ru-RU" dirty="0" err="1"/>
              <a:t>діяльності</a:t>
            </a:r>
            <a:r>
              <a:rPr lang="ru-RU" dirty="0"/>
              <a:t>;</a:t>
            </a:r>
          </a:p>
          <a:p>
            <a:pPr algn="just"/>
            <a:r>
              <a:rPr lang="ru-RU" dirty="0" err="1" smtClean="0"/>
              <a:t>підсистему</a:t>
            </a:r>
            <a:r>
              <a:rPr lang="ru-RU" dirty="0"/>
              <a:t>, яка </a:t>
            </a:r>
            <a:r>
              <a:rPr lang="ru-RU" dirty="0" err="1"/>
              <a:t>автоматизує</a:t>
            </a:r>
            <a:r>
              <a:rPr lang="ru-RU" dirty="0"/>
              <a:t> </a:t>
            </a:r>
            <a:r>
              <a:rPr lang="ru-RU" dirty="0" err="1"/>
              <a:t>ведення</a:t>
            </a:r>
            <a:r>
              <a:rPr lang="ru-RU" dirty="0"/>
              <a:t> </a:t>
            </a:r>
            <a:r>
              <a:rPr lang="ru-RU" dirty="0" err="1"/>
              <a:t>бухгалтерського</a:t>
            </a:r>
            <a:r>
              <a:rPr lang="ru-RU" dirty="0"/>
              <a:t>, </a:t>
            </a:r>
            <a:r>
              <a:rPr lang="ru-RU" dirty="0" err="1"/>
              <a:t>управлінського</a:t>
            </a:r>
            <a:r>
              <a:rPr lang="ru-RU" dirty="0"/>
              <a:t>, </a:t>
            </a:r>
            <a:r>
              <a:rPr lang="ru-RU" dirty="0" err="1"/>
              <a:t>фінансового</a:t>
            </a:r>
            <a:r>
              <a:rPr lang="ru-RU" dirty="0"/>
              <a:t> </a:t>
            </a:r>
            <a:r>
              <a:rPr lang="ru-RU" dirty="0" err="1"/>
              <a:t>обліку</a:t>
            </a:r>
            <a:r>
              <a:rPr lang="ru-RU" dirty="0"/>
              <a:t>, </a:t>
            </a:r>
            <a:r>
              <a:rPr lang="ru-RU" dirty="0" err="1"/>
              <a:t>управління</a:t>
            </a:r>
            <a:r>
              <a:rPr lang="ru-RU" dirty="0"/>
              <a:t> персоналом, </a:t>
            </a:r>
            <a:r>
              <a:rPr lang="ru-RU" dirty="0" err="1"/>
              <a:t>розрахунок</a:t>
            </a:r>
            <a:r>
              <a:rPr lang="ru-RU" dirty="0"/>
              <a:t> </a:t>
            </a:r>
            <a:r>
              <a:rPr lang="ru-RU" dirty="0" err="1"/>
              <a:t>заробітної</a:t>
            </a:r>
            <a:r>
              <a:rPr lang="ru-RU" dirty="0"/>
              <a:t> плати;</a:t>
            </a:r>
          </a:p>
          <a:p>
            <a:pPr algn="just"/>
            <a:r>
              <a:rPr lang="ru-RU" dirty="0" err="1" smtClean="0"/>
              <a:t>підсистему</a:t>
            </a:r>
            <a:r>
              <a:rPr lang="ru-RU" dirty="0" smtClean="0"/>
              <a:t> </a:t>
            </a:r>
            <a:r>
              <a:rPr lang="ru-RU" dirty="0" err="1"/>
              <a:t>автоматизації</a:t>
            </a:r>
            <a:r>
              <a:rPr lang="ru-RU" dirty="0"/>
              <a:t> </a:t>
            </a:r>
            <a:r>
              <a:rPr lang="ru-RU" dirty="0" err="1"/>
              <a:t>інших</a:t>
            </a:r>
            <a:r>
              <a:rPr lang="ru-RU" dirty="0"/>
              <a:t> </a:t>
            </a:r>
            <a:r>
              <a:rPr lang="ru-RU" dirty="0" err="1"/>
              <a:t>бізнес-процесів</a:t>
            </a:r>
            <a:r>
              <a:rPr lang="ru-RU" dirty="0"/>
              <a:t>, </a:t>
            </a:r>
            <a:r>
              <a:rPr lang="ru-RU" dirty="0" err="1"/>
              <a:t>які</a:t>
            </a:r>
            <a:r>
              <a:rPr lang="ru-RU" dirty="0"/>
              <a:t> </a:t>
            </a:r>
            <a:r>
              <a:rPr lang="ru-RU" dirty="0" err="1"/>
              <a:t>реалізують</a:t>
            </a:r>
            <a:r>
              <a:rPr lang="ru-RU" dirty="0"/>
              <a:t> </a:t>
            </a:r>
            <a:r>
              <a:rPr lang="ru-RU" dirty="0" err="1"/>
              <a:t>підрозділи</a:t>
            </a:r>
            <a:r>
              <a:rPr lang="ru-RU" dirty="0"/>
              <a:t> </a:t>
            </a:r>
            <a:r>
              <a:rPr lang="ru-RU" dirty="0" err="1"/>
              <a:t>страхової</a:t>
            </a:r>
            <a:r>
              <a:rPr lang="ru-RU" dirty="0"/>
              <a:t> </a:t>
            </a:r>
            <a:r>
              <a:rPr lang="ru-RU" dirty="0" err="1"/>
              <a:t>компанії</a:t>
            </a:r>
            <a:r>
              <a:rPr lang="ru-RU" dirty="0"/>
              <a:t>.</a:t>
            </a:r>
          </a:p>
          <a:p>
            <a:endParaRPr lang="ru-RU" dirty="0"/>
          </a:p>
        </p:txBody>
      </p:sp>
    </p:spTree>
    <p:extLst>
      <p:ext uri="{BB962C8B-B14F-4D97-AF65-F5344CB8AC3E}">
        <p14:creationId xmlns:p14="http://schemas.microsoft.com/office/powerpoint/2010/main" val="135372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«Континент : Страхування 8»</a:t>
            </a:r>
            <a:r>
              <a:rPr lang="ru-RU" dirty="0" smtClean="0"/>
              <a:t/>
            </a:r>
            <a:br>
              <a:rPr lang="ru-RU" dirty="0" smtClean="0"/>
            </a:br>
            <a:endParaRPr lang="ru-RU" dirty="0"/>
          </a:p>
        </p:txBody>
      </p:sp>
      <p:sp>
        <p:nvSpPr>
          <p:cNvPr id="3" name="Объект 2"/>
          <p:cNvSpPr>
            <a:spLocks noGrp="1"/>
          </p:cNvSpPr>
          <p:nvPr>
            <p:ph idx="1"/>
          </p:nvPr>
        </p:nvSpPr>
        <p:spPr/>
        <p:txBody>
          <a:bodyPr/>
          <a:lstStyle/>
          <a:p>
            <a:pPr marL="0" indent="0">
              <a:buNone/>
            </a:pPr>
            <a:r>
              <a:rPr lang="uk-UA" dirty="0" smtClean="0"/>
              <a:t>Дана програма призначена для автоматизації бухгалтерського, податкового та страхового обліку в страхових організаціях.</a:t>
            </a:r>
            <a:endParaRPr lang="ru-RU" dirty="0" smtClean="0"/>
          </a:p>
          <a:p>
            <a:endParaRPr lang="ru-RU" dirty="0"/>
          </a:p>
        </p:txBody>
      </p:sp>
    </p:spTree>
    <p:extLst>
      <p:ext uri="{BB962C8B-B14F-4D97-AF65-F5344CB8AC3E}">
        <p14:creationId xmlns:p14="http://schemas.microsoft.com/office/powerpoint/2010/main" val="3786978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7549"/>
            <a:ext cx="10515600" cy="593387"/>
          </a:xfrm>
        </p:spPr>
        <p:txBody>
          <a:bodyPr>
            <a:normAutofit fontScale="90000"/>
          </a:bodyPr>
          <a:lstStyle/>
          <a:p>
            <a:r>
              <a:rPr lang="uk-UA" b="1" dirty="0" smtClean="0"/>
              <a:t>Система </a:t>
            </a:r>
            <a:r>
              <a:rPr lang="uk-UA" b="1" dirty="0"/>
              <a:t>INSURANCE COMPANY</a:t>
            </a:r>
            <a:r>
              <a:rPr lang="ru-RU" dirty="0"/>
              <a:t/>
            </a:r>
            <a:br>
              <a:rPr lang="ru-RU" dirty="0"/>
            </a:br>
            <a:endParaRPr lang="ru-RU" dirty="0"/>
          </a:p>
        </p:txBody>
      </p:sp>
      <p:sp>
        <p:nvSpPr>
          <p:cNvPr id="3" name="Объект 2"/>
          <p:cNvSpPr>
            <a:spLocks noGrp="1"/>
          </p:cNvSpPr>
          <p:nvPr>
            <p:ph idx="1"/>
          </p:nvPr>
        </p:nvSpPr>
        <p:spPr>
          <a:xfrm>
            <a:off x="838200" y="680936"/>
            <a:ext cx="10515600" cy="6254885"/>
          </a:xfrm>
        </p:spPr>
        <p:txBody>
          <a:bodyPr>
            <a:normAutofit fontScale="85000" lnSpcReduction="10000"/>
          </a:bodyPr>
          <a:lstStyle/>
          <a:p>
            <a:pPr marL="0" indent="0" algn="just">
              <a:buNone/>
            </a:pPr>
            <a:r>
              <a:rPr lang="uk-UA" b="1" dirty="0"/>
              <a:t>Для реалізації сучасної страхової інформаційної системи створена соціалізована фірма "Українські страхові інформаційні системи". На сьогодні вона лідер в галузі комплексної автоматизації страхування. Результат договору на впровадження інформаційної системи – оптимізація бізнес-процесів в чіткому слідуванні до страхової науки, побудування єдиного інформаційного простору та повний перевід існуючих облікових завдань на централізований облік.</a:t>
            </a:r>
            <a:endParaRPr lang="ru-RU" b="1" dirty="0"/>
          </a:p>
          <a:p>
            <a:pPr marL="0" indent="0" algn="just">
              <a:buNone/>
            </a:pPr>
            <a:r>
              <a:rPr lang="uk-UA" b="1" dirty="0" err="1" smtClean="0"/>
              <a:t>Insurance</a:t>
            </a:r>
            <a:r>
              <a:rPr lang="uk-UA" b="1" dirty="0" smtClean="0"/>
              <a:t> </a:t>
            </a:r>
            <a:r>
              <a:rPr lang="uk-UA" b="1" dirty="0" err="1"/>
              <a:t>Company</a:t>
            </a:r>
            <a:r>
              <a:rPr lang="uk-UA" b="1" dirty="0"/>
              <a:t> </a:t>
            </a:r>
            <a:r>
              <a:rPr lang="uk-UA" dirty="0"/>
              <a:t>надає можливості налагодження страхових продуктів будь-якої складності в залежності від потреб компанії – з багатьма об’єктами та списками застрахованих, з багатьма ризиками по кожному об’єкту або застрахованій особі (з різних видів страхування), з будь-якими рівнями франшиз, знижок, лімітів відповідальності, з реєстрацією всіх змін в умовах договору. </a:t>
            </a:r>
            <a:endParaRPr lang="uk-UA" dirty="0" smtClean="0"/>
          </a:p>
          <a:p>
            <a:pPr marL="0" indent="0" algn="just">
              <a:buNone/>
            </a:pPr>
            <a:r>
              <a:rPr lang="uk-UA" dirty="0" smtClean="0"/>
              <a:t>Для </a:t>
            </a:r>
            <a:r>
              <a:rPr lang="uk-UA" dirty="0"/>
              <a:t>налагодження страхового продукту використовується більше 100 параметрів, в </a:t>
            </a:r>
            <a:r>
              <a:rPr lang="uk-UA" dirty="0" err="1"/>
              <a:t>т.ч</a:t>
            </a:r>
            <a:r>
              <a:rPr lang="uk-UA" dirty="0"/>
              <a:t>. допустимі об’єкти страхування та ризики, методи визначення та розрахунку вартості страхування, графіку сплат, термінів страхування. Налагодження обліку врегулювання збитків здійснюється на базі набору потужних реалізацій. Система інтегрується з зовнішніми системами – бухгалтерськими (1С, Парус), MS Excel, MS Word, графічними засобами, OLAP та ін.</a:t>
            </a:r>
            <a:endParaRPr lang="ru-RU" dirty="0"/>
          </a:p>
          <a:p>
            <a:pPr marL="0" indent="0" algn="just">
              <a:buNone/>
            </a:pPr>
            <a:r>
              <a:rPr lang="uk-UA" b="1" dirty="0" err="1"/>
              <a:t>Insurance</a:t>
            </a:r>
            <a:r>
              <a:rPr lang="uk-UA" b="1" dirty="0"/>
              <a:t> </a:t>
            </a:r>
            <a:r>
              <a:rPr lang="uk-UA" b="1" dirty="0" err="1"/>
              <a:t>Company</a:t>
            </a:r>
            <a:r>
              <a:rPr lang="uk-UA" b="1" dirty="0"/>
              <a:t> </a:t>
            </a:r>
            <a:r>
              <a:rPr lang="uk-UA" dirty="0"/>
              <a:t>– спеціалізована система, яка спроектована на базі сучасних технологій та максимально інтимізована для страхового бізнесу та специфіки обробки страхових даних, тому вона не має практичних обмежень по кількості користувачів, обсягам даних, рівню деталізації страхової інформації. Система забезпечує ефективний захист інформації, інтеграцію з </a:t>
            </a:r>
            <a:r>
              <a:rPr lang="uk-UA" dirty="0" err="1"/>
              <a:t>Internet</a:t>
            </a:r>
            <a:r>
              <a:rPr lang="uk-UA" dirty="0"/>
              <a:t>, роботу необмеженої кількості філій в режимі </a:t>
            </a:r>
            <a:r>
              <a:rPr lang="uk-UA" dirty="0" err="1"/>
              <a:t>on-line</a:t>
            </a:r>
            <a:r>
              <a:rPr lang="uk-UA" dirty="0"/>
              <a:t> та </a:t>
            </a:r>
            <a:r>
              <a:rPr lang="uk-UA" dirty="0" err="1"/>
              <a:t>off-line</a:t>
            </a:r>
            <a:r>
              <a:rPr lang="uk-UA" dirty="0"/>
              <a:t>.</a:t>
            </a:r>
            <a:endParaRPr lang="ru-RU" dirty="0"/>
          </a:p>
          <a:p>
            <a:pPr marL="0" indent="0" algn="just">
              <a:buNone/>
            </a:pPr>
            <a:r>
              <a:rPr lang="uk-UA" dirty="0"/>
              <a:t>В Україні страховиками переважно використовуються ІТ та програмні продукти </a:t>
            </a:r>
            <a:r>
              <a:rPr lang="uk-UA" dirty="0" smtClean="0"/>
              <a:t>корпорації </a:t>
            </a:r>
            <a:r>
              <a:rPr lang="uk-UA" dirty="0"/>
              <a:t>«Галактика» та української компанії «Українські страхові інформаційні системи», основним продуктом якої є інформаційна система «</a:t>
            </a:r>
            <a:r>
              <a:rPr lang="uk-UA" dirty="0" err="1"/>
              <a:t>Insurance</a:t>
            </a:r>
            <a:r>
              <a:rPr lang="uk-UA" dirty="0"/>
              <a:t> </a:t>
            </a:r>
            <a:r>
              <a:rPr lang="uk-UA" dirty="0" err="1"/>
              <a:t>Company</a:t>
            </a:r>
            <a:r>
              <a:rPr lang="uk-UA" dirty="0"/>
              <a:t>», котра реалізована на сучасних технологіях в архітектурі «клієнт-сервіс», охоплює всі сучасні аспекти обліку страхової інформації. </a:t>
            </a:r>
            <a:endParaRPr lang="ru-RU" dirty="0"/>
          </a:p>
          <a:p>
            <a:pPr marL="0" indent="0" algn="just">
              <a:buNone/>
            </a:pPr>
            <a:r>
              <a:rPr lang="uk-UA" dirty="0"/>
              <a:t>Система інтегрується з бухгалтерським програмним забезпеченням «1С: Підприємство» та «Парус», засобами «MS Excel», «MS Word», графічними засобами, «OLAP» та іншими.</a:t>
            </a:r>
            <a:endParaRPr lang="ru-RU" dirty="0"/>
          </a:p>
          <a:p>
            <a:endParaRPr lang="ru-RU" dirty="0"/>
          </a:p>
        </p:txBody>
      </p:sp>
    </p:spTree>
    <p:extLst>
      <p:ext uri="{BB962C8B-B14F-4D97-AF65-F5344CB8AC3E}">
        <p14:creationId xmlns:p14="http://schemas.microsoft.com/office/powerpoint/2010/main" val="1033863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179" y="219210"/>
            <a:ext cx="10515600" cy="1325563"/>
          </a:xfrm>
        </p:spPr>
        <p:txBody>
          <a:bodyPr>
            <a:noAutofit/>
          </a:bodyPr>
          <a:lstStyle/>
          <a:p>
            <a:pPr algn="just"/>
            <a:r>
              <a:rPr lang="uk-UA" sz="2400" b="1" dirty="0" smtClean="0"/>
              <a:t>Можливості інформаційної системи </a:t>
            </a:r>
            <a:r>
              <a:rPr lang="uk-UA" sz="2400" b="1" dirty="0" err="1" smtClean="0"/>
              <a:t>Insurance</a:t>
            </a:r>
            <a:r>
              <a:rPr lang="uk-UA" sz="2400" b="1" dirty="0" smtClean="0"/>
              <a:t> </a:t>
            </a:r>
            <a:r>
              <a:rPr lang="uk-UA" sz="2400" b="1" dirty="0" err="1" smtClean="0"/>
              <a:t>Company</a:t>
            </a:r>
            <a:r>
              <a:rPr lang="ru-RU" sz="2400" b="1" dirty="0" smtClean="0"/>
              <a:t/>
            </a:r>
            <a:br>
              <a:rPr lang="ru-RU" sz="2400" b="1" dirty="0" smtClean="0"/>
            </a:br>
            <a:endParaRPr lang="ru-RU" sz="2400" dirty="0"/>
          </a:p>
        </p:txBody>
      </p:sp>
      <p:sp>
        <p:nvSpPr>
          <p:cNvPr id="3" name="Объект 2"/>
          <p:cNvSpPr>
            <a:spLocks noGrp="1"/>
          </p:cNvSpPr>
          <p:nvPr>
            <p:ph idx="1"/>
          </p:nvPr>
        </p:nvSpPr>
        <p:spPr>
          <a:xfrm>
            <a:off x="410182" y="1310058"/>
            <a:ext cx="11486745" cy="5460393"/>
          </a:xfrm>
        </p:spPr>
        <p:txBody>
          <a:bodyPr>
            <a:normAutofit/>
          </a:bodyPr>
          <a:lstStyle/>
          <a:p>
            <a:pPr marL="0" indent="0" algn="just">
              <a:buNone/>
            </a:pPr>
            <a:r>
              <a:rPr lang="uk-UA" dirty="0" smtClean="0"/>
              <a:t>- Менеджмент клієнтів – ведення повної страхової інформації по кожному клієнту та по групам клієнтів. Моніторинг взаємодій з клієнтом, нагадування, розсилка листів.</a:t>
            </a:r>
            <a:endParaRPr lang="ru-RU" dirty="0" smtClean="0"/>
          </a:p>
          <a:p>
            <a:pPr marL="0" indent="0" algn="just">
              <a:buNone/>
            </a:pPr>
            <a:r>
              <a:rPr lang="uk-UA" dirty="0" smtClean="0"/>
              <a:t>- Менеджмент об’єктів – ведення повної страхової інформації по кожному застрахованому об’єкту та по групам об’єктів.</a:t>
            </a:r>
            <a:endParaRPr lang="ru-RU" dirty="0" smtClean="0"/>
          </a:p>
          <a:p>
            <a:pPr marL="0" indent="0" algn="just">
              <a:buNone/>
            </a:pPr>
            <a:r>
              <a:rPr lang="uk-UA" dirty="0" smtClean="0"/>
              <a:t>- Менеджмент договорів загального страхування, всіх форм перестрахування та співстрахування. Автоматичне призупинення дії, скасування та відновлення договорів. Автоматична передача ризиків в перестрахування.</a:t>
            </a:r>
            <a:endParaRPr lang="ru-RU" dirty="0" smtClean="0"/>
          </a:p>
          <a:p>
            <a:pPr marL="0" indent="0" algn="just">
              <a:buNone/>
            </a:pPr>
            <a:r>
              <a:rPr lang="uk-UA" dirty="0" smtClean="0"/>
              <a:t>- Менеджмент комісійних винагород агентів та посередників. Багаторівнева система визначення комісійних по кожному платежу.</a:t>
            </a:r>
            <a:endParaRPr lang="ru-RU" dirty="0" smtClean="0"/>
          </a:p>
          <a:p>
            <a:pPr marL="0" indent="0" algn="just">
              <a:buNone/>
            </a:pPr>
            <a:r>
              <a:rPr lang="uk-UA" dirty="0" smtClean="0"/>
              <a:t>- Менеджмент врегулювання збитків. Весь процес врегулювання від прийому заявки та заведення справи до формування розпорядження на виплату. Облік претензій, постраждалих об’єктів та ризиків за ними, альтернативних оцінок з описом складових, зв’язок з перестрахуванням.</a:t>
            </a:r>
            <a:endParaRPr lang="ru-RU" dirty="0" smtClean="0"/>
          </a:p>
          <a:p>
            <a:pPr marL="0" indent="0" algn="just">
              <a:buNone/>
            </a:pPr>
            <a:r>
              <a:rPr lang="uk-UA" dirty="0" smtClean="0"/>
              <a:t>- Аналіз інформації до найдетальнішого рівня – рівня конкретного об’єкту, ризику та складових ризику без обмежень математичних та статистичних методів. Більше 100 готових звітів в зручному інтерфейсі запуску з відбором по групам.</a:t>
            </a:r>
            <a:endParaRPr lang="ru-RU" dirty="0" smtClean="0"/>
          </a:p>
          <a:p>
            <a:pPr marL="0" indent="0" algn="just">
              <a:buNone/>
            </a:pPr>
            <a:r>
              <a:rPr lang="uk-UA" dirty="0" smtClean="0"/>
              <a:t>- Моніторинг та контроль страхування в наочних формах для керівництва.</a:t>
            </a:r>
            <a:endParaRPr lang="ru-RU" dirty="0"/>
          </a:p>
        </p:txBody>
      </p:sp>
    </p:spTree>
    <p:extLst>
      <p:ext uri="{BB962C8B-B14F-4D97-AF65-F5344CB8AC3E}">
        <p14:creationId xmlns:p14="http://schemas.microsoft.com/office/powerpoint/2010/main" val="391895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i="1" dirty="0"/>
              <a:t>Метою створення АІС у страховій компанії є забезпечення такого рівня управління діяльністю компанії, за якого комплексно вирішуються наступні завдання:</a:t>
            </a:r>
            <a:r>
              <a:rPr lang="ru-RU" sz="3200" dirty="0"/>
              <a:t/>
            </a:r>
            <a:br>
              <a:rPr lang="ru-RU" sz="3200" dirty="0"/>
            </a:br>
            <a:endParaRPr lang="ru-RU" sz="3200" dirty="0"/>
          </a:p>
        </p:txBody>
      </p:sp>
      <p:sp>
        <p:nvSpPr>
          <p:cNvPr id="3" name="Объект 2"/>
          <p:cNvSpPr>
            <a:spLocks noGrp="1"/>
          </p:cNvSpPr>
          <p:nvPr>
            <p:ph idx="1"/>
          </p:nvPr>
        </p:nvSpPr>
        <p:spPr/>
        <p:txBody>
          <a:bodyPr/>
          <a:lstStyle/>
          <a:p>
            <a:pPr lvl="0"/>
            <a:r>
              <a:rPr lang="uk-UA" dirty="0"/>
              <a:t>автоматизований облік договорів страхування;</a:t>
            </a:r>
            <a:endParaRPr lang="ru-RU" dirty="0"/>
          </a:p>
          <a:p>
            <a:pPr lvl="0"/>
            <a:r>
              <a:rPr lang="uk-UA" dirty="0"/>
              <a:t>проведення розрахунків, що обумовлені рухом договорів страхування та здійсненням страхових операцій;</a:t>
            </a:r>
            <a:endParaRPr lang="ru-RU" dirty="0"/>
          </a:p>
          <a:p>
            <a:pPr lvl="0"/>
            <a:r>
              <a:rPr lang="uk-UA" dirty="0"/>
              <a:t>досягнення високих показників розвитку всіх видів страхування;</a:t>
            </a:r>
            <a:endParaRPr lang="ru-RU" dirty="0"/>
          </a:p>
          <a:p>
            <a:pPr lvl="0"/>
            <a:r>
              <a:rPr lang="uk-UA" dirty="0"/>
              <a:t>прийняття оптимальних рішень щодо прибутків та видатків грошових коштів та отримання фактичного прибутку.</a:t>
            </a:r>
            <a:endParaRPr lang="ru-RU" dirty="0"/>
          </a:p>
          <a:p>
            <a:endParaRPr lang="ru-RU" dirty="0"/>
          </a:p>
        </p:txBody>
      </p:sp>
    </p:spTree>
    <p:extLst>
      <p:ext uri="{BB962C8B-B14F-4D97-AF65-F5344CB8AC3E}">
        <p14:creationId xmlns:p14="http://schemas.microsoft.com/office/powerpoint/2010/main" val="322578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592791" y="263525"/>
            <a:ext cx="8139538" cy="5791518"/>
          </a:xfrm>
          <a:prstGeom prst="rect">
            <a:avLst/>
          </a:prstGeom>
          <a:noFill/>
          <a:ln>
            <a:noFill/>
          </a:ln>
        </p:spPr>
      </p:pic>
    </p:spTree>
    <p:extLst>
      <p:ext uri="{BB962C8B-B14F-4D97-AF65-F5344CB8AC3E}">
        <p14:creationId xmlns:p14="http://schemas.microsoft.com/office/powerpoint/2010/main" val="414042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Поширені</a:t>
            </a:r>
            <a:r>
              <a:rPr lang="ru-RU" dirty="0"/>
              <a:t> </a:t>
            </a:r>
            <a:r>
              <a:rPr lang="ru-RU" dirty="0" err="1"/>
              <a:t>такі</a:t>
            </a:r>
            <a:r>
              <a:rPr lang="ru-RU" dirty="0"/>
              <a:t> </a:t>
            </a:r>
            <a:r>
              <a:rPr lang="ru-RU" dirty="0" err="1"/>
              <a:t>види</a:t>
            </a:r>
            <a:r>
              <a:rPr lang="ru-RU" dirty="0"/>
              <a:t> АРМ для </a:t>
            </a:r>
            <a:r>
              <a:rPr lang="ru-RU" dirty="0" err="1"/>
              <a:t>фахівців</a:t>
            </a:r>
            <a:r>
              <a:rPr lang="ru-RU" dirty="0"/>
              <a:t> страхового </a:t>
            </a:r>
            <a:r>
              <a:rPr lang="ru-RU" dirty="0" err="1"/>
              <a:t>бізнесу</a:t>
            </a:r>
            <a:r>
              <a:rPr lang="ru-RU" dirty="0"/>
              <a:t>:</a:t>
            </a:r>
          </a:p>
        </p:txBody>
      </p:sp>
      <p:sp>
        <p:nvSpPr>
          <p:cNvPr id="3" name="Объект 2"/>
          <p:cNvSpPr>
            <a:spLocks noGrp="1"/>
          </p:cNvSpPr>
          <p:nvPr>
            <p:ph idx="1"/>
          </p:nvPr>
        </p:nvSpPr>
        <p:spPr/>
        <p:txBody>
          <a:bodyPr/>
          <a:lstStyle/>
          <a:p>
            <a:pPr algn="just"/>
            <a:r>
              <a:rPr lang="ru-RU" dirty="0"/>
              <a:t>АРМ </a:t>
            </a:r>
            <a:r>
              <a:rPr lang="ru-RU" dirty="0" err="1"/>
              <a:t>керуючого</a:t>
            </a:r>
            <a:r>
              <a:rPr lang="ru-RU" dirty="0"/>
              <a:t> </a:t>
            </a:r>
            <a:r>
              <a:rPr lang="ru-RU" dirty="0" err="1"/>
              <a:t>страхової</a:t>
            </a:r>
            <a:r>
              <a:rPr lang="ru-RU" dirty="0"/>
              <a:t> </a:t>
            </a:r>
            <a:r>
              <a:rPr lang="ru-RU" dirty="0" err="1"/>
              <a:t>компанії</a:t>
            </a:r>
            <a:r>
              <a:rPr lang="ru-RU" dirty="0"/>
              <a:t> (</a:t>
            </a:r>
            <a:r>
              <a:rPr lang="ru-RU" dirty="0" err="1"/>
              <a:t>підтримує</a:t>
            </a:r>
            <a:r>
              <a:rPr lang="ru-RU" dirty="0"/>
              <a:t> </a:t>
            </a:r>
            <a:r>
              <a:rPr lang="ru-RU" dirty="0" err="1"/>
              <a:t>функції</a:t>
            </a:r>
            <a:r>
              <a:rPr lang="ru-RU" dirty="0"/>
              <a:t> менеджменту в </a:t>
            </a:r>
            <a:r>
              <a:rPr lang="ru-RU" dirty="0" err="1"/>
              <a:t>обмеженому</a:t>
            </a:r>
            <a:r>
              <a:rPr lang="ru-RU" dirty="0"/>
              <a:t> </a:t>
            </a:r>
            <a:r>
              <a:rPr lang="ru-RU" dirty="0" err="1"/>
              <a:t>обсязі</a:t>
            </a:r>
            <a:r>
              <a:rPr lang="ru-RU" dirty="0"/>
              <a:t>);</a:t>
            </a:r>
          </a:p>
          <a:p>
            <a:pPr algn="just"/>
            <a:r>
              <a:rPr lang="ru-RU" dirty="0" smtClean="0"/>
              <a:t>АРМ </a:t>
            </a:r>
            <a:r>
              <a:rPr lang="ru-RU" dirty="0" err="1"/>
              <a:t>аквізітори</a:t>
            </a:r>
            <a:r>
              <a:rPr lang="ru-RU" dirty="0"/>
              <a:t> - </a:t>
            </a:r>
            <a:r>
              <a:rPr lang="ru-RU" dirty="0" err="1"/>
              <a:t>оформлення</a:t>
            </a:r>
            <a:r>
              <a:rPr lang="ru-RU" dirty="0"/>
              <a:t> </a:t>
            </a:r>
            <a:r>
              <a:rPr lang="ru-RU" dirty="0" err="1"/>
              <a:t>договорів</a:t>
            </a:r>
            <a:r>
              <a:rPr lang="ru-RU" dirty="0"/>
              <a:t> </a:t>
            </a:r>
            <a:r>
              <a:rPr lang="ru-RU" dirty="0" err="1"/>
              <a:t>страхування</a:t>
            </a:r>
            <a:r>
              <a:rPr lang="ru-RU" dirty="0"/>
              <a:t>;</a:t>
            </a:r>
          </a:p>
          <a:p>
            <a:pPr algn="just"/>
            <a:r>
              <a:rPr lang="ru-RU" dirty="0" smtClean="0"/>
              <a:t> </a:t>
            </a:r>
            <a:r>
              <a:rPr lang="ru-RU" dirty="0"/>
              <a:t>АРМ </a:t>
            </a:r>
            <a:r>
              <a:rPr lang="ru-RU" dirty="0" err="1"/>
              <a:t>актуарія</a:t>
            </a:r>
            <a:r>
              <a:rPr lang="ru-RU" dirty="0"/>
              <a:t> - </a:t>
            </a:r>
            <a:r>
              <a:rPr lang="ru-RU" dirty="0" err="1"/>
              <a:t>виробництво</a:t>
            </a:r>
            <a:r>
              <a:rPr lang="ru-RU" dirty="0"/>
              <a:t> </a:t>
            </a:r>
            <a:r>
              <a:rPr lang="ru-RU" dirty="0" err="1"/>
              <a:t>розрахунків</a:t>
            </a:r>
            <a:r>
              <a:rPr lang="ru-RU" dirty="0"/>
              <a:t> по </a:t>
            </a:r>
            <a:r>
              <a:rPr lang="ru-RU" dirty="0" err="1"/>
              <a:t>страхуванню</a:t>
            </a:r>
            <a:r>
              <a:rPr lang="ru-RU" dirty="0"/>
              <a:t> </a:t>
            </a:r>
            <a:r>
              <a:rPr lang="ru-RU" dirty="0" err="1"/>
              <a:t>життя</a:t>
            </a:r>
            <a:r>
              <a:rPr lang="ru-RU" dirty="0"/>
              <a:t>;</a:t>
            </a:r>
          </a:p>
          <a:p>
            <a:pPr algn="just"/>
            <a:r>
              <a:rPr lang="ru-RU" dirty="0" smtClean="0"/>
              <a:t> </a:t>
            </a:r>
            <a:r>
              <a:rPr lang="ru-RU" dirty="0"/>
              <a:t>АРМ андеррайтера - </a:t>
            </a:r>
            <a:r>
              <a:rPr lang="ru-RU" dirty="0" err="1"/>
              <a:t>формування</a:t>
            </a:r>
            <a:r>
              <a:rPr lang="ru-RU" dirty="0"/>
              <a:t> страхового портфеля </a:t>
            </a:r>
            <a:r>
              <a:rPr lang="ru-RU" dirty="0" err="1"/>
              <a:t>компанії</a:t>
            </a:r>
            <a:r>
              <a:rPr lang="ru-RU" dirty="0"/>
              <a:t>;</a:t>
            </a:r>
          </a:p>
          <a:p>
            <a:pPr algn="just"/>
            <a:r>
              <a:rPr lang="ru-RU" dirty="0" smtClean="0"/>
              <a:t> </a:t>
            </a:r>
            <a:r>
              <a:rPr lang="ru-RU" dirty="0"/>
              <a:t>АРМ брокера </a:t>
            </a:r>
            <a:r>
              <a:rPr lang="ru-RU" dirty="0" err="1"/>
              <a:t>страхових</a:t>
            </a:r>
            <a:r>
              <a:rPr lang="ru-RU" dirty="0"/>
              <a:t> </a:t>
            </a:r>
            <a:r>
              <a:rPr lang="ru-RU" dirty="0" err="1"/>
              <a:t>послуг</a:t>
            </a:r>
            <a:r>
              <a:rPr lang="ru-RU" dirty="0"/>
              <a:t> - </a:t>
            </a:r>
            <a:r>
              <a:rPr lang="ru-RU" dirty="0" err="1"/>
              <a:t>посередник</a:t>
            </a:r>
            <a:r>
              <a:rPr lang="ru-RU" dirty="0"/>
              <a:t>, </a:t>
            </a:r>
            <a:r>
              <a:rPr lang="ru-RU" dirty="0" err="1"/>
              <a:t>здійснює</a:t>
            </a:r>
            <a:r>
              <a:rPr lang="ru-RU" dirty="0"/>
              <a:t> </a:t>
            </a:r>
            <a:r>
              <a:rPr lang="ru-RU" dirty="0" err="1"/>
              <a:t>діяльність</a:t>
            </a:r>
            <a:r>
              <a:rPr lang="ru-RU" dirty="0"/>
              <a:t> </a:t>
            </a:r>
            <a:r>
              <a:rPr lang="ru-RU" dirty="0" err="1"/>
              <a:t>від</a:t>
            </a:r>
            <a:r>
              <a:rPr lang="ru-RU" dirty="0"/>
              <a:t> </a:t>
            </a:r>
            <a:r>
              <a:rPr lang="ru-RU" dirty="0" err="1"/>
              <a:t>свого</a:t>
            </a:r>
            <a:r>
              <a:rPr lang="ru-RU" dirty="0"/>
              <a:t> </a:t>
            </a:r>
            <a:r>
              <a:rPr lang="ru-RU" dirty="0" err="1"/>
              <a:t>імені</a:t>
            </a:r>
            <a:r>
              <a:rPr lang="ru-RU" dirty="0"/>
              <a:t> на </a:t>
            </a:r>
            <a:r>
              <a:rPr lang="ru-RU" dirty="0" err="1"/>
              <a:t>підставі</a:t>
            </a:r>
            <a:r>
              <a:rPr lang="ru-RU" dirty="0"/>
              <a:t> </a:t>
            </a:r>
            <a:r>
              <a:rPr lang="ru-RU" dirty="0" err="1"/>
              <a:t>доручень</a:t>
            </a:r>
            <a:r>
              <a:rPr lang="ru-RU" dirty="0"/>
              <a:t> </a:t>
            </a:r>
            <a:r>
              <a:rPr lang="ru-RU" dirty="0" err="1"/>
              <a:t>страхувальника</a:t>
            </a:r>
            <a:r>
              <a:rPr lang="ru-RU" dirty="0"/>
              <a:t> </a:t>
            </a:r>
            <a:r>
              <a:rPr lang="ru-RU" dirty="0" err="1"/>
              <a:t>або</a:t>
            </a:r>
            <a:r>
              <a:rPr lang="ru-RU" dirty="0"/>
              <a:t> страховика та </a:t>
            </a:r>
            <a:r>
              <a:rPr lang="ru-RU" dirty="0" err="1"/>
              <a:t>ін</a:t>
            </a:r>
            <a:r>
              <a:rPr lang="ru-RU" dirty="0"/>
              <a:t>.</a:t>
            </a:r>
          </a:p>
          <a:p>
            <a:endParaRPr lang="ru-RU" dirty="0"/>
          </a:p>
        </p:txBody>
      </p:sp>
    </p:spTree>
    <p:extLst>
      <p:ext uri="{BB962C8B-B14F-4D97-AF65-F5344CB8AC3E}">
        <p14:creationId xmlns:p14="http://schemas.microsoft.com/office/powerpoint/2010/main" val="142130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Страхова інформаційна система</a:t>
            </a:r>
            <a:endParaRPr lang="ru-RU" dirty="0"/>
          </a:p>
        </p:txBody>
      </p:sp>
      <p:sp>
        <p:nvSpPr>
          <p:cNvPr id="3" name="Объект 2"/>
          <p:cNvSpPr>
            <a:spLocks noGrp="1"/>
          </p:cNvSpPr>
          <p:nvPr>
            <p:ph idx="1"/>
          </p:nvPr>
        </p:nvSpPr>
        <p:spPr>
          <a:xfrm>
            <a:off x="838200" y="1341120"/>
            <a:ext cx="10515600" cy="5279135"/>
          </a:xfrm>
        </p:spPr>
        <p:txBody>
          <a:bodyPr>
            <a:normAutofit/>
          </a:bodyPr>
          <a:lstStyle/>
          <a:p>
            <a:pPr algn="just"/>
            <a:r>
              <a:rPr lang="uk-UA" b="1" dirty="0"/>
              <a:t>Страхова </a:t>
            </a:r>
            <a:r>
              <a:rPr lang="uk-UA" b="1" dirty="0" smtClean="0"/>
              <a:t>інформаційна система </a:t>
            </a:r>
            <a:r>
              <a:rPr lang="uk-UA" b="1" dirty="0"/>
              <a:t>– спеціальне програмне забезпечення, яке розроблене для обліку страхової інформації в відповідності до страхової науки. </a:t>
            </a:r>
            <a:endParaRPr lang="uk-UA" b="1" dirty="0" smtClean="0"/>
          </a:p>
          <a:p>
            <a:pPr algn="just"/>
            <a:r>
              <a:rPr lang="uk-UA" b="1" dirty="0" smtClean="0"/>
              <a:t>В </a:t>
            </a:r>
            <a:r>
              <a:rPr lang="uk-UA" b="1" dirty="0"/>
              <a:t>результаті досягається висока ефективність обробки великих масивів структурованих даних з одночасним доступом всіх співробітників. Набір страхових функцій для кожного робочого місця набагато більший, ніж в універсальних програмах.</a:t>
            </a:r>
            <a:endParaRPr lang="ru-RU" dirty="0"/>
          </a:p>
          <a:p>
            <a:pPr algn="just"/>
            <a:r>
              <a:rPr lang="uk-UA" b="1" dirty="0"/>
              <a:t>Завдання інформаційної системи - здійснювати аналіз по різним критеріям в межах компанії, попереджувати зловживання, ефективно відслідковувати та корегувати хід страхування і, як результат, визначати оптимальні тарифи та ефективно використовувати систему бонус-</a:t>
            </a:r>
            <a:r>
              <a:rPr lang="uk-UA" b="1" dirty="0" err="1"/>
              <a:t>малус</a:t>
            </a:r>
            <a:r>
              <a:rPr lang="uk-UA" b="1" dirty="0"/>
              <a:t>.</a:t>
            </a:r>
            <a:endParaRPr lang="ru-RU" dirty="0"/>
          </a:p>
          <a:p>
            <a:endParaRPr lang="ru-RU" dirty="0"/>
          </a:p>
        </p:txBody>
      </p:sp>
    </p:spTree>
    <p:extLst>
      <p:ext uri="{BB962C8B-B14F-4D97-AF65-F5344CB8AC3E}">
        <p14:creationId xmlns:p14="http://schemas.microsoft.com/office/powerpoint/2010/main" val="157099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Основні</a:t>
            </a:r>
            <a:r>
              <a:rPr lang="ru-RU" dirty="0"/>
              <a:t> </a:t>
            </a:r>
            <a:r>
              <a:rPr lang="ru-RU" dirty="0" err="1"/>
              <a:t>вимоги</a:t>
            </a:r>
            <a:r>
              <a:rPr lang="ru-RU" dirty="0"/>
              <a:t> до </a:t>
            </a:r>
            <a:r>
              <a:rPr lang="ru-RU" dirty="0" err="1"/>
              <a:t>страхової</a:t>
            </a:r>
            <a:r>
              <a:rPr lang="ru-RU" dirty="0"/>
              <a:t> </a:t>
            </a:r>
            <a:r>
              <a:rPr lang="ru-RU" dirty="0" err="1"/>
              <a:t>інформаційної</a:t>
            </a:r>
            <a:r>
              <a:rPr lang="ru-RU" dirty="0"/>
              <a:t> </a:t>
            </a:r>
            <a:r>
              <a:rPr lang="ru-RU" dirty="0" err="1"/>
              <a:t>системи</a:t>
            </a:r>
            <a:r>
              <a:rPr lang="ru-RU" dirty="0"/>
              <a:t> </a:t>
            </a:r>
            <a:r>
              <a:rPr lang="ru-RU" dirty="0" err="1"/>
              <a:t>можна</a:t>
            </a:r>
            <a:r>
              <a:rPr lang="ru-RU" dirty="0"/>
              <a:t> </a:t>
            </a:r>
            <a:r>
              <a:rPr lang="ru-RU" dirty="0" err="1"/>
              <a:t>визначити</a:t>
            </a:r>
            <a:r>
              <a:rPr lang="ru-RU" dirty="0"/>
              <a:t> так:</a:t>
            </a:r>
          </a:p>
        </p:txBody>
      </p:sp>
      <p:sp>
        <p:nvSpPr>
          <p:cNvPr id="3" name="Объект 2"/>
          <p:cNvSpPr>
            <a:spLocks noGrp="1"/>
          </p:cNvSpPr>
          <p:nvPr>
            <p:ph idx="1"/>
          </p:nvPr>
        </p:nvSpPr>
        <p:spPr/>
        <p:txBody>
          <a:bodyPr/>
          <a:lstStyle/>
          <a:p>
            <a:pPr algn="just">
              <a:buFont typeface="Wingdings" panose="05000000000000000000" pitchFamily="2" charset="2"/>
              <a:buChar char="v"/>
            </a:pPr>
            <a:r>
              <a:rPr lang="ru-RU" dirty="0" err="1"/>
              <a:t>облік</a:t>
            </a:r>
            <a:r>
              <a:rPr lang="ru-RU" dirty="0"/>
              <a:t> </a:t>
            </a:r>
            <a:r>
              <a:rPr lang="ru-RU" dirty="0" err="1"/>
              <a:t>всіх</a:t>
            </a:r>
            <a:r>
              <a:rPr lang="ru-RU" dirty="0"/>
              <a:t> </a:t>
            </a:r>
            <a:r>
              <a:rPr lang="ru-RU" dirty="0" err="1"/>
              <a:t>виданих</a:t>
            </a:r>
            <a:r>
              <a:rPr lang="ru-RU" dirty="0"/>
              <a:t> </a:t>
            </a:r>
            <a:r>
              <a:rPr lang="ru-RU" dirty="0" err="1"/>
              <a:t>бланків</a:t>
            </a:r>
            <a:r>
              <a:rPr lang="ru-RU" dirty="0"/>
              <a:t> </a:t>
            </a:r>
            <a:r>
              <a:rPr lang="ru-RU" dirty="0" err="1"/>
              <a:t>полісів</a:t>
            </a:r>
            <a:r>
              <a:rPr lang="ru-RU" dirty="0" smtClean="0"/>
              <a:t>;</a:t>
            </a:r>
          </a:p>
          <a:p>
            <a:pPr algn="just">
              <a:buFont typeface="Wingdings" panose="05000000000000000000" pitchFamily="2" charset="2"/>
              <a:buChar char="v"/>
            </a:pPr>
            <a:r>
              <a:rPr lang="ru-RU" dirty="0" smtClean="0"/>
              <a:t> </a:t>
            </a:r>
            <a:r>
              <a:rPr lang="ru-RU" dirty="0" err="1"/>
              <a:t>облік</a:t>
            </a:r>
            <a:r>
              <a:rPr lang="ru-RU" dirty="0"/>
              <a:t> кожного </a:t>
            </a:r>
            <a:r>
              <a:rPr lang="ru-RU" dirty="0" err="1"/>
              <a:t>полісу</a:t>
            </a:r>
            <a:r>
              <a:rPr lang="ru-RU" dirty="0"/>
              <a:t> по </a:t>
            </a:r>
            <a:r>
              <a:rPr lang="ru-RU" dirty="0" err="1"/>
              <a:t>всім</a:t>
            </a:r>
            <a:r>
              <a:rPr lang="ru-RU" dirty="0"/>
              <a:t> </a:t>
            </a:r>
            <a:r>
              <a:rPr lang="ru-RU" dirty="0" err="1"/>
              <a:t>страховим</a:t>
            </a:r>
            <a:r>
              <a:rPr lang="ru-RU" dirty="0"/>
              <a:t> продуктам</a:t>
            </a:r>
            <a:r>
              <a:rPr lang="ru-RU" dirty="0" smtClean="0"/>
              <a:t>;</a:t>
            </a:r>
          </a:p>
          <a:p>
            <a:pPr algn="just">
              <a:buFont typeface="Wingdings" panose="05000000000000000000" pitchFamily="2" charset="2"/>
              <a:buChar char="v"/>
            </a:pPr>
            <a:r>
              <a:rPr lang="ru-RU" dirty="0" smtClean="0"/>
              <a:t> </a:t>
            </a:r>
            <a:r>
              <a:rPr lang="ru-RU" dirty="0" err="1"/>
              <a:t>зв’язок</a:t>
            </a:r>
            <a:r>
              <a:rPr lang="ru-RU" dirty="0"/>
              <a:t> кожного </a:t>
            </a:r>
            <a:r>
              <a:rPr lang="ru-RU" dirty="0" err="1"/>
              <a:t>полісу</a:t>
            </a:r>
            <a:r>
              <a:rPr lang="ru-RU" dirty="0"/>
              <a:t> з </a:t>
            </a:r>
            <a:r>
              <a:rPr lang="ru-RU" dirty="0" err="1"/>
              <a:t>бухгалтерськими</a:t>
            </a:r>
            <a:r>
              <a:rPr lang="ru-RU" dirty="0"/>
              <a:t> платежами</a:t>
            </a:r>
            <a:r>
              <a:rPr lang="ru-RU" dirty="0" smtClean="0"/>
              <a:t>;</a:t>
            </a:r>
          </a:p>
          <a:p>
            <a:pPr algn="just">
              <a:buFont typeface="Wingdings" panose="05000000000000000000" pitchFamily="2" charset="2"/>
              <a:buChar char="v"/>
            </a:pPr>
            <a:r>
              <a:rPr lang="ru-RU" dirty="0" smtClean="0"/>
              <a:t> </a:t>
            </a:r>
            <a:r>
              <a:rPr lang="ru-RU" dirty="0" err="1"/>
              <a:t>централізований</a:t>
            </a:r>
            <a:r>
              <a:rPr lang="ru-RU" dirty="0"/>
              <a:t> в межах </a:t>
            </a:r>
            <a:r>
              <a:rPr lang="ru-RU" dirty="0" err="1"/>
              <a:t>компанії</a:t>
            </a:r>
            <a:r>
              <a:rPr lang="ru-RU" dirty="0"/>
              <a:t> </a:t>
            </a:r>
            <a:r>
              <a:rPr lang="ru-RU" dirty="0" err="1"/>
              <a:t>облік</a:t>
            </a:r>
            <a:r>
              <a:rPr lang="ru-RU" dirty="0"/>
              <a:t> </a:t>
            </a:r>
            <a:r>
              <a:rPr lang="ru-RU" dirty="0" err="1"/>
              <a:t>всіх</a:t>
            </a:r>
            <a:r>
              <a:rPr lang="ru-RU" dirty="0"/>
              <a:t> </a:t>
            </a:r>
            <a:r>
              <a:rPr lang="ru-RU" dirty="0" err="1"/>
              <a:t>клієнтів</a:t>
            </a:r>
            <a:r>
              <a:rPr lang="ru-RU" dirty="0"/>
              <a:t> та </a:t>
            </a:r>
            <a:r>
              <a:rPr lang="ru-RU" dirty="0" err="1"/>
              <a:t>застрахованих</a:t>
            </a:r>
            <a:r>
              <a:rPr lang="ru-RU" dirty="0"/>
              <a:t> </a:t>
            </a:r>
            <a:r>
              <a:rPr lang="ru-RU" dirty="0" err="1"/>
              <a:t>об’єктів</a:t>
            </a:r>
            <a:r>
              <a:rPr lang="ru-RU" dirty="0" smtClean="0"/>
              <a:t>;</a:t>
            </a:r>
          </a:p>
          <a:p>
            <a:pPr algn="just">
              <a:buFont typeface="Wingdings" panose="05000000000000000000" pitchFamily="2" charset="2"/>
              <a:buChar char="v"/>
            </a:pPr>
            <a:r>
              <a:rPr lang="ru-RU" dirty="0" err="1" smtClean="0"/>
              <a:t>облік</a:t>
            </a:r>
            <a:r>
              <a:rPr lang="ru-RU" dirty="0" smtClean="0"/>
              <a:t> </a:t>
            </a:r>
            <a:r>
              <a:rPr lang="ru-RU" dirty="0" err="1"/>
              <a:t>процесу</a:t>
            </a:r>
            <a:r>
              <a:rPr lang="ru-RU" dirty="0"/>
              <a:t> </a:t>
            </a:r>
            <a:r>
              <a:rPr lang="ru-RU" dirty="0" err="1"/>
              <a:t>врегулювання</a:t>
            </a:r>
            <a:r>
              <a:rPr lang="ru-RU" dirty="0"/>
              <a:t> </a:t>
            </a:r>
            <a:r>
              <a:rPr lang="ru-RU" dirty="0" err="1"/>
              <a:t>збитків</a:t>
            </a:r>
            <a:r>
              <a:rPr lang="ru-RU" dirty="0" smtClean="0"/>
              <a:t>;</a:t>
            </a:r>
          </a:p>
          <a:p>
            <a:pPr algn="just">
              <a:buFont typeface="Wingdings" panose="05000000000000000000" pitchFamily="2" charset="2"/>
              <a:buChar char="v"/>
            </a:pPr>
            <a:r>
              <a:rPr lang="ru-RU" dirty="0" smtClean="0"/>
              <a:t> </a:t>
            </a:r>
            <a:r>
              <a:rPr lang="ru-RU" dirty="0" err="1"/>
              <a:t>облік</a:t>
            </a:r>
            <a:r>
              <a:rPr lang="ru-RU" dirty="0"/>
              <a:t> </a:t>
            </a:r>
            <a:r>
              <a:rPr lang="ru-RU" dirty="0" err="1"/>
              <a:t>інформації</a:t>
            </a:r>
            <a:r>
              <a:rPr lang="ru-RU" dirty="0"/>
              <a:t> в </a:t>
            </a:r>
            <a:r>
              <a:rPr lang="ru-RU" dirty="0" err="1"/>
              <a:t>розрізі</a:t>
            </a:r>
            <a:r>
              <a:rPr lang="ru-RU" dirty="0"/>
              <a:t> </a:t>
            </a:r>
            <a:r>
              <a:rPr lang="ru-RU" dirty="0" err="1"/>
              <a:t>страхових</a:t>
            </a:r>
            <a:r>
              <a:rPr lang="ru-RU" dirty="0"/>
              <a:t> </a:t>
            </a:r>
            <a:r>
              <a:rPr lang="ru-RU" dirty="0" err="1"/>
              <a:t>ризиків</a:t>
            </a:r>
            <a:r>
              <a:rPr lang="ru-RU" dirty="0" smtClean="0"/>
              <a:t>;</a:t>
            </a:r>
          </a:p>
          <a:p>
            <a:pPr algn="just">
              <a:buFont typeface="Wingdings" panose="05000000000000000000" pitchFamily="2" charset="2"/>
              <a:buChar char="v"/>
            </a:pPr>
            <a:r>
              <a:rPr lang="ru-RU" dirty="0" smtClean="0"/>
              <a:t> </a:t>
            </a:r>
            <a:r>
              <a:rPr lang="ru-RU" dirty="0"/>
              <a:t>робота </a:t>
            </a:r>
            <a:r>
              <a:rPr lang="ru-RU" dirty="0" err="1"/>
              <a:t>територіально</a:t>
            </a:r>
            <a:r>
              <a:rPr lang="ru-RU" dirty="0"/>
              <a:t> </a:t>
            </a:r>
            <a:r>
              <a:rPr lang="ru-RU" dirty="0" err="1"/>
              <a:t>віддалених</a:t>
            </a:r>
            <a:r>
              <a:rPr lang="ru-RU" dirty="0"/>
              <a:t> </a:t>
            </a:r>
            <a:r>
              <a:rPr lang="ru-RU" dirty="0" err="1"/>
              <a:t>офісів</a:t>
            </a:r>
            <a:r>
              <a:rPr lang="ru-RU" dirty="0"/>
              <a:t> з </a:t>
            </a:r>
            <a:r>
              <a:rPr lang="ru-RU" dirty="0" err="1"/>
              <a:t>загальною</a:t>
            </a:r>
            <a:r>
              <a:rPr lang="ru-RU" dirty="0"/>
              <a:t> базою.</a:t>
            </a:r>
          </a:p>
        </p:txBody>
      </p:sp>
    </p:spTree>
    <p:extLst>
      <p:ext uri="{BB962C8B-B14F-4D97-AF65-F5344CB8AC3E}">
        <p14:creationId xmlns:p14="http://schemas.microsoft.com/office/powerpoint/2010/main" val="71167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Структура АІС «Страхування»</a:t>
            </a:r>
            <a:r>
              <a:rPr lang="ru-RU" dirty="0"/>
              <a:t/>
            </a:r>
            <a:br>
              <a:rPr lang="ru-RU" dirty="0"/>
            </a:br>
            <a:endParaRPr lang="ru-RU" dirty="0"/>
          </a:p>
        </p:txBody>
      </p:sp>
      <p:pic>
        <p:nvPicPr>
          <p:cNvPr id="4" name="Объект 3" descr="https://studfile.net/html/2706/444/html_Lo75E2v1S6.n5x9/htmlconvd-yVkhga_html_69016a727f360c79.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7805" y="1225752"/>
            <a:ext cx="9431051" cy="5245735"/>
          </a:xfrm>
          <a:prstGeom prst="rect">
            <a:avLst/>
          </a:prstGeom>
          <a:noFill/>
          <a:ln>
            <a:noFill/>
          </a:ln>
        </p:spPr>
      </p:pic>
    </p:spTree>
    <p:extLst>
      <p:ext uri="{BB962C8B-B14F-4D97-AF65-F5344CB8AC3E}">
        <p14:creationId xmlns:p14="http://schemas.microsoft.com/office/powerpoint/2010/main" val="3542808100"/>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182</TotalTime>
  <Words>1880</Words>
  <Application>Microsoft Office PowerPoint</Application>
  <PresentationFormat>Широкоэкранный</PresentationFormat>
  <Paragraphs>85</Paragraphs>
  <Slides>32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Century Gothic</vt:lpstr>
      <vt:lpstr>Wingdings</vt:lpstr>
      <vt:lpstr>Wingdings 3</vt:lpstr>
      <vt:lpstr>Легкий дым</vt:lpstr>
      <vt:lpstr>ОСОБЛИВОСТІ АВТОМАТИЗАЦІЇ УПРАВЛІННЯ ФІНАНСАМИ У СТРАХОВІЙ СФЕРІ</vt:lpstr>
      <vt:lpstr>Функціональне призначення АІС в страхуванні </vt:lpstr>
      <vt:lpstr>Сучасне управління страховою діяльністю й інформаційне забезпечення іпотечного страхування буде ефективним тільки за умови реалізації комплексного рішення, відповідно до якого комплексна інформаційна система страхової компанії повинна включати наступні критерії:</vt:lpstr>
      <vt:lpstr>Метою створення АІС у страховій компанії є забезпечення такого рівня управління діяльністю компанії, за якого комплексно вирішуються наступні завдання: </vt:lpstr>
      <vt:lpstr>Презентация PowerPoint</vt:lpstr>
      <vt:lpstr>Поширені такі види АРМ для фахівців страхового бізнесу:</vt:lpstr>
      <vt:lpstr>Страхова інформаційна система</vt:lpstr>
      <vt:lpstr>Основні вимоги до страхової інформаційної системи можна визначити так:</vt:lpstr>
      <vt:lpstr>Структура АІС «Страхування» </vt:lpstr>
      <vt:lpstr>Склад функціональних підсистем АІС «Страхування»</vt:lpstr>
      <vt:lpstr>Функціональна частина АІС «Страхування» центральних органів управління складається з таких підсистем. </vt:lpstr>
      <vt:lpstr>Структура функціональної частини АІС центрального та регіонального рівнів</vt:lpstr>
      <vt:lpstr>Структура функціональної частини АІС місцевих страхових підрозділів або філій  </vt:lpstr>
      <vt:lpstr>Презентация PowerPoint</vt:lpstr>
      <vt:lpstr>Презентация PowerPoint</vt:lpstr>
      <vt:lpstr>Інтернет-страхування</vt:lpstr>
      <vt:lpstr>Інтернет-страхування</vt:lpstr>
      <vt:lpstr>Системи інтернет-страхування</vt:lpstr>
      <vt:lpstr>Пропозиція послуг страховими компаніями України «вживу» та «он-лайн»</vt:lpstr>
      <vt:lpstr>Презентация PowerPoint</vt:lpstr>
      <vt:lpstr>Етапи інтернет-страхування</vt:lpstr>
      <vt:lpstr>Презентация PowerPoint</vt:lpstr>
      <vt:lpstr>Сукупність інтернет-послуг, що забезпечують страхові компанії в мережі інтернет</vt:lpstr>
      <vt:lpstr>Основні переваги та недоліки інтернет-страхування</vt:lpstr>
      <vt:lpstr>Класифікація програмних продуктів, які використовують СК</vt:lpstr>
      <vt:lpstr>Класифікація програмних продуктів, які використовують СК</vt:lpstr>
      <vt:lpstr>Програмний комплекс ProfITsoft BackOffice. Система працює у вигляді веб-додатку, за клієнт-серверною архітектурою. Має досить багато налаштувань та доволі продуманий та зручний інтерфейс.</vt:lpstr>
      <vt:lpstr>ПЗ містить у собі наступні модулі:</vt:lpstr>
      <vt:lpstr>Онлайн-система «ГЕНПОЛІС» </vt:lpstr>
      <vt:lpstr>«Континент : Страхування 8» </vt:lpstr>
      <vt:lpstr>Система INSURANCE COMPANY </vt:lpstr>
      <vt:lpstr>Можливості інформаційної системи Insurance Company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АВТОМАТИЗАЦІЇ УПРАВЛІННЯ ФІНАНСАМИ У СТРАХОВІЙ СФЕРІ</dc:title>
  <dc:creator>Пользователь Windows</dc:creator>
  <cp:lastModifiedBy>Пользователь Windows</cp:lastModifiedBy>
  <cp:revision>24</cp:revision>
  <dcterms:created xsi:type="dcterms:W3CDTF">2022-10-04T06:25:08Z</dcterms:created>
  <dcterms:modified xsi:type="dcterms:W3CDTF">2023-01-31T15:46:01Z</dcterms:modified>
</cp:coreProperties>
</file>