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62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F2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9" autoAdjust="0"/>
    <p:restoredTop sz="95816" autoAdjust="0"/>
  </p:normalViewPr>
  <p:slideViewPr>
    <p:cSldViewPr>
      <p:cViewPr>
        <p:scale>
          <a:sx n="61" d="100"/>
          <a:sy n="61" d="100"/>
        </p:scale>
        <p:origin x="-1428" y="-1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B94F5-28E9-45D8-8192-4D3880A7559D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7026E0-2F49-425D-98DB-9A4ED83CFD56}">
      <dgm:prSet phldrT="[Текст]" custT="1"/>
      <dgm:spPr/>
      <dgm:t>
        <a:bodyPr/>
        <a:lstStyle/>
        <a:p>
          <a:pPr algn="ctr"/>
          <a:r>
            <a:rPr lang="uk-UA" sz="2000" b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Гірничо-хімічна, яка видобуває мінеральну сировину для подальшої переробки</a:t>
          </a:r>
          <a:endParaRPr lang="uk-UA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7E7AE2-FA63-460C-83FC-290BB834F5AB}" type="parTrans" cxnId="{AAE36C89-CDC4-4EBA-BEBC-139445E68240}">
      <dgm:prSet/>
      <dgm:spPr/>
      <dgm:t>
        <a:bodyPr/>
        <a:lstStyle/>
        <a:p>
          <a:endParaRPr lang="ru-RU"/>
        </a:p>
      </dgm:t>
    </dgm:pt>
    <dgm:pt modelId="{90CAC4D2-CD38-4F05-88CA-7917F26F59E4}" type="sibTrans" cxnId="{AAE36C89-CDC4-4EBA-BEBC-139445E68240}">
      <dgm:prSet/>
      <dgm:spPr/>
      <dgm:t>
        <a:bodyPr/>
        <a:lstStyle/>
        <a:p>
          <a:endParaRPr lang="ru-RU"/>
        </a:p>
      </dgm:t>
    </dgm:pt>
    <dgm:pt modelId="{E2E99A18-F93F-4E49-B618-D455F847C790}">
      <dgm:prSet phldrT="[Текст]" custT="1"/>
      <dgm:spPr/>
      <dgm:t>
        <a:bodyPr/>
        <a:lstStyle/>
        <a:p>
          <a:pPr algn="ctr"/>
          <a:r>
            <a:rPr lang="uk-UA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Виробництво неорганічних продуктів: аміак, шини, кислоти, сода, сажа, мінеральні добрива, що становить близько 55% загального обсягу хімічного комплексу</a:t>
          </a:r>
          <a:endParaRPr lang="uk-UA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F5036E-6A20-444A-A7CB-315F3AECA7A3}" type="parTrans" cxnId="{38723B25-C9F8-4D45-800F-1A8EDE351316}">
      <dgm:prSet/>
      <dgm:spPr/>
      <dgm:t>
        <a:bodyPr/>
        <a:lstStyle/>
        <a:p>
          <a:endParaRPr lang="ru-RU"/>
        </a:p>
      </dgm:t>
    </dgm:pt>
    <dgm:pt modelId="{95622D05-8D7C-446A-8F91-93D28C0D662D}" type="sibTrans" cxnId="{38723B25-C9F8-4D45-800F-1A8EDE351316}">
      <dgm:prSet/>
      <dgm:spPr/>
      <dgm:t>
        <a:bodyPr/>
        <a:lstStyle/>
        <a:p>
          <a:endParaRPr lang="ru-RU"/>
        </a:p>
      </dgm:t>
    </dgm:pt>
    <dgm:pt modelId="{ADF40B11-3C12-4A54-8990-1E50010C43E9}">
      <dgm:prSet phldrT="[Текст]" custT="1"/>
      <dgm:spPr/>
      <dgm:t>
        <a:bodyPr/>
        <a:lstStyle/>
        <a:p>
          <a:pPr algn="ctr"/>
          <a:r>
            <a:rPr lang="uk-UA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Виробництво органічних продуктів: складні високомолекулярні сполуки, які синтезуються переважно з нафти та природного газу: пластмаси та синтетичні смоли, синтетичний каучук, хімічні волокна, фотоплівка та інші – близько 10%</a:t>
          </a:r>
          <a:endParaRPr lang="uk-UA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727A4FD-7BB7-47AE-94A5-1B6BC4205001}" type="parTrans" cxnId="{FFB4150A-3C77-4D4B-B7D5-FD6C91BFD62A}">
      <dgm:prSet/>
      <dgm:spPr/>
      <dgm:t>
        <a:bodyPr/>
        <a:lstStyle/>
        <a:p>
          <a:endParaRPr lang="ru-RU"/>
        </a:p>
      </dgm:t>
    </dgm:pt>
    <dgm:pt modelId="{9FE3926D-AC1C-48B5-B46A-C51F65EBB0B4}" type="sibTrans" cxnId="{FFB4150A-3C77-4D4B-B7D5-FD6C91BFD62A}">
      <dgm:prSet/>
      <dgm:spPr/>
      <dgm:t>
        <a:bodyPr/>
        <a:lstStyle/>
        <a:p>
          <a:endParaRPr lang="ru-RU"/>
        </a:p>
      </dgm:t>
    </dgm:pt>
    <dgm:pt modelId="{631CAB9D-8298-4E22-9E5B-161227B17B4B}" type="pres">
      <dgm:prSet presAssocID="{746B94F5-28E9-45D8-8192-4D3880A755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A75DC64-6E67-4C8B-A3F0-9992F6A4700E}" type="pres">
      <dgm:prSet presAssocID="{746B94F5-28E9-45D8-8192-4D3880A7559D}" presName="Name1" presStyleCnt="0"/>
      <dgm:spPr/>
    </dgm:pt>
    <dgm:pt modelId="{2E0028C1-5B00-40B8-9E6D-92B8A9B18812}" type="pres">
      <dgm:prSet presAssocID="{746B94F5-28E9-45D8-8192-4D3880A7559D}" presName="cycle" presStyleCnt="0"/>
      <dgm:spPr/>
    </dgm:pt>
    <dgm:pt modelId="{8AC0F704-E579-4F83-B0C8-7E0BD82D3964}" type="pres">
      <dgm:prSet presAssocID="{746B94F5-28E9-45D8-8192-4D3880A7559D}" presName="srcNode" presStyleLbl="node1" presStyleIdx="0" presStyleCnt="3"/>
      <dgm:spPr/>
    </dgm:pt>
    <dgm:pt modelId="{B12DAE79-3812-4A37-BEC9-3B9128D2F059}" type="pres">
      <dgm:prSet presAssocID="{746B94F5-28E9-45D8-8192-4D3880A7559D}" presName="conn" presStyleLbl="parChTrans1D2" presStyleIdx="0" presStyleCnt="1"/>
      <dgm:spPr/>
      <dgm:t>
        <a:bodyPr/>
        <a:lstStyle/>
        <a:p>
          <a:endParaRPr lang="ru-RU"/>
        </a:p>
      </dgm:t>
    </dgm:pt>
    <dgm:pt modelId="{0F6E327E-D10C-45C5-9F1C-7DE00A71B4E0}" type="pres">
      <dgm:prSet presAssocID="{746B94F5-28E9-45D8-8192-4D3880A7559D}" presName="extraNode" presStyleLbl="node1" presStyleIdx="0" presStyleCnt="3"/>
      <dgm:spPr/>
    </dgm:pt>
    <dgm:pt modelId="{49EA9D27-3C5C-4FB1-8937-79AD9ED0A511}" type="pres">
      <dgm:prSet presAssocID="{746B94F5-28E9-45D8-8192-4D3880A7559D}" presName="dstNode" presStyleLbl="node1" presStyleIdx="0" presStyleCnt="3"/>
      <dgm:spPr/>
    </dgm:pt>
    <dgm:pt modelId="{B6597101-BA0C-4976-807D-2B043F987C26}" type="pres">
      <dgm:prSet presAssocID="{9B7026E0-2F49-425D-98DB-9A4ED83CFD56}" presName="text_1" presStyleLbl="node1" presStyleIdx="0" presStyleCnt="3" custLinFactNeighborX="-512" custLinFactNeighborY="-13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4428C-A576-4D90-9B28-9B05130FADFE}" type="pres">
      <dgm:prSet presAssocID="{9B7026E0-2F49-425D-98DB-9A4ED83CFD56}" presName="accent_1" presStyleCnt="0"/>
      <dgm:spPr/>
    </dgm:pt>
    <dgm:pt modelId="{F3ED2E68-7096-4BB9-AB88-31D23C3A2BAA}" type="pres">
      <dgm:prSet presAssocID="{9B7026E0-2F49-425D-98DB-9A4ED83CFD56}" presName="accentRepeatNode" presStyleLbl="solidFgAcc1" presStyleIdx="0" presStyleCnt="3" custLinFactNeighborY="-11033"/>
      <dgm:spPr/>
    </dgm:pt>
    <dgm:pt modelId="{38E402C9-6E26-4647-89DA-236E8B79D23C}" type="pres">
      <dgm:prSet presAssocID="{E2E99A18-F93F-4E49-B618-D455F847C790}" presName="text_2" presStyleLbl="node1" presStyleIdx="1" presStyleCnt="3" custScaleX="101714" custScaleY="147027" custLinFactNeighborX="-429" custLinFactNeighborY="-22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DF0C6-1BAF-4624-8ACE-F960545AF9C6}" type="pres">
      <dgm:prSet presAssocID="{E2E99A18-F93F-4E49-B618-D455F847C790}" presName="accent_2" presStyleCnt="0"/>
      <dgm:spPr/>
    </dgm:pt>
    <dgm:pt modelId="{4AB33B88-B28B-452C-A4E7-7B3AD93224E4}" type="pres">
      <dgm:prSet presAssocID="{E2E99A18-F93F-4E49-B618-D455F847C790}" presName="accentRepeatNode" presStyleLbl="solidFgAcc1" presStyleIdx="1" presStyleCnt="3" custLinFactNeighborX="2731" custLinFactNeighborY="-14692"/>
      <dgm:spPr/>
    </dgm:pt>
    <dgm:pt modelId="{6F72BA05-4F08-4361-B5DC-6634120E2B06}" type="pres">
      <dgm:prSet presAssocID="{ADF40B11-3C12-4A54-8990-1E50010C43E9}" presName="text_3" presStyleLbl="node1" presStyleIdx="2" presStyleCnt="3" custScaleX="100216" custScaleY="185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619BD-E4D4-42FA-9FB7-27FD02DFA7B8}" type="pres">
      <dgm:prSet presAssocID="{ADF40B11-3C12-4A54-8990-1E50010C43E9}" presName="accent_3" presStyleCnt="0"/>
      <dgm:spPr/>
    </dgm:pt>
    <dgm:pt modelId="{1D42609B-1DE5-4F15-B1E9-E57DE994D5E9}" type="pres">
      <dgm:prSet presAssocID="{ADF40B11-3C12-4A54-8990-1E50010C43E9}" presName="accentRepeatNode" presStyleLbl="solidFgAcc1" presStyleIdx="2" presStyleCnt="3"/>
      <dgm:spPr/>
    </dgm:pt>
  </dgm:ptLst>
  <dgm:cxnLst>
    <dgm:cxn modelId="{FB129332-03FC-44B1-89B8-54EE22FC1885}" type="presOf" srcId="{746B94F5-28E9-45D8-8192-4D3880A7559D}" destId="{631CAB9D-8298-4E22-9E5B-161227B17B4B}" srcOrd="0" destOrd="0" presId="urn:microsoft.com/office/officeart/2008/layout/VerticalCurvedList"/>
    <dgm:cxn modelId="{FFB4150A-3C77-4D4B-B7D5-FD6C91BFD62A}" srcId="{746B94F5-28E9-45D8-8192-4D3880A7559D}" destId="{ADF40B11-3C12-4A54-8990-1E50010C43E9}" srcOrd="2" destOrd="0" parTransId="{C727A4FD-7BB7-47AE-94A5-1B6BC4205001}" sibTransId="{9FE3926D-AC1C-48B5-B46A-C51F65EBB0B4}"/>
    <dgm:cxn modelId="{092A15B8-D4B8-425C-98ED-657009C3B92D}" type="presOf" srcId="{9B7026E0-2F49-425D-98DB-9A4ED83CFD56}" destId="{B6597101-BA0C-4976-807D-2B043F987C26}" srcOrd="0" destOrd="0" presId="urn:microsoft.com/office/officeart/2008/layout/VerticalCurvedList"/>
    <dgm:cxn modelId="{9BB19A09-630B-4B63-BE53-311293834AD4}" type="presOf" srcId="{90CAC4D2-CD38-4F05-88CA-7917F26F59E4}" destId="{B12DAE79-3812-4A37-BEC9-3B9128D2F059}" srcOrd="0" destOrd="0" presId="urn:microsoft.com/office/officeart/2008/layout/VerticalCurvedList"/>
    <dgm:cxn modelId="{38723B25-C9F8-4D45-800F-1A8EDE351316}" srcId="{746B94F5-28E9-45D8-8192-4D3880A7559D}" destId="{E2E99A18-F93F-4E49-B618-D455F847C790}" srcOrd="1" destOrd="0" parTransId="{60F5036E-6A20-444A-A7CB-315F3AECA7A3}" sibTransId="{95622D05-8D7C-446A-8F91-93D28C0D662D}"/>
    <dgm:cxn modelId="{67F5628B-E0EF-4162-8604-3279734940E2}" type="presOf" srcId="{E2E99A18-F93F-4E49-B618-D455F847C790}" destId="{38E402C9-6E26-4647-89DA-236E8B79D23C}" srcOrd="0" destOrd="0" presId="urn:microsoft.com/office/officeart/2008/layout/VerticalCurvedList"/>
    <dgm:cxn modelId="{AAE36C89-CDC4-4EBA-BEBC-139445E68240}" srcId="{746B94F5-28E9-45D8-8192-4D3880A7559D}" destId="{9B7026E0-2F49-425D-98DB-9A4ED83CFD56}" srcOrd="0" destOrd="0" parTransId="{CD7E7AE2-FA63-460C-83FC-290BB834F5AB}" sibTransId="{90CAC4D2-CD38-4F05-88CA-7917F26F59E4}"/>
    <dgm:cxn modelId="{3E96340F-B01C-46F6-9A86-C1FB06B1C899}" type="presOf" srcId="{ADF40B11-3C12-4A54-8990-1E50010C43E9}" destId="{6F72BA05-4F08-4361-B5DC-6634120E2B06}" srcOrd="0" destOrd="0" presId="urn:microsoft.com/office/officeart/2008/layout/VerticalCurvedList"/>
    <dgm:cxn modelId="{6D61B067-FE26-4581-ADE0-DAA01D1730A3}" type="presParOf" srcId="{631CAB9D-8298-4E22-9E5B-161227B17B4B}" destId="{BA75DC64-6E67-4C8B-A3F0-9992F6A4700E}" srcOrd="0" destOrd="0" presId="urn:microsoft.com/office/officeart/2008/layout/VerticalCurvedList"/>
    <dgm:cxn modelId="{43F24B2B-E8CC-425E-B12E-2309D4A28651}" type="presParOf" srcId="{BA75DC64-6E67-4C8B-A3F0-9992F6A4700E}" destId="{2E0028C1-5B00-40B8-9E6D-92B8A9B18812}" srcOrd="0" destOrd="0" presId="urn:microsoft.com/office/officeart/2008/layout/VerticalCurvedList"/>
    <dgm:cxn modelId="{0627F384-2BA2-4DD4-94E8-76CD11C91CA8}" type="presParOf" srcId="{2E0028C1-5B00-40B8-9E6D-92B8A9B18812}" destId="{8AC0F704-E579-4F83-B0C8-7E0BD82D3964}" srcOrd="0" destOrd="0" presId="urn:microsoft.com/office/officeart/2008/layout/VerticalCurvedList"/>
    <dgm:cxn modelId="{D2F1BAB9-9830-41A7-9454-A74F3B7B5A96}" type="presParOf" srcId="{2E0028C1-5B00-40B8-9E6D-92B8A9B18812}" destId="{B12DAE79-3812-4A37-BEC9-3B9128D2F059}" srcOrd="1" destOrd="0" presId="urn:microsoft.com/office/officeart/2008/layout/VerticalCurvedList"/>
    <dgm:cxn modelId="{6EC539D5-AD39-4024-AB2A-16B1EE091C76}" type="presParOf" srcId="{2E0028C1-5B00-40B8-9E6D-92B8A9B18812}" destId="{0F6E327E-D10C-45C5-9F1C-7DE00A71B4E0}" srcOrd="2" destOrd="0" presId="urn:microsoft.com/office/officeart/2008/layout/VerticalCurvedList"/>
    <dgm:cxn modelId="{6FCB6F98-334C-41C1-AB76-4E706033CFE7}" type="presParOf" srcId="{2E0028C1-5B00-40B8-9E6D-92B8A9B18812}" destId="{49EA9D27-3C5C-4FB1-8937-79AD9ED0A511}" srcOrd="3" destOrd="0" presId="urn:microsoft.com/office/officeart/2008/layout/VerticalCurvedList"/>
    <dgm:cxn modelId="{513BB559-96F3-461F-B4A1-A26832038F46}" type="presParOf" srcId="{BA75DC64-6E67-4C8B-A3F0-9992F6A4700E}" destId="{B6597101-BA0C-4976-807D-2B043F987C26}" srcOrd="1" destOrd="0" presId="urn:microsoft.com/office/officeart/2008/layout/VerticalCurvedList"/>
    <dgm:cxn modelId="{1ABA5124-5550-43EC-AE52-8A2823E6F49B}" type="presParOf" srcId="{BA75DC64-6E67-4C8B-A3F0-9992F6A4700E}" destId="{0854428C-A576-4D90-9B28-9B05130FADFE}" srcOrd="2" destOrd="0" presId="urn:microsoft.com/office/officeart/2008/layout/VerticalCurvedList"/>
    <dgm:cxn modelId="{E49F1D6C-F650-4564-8F92-738F10D512B6}" type="presParOf" srcId="{0854428C-A576-4D90-9B28-9B05130FADFE}" destId="{F3ED2E68-7096-4BB9-AB88-31D23C3A2BAA}" srcOrd="0" destOrd="0" presId="urn:microsoft.com/office/officeart/2008/layout/VerticalCurvedList"/>
    <dgm:cxn modelId="{7323F606-FB2E-47FD-B170-EAA3322489A2}" type="presParOf" srcId="{BA75DC64-6E67-4C8B-A3F0-9992F6A4700E}" destId="{38E402C9-6E26-4647-89DA-236E8B79D23C}" srcOrd="3" destOrd="0" presId="urn:microsoft.com/office/officeart/2008/layout/VerticalCurvedList"/>
    <dgm:cxn modelId="{57BAB537-39E9-40B2-8268-5617BFAD2E17}" type="presParOf" srcId="{BA75DC64-6E67-4C8B-A3F0-9992F6A4700E}" destId="{044DF0C6-1BAF-4624-8ACE-F960545AF9C6}" srcOrd="4" destOrd="0" presId="urn:microsoft.com/office/officeart/2008/layout/VerticalCurvedList"/>
    <dgm:cxn modelId="{11239E94-4422-4EAB-8D0E-E888B9EAC876}" type="presParOf" srcId="{044DF0C6-1BAF-4624-8ACE-F960545AF9C6}" destId="{4AB33B88-B28B-452C-A4E7-7B3AD93224E4}" srcOrd="0" destOrd="0" presId="urn:microsoft.com/office/officeart/2008/layout/VerticalCurvedList"/>
    <dgm:cxn modelId="{21F725F5-77EF-47B4-B647-0C59CC96584A}" type="presParOf" srcId="{BA75DC64-6E67-4C8B-A3F0-9992F6A4700E}" destId="{6F72BA05-4F08-4361-B5DC-6634120E2B06}" srcOrd="5" destOrd="0" presId="urn:microsoft.com/office/officeart/2008/layout/VerticalCurvedList"/>
    <dgm:cxn modelId="{67F1677B-A934-4074-80C7-267FD0D818D4}" type="presParOf" srcId="{BA75DC64-6E67-4C8B-A3F0-9992F6A4700E}" destId="{E46619BD-E4D4-42FA-9FB7-27FD02DFA7B8}" srcOrd="6" destOrd="0" presId="urn:microsoft.com/office/officeart/2008/layout/VerticalCurvedList"/>
    <dgm:cxn modelId="{0D56D618-8F65-44CC-9524-3A3044FE261C}" type="presParOf" srcId="{E46619BD-E4D4-42FA-9FB7-27FD02DFA7B8}" destId="{1D42609B-1DE5-4F15-B1E9-E57DE994D5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0D1FEA-14C1-400B-BD2C-D4A56EB3C0A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700949-7CFE-4F39-93A3-7F06FA3F5A08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Прикарпаття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A1BCE5-B804-4449-A061-F2DC329D3A68}" type="parTrans" cxnId="{7BC42506-C772-43A6-BDC4-041EDFB856F3}">
      <dgm:prSet/>
      <dgm:spPr/>
      <dgm:t>
        <a:bodyPr/>
        <a:lstStyle/>
        <a:p>
          <a:endParaRPr lang="ru-RU"/>
        </a:p>
      </dgm:t>
    </dgm:pt>
    <dgm:pt modelId="{46C5C4D5-ECA7-4F5E-91D8-DC6ED3669CA5}" type="sibTrans" cxnId="{7BC42506-C772-43A6-BDC4-041EDFB856F3}">
      <dgm:prSet/>
      <dgm:spPr/>
      <dgm:t>
        <a:bodyPr/>
        <a:lstStyle/>
        <a:p>
          <a:endParaRPr lang="ru-RU"/>
        </a:p>
      </dgm:t>
    </dgm:pt>
    <dgm:pt modelId="{71C6B234-911B-40F2-B618-D2239C1B991C}">
      <dgm:prSet phldrT="[Текст]" custT="1"/>
      <dgm:spPr/>
      <dgm:t>
        <a:bodyPr/>
        <a:lstStyle/>
        <a:p>
          <a:pPr algn="l"/>
          <a:r>
            <a:rPr lang="uk-UA" sz="18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видобуток самородної сірки, калійної та кухонної солі, нафти, природного газу, озокериту </a:t>
          </a:r>
          <a:endParaRPr lang="uk-UA" sz="18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268DC18-AB23-4FA3-B520-0FEEAA56E2EC}" type="parTrans" cxnId="{57B8A12E-CC1C-46DE-81B2-0E5E97A51766}">
      <dgm:prSet/>
      <dgm:spPr/>
      <dgm:t>
        <a:bodyPr/>
        <a:lstStyle/>
        <a:p>
          <a:endParaRPr lang="ru-RU"/>
        </a:p>
      </dgm:t>
    </dgm:pt>
    <dgm:pt modelId="{6133151E-70CD-4B90-BFBD-06F76BA2E94F}" type="sibTrans" cxnId="{57B8A12E-CC1C-46DE-81B2-0E5E97A51766}">
      <dgm:prSet/>
      <dgm:spPr/>
      <dgm:t>
        <a:bodyPr/>
        <a:lstStyle/>
        <a:p>
          <a:endParaRPr lang="ru-RU"/>
        </a:p>
      </dgm:t>
    </dgm:pt>
    <dgm:pt modelId="{BB804F87-6040-460E-9A6F-D82BCDB3C11C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Донбас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34F3AB1-794C-433D-8673-0C475B228B0B}" type="parTrans" cxnId="{5ECFB154-7555-4999-AA88-CDFE812B4D87}">
      <dgm:prSet/>
      <dgm:spPr/>
      <dgm:t>
        <a:bodyPr/>
        <a:lstStyle/>
        <a:p>
          <a:endParaRPr lang="ru-RU"/>
        </a:p>
      </dgm:t>
    </dgm:pt>
    <dgm:pt modelId="{10373D6F-82EB-45E3-9E14-CE616C032B77}" type="sibTrans" cxnId="{5ECFB154-7555-4999-AA88-CDFE812B4D87}">
      <dgm:prSet/>
      <dgm:spPr/>
      <dgm:t>
        <a:bodyPr/>
        <a:lstStyle/>
        <a:p>
          <a:endParaRPr lang="ru-RU"/>
        </a:p>
      </dgm:t>
    </dgm:pt>
    <dgm:pt modelId="{B8A69A82-A0E7-43DE-91B7-2BE548B0225B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видобуток кам’яного вугілля, крейди, вапняків, кухонної солі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F3591BF-D6B2-461C-B9F7-DB9443BF3F11}" type="parTrans" cxnId="{6AEB4B7E-EF59-483C-A0D2-9B7AF62285FC}">
      <dgm:prSet/>
      <dgm:spPr/>
      <dgm:t>
        <a:bodyPr/>
        <a:lstStyle/>
        <a:p>
          <a:endParaRPr lang="ru-RU"/>
        </a:p>
      </dgm:t>
    </dgm:pt>
    <dgm:pt modelId="{CAA2202B-164A-4A50-9414-D4C33D645E1A}" type="sibTrans" cxnId="{6AEB4B7E-EF59-483C-A0D2-9B7AF62285FC}">
      <dgm:prSet/>
      <dgm:spPr/>
      <dgm:t>
        <a:bodyPr/>
        <a:lstStyle/>
        <a:p>
          <a:endParaRPr lang="ru-RU"/>
        </a:p>
      </dgm:t>
    </dgm:pt>
    <dgm:pt modelId="{F3F9731D-2A2E-4F77-9C28-4999C89A8586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Крим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2D3B60-851E-4BB4-9DEE-1FA9D731A504}" type="parTrans" cxnId="{42383ED2-EBAD-4C4B-A528-02F81686AE4F}">
      <dgm:prSet/>
      <dgm:spPr/>
      <dgm:t>
        <a:bodyPr/>
        <a:lstStyle/>
        <a:p>
          <a:endParaRPr lang="ru-RU"/>
        </a:p>
      </dgm:t>
    </dgm:pt>
    <dgm:pt modelId="{F5C4EFA0-D812-4610-B603-97EBB7B9691A}" type="sibTrans" cxnId="{42383ED2-EBAD-4C4B-A528-02F81686AE4F}">
      <dgm:prSet/>
      <dgm:spPr/>
      <dgm:t>
        <a:bodyPr/>
        <a:lstStyle/>
        <a:p>
          <a:endParaRPr lang="ru-RU"/>
        </a:p>
      </dgm:t>
    </dgm:pt>
    <dgm:pt modelId="{304B8B7C-6F1F-41B6-AE2B-293D9B117864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хімічні сполуки ропа Сиваша та видобуток природного газу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C94ECB3-9431-459A-A6FA-AF46D5F98D06}" type="parTrans" cxnId="{61BD5DB5-8BE7-4442-81DC-409FC4A60FD1}">
      <dgm:prSet/>
      <dgm:spPr/>
      <dgm:t>
        <a:bodyPr/>
        <a:lstStyle/>
        <a:p>
          <a:endParaRPr lang="ru-RU"/>
        </a:p>
      </dgm:t>
    </dgm:pt>
    <dgm:pt modelId="{853DB513-42F5-4B0A-AC0B-19B7CECD2BC9}" type="sibTrans" cxnId="{61BD5DB5-8BE7-4442-81DC-409FC4A60FD1}">
      <dgm:prSet/>
      <dgm:spPr/>
      <dgm:t>
        <a:bodyPr/>
        <a:lstStyle/>
        <a:p>
          <a:endParaRPr lang="ru-RU"/>
        </a:p>
      </dgm:t>
    </dgm:pt>
    <dgm:pt modelId="{B547911F-E89F-4A97-B4AD-6C9FED98A722}" type="pres">
      <dgm:prSet presAssocID="{010D1FEA-14C1-400B-BD2C-D4A56EB3C0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E4B607-E09B-4DE3-B039-92382F3CACE3}" type="pres">
      <dgm:prSet presAssocID="{010D1FEA-14C1-400B-BD2C-D4A56EB3C0A5}" presName="tSp" presStyleCnt="0"/>
      <dgm:spPr/>
    </dgm:pt>
    <dgm:pt modelId="{11F3491D-7C26-4DE3-8D1A-8D2610801385}" type="pres">
      <dgm:prSet presAssocID="{010D1FEA-14C1-400B-BD2C-D4A56EB3C0A5}" presName="bSp" presStyleCnt="0"/>
      <dgm:spPr/>
    </dgm:pt>
    <dgm:pt modelId="{DB7FB9E3-A84C-4D4D-876D-FC6C050BEE41}" type="pres">
      <dgm:prSet presAssocID="{010D1FEA-14C1-400B-BD2C-D4A56EB3C0A5}" presName="process" presStyleCnt="0"/>
      <dgm:spPr/>
    </dgm:pt>
    <dgm:pt modelId="{A0E7A16E-D528-4381-9BAD-DDB3B1E49B9B}" type="pres">
      <dgm:prSet presAssocID="{EA700949-7CFE-4F39-93A3-7F06FA3F5A08}" presName="composite1" presStyleCnt="0"/>
      <dgm:spPr/>
    </dgm:pt>
    <dgm:pt modelId="{97283B14-D423-45F0-A677-412EB2FC68D4}" type="pres">
      <dgm:prSet presAssocID="{EA700949-7CFE-4F39-93A3-7F06FA3F5A08}" presName="dummyNode1" presStyleLbl="node1" presStyleIdx="0" presStyleCnt="3"/>
      <dgm:spPr/>
    </dgm:pt>
    <dgm:pt modelId="{7E6044D8-3014-434F-8CDA-32FA3D9BC789}" type="pres">
      <dgm:prSet presAssocID="{EA700949-7CFE-4F39-93A3-7F06FA3F5A08}" presName="childNode1" presStyleLbl="bgAcc1" presStyleIdx="0" presStyleCnt="3" custScaleX="146653" custScaleY="144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13DC2-E0DC-4314-81A3-FD94A2028BFB}" type="pres">
      <dgm:prSet presAssocID="{EA700949-7CFE-4F39-93A3-7F06FA3F5A0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37D1D-6FFD-4461-867B-A935434A18AA}" type="pres">
      <dgm:prSet presAssocID="{EA700949-7CFE-4F39-93A3-7F06FA3F5A08}" presName="parentNode1" presStyleLbl="node1" presStyleIdx="0" presStyleCnt="3" custScaleX="118614" custScaleY="130631" custLinFactNeighborX="-6690" custLinFactNeighborY="572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D589C-B38B-42CA-9223-FF464D8AE465}" type="pres">
      <dgm:prSet presAssocID="{EA700949-7CFE-4F39-93A3-7F06FA3F5A08}" presName="connSite1" presStyleCnt="0"/>
      <dgm:spPr/>
    </dgm:pt>
    <dgm:pt modelId="{673D0CE1-658E-47CE-A8D1-9EC6A034E134}" type="pres">
      <dgm:prSet presAssocID="{46C5C4D5-ECA7-4F5E-91D8-DC6ED3669CA5}" presName="Name9" presStyleLbl="sibTrans2D1" presStyleIdx="0" presStyleCnt="2"/>
      <dgm:spPr/>
      <dgm:t>
        <a:bodyPr/>
        <a:lstStyle/>
        <a:p>
          <a:endParaRPr lang="ru-RU"/>
        </a:p>
      </dgm:t>
    </dgm:pt>
    <dgm:pt modelId="{A6E96040-920E-4047-8D75-545661E0AAB8}" type="pres">
      <dgm:prSet presAssocID="{BB804F87-6040-460E-9A6F-D82BCDB3C11C}" presName="composite2" presStyleCnt="0"/>
      <dgm:spPr/>
    </dgm:pt>
    <dgm:pt modelId="{0D8BFF39-E5D2-459C-9D3A-B522D471101C}" type="pres">
      <dgm:prSet presAssocID="{BB804F87-6040-460E-9A6F-D82BCDB3C11C}" presName="dummyNode2" presStyleLbl="node1" presStyleIdx="0" presStyleCnt="3"/>
      <dgm:spPr/>
    </dgm:pt>
    <dgm:pt modelId="{1FFDEE06-281F-40DB-99DA-955AFD80A8BC}" type="pres">
      <dgm:prSet presAssocID="{BB804F87-6040-460E-9A6F-D82BCDB3C11C}" presName="childNode2" presStyleLbl="bgAcc1" presStyleIdx="1" presStyleCnt="3" custScaleX="129269" custScaleY="140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E2CB0-CE3C-46CE-96F9-D3EAD0E085ED}" type="pres">
      <dgm:prSet presAssocID="{BB804F87-6040-460E-9A6F-D82BCDB3C11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D0011-9D0E-4F3D-9CBE-EA93AD747A1F}" type="pres">
      <dgm:prSet presAssocID="{BB804F87-6040-460E-9A6F-D82BCDB3C11C}" presName="parentNode2" presStyleLbl="node1" presStyleIdx="1" presStyleCnt="3" custScaleX="100000" custScaleY="100070" custLinFactNeighborX="-1182" custLinFactNeighborY="-372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9FEB0-4514-4E74-9394-A013C9EB224A}" type="pres">
      <dgm:prSet presAssocID="{BB804F87-6040-460E-9A6F-D82BCDB3C11C}" presName="connSite2" presStyleCnt="0"/>
      <dgm:spPr/>
    </dgm:pt>
    <dgm:pt modelId="{FE5B241A-D14D-4867-9639-1B6DA79890E2}" type="pres">
      <dgm:prSet presAssocID="{10373D6F-82EB-45E3-9E14-CE616C032B77}" presName="Name18" presStyleLbl="sibTrans2D1" presStyleIdx="1" presStyleCnt="2"/>
      <dgm:spPr/>
      <dgm:t>
        <a:bodyPr/>
        <a:lstStyle/>
        <a:p>
          <a:endParaRPr lang="ru-RU"/>
        </a:p>
      </dgm:t>
    </dgm:pt>
    <dgm:pt modelId="{667037D3-8D87-40A7-8BF8-23B4D1CCF81D}" type="pres">
      <dgm:prSet presAssocID="{F3F9731D-2A2E-4F77-9C28-4999C89A8586}" presName="composite1" presStyleCnt="0"/>
      <dgm:spPr/>
    </dgm:pt>
    <dgm:pt modelId="{E4A68EE8-1D3A-4679-B2D5-4F5ECA856403}" type="pres">
      <dgm:prSet presAssocID="{F3F9731D-2A2E-4F77-9C28-4999C89A8586}" presName="dummyNode1" presStyleLbl="node1" presStyleIdx="1" presStyleCnt="3"/>
      <dgm:spPr/>
    </dgm:pt>
    <dgm:pt modelId="{CEA96FF8-A8E7-4685-8326-462723D0B9D7}" type="pres">
      <dgm:prSet presAssocID="{F3F9731D-2A2E-4F77-9C28-4999C89A8586}" presName="childNode1" presStyleLbl="bgAcc1" presStyleIdx="2" presStyleCnt="3" custScaleX="117037" custScaleY="146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D23E5-5543-401F-A64C-C441246D2F3B}" type="pres">
      <dgm:prSet presAssocID="{F3F9731D-2A2E-4F77-9C28-4999C89A858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65E2D-7C83-4EC5-914D-C24695354709}" type="pres">
      <dgm:prSet presAssocID="{F3F9731D-2A2E-4F77-9C28-4999C89A8586}" presName="parentNode1" presStyleLbl="node1" presStyleIdx="2" presStyleCnt="3" custLinFactNeighborX="1701" custLinFactNeighborY="633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A22B7-8D30-4708-8BF0-E42AB562CCCD}" type="pres">
      <dgm:prSet presAssocID="{F3F9731D-2A2E-4F77-9C28-4999C89A8586}" presName="connSite1" presStyleCnt="0"/>
      <dgm:spPr/>
    </dgm:pt>
  </dgm:ptLst>
  <dgm:cxnLst>
    <dgm:cxn modelId="{AF481DB5-256F-417B-8962-74B509B90DBD}" type="presOf" srcId="{BB804F87-6040-460E-9A6F-D82BCDB3C11C}" destId="{EADD0011-9D0E-4F3D-9CBE-EA93AD747A1F}" srcOrd="0" destOrd="0" presId="urn:microsoft.com/office/officeart/2005/8/layout/hProcess4"/>
    <dgm:cxn modelId="{BCE2F5E9-E598-44BC-86CC-8CCB03CAAAED}" type="presOf" srcId="{010D1FEA-14C1-400B-BD2C-D4A56EB3C0A5}" destId="{B547911F-E89F-4A97-B4AD-6C9FED98A722}" srcOrd="0" destOrd="0" presId="urn:microsoft.com/office/officeart/2005/8/layout/hProcess4"/>
    <dgm:cxn modelId="{DB103D60-3557-4D28-BDD2-3AEF9CAF924B}" type="presOf" srcId="{304B8B7C-6F1F-41B6-AE2B-293D9B117864}" destId="{CEA96FF8-A8E7-4685-8326-462723D0B9D7}" srcOrd="0" destOrd="0" presId="urn:microsoft.com/office/officeart/2005/8/layout/hProcess4"/>
    <dgm:cxn modelId="{814EBAF0-FE7F-42DE-AAF1-D6AF3A95E4D4}" type="presOf" srcId="{EA700949-7CFE-4F39-93A3-7F06FA3F5A08}" destId="{0FE37D1D-6FFD-4461-867B-A935434A18AA}" srcOrd="0" destOrd="0" presId="urn:microsoft.com/office/officeart/2005/8/layout/hProcess4"/>
    <dgm:cxn modelId="{14F93611-1BBD-446E-861D-A932A70E28E4}" type="presOf" srcId="{71C6B234-911B-40F2-B618-D2239C1B991C}" destId="{7E6044D8-3014-434F-8CDA-32FA3D9BC789}" srcOrd="0" destOrd="0" presId="urn:microsoft.com/office/officeart/2005/8/layout/hProcess4"/>
    <dgm:cxn modelId="{6832B9F3-ABC4-4127-887A-60D382DF02FA}" type="presOf" srcId="{B8A69A82-A0E7-43DE-91B7-2BE548B0225B}" destId="{B20E2CB0-CE3C-46CE-96F9-D3EAD0E085ED}" srcOrd="1" destOrd="0" presId="urn:microsoft.com/office/officeart/2005/8/layout/hProcess4"/>
    <dgm:cxn modelId="{2BA5D0CA-DBED-4AC3-A5DA-B0E77388A590}" type="presOf" srcId="{71C6B234-911B-40F2-B618-D2239C1B991C}" destId="{84013DC2-E0DC-4314-81A3-FD94A2028BFB}" srcOrd="1" destOrd="0" presId="urn:microsoft.com/office/officeart/2005/8/layout/hProcess4"/>
    <dgm:cxn modelId="{61BD5DB5-8BE7-4442-81DC-409FC4A60FD1}" srcId="{F3F9731D-2A2E-4F77-9C28-4999C89A8586}" destId="{304B8B7C-6F1F-41B6-AE2B-293D9B117864}" srcOrd="0" destOrd="0" parTransId="{BC94ECB3-9431-459A-A6FA-AF46D5F98D06}" sibTransId="{853DB513-42F5-4B0A-AC0B-19B7CECD2BC9}"/>
    <dgm:cxn modelId="{5ECFB154-7555-4999-AA88-CDFE812B4D87}" srcId="{010D1FEA-14C1-400B-BD2C-D4A56EB3C0A5}" destId="{BB804F87-6040-460E-9A6F-D82BCDB3C11C}" srcOrd="1" destOrd="0" parTransId="{734F3AB1-794C-433D-8673-0C475B228B0B}" sibTransId="{10373D6F-82EB-45E3-9E14-CE616C032B77}"/>
    <dgm:cxn modelId="{57B8A12E-CC1C-46DE-81B2-0E5E97A51766}" srcId="{EA700949-7CFE-4F39-93A3-7F06FA3F5A08}" destId="{71C6B234-911B-40F2-B618-D2239C1B991C}" srcOrd="0" destOrd="0" parTransId="{2268DC18-AB23-4FA3-B520-0FEEAA56E2EC}" sibTransId="{6133151E-70CD-4B90-BFBD-06F76BA2E94F}"/>
    <dgm:cxn modelId="{6AEB4B7E-EF59-483C-A0D2-9B7AF62285FC}" srcId="{BB804F87-6040-460E-9A6F-D82BCDB3C11C}" destId="{B8A69A82-A0E7-43DE-91B7-2BE548B0225B}" srcOrd="0" destOrd="0" parTransId="{2F3591BF-D6B2-461C-B9F7-DB9443BF3F11}" sibTransId="{CAA2202B-164A-4A50-9414-D4C33D645E1A}"/>
    <dgm:cxn modelId="{AE911264-FD8C-4416-A96D-38528CA86539}" type="presOf" srcId="{F3F9731D-2A2E-4F77-9C28-4999C89A8586}" destId="{59365E2D-7C83-4EC5-914D-C24695354709}" srcOrd="0" destOrd="0" presId="urn:microsoft.com/office/officeart/2005/8/layout/hProcess4"/>
    <dgm:cxn modelId="{ACD962AC-5260-4AF0-BAAF-ECBCB05C8F2F}" type="presOf" srcId="{B8A69A82-A0E7-43DE-91B7-2BE548B0225B}" destId="{1FFDEE06-281F-40DB-99DA-955AFD80A8BC}" srcOrd="0" destOrd="0" presId="urn:microsoft.com/office/officeart/2005/8/layout/hProcess4"/>
    <dgm:cxn modelId="{BF38A9FD-1906-4136-A865-E14BD216F557}" type="presOf" srcId="{10373D6F-82EB-45E3-9E14-CE616C032B77}" destId="{FE5B241A-D14D-4867-9639-1B6DA79890E2}" srcOrd="0" destOrd="0" presId="urn:microsoft.com/office/officeart/2005/8/layout/hProcess4"/>
    <dgm:cxn modelId="{46178751-629A-4CBD-A3AA-B75BB24F56E5}" type="presOf" srcId="{304B8B7C-6F1F-41B6-AE2B-293D9B117864}" destId="{F7BD23E5-5543-401F-A64C-C441246D2F3B}" srcOrd="1" destOrd="0" presId="urn:microsoft.com/office/officeart/2005/8/layout/hProcess4"/>
    <dgm:cxn modelId="{7BC42506-C772-43A6-BDC4-041EDFB856F3}" srcId="{010D1FEA-14C1-400B-BD2C-D4A56EB3C0A5}" destId="{EA700949-7CFE-4F39-93A3-7F06FA3F5A08}" srcOrd="0" destOrd="0" parTransId="{3DA1BCE5-B804-4449-A061-F2DC329D3A68}" sibTransId="{46C5C4D5-ECA7-4F5E-91D8-DC6ED3669CA5}"/>
    <dgm:cxn modelId="{42383ED2-EBAD-4C4B-A528-02F81686AE4F}" srcId="{010D1FEA-14C1-400B-BD2C-D4A56EB3C0A5}" destId="{F3F9731D-2A2E-4F77-9C28-4999C89A8586}" srcOrd="2" destOrd="0" parTransId="{882D3B60-851E-4BB4-9DEE-1FA9D731A504}" sibTransId="{F5C4EFA0-D812-4610-B603-97EBB7B9691A}"/>
    <dgm:cxn modelId="{3D516E27-1A6F-4854-9F76-55F4C818C134}" type="presOf" srcId="{46C5C4D5-ECA7-4F5E-91D8-DC6ED3669CA5}" destId="{673D0CE1-658E-47CE-A8D1-9EC6A034E134}" srcOrd="0" destOrd="0" presId="urn:microsoft.com/office/officeart/2005/8/layout/hProcess4"/>
    <dgm:cxn modelId="{05AC1590-63FE-4999-9D6A-4669B078CBA4}" type="presParOf" srcId="{B547911F-E89F-4A97-B4AD-6C9FED98A722}" destId="{16E4B607-E09B-4DE3-B039-92382F3CACE3}" srcOrd="0" destOrd="0" presId="urn:microsoft.com/office/officeart/2005/8/layout/hProcess4"/>
    <dgm:cxn modelId="{7718ACC4-39BF-4960-9B10-59554A321BAD}" type="presParOf" srcId="{B547911F-E89F-4A97-B4AD-6C9FED98A722}" destId="{11F3491D-7C26-4DE3-8D1A-8D2610801385}" srcOrd="1" destOrd="0" presId="urn:microsoft.com/office/officeart/2005/8/layout/hProcess4"/>
    <dgm:cxn modelId="{79A6B559-8018-47A5-9AAC-F2E6214AB888}" type="presParOf" srcId="{B547911F-E89F-4A97-B4AD-6C9FED98A722}" destId="{DB7FB9E3-A84C-4D4D-876D-FC6C050BEE41}" srcOrd="2" destOrd="0" presId="urn:microsoft.com/office/officeart/2005/8/layout/hProcess4"/>
    <dgm:cxn modelId="{6EE29183-D0DF-4393-9D4E-5465CFDB9EC8}" type="presParOf" srcId="{DB7FB9E3-A84C-4D4D-876D-FC6C050BEE41}" destId="{A0E7A16E-D528-4381-9BAD-DDB3B1E49B9B}" srcOrd="0" destOrd="0" presId="urn:microsoft.com/office/officeart/2005/8/layout/hProcess4"/>
    <dgm:cxn modelId="{73D17B23-F868-4652-B6AF-CF664A660C40}" type="presParOf" srcId="{A0E7A16E-D528-4381-9BAD-DDB3B1E49B9B}" destId="{97283B14-D423-45F0-A677-412EB2FC68D4}" srcOrd="0" destOrd="0" presId="urn:microsoft.com/office/officeart/2005/8/layout/hProcess4"/>
    <dgm:cxn modelId="{9302375A-E231-4825-ADCC-603F15169311}" type="presParOf" srcId="{A0E7A16E-D528-4381-9BAD-DDB3B1E49B9B}" destId="{7E6044D8-3014-434F-8CDA-32FA3D9BC789}" srcOrd="1" destOrd="0" presId="urn:microsoft.com/office/officeart/2005/8/layout/hProcess4"/>
    <dgm:cxn modelId="{6DE734D5-41D9-4896-A3B2-0ED5818E447C}" type="presParOf" srcId="{A0E7A16E-D528-4381-9BAD-DDB3B1E49B9B}" destId="{84013DC2-E0DC-4314-81A3-FD94A2028BFB}" srcOrd="2" destOrd="0" presId="urn:microsoft.com/office/officeart/2005/8/layout/hProcess4"/>
    <dgm:cxn modelId="{34094A84-BD3D-4205-B5F2-E99094B2ABB8}" type="presParOf" srcId="{A0E7A16E-D528-4381-9BAD-DDB3B1E49B9B}" destId="{0FE37D1D-6FFD-4461-867B-A935434A18AA}" srcOrd="3" destOrd="0" presId="urn:microsoft.com/office/officeart/2005/8/layout/hProcess4"/>
    <dgm:cxn modelId="{5E162150-B4A9-4718-84A5-84FFBA722A1C}" type="presParOf" srcId="{A0E7A16E-D528-4381-9BAD-DDB3B1E49B9B}" destId="{965D589C-B38B-42CA-9223-FF464D8AE465}" srcOrd="4" destOrd="0" presId="urn:microsoft.com/office/officeart/2005/8/layout/hProcess4"/>
    <dgm:cxn modelId="{64D933BB-A98B-4B88-8E28-B0B26CCCC814}" type="presParOf" srcId="{DB7FB9E3-A84C-4D4D-876D-FC6C050BEE41}" destId="{673D0CE1-658E-47CE-A8D1-9EC6A034E134}" srcOrd="1" destOrd="0" presId="urn:microsoft.com/office/officeart/2005/8/layout/hProcess4"/>
    <dgm:cxn modelId="{67AE4101-752C-4AB2-85C3-CB28FF939D92}" type="presParOf" srcId="{DB7FB9E3-A84C-4D4D-876D-FC6C050BEE41}" destId="{A6E96040-920E-4047-8D75-545661E0AAB8}" srcOrd="2" destOrd="0" presId="urn:microsoft.com/office/officeart/2005/8/layout/hProcess4"/>
    <dgm:cxn modelId="{0E5847EB-EF20-4583-9A84-1C65441451C4}" type="presParOf" srcId="{A6E96040-920E-4047-8D75-545661E0AAB8}" destId="{0D8BFF39-E5D2-459C-9D3A-B522D471101C}" srcOrd="0" destOrd="0" presId="urn:microsoft.com/office/officeart/2005/8/layout/hProcess4"/>
    <dgm:cxn modelId="{F7C360CB-CA2A-4D26-87C0-CC1DA6311BE3}" type="presParOf" srcId="{A6E96040-920E-4047-8D75-545661E0AAB8}" destId="{1FFDEE06-281F-40DB-99DA-955AFD80A8BC}" srcOrd="1" destOrd="0" presId="urn:microsoft.com/office/officeart/2005/8/layout/hProcess4"/>
    <dgm:cxn modelId="{1E773D08-01D2-4E7A-94ED-47B00D649588}" type="presParOf" srcId="{A6E96040-920E-4047-8D75-545661E0AAB8}" destId="{B20E2CB0-CE3C-46CE-96F9-D3EAD0E085ED}" srcOrd="2" destOrd="0" presId="urn:microsoft.com/office/officeart/2005/8/layout/hProcess4"/>
    <dgm:cxn modelId="{CCE9290D-FA34-43FD-AA7C-1E5D4C1BD3CD}" type="presParOf" srcId="{A6E96040-920E-4047-8D75-545661E0AAB8}" destId="{EADD0011-9D0E-4F3D-9CBE-EA93AD747A1F}" srcOrd="3" destOrd="0" presId="urn:microsoft.com/office/officeart/2005/8/layout/hProcess4"/>
    <dgm:cxn modelId="{80900182-A40E-4ED7-8124-3BA835BC3036}" type="presParOf" srcId="{A6E96040-920E-4047-8D75-545661E0AAB8}" destId="{6C19FEB0-4514-4E74-9394-A013C9EB224A}" srcOrd="4" destOrd="0" presId="urn:microsoft.com/office/officeart/2005/8/layout/hProcess4"/>
    <dgm:cxn modelId="{B34851C6-A64B-499E-BC78-DE7B9C3104E3}" type="presParOf" srcId="{DB7FB9E3-A84C-4D4D-876D-FC6C050BEE41}" destId="{FE5B241A-D14D-4867-9639-1B6DA79890E2}" srcOrd="3" destOrd="0" presId="urn:microsoft.com/office/officeart/2005/8/layout/hProcess4"/>
    <dgm:cxn modelId="{1FF63C5C-DC85-436D-9E17-F901B0E00D37}" type="presParOf" srcId="{DB7FB9E3-A84C-4D4D-876D-FC6C050BEE41}" destId="{667037D3-8D87-40A7-8BF8-23B4D1CCF81D}" srcOrd="4" destOrd="0" presId="urn:microsoft.com/office/officeart/2005/8/layout/hProcess4"/>
    <dgm:cxn modelId="{BF941C9B-0957-486F-9B49-2108F5B0BC43}" type="presParOf" srcId="{667037D3-8D87-40A7-8BF8-23B4D1CCF81D}" destId="{E4A68EE8-1D3A-4679-B2D5-4F5ECA856403}" srcOrd="0" destOrd="0" presId="urn:microsoft.com/office/officeart/2005/8/layout/hProcess4"/>
    <dgm:cxn modelId="{E04CD991-6B0C-422C-B634-B77DACB225DD}" type="presParOf" srcId="{667037D3-8D87-40A7-8BF8-23B4D1CCF81D}" destId="{CEA96FF8-A8E7-4685-8326-462723D0B9D7}" srcOrd="1" destOrd="0" presId="urn:microsoft.com/office/officeart/2005/8/layout/hProcess4"/>
    <dgm:cxn modelId="{7E270977-384D-45F7-8E73-BCDF9180D5BD}" type="presParOf" srcId="{667037D3-8D87-40A7-8BF8-23B4D1CCF81D}" destId="{F7BD23E5-5543-401F-A64C-C441246D2F3B}" srcOrd="2" destOrd="0" presId="urn:microsoft.com/office/officeart/2005/8/layout/hProcess4"/>
    <dgm:cxn modelId="{C469BD1C-6170-4618-BC01-F6AA976082E4}" type="presParOf" srcId="{667037D3-8D87-40A7-8BF8-23B4D1CCF81D}" destId="{59365E2D-7C83-4EC5-914D-C24695354709}" srcOrd="3" destOrd="0" presId="urn:microsoft.com/office/officeart/2005/8/layout/hProcess4"/>
    <dgm:cxn modelId="{230158E6-67C5-4C0A-8F99-D0B18200AB68}" type="presParOf" srcId="{667037D3-8D87-40A7-8BF8-23B4D1CCF81D}" destId="{970A22B7-8D30-4708-8BF0-E42AB562CCC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0AD7F-BC08-4195-8FA5-0FCC5526190E}" type="doc">
      <dgm:prSet loTypeId="urn:microsoft.com/office/officeart/2005/8/layout/arrow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04051D-1C33-43B9-8858-DA33A1B5F34C}">
      <dgm:prSet phldrT="[Текст]" custT="1"/>
      <dgm:spPr/>
      <dgm:t>
        <a:bodyPr/>
        <a:lstStyle/>
        <a:p>
          <a:r>
            <a:rPr lang="uk-UA" sz="1600" b="1" i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Хімія полімерів</a:t>
          </a:r>
          <a:r>
            <a:rPr lang="uk-UA" sz="1600" i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uk-UA" sz="1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яка синтезує складні сполуки</a:t>
          </a:r>
          <a:endParaRPr lang="uk-UA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26B293-30D8-4A2C-9FCC-180F48B1F695}" type="parTrans" cxnId="{6C15E8D0-D7D9-4F96-9CB9-AC1BE7EFDFEA}">
      <dgm:prSet/>
      <dgm:spPr/>
      <dgm:t>
        <a:bodyPr/>
        <a:lstStyle/>
        <a:p>
          <a:endParaRPr lang="ru-RU"/>
        </a:p>
      </dgm:t>
    </dgm:pt>
    <dgm:pt modelId="{2941E01B-5CEA-4BE2-B743-EE6076BE8832}" type="sibTrans" cxnId="{6C15E8D0-D7D9-4F96-9CB9-AC1BE7EFDFEA}">
      <dgm:prSet/>
      <dgm:spPr/>
      <dgm:t>
        <a:bodyPr/>
        <a:lstStyle/>
        <a:p>
          <a:endParaRPr lang="ru-RU"/>
        </a:p>
      </dgm:t>
    </dgm:pt>
    <dgm:pt modelId="{526DB429-962D-4C0D-9F02-2C167E91141D}">
      <dgm:prSet phldrT="[Текст]" custT="1"/>
      <dgm:spPr/>
      <dgm:t>
        <a:bodyPr/>
        <a:lstStyle/>
        <a:p>
          <a:pPr algn="ctr"/>
          <a:r>
            <a:rPr lang="uk-UA" sz="1600" b="1" i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Хімія переробки </a:t>
          </a:r>
          <a:r>
            <a:rPr lang="uk-UA" sz="1600" i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полімерів,</a:t>
          </a:r>
          <a:r>
            <a:rPr lang="uk-UA" sz="1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виготовляє з полімерів готову продукцію: шини, конвеєрні стрічки, гумове взуття, шланги</a:t>
          </a:r>
          <a:endParaRPr lang="uk-UA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00FB7B-E771-4C55-9A3A-2104CE0CC38B}" type="parTrans" cxnId="{056AF369-9935-4255-AD08-8AA703912562}">
      <dgm:prSet/>
      <dgm:spPr/>
      <dgm:t>
        <a:bodyPr/>
        <a:lstStyle/>
        <a:p>
          <a:endParaRPr lang="ru-RU"/>
        </a:p>
      </dgm:t>
    </dgm:pt>
    <dgm:pt modelId="{1F54C2AD-2F8B-4C37-A522-FB070B9F1124}" type="sibTrans" cxnId="{056AF369-9935-4255-AD08-8AA703912562}">
      <dgm:prSet/>
      <dgm:spPr/>
      <dgm:t>
        <a:bodyPr/>
        <a:lstStyle/>
        <a:p>
          <a:endParaRPr lang="ru-RU"/>
        </a:p>
      </dgm:t>
    </dgm:pt>
    <dgm:pt modelId="{E567646C-F91E-4136-97E8-102ED790744B}" type="pres">
      <dgm:prSet presAssocID="{A180AD7F-BC08-4195-8FA5-0FCC552619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4A5B9F-9332-4E00-B6C3-1464F252866A}" type="pres">
      <dgm:prSet presAssocID="{1A04051D-1C33-43B9-8858-DA33A1B5F34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4073-F6FE-4F9E-B0B2-852E7AA6B55E}" type="pres">
      <dgm:prSet presAssocID="{526DB429-962D-4C0D-9F02-2C167E91141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E4700-E6BF-40FC-90BE-B845548AB218}" type="presOf" srcId="{A180AD7F-BC08-4195-8FA5-0FCC5526190E}" destId="{E567646C-F91E-4136-97E8-102ED790744B}" srcOrd="0" destOrd="0" presId="urn:microsoft.com/office/officeart/2005/8/layout/arrow5"/>
    <dgm:cxn modelId="{B8004894-8AEA-4768-B85D-2D794C2D938F}" type="presOf" srcId="{526DB429-962D-4C0D-9F02-2C167E91141D}" destId="{DFC54073-F6FE-4F9E-B0B2-852E7AA6B55E}" srcOrd="0" destOrd="0" presId="urn:microsoft.com/office/officeart/2005/8/layout/arrow5"/>
    <dgm:cxn modelId="{48D0FABD-271C-4F5C-816B-C3BB23248284}" type="presOf" srcId="{1A04051D-1C33-43B9-8858-DA33A1B5F34C}" destId="{D94A5B9F-9332-4E00-B6C3-1464F252866A}" srcOrd="0" destOrd="0" presId="urn:microsoft.com/office/officeart/2005/8/layout/arrow5"/>
    <dgm:cxn modelId="{6C15E8D0-D7D9-4F96-9CB9-AC1BE7EFDFEA}" srcId="{A180AD7F-BC08-4195-8FA5-0FCC5526190E}" destId="{1A04051D-1C33-43B9-8858-DA33A1B5F34C}" srcOrd="0" destOrd="0" parTransId="{0126B293-30D8-4A2C-9FCC-180F48B1F695}" sibTransId="{2941E01B-5CEA-4BE2-B743-EE6076BE8832}"/>
    <dgm:cxn modelId="{056AF369-9935-4255-AD08-8AA703912562}" srcId="{A180AD7F-BC08-4195-8FA5-0FCC5526190E}" destId="{526DB429-962D-4C0D-9F02-2C167E91141D}" srcOrd="1" destOrd="0" parTransId="{DC00FB7B-E771-4C55-9A3A-2104CE0CC38B}" sibTransId="{1F54C2AD-2F8B-4C37-A522-FB070B9F1124}"/>
    <dgm:cxn modelId="{34A26000-6207-4AB0-B031-608742D4036C}" type="presParOf" srcId="{E567646C-F91E-4136-97E8-102ED790744B}" destId="{D94A5B9F-9332-4E00-B6C3-1464F252866A}" srcOrd="0" destOrd="0" presId="urn:microsoft.com/office/officeart/2005/8/layout/arrow5"/>
    <dgm:cxn modelId="{9E224A06-9C78-4290-A7BE-0A4D162F8145}" type="presParOf" srcId="{E567646C-F91E-4136-97E8-102ED790744B}" destId="{DFC54073-F6FE-4F9E-B0B2-852E7AA6B55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DAE79-3812-4A37-BEC9-3B9128D2F059}">
      <dsp:nvSpPr>
        <dsp:cNvPr id="0" name=""/>
        <dsp:cNvSpPr/>
      </dsp:nvSpPr>
      <dsp:spPr>
        <a:xfrm>
          <a:off x="-6128870" y="-952401"/>
          <a:ext cx="7269205" cy="7269205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97101-BA0C-4976-807D-2B043F987C26}">
      <dsp:nvSpPr>
        <dsp:cNvPr id="0" name=""/>
        <dsp:cNvSpPr/>
      </dsp:nvSpPr>
      <dsp:spPr>
        <a:xfrm>
          <a:off x="694697" y="379450"/>
          <a:ext cx="6016752" cy="10801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734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Гірничо-хімічна, яка видобуває мінеральну сировину для подальшої переробки</a:t>
          </a:r>
          <a:endParaRPr lang="uk-UA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94697" y="379450"/>
        <a:ext cx="6016752" cy="1080119"/>
      </dsp:txXfrm>
    </dsp:sp>
    <dsp:sp modelId="{F3ED2E68-7096-4BB9-AB88-31D23C3A2BAA}">
      <dsp:nvSpPr>
        <dsp:cNvPr id="0" name=""/>
        <dsp:cNvSpPr/>
      </dsp:nvSpPr>
      <dsp:spPr>
        <a:xfrm>
          <a:off x="50428" y="237984"/>
          <a:ext cx="1350149" cy="1350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402C9-6E26-4647-89DA-236E8B79D23C}">
      <dsp:nvSpPr>
        <dsp:cNvPr id="0" name=""/>
        <dsp:cNvSpPr/>
      </dsp:nvSpPr>
      <dsp:spPr>
        <a:xfrm>
          <a:off x="1045800" y="1649947"/>
          <a:ext cx="5720526" cy="15880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734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Виробництво неорганічних продуктів: аміак, шини, кислоти, сода, сажа, мінеральні добрива, що становить близько 55% загального обсягу хімічного комплексу</a:t>
          </a:r>
          <a:endParaRPr lang="uk-UA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45800" y="1649947"/>
        <a:ext cx="5720526" cy="1588067"/>
      </dsp:txXfrm>
    </dsp:sp>
    <dsp:sp modelId="{4AB33B88-B28B-452C-A4E7-7B3AD93224E4}">
      <dsp:nvSpPr>
        <dsp:cNvPr id="0" name=""/>
        <dsp:cNvSpPr/>
      </dsp:nvSpPr>
      <dsp:spPr>
        <a:xfrm>
          <a:off x="479925" y="1808762"/>
          <a:ext cx="1350149" cy="1350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72BA05-4F08-4361-B5DC-6634120E2B06}">
      <dsp:nvSpPr>
        <dsp:cNvPr id="0" name=""/>
        <dsp:cNvSpPr/>
      </dsp:nvSpPr>
      <dsp:spPr>
        <a:xfrm>
          <a:off x="719005" y="3302130"/>
          <a:ext cx="6029748" cy="2000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734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Виробництво органічних продуктів: складні високомолекулярні сполуки, які синтезуються переважно з нафти та природного газу: пластмаси та синтетичні смоли, синтетичний каучук, хімічні волокна, фотоплівка та інші – близько 10%</a:t>
          </a:r>
          <a:endParaRPr lang="uk-UA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9005" y="3302130"/>
        <a:ext cx="6029748" cy="2000500"/>
      </dsp:txXfrm>
    </dsp:sp>
    <dsp:sp modelId="{1D42609B-1DE5-4F15-B1E9-E57DE994D5E9}">
      <dsp:nvSpPr>
        <dsp:cNvPr id="0" name=""/>
        <dsp:cNvSpPr/>
      </dsp:nvSpPr>
      <dsp:spPr>
        <a:xfrm>
          <a:off x="50428" y="3627306"/>
          <a:ext cx="1350149" cy="1350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044D8-3014-434F-8CDA-32FA3D9BC789}">
      <dsp:nvSpPr>
        <dsp:cNvPr id="0" name=""/>
        <dsp:cNvSpPr/>
      </dsp:nvSpPr>
      <dsp:spPr>
        <a:xfrm>
          <a:off x="2408" y="1033065"/>
          <a:ext cx="2413108" cy="195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видобуток самородної сірки, калійної та кухонної солі, нафти, природного газу, озокериту </a:t>
          </a:r>
          <a:endParaRPr lang="uk-UA" sz="18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7506" y="1078163"/>
        <a:ext cx="2322912" cy="1449562"/>
      </dsp:txXfrm>
    </dsp:sp>
    <dsp:sp modelId="{673D0CE1-658E-47CE-A8D1-9EC6A034E134}">
      <dsp:nvSpPr>
        <dsp:cNvPr id="0" name=""/>
        <dsp:cNvSpPr/>
      </dsp:nvSpPr>
      <dsp:spPr>
        <a:xfrm>
          <a:off x="1054787" y="1444910"/>
          <a:ext cx="2417837" cy="2417837"/>
        </a:xfrm>
        <a:prstGeom prst="leftCircularArrow">
          <a:avLst>
            <a:gd name="adj1" fmla="val 2047"/>
            <a:gd name="adj2" fmla="val 245493"/>
            <a:gd name="adj3" fmla="val 1365830"/>
            <a:gd name="adj4" fmla="val 8369316"/>
            <a:gd name="adj5" fmla="val 238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7D1D-6FFD-4461-867B-A935434A18AA}">
      <dsp:nvSpPr>
        <dsp:cNvPr id="0" name=""/>
        <dsp:cNvSpPr/>
      </dsp:nvSpPr>
      <dsp:spPr>
        <a:xfrm>
          <a:off x="517915" y="2644514"/>
          <a:ext cx="1734879" cy="759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Прикарпаття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40169" y="2666768"/>
        <a:ext cx="1690371" cy="715291"/>
      </dsp:txXfrm>
    </dsp:sp>
    <dsp:sp modelId="{1FFDEE06-281F-40DB-99DA-955AFD80A8BC}">
      <dsp:nvSpPr>
        <dsp:cNvPr id="0" name=""/>
        <dsp:cNvSpPr/>
      </dsp:nvSpPr>
      <dsp:spPr>
        <a:xfrm>
          <a:off x="2651185" y="1094798"/>
          <a:ext cx="2127062" cy="1911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видобуток кам’яного вугілля, крейди, вапняків, кухонної солі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95165" y="1548300"/>
        <a:ext cx="2039102" cy="1413623"/>
      </dsp:txXfrm>
    </dsp:sp>
    <dsp:sp modelId="{FE5B241A-D14D-4867-9639-1B6DA79890E2}">
      <dsp:nvSpPr>
        <dsp:cNvPr id="0" name=""/>
        <dsp:cNvSpPr/>
      </dsp:nvSpPr>
      <dsp:spPr>
        <a:xfrm>
          <a:off x="3712701" y="377346"/>
          <a:ext cx="2227755" cy="2227755"/>
        </a:xfrm>
        <a:prstGeom prst="circularArrow">
          <a:avLst>
            <a:gd name="adj1" fmla="val 2222"/>
            <a:gd name="adj2" fmla="val 267509"/>
            <a:gd name="adj3" fmla="val 19957211"/>
            <a:gd name="adj4" fmla="val 12975742"/>
            <a:gd name="adj5" fmla="val 25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D0011-9D0E-4F3D-9CBE-EA93AD747A1F}">
      <dsp:nvSpPr>
        <dsp:cNvPr id="0" name=""/>
        <dsp:cNvSpPr/>
      </dsp:nvSpPr>
      <dsp:spPr>
        <a:xfrm>
          <a:off x="3240357" y="864096"/>
          <a:ext cx="1462626" cy="582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Донбас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57405" y="881144"/>
        <a:ext cx="1428530" cy="547949"/>
      </dsp:txXfrm>
    </dsp:sp>
    <dsp:sp modelId="{CEA96FF8-A8E7-4685-8326-462723D0B9D7}">
      <dsp:nvSpPr>
        <dsp:cNvPr id="0" name=""/>
        <dsp:cNvSpPr/>
      </dsp:nvSpPr>
      <dsp:spPr>
        <a:xfrm>
          <a:off x="5013916" y="1055600"/>
          <a:ext cx="1925790" cy="1993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хімічні сполуки ропа Сиваша та видобуток природного газу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059786" y="1101470"/>
        <a:ext cx="1834050" cy="1474388"/>
      </dsp:txXfrm>
    </dsp:sp>
    <dsp:sp modelId="{59365E2D-7C83-4EC5-914D-C24695354709}">
      <dsp:nvSpPr>
        <dsp:cNvPr id="0" name=""/>
        <dsp:cNvSpPr/>
      </dsp:nvSpPr>
      <dsp:spPr>
        <a:xfrm>
          <a:off x="5522149" y="2808315"/>
          <a:ext cx="1462626" cy="581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Крим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539185" y="2825351"/>
        <a:ext cx="1428554" cy="547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A5B9F-9332-4E00-B6C3-1464F252866A}">
      <dsp:nvSpPr>
        <dsp:cNvPr id="0" name=""/>
        <dsp:cNvSpPr/>
      </dsp:nvSpPr>
      <dsp:spPr>
        <a:xfrm rot="16200000">
          <a:off x="1390" y="611259"/>
          <a:ext cx="3097961" cy="309796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Хімія полімерів</a:t>
          </a:r>
          <a:r>
            <a:rPr lang="uk-UA" sz="1600" i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uk-UA" sz="16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яка синтезує складні сполуки</a:t>
          </a:r>
          <a:endParaRPr lang="uk-UA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1391" y="1385749"/>
        <a:ext cx="2555818" cy="1548981"/>
      </dsp:txXfrm>
    </dsp:sp>
    <dsp:sp modelId="{DFC54073-F6FE-4F9E-B0B2-852E7AA6B55E}">
      <dsp:nvSpPr>
        <dsp:cNvPr id="0" name=""/>
        <dsp:cNvSpPr/>
      </dsp:nvSpPr>
      <dsp:spPr>
        <a:xfrm rot="5400000">
          <a:off x="3309360" y="611259"/>
          <a:ext cx="3097961" cy="309796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Хімія переробки </a:t>
          </a:r>
          <a:r>
            <a:rPr lang="uk-UA" sz="1600" i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полімерів,</a:t>
          </a:r>
          <a:r>
            <a:rPr lang="uk-UA" sz="16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виготовляє з полімерів готову продукцію: шини, конвеєрні стрічки, гумове взуття, шланги</a:t>
          </a:r>
          <a:endParaRPr lang="uk-UA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3851504" y="1385749"/>
        <a:ext cx="2555818" cy="1548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" y="548680"/>
            <a:ext cx="6301208" cy="110202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tx2">
                    <a:lumMod val="75000"/>
                  </a:schemeClr>
                </a:solidFill>
              </a:rPr>
              <a:pPr/>
              <a:t>10.02.2020</a:t>
            </a:fld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tx2">
                    <a:lumMod val="75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15008" y="45855"/>
            <a:ext cx="669674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484784"/>
            <a:ext cx="655272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45855"/>
            <a:ext cx="669674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655272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&#1061;&#1110;&#1084;&#1110;&#1095;&#1085;&#1072;_&#1087;&#1088;&#1086;&#1084;&#1080;&#1089;&#1083;&#1086;&#1074;&#1110;&#1089;&#1090;&#1100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6515533" cy="1368152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Індивідуальне завдання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дисципліни: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«Техноекологія»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«Хімічний комплекс»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4221088"/>
            <a:ext cx="3553932" cy="2308324"/>
          </a:xfrm>
          <a:prstGeom prst="rect">
            <a:avLst/>
          </a:prstGeom>
          <a:solidFill>
            <a:schemeClr val="bg1">
              <a:lumMod val="50000"/>
              <a:alpha val="58824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4-го 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курсу</a:t>
            </a:r>
          </a:p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біологічного факультету</a:t>
            </a:r>
          </a:p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групи 6.101.6</a:t>
            </a:r>
          </a:p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Обруч Крістіна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Перевірив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к.б.н., доц. 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Горбань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В.В.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8249" y="620688"/>
            <a:ext cx="4520927" cy="59766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Процеси поділяються на: низькотемпературні некаталітичні;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високотемпературні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каталітичні; електрохімічні. Кожному з цих класів технологічних процесів відповідають і свої характерні типи реакторів.</a:t>
            </a:r>
          </a:p>
          <a:p>
            <a:pPr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Основними реакторами хімічної промисловості, що використовуються, є: хімічні реактори, реактори безперервних операцій, реактори температурного режиму, реактори режиму рухомих реагентів.</a:t>
            </a:r>
          </a:p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Найчастіше хімічні реактори класифікуються за такими критеріями: безперервність операцій, температурний режим, режим рухомих реагентів.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Крім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того, вони також поділяються за найвищою температурою процесу на низько- і високотемпературні; а за застосованим тиском – на апарати, які працюють при високому, підвищеному, нормальному, низькому (під вакуумом) тиску. Реактори також класифікуються за фазовим станом реагентів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chris\Desktop\Кристинка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" y="764704"/>
            <a:ext cx="276510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588224" cy="104243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Вплив хімічної промисловості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7056784" cy="4752528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Отруєння мають такі основні три групи 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екології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Отруєння пестицидами і гербіцидами: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фосфорорганічними сполуками (ФОС);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хлороорганічними сполуками (ХОС);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ртуть-органічними сполуками (РОС);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карбонатами;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нітрофенольними сполуками;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препаратами, які містять мідь.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Отруєння нітритами.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Отруєння металами: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плюмбумом та його сполуками;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тетраетилплюмбумом;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арином та його сполуками.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effectLst/>
                <a:latin typeface="Times New Roman" pitchFamily="18" charset="0"/>
                <a:cs typeface="Times New Roman" pitchFamily="18" charset="0"/>
              </a:rPr>
              <a:t>Отруєння хлором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6768752" cy="28083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Хлор та хлорорганічні сполуки (ХОС)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отрути,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що уражають нервову систему і паренхіматозні органи, вони також мають подразнювальну та пекучу дію.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Внаслідок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гострого отруєння ХОС у потерпілих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з’являються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нудота, блювання, запаморочення, головний біль, біль під грудьми, різко виражений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кон’юнктивіт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парестезії, а у важких випадках – тремор, судоми, коматозний стан. Потім виникають дегенеративні зміни в печінці, нирках, селезінці, надниркових залозах. Можливі бронхопневмонії, міокардіодистрофїї та набряк легень. У разі хронічного отруєння хлором та сполуками виникають кашель, подразнення у горлі, відчуття важкості, біль за грудиною, часті або хронічні захворювання легень. </a:t>
            </a:r>
          </a:p>
        </p:txBody>
      </p:sp>
      <p:pic>
        <p:nvPicPr>
          <p:cNvPr id="3074" name="Picture 2" descr="Картинки по запросу хлор отрує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285750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7"/>
          <a:stretch/>
        </p:blipFill>
        <p:spPr bwMode="auto">
          <a:xfrm>
            <a:off x="2327722" y="4509120"/>
            <a:ext cx="2537296" cy="157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хлор отрує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38125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4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u="sng" dirty="0" smtClean="0">
                <a:effectLst/>
                <a:latin typeface="Times New Roman" pitchFamily="18" charset="0"/>
                <a:cs typeface="Times New Roman" pitchFamily="18" charset="0"/>
              </a:rPr>
              <a:t>Отруєння аміаком</a:t>
            </a:r>
            <a:endParaRPr lang="ru-RU" sz="2800" b="1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6768752" cy="34563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Аміак являє собою газ без кольору з різким задушливим запахом. В організм потрапляє через дихальні шляхи або через травний канал у вигляді нашатирного спирту.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легких випадках отруєння аміаком спостерігають подразнення слизових оболонок носоглотки, очей. При ц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ьому з’являються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нестерпний кашель, відчуття, що дере в горлі, захриплість голосу, важкість та біль за грудиною, біль та печія в очах, солевація, сльозотеча.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тяжких випадках отруєння, коли потерпілий вдихав отруту особливо високих концентрацій, розвивається рефлекторний ларингоспазм або набряк голосової щілини, що може призвести до миттєвої смерті людини чи тварини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аміак отрує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7" y="5013176"/>
            <a:ext cx="3106316" cy="174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аммиак отравл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92307"/>
            <a:ext cx="3297585" cy="223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u="sng" dirty="0" smtClean="0">
                <a:effectLst/>
                <a:latin typeface="Times New Roman" pitchFamily="18" charset="0"/>
                <a:cs typeface="Times New Roman" pitchFamily="18" charset="0"/>
              </a:rPr>
              <a:t>Отруєння чадним газом</a:t>
            </a:r>
            <a:endParaRPr lang="ru-RU" sz="2800" b="1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184" y="1196752"/>
            <a:ext cx="6624736" cy="2664296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Оксид вуглецю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це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газ без кольору та запаху, який в умовах виробництва утворюється внаслідок процесів відтворення та окиснення. В організм людини потрапляє за законом дифузії газів. Він проходить до крові через легені внаслідок різниці парціального тиску крові та альвеолярного повітря.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Потрапляючи до організму,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зв’язується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 гемоглобіном, утворюючи карбоксигемоглобін, який не здатний транспортувати кисень. Внаслідок цього настає гіпоксія, а у важких випадках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аноксія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(повна відсутність кисню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отруєння чадним газ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36279"/>
            <a:ext cx="5807968" cy="273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696744" cy="1185223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6912768" cy="4104456"/>
          </a:xfrm>
        </p:spPr>
        <p:txBody>
          <a:bodyPr>
            <a:noAutofit/>
          </a:bodyPr>
          <a:lstStyle/>
          <a:p>
            <a:pPr algn="just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Сучасний стан світової економіки характеризується неухильним зростанням об’єму хімічного виробництва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Хімічну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промисловість відносять до критичних виробничих галузей України, оскільки для виробництва головних видів хімічної продукції використовують імпортну сировину.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хімічній та нафтохімічній промисловості щорічно утворюється значна кількість твердих відходів, які потребують утилізації. Тільки до 30% з них використовують як вторинні ресурси. До 40% невикористаних твердих відходів знищують (спалюють або вивозять на звалища), а решту складають у спеціально відведених місцях.</a:t>
            </a:r>
          </a:p>
        </p:txBody>
      </p:sp>
    </p:spTree>
    <p:extLst>
      <p:ext uri="{BB962C8B-B14F-4D97-AF65-F5344CB8AC3E}">
        <p14:creationId xmlns:p14="http://schemas.microsoft.com/office/powerpoint/2010/main" val="30781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696744" cy="1185223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ПЕРЕЛІК ПОСИЛАНЬ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6408712" cy="4896544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Силантьєва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С.О.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Стратегія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сталого розвитку хімічної промисловості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України / під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наук. ред. канд. техн. наук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Силантьєва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С.О. К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.: "Видавничо-поліграфічний дім "Формат",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2011. 235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AutoNum type="arabicPeriod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Хімічна промисловість. 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ZA" sz="1800" dirty="0" smtClean="0">
                <a:hlinkClick r:id="rId2"/>
              </a:rPr>
              <a:t>https</a:t>
            </a:r>
            <a:r>
              <a:rPr lang="en-ZA" sz="1800" dirty="0">
                <a:hlinkClick r:id="rId2"/>
              </a:rPr>
              <a:t>://</a:t>
            </a:r>
            <a:r>
              <a:rPr lang="en-ZA" sz="1800" dirty="0" smtClean="0">
                <a:hlinkClick r:id="rId2"/>
              </a:rPr>
              <a:t>uk.wikipedia.org/wiki/</a:t>
            </a:r>
            <a:r>
              <a:rPr lang="ru-RU" sz="1800" dirty="0" err="1" smtClean="0">
                <a:hlinkClick r:id="rId2"/>
              </a:rPr>
              <a:t>Хімічна_промисловість</a:t>
            </a:r>
            <a:r>
              <a:rPr lang="ru-RU" sz="1800" dirty="0"/>
              <a:t> </a:t>
            </a:r>
            <a:endParaRPr lang="ru-RU" sz="1800" dirty="0" smtClean="0"/>
          </a:p>
          <a:p>
            <a:pPr algn="just"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Войцицький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А.П.,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Дубровський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В.П., Боголюбов В.М.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Техноекологія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ред. В. М. Боголюбова.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Аграрна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2009.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533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с.</a:t>
            </a:r>
          </a:p>
        </p:txBody>
      </p:sp>
    </p:spTree>
    <p:extLst>
      <p:ext uri="{BB962C8B-B14F-4D97-AF65-F5344CB8AC3E}">
        <p14:creationId xmlns:p14="http://schemas.microsoft.com/office/powerpoint/2010/main" val="14931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6696744" cy="1185223"/>
          </a:xfrm>
        </p:spPr>
        <p:txBody>
          <a:bodyPr>
            <a:normAutofit/>
          </a:bodyPr>
          <a:lstStyle/>
          <a:p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4000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488976" y="5201848"/>
            <a:ext cx="4800600" cy="0"/>
          </a:xfrm>
          <a:prstGeom prst="line">
            <a:avLst/>
          </a:prstGeom>
          <a:noFill/>
          <a:ln w="25400">
            <a:solidFill>
              <a:srgbClr val="007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204813" y="462558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260376" y="466844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488976" y="2687248"/>
            <a:ext cx="4800600" cy="0"/>
          </a:xfrm>
          <a:prstGeom prst="line">
            <a:avLst/>
          </a:prstGeom>
          <a:noFill/>
          <a:ln w="25400">
            <a:solidFill>
              <a:srgbClr val="007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204813" y="211098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123728" y="2147222"/>
            <a:ext cx="220502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відомості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260376" y="215384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488976" y="3525448"/>
            <a:ext cx="4800600" cy="0"/>
          </a:xfrm>
          <a:prstGeom prst="line">
            <a:avLst/>
          </a:prstGeom>
          <a:noFill/>
          <a:ln w="25400">
            <a:solidFill>
              <a:srgbClr val="007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204813" y="294918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260376" y="299204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490564" y="4362061"/>
            <a:ext cx="4799012" cy="1587"/>
          </a:xfrm>
          <a:prstGeom prst="line">
            <a:avLst/>
          </a:prstGeom>
          <a:noFill/>
          <a:ln w="25400">
            <a:solidFill>
              <a:srgbClr val="007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204813" y="378738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260376" y="383024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1488976" y="6062273"/>
            <a:ext cx="4800600" cy="0"/>
          </a:xfrm>
          <a:prstGeom prst="line">
            <a:avLst/>
          </a:prstGeom>
          <a:noFill/>
          <a:ln w="25400">
            <a:solidFill>
              <a:srgbClr val="007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204813" y="548601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260376" y="552887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123728" y="2741362"/>
            <a:ext cx="511256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Класифікація основних галузей хімічного комплексу. Географія розміщення</a:t>
            </a:r>
            <a:endParaRPr lang="uk-UA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2123728" y="3830248"/>
            <a:ext cx="483606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Необхідні ресурси хімічної промисловості</a:t>
            </a:r>
            <a:endParaRPr lang="uk-UA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154707" y="4668448"/>
            <a:ext cx="49095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Найбільш характерні технологічні процеси</a:t>
            </a:r>
            <a:endParaRPr lang="uk-UA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154707" y="5563264"/>
            <a:ext cx="351711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Вплив хімічної промисловості</a:t>
            </a:r>
            <a:endParaRPr lang="en-US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6372200" cy="826414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Загальні відомості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132856"/>
            <a:ext cx="6624736" cy="3312368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Хімічна промисловість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це галузь важкої індустрії, на підприємствах якої, застосовуючи хімічні методи переробки сировини і матеріалів, одержують різну хімічну продукцію (органічні і неорганічні хімікати, мінеральні добрива і сировину для них, содопродукти, хлор, бром, барвники, реактиви, хімічні волокна, товари побутової хімії тощо). 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залежності від технології виробництва і призначення продукції хімічна індустрія підрозділяється на окремі підгалузі.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33256"/>
            <a:ext cx="6588224" cy="898422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Рис. 1 – Галузі хімічного комплексу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568054"/>
              </p:ext>
            </p:extLst>
          </p:nvPr>
        </p:nvGraphicFramePr>
        <p:xfrm>
          <a:off x="179512" y="332656"/>
          <a:ext cx="6840884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45855"/>
            <a:ext cx="7165304" cy="1222905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Класифікація основних галузей хімічного комплексу. Географія розміщення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6480720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Гірничо-хімічна промисловість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47757023"/>
              </p:ext>
            </p:extLst>
          </p:nvPr>
        </p:nvGraphicFramePr>
        <p:xfrm>
          <a:off x="395536" y="2060848"/>
          <a:ext cx="698477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93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0" y="980729"/>
            <a:ext cx="6703640" cy="936104"/>
          </a:xfrm>
        </p:spPr>
        <p:txBody>
          <a:bodyPr>
            <a:normAutofit/>
          </a:bodyPr>
          <a:lstStyle/>
          <a:p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Таблиця 1 –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Продукція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та основні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виробники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6480720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Неорганічна хімія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19585"/>
              </p:ext>
            </p:extLst>
          </p:nvPr>
        </p:nvGraphicFramePr>
        <p:xfrm>
          <a:off x="467544" y="1772816"/>
          <a:ext cx="6336704" cy="4536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/>
                <a:gridCol w="4320480"/>
              </a:tblGrid>
              <a:tr h="565737">
                <a:tc>
                  <a:txBody>
                    <a:bodyPr/>
                    <a:lstStyle/>
                    <a:p>
                      <a:pPr indent="3175"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Продукція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Найбільші центри-виробники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273703">
                <a:tc>
                  <a:txBody>
                    <a:bodyPr/>
                    <a:lstStyle/>
                    <a:p>
                      <a:pPr indent="3175" algn="just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Сода: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lvl="0" indent="-285750" algn="just">
                        <a:lnSpc>
                          <a:spcPts val="163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Wingdings" pitchFamily="2" charset="2"/>
                        <a:buChar char="§"/>
                        <a:tabLst>
                          <a:tab pos="123190" algn="l"/>
                        </a:tabLst>
                      </a:pPr>
                      <a:r>
                        <a:rPr lang="ru-RU" sz="1800" u="none" strike="noStrike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харчова;</a:t>
                      </a:r>
                      <a:endParaRPr lang="ru-RU" sz="1800" u="none" strike="noStrike" spc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lvl="0" indent="-285750" algn="just">
                        <a:lnSpc>
                          <a:spcPts val="163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Wingdings" pitchFamily="2" charset="2"/>
                        <a:buChar char="§"/>
                        <a:tabLst>
                          <a:tab pos="129540" algn="l"/>
                        </a:tabLst>
                      </a:pPr>
                      <a:r>
                        <a:rPr lang="ru-RU" sz="1800" u="none" strike="noStrike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кальцинована, каустична</a:t>
                      </a:r>
                      <a:endParaRPr lang="ru-RU" sz="1800" u="none" strike="noStrike" spc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175" algn="l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Слов’янськ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Лисичанськ, Красноперекопськ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79308">
                <a:tc>
                  <a:txBody>
                    <a:bodyPr/>
                    <a:lstStyle/>
                    <a:p>
                      <a:pPr indent="3175" algn="just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Хлор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175" algn="l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Слов’янськ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Лисичанськ, 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Кам’янське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Первомайськ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87418">
                <a:tc>
                  <a:txBody>
                    <a:bodyPr/>
                    <a:lstStyle/>
                    <a:p>
                      <a:pPr indent="3175" algn="just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Сірчана кислота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175" algn="l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Одеса, Суми, Вінниця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56637">
                <a:tc>
                  <a:txBody>
                    <a:bodyPr/>
                    <a:lstStyle/>
                    <a:p>
                      <a:pPr indent="3175" algn="just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Сажа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175" algn="l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Кременчук, Стаханов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273703">
                <a:tc>
                  <a:txBody>
                    <a:bodyPr/>
                    <a:lstStyle/>
                    <a:p>
                      <a:pPr indent="3175" algn="just">
                        <a:lnSpc>
                          <a:spcPts val="12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Мінеральні добрива:</a:t>
                      </a:r>
                    </a:p>
                    <a:p>
                      <a:pPr marL="285750" lvl="0" indent="-285750" algn="just">
                        <a:lnSpc>
                          <a:spcPts val="163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Wingdings" pitchFamily="2" charset="2"/>
                        <a:buChar char="§"/>
                        <a:tabLst>
                          <a:tab pos="123190" algn="l"/>
                        </a:tabLst>
                      </a:pPr>
                      <a:r>
                        <a:rPr lang="ru-RU" sz="1800" u="none" strike="noStrike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калійні;</a:t>
                      </a:r>
                      <a:endParaRPr lang="ru-RU" sz="1800" u="none" strike="noStrike" spc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lvl="0" indent="-285750" algn="just">
                        <a:lnSpc>
                          <a:spcPts val="163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Wingdings" pitchFamily="2" charset="2"/>
                        <a:buChar char="§"/>
                        <a:tabLst>
                          <a:tab pos="126365" algn="l"/>
                        </a:tabLst>
                      </a:pPr>
                      <a:r>
                        <a:rPr lang="ru-RU" sz="1800" u="none" strike="noStrike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фосфатні;</a:t>
                      </a:r>
                      <a:endParaRPr lang="ru-RU" sz="1800" u="none" strike="noStrike" spc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lvl="0" indent="-285750" algn="just">
                        <a:lnSpc>
                          <a:spcPts val="163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Wingdings" pitchFamily="2" charset="2"/>
                        <a:buChar char="§"/>
                        <a:tabLst>
                          <a:tab pos="123190" algn="l"/>
                        </a:tabLst>
                      </a:pPr>
                      <a:r>
                        <a:rPr lang="ru-RU" sz="18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азотні</a:t>
                      </a:r>
                      <a:endParaRPr lang="ru-RU" sz="1800" u="none" strike="noStrike" spc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175" algn="l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Калуш,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Стебник,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Вінниця, Суми,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Одеса,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Горлівка, Запоріжжя, Черкаси, Рівне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45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6408712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Хімія органічного синтезу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76776772"/>
              </p:ext>
            </p:extLst>
          </p:nvPr>
        </p:nvGraphicFramePr>
        <p:xfrm>
          <a:off x="467544" y="1772816"/>
          <a:ext cx="64087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77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657"/>
            <a:ext cx="6660232" cy="1042438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Необхідні ресурси хімічної промисловості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164633"/>
              </p:ext>
            </p:extLst>
          </p:nvPr>
        </p:nvGraphicFramePr>
        <p:xfrm>
          <a:off x="179512" y="908720"/>
          <a:ext cx="6553200" cy="561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Виробництво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Основні ресурси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Содове виробництво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виробництва однієї тонни кальцинованої соди використовують 1,5 тонни кухонної солі, 1,5 тонни вапняку, 1,7 тонни умовного палива.</a:t>
                      </a:r>
                      <a:endParaRPr lang="uk-UA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Промисловість хімічних волокон і ниток</a:t>
                      </a:r>
                      <a:endParaRPr lang="uk-UA" sz="1600" b="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Органічні сполуки, одержані в результаті переробки нафти, газу, кам’яного вугілля.</a:t>
                      </a:r>
                      <a:endParaRPr lang="uk-UA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Лакофарбова промисловість</a:t>
                      </a:r>
                      <a:endParaRPr lang="uk-UA" sz="1600" b="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Сировиною можуть бути матеріали і відходи лісової, деревообробної та целюлозно-паперової промисловості, продукція паливно-енергетичного комплексу.</a:t>
                      </a:r>
                      <a:endParaRPr lang="uk-UA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Шинна промисловість</a:t>
                      </a:r>
                      <a:endParaRPr lang="uk-UA" sz="1600" b="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Сировина – штучний та природний каучук, різні кислоти, деякі види необхідного палива. </a:t>
                      </a:r>
                      <a:endParaRPr lang="uk-UA" sz="11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Гумоазбестова промисловість</a:t>
                      </a:r>
                      <a:endParaRPr lang="uk-UA" sz="1600" b="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Сажа, синтетичний і природний каучук, різноманітні кислоти, барвники, певна кількість умовного палива.</a:t>
                      </a:r>
                      <a:endParaRPr lang="uk-UA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Хіміко-фармацевтична промисловість</a:t>
                      </a:r>
                      <a:endParaRPr lang="uk-UA" sz="1600" b="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Використовують велику кількість хімічних сполук, які конкретно належать до кожного виду продукції галузі.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1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696744" cy="1185223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Найбільш характерні технологічні процеси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6912768" cy="3888432"/>
          </a:xfrm>
        </p:spPr>
        <p:txBody>
          <a:bodyPr>
            <a:normAutofit/>
          </a:bodyPr>
          <a:lstStyle/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Під час вивчення загальних закономірностей хімічної технології прийнято розділяти процеси і відповідні апарати передусім за агрегатним (фазовим) станом взаємодіючих речовин. За цією ознакою всі системи взаємодіючих речовин і відповідні технологічні процеси поділяють на гомогенні (однорідні) та гетерогенні (неоднорідні).</a:t>
            </a:r>
          </a:p>
          <a:p>
            <a:pPr algn="just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Гемогенні системи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це такі системи, в яких всі реагуючі речовини знаходяться в одній із фаз: газовій (Г), рідкій (Р).</a:t>
            </a:r>
          </a:p>
          <a:p>
            <a:pPr algn="just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Гетерогенні системи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включають дві або більшу кількість фаз. Можна уявити собі деякі двозначні системи: газ-рідина (Г-Р), рідина-рідина (Р-Р), яка не змішується, рідина-тверде тіло (Р-Т). У виробничій практиці найчастіше зустрічаються системи Г-Р, Г--Т, Р-Т.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655d1845a9e5ad4df7f65db5a96b140cf753265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1180</Words>
  <Application>Microsoft Office PowerPoint</Application>
  <PresentationFormat>Экран (4:3)</PresentationFormat>
  <Paragraphs>112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Індивідуальне завдання з дисципліни: «Техноекологія» на тему: «Хімічний комплекс»</vt:lpstr>
      <vt:lpstr>ЗМІСТ</vt:lpstr>
      <vt:lpstr>Загальні відомості</vt:lpstr>
      <vt:lpstr>Рис. 1 – Галузі хімічного комплексу</vt:lpstr>
      <vt:lpstr>Класифікація основних галузей хімічного комплексу. Географія розміщення</vt:lpstr>
      <vt:lpstr>Таблиця 1 – Продукція та основні виробники</vt:lpstr>
      <vt:lpstr>Презентация PowerPoint</vt:lpstr>
      <vt:lpstr>Необхідні ресурси хімічної промисловості</vt:lpstr>
      <vt:lpstr>Найбільш характерні технологічні процеси</vt:lpstr>
      <vt:lpstr>Презентация PowerPoint</vt:lpstr>
      <vt:lpstr>Вплив хімічної промисловості</vt:lpstr>
      <vt:lpstr>Отруєння хлором</vt:lpstr>
      <vt:lpstr>Отруєння аміаком</vt:lpstr>
      <vt:lpstr>Отруєння чадним газом</vt:lpstr>
      <vt:lpstr>ВИСНОВОК</vt:lpstr>
      <vt:lpstr>ПЕРЕЛІК ПОСИЛАНЬ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Завод и голубое небо</dc:title>
  <dc:creator>obstinate</dc:creator>
  <dc:description>Шаблон презентации с сайта https://presentation-creation.ru/</dc:description>
  <cp:lastModifiedBy>chrisobruch2@gmail.com</cp:lastModifiedBy>
  <cp:revision>593</cp:revision>
  <dcterms:created xsi:type="dcterms:W3CDTF">2018-02-25T09:09:03Z</dcterms:created>
  <dcterms:modified xsi:type="dcterms:W3CDTF">2020-02-10T11:14:08Z</dcterms:modified>
</cp:coreProperties>
</file>