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4"/>
  </p:notesMasterIdLst>
  <p:handoutMasterIdLst>
    <p:handoutMasterId r:id="rId30"/>
  </p:handoutMasterIdLst>
  <p:sldIdLst>
    <p:sldId id="256" r:id="rId3"/>
    <p:sldId id="260" r:id="rId5"/>
    <p:sldId id="262" r:id="rId6"/>
    <p:sldId id="272" r:id="rId7"/>
    <p:sldId id="266" r:id="rId8"/>
    <p:sldId id="265" r:id="rId9"/>
    <p:sldId id="264" r:id="rId10"/>
    <p:sldId id="267" r:id="rId11"/>
    <p:sldId id="268" r:id="rId12"/>
    <p:sldId id="273" r:id="rId13"/>
    <p:sldId id="274" r:id="rId14"/>
    <p:sldId id="276" r:id="rId15"/>
    <p:sldId id="277" r:id="rId16"/>
    <p:sldId id="278" r:id="rId17"/>
    <p:sldId id="279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3" r:id="rId26"/>
    <p:sldId id="294" r:id="rId27"/>
    <p:sldId id="295" r:id="rId28"/>
    <p:sldId id="258" r:id="rId29"/>
  </p:sldIdLst>
  <p:sldSz cx="12192000" cy="6858000"/>
  <p:notesSz cx="6858000" cy="9144000"/>
  <p:defaultTextStyle>
    <a:defPPr>
      <a:defRPr lang="ru-RU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7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C8C4FAC-07A5-45B5-9CA4-38F3A25F34D1}" type="doc">
      <dgm:prSet loTypeId="urn:microsoft.com/office/officeart/2005/8/layout/hierarchy1" loCatId="hierarchy" qsTypeId="urn:microsoft.com/office/officeart/2005/8/quickstyle/simple4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A55E3EB2-7D21-4F3A-89F5-95DEE11CF413}">
      <dgm:prSet/>
      <dgm:spPr/>
      <dgm:t>
        <a:bodyPr/>
        <a:lstStyle/>
        <a:p>
          <a:r>
            <a:rPr lang="uk-UA" b="1"/>
            <a:t>Система</a:t>
          </a:r>
          <a:r>
            <a:rPr lang="uk-UA"/>
            <a:t> (от др.-греч. σύστημα — ціле, складене з частин; об'єднання) — множина елементів, що знаходяться у відношенні і зв'язках один з одним, яке утворює </a:t>
          </a:r>
          <a:r>
            <a:rPr lang="uk-UA" b="1"/>
            <a:t>певну цілісність, єдність</a:t>
          </a:r>
          <a:r>
            <a:rPr lang="uk-UA"/>
            <a:t>.</a:t>
          </a:r>
          <a:endParaRPr lang="en-US"/>
        </a:p>
      </dgm:t>
    </dgm:pt>
    <dgm:pt modelId="{E5DDD5C0-8033-4CDB-8649-958B46D9B5DC}" cxnId="{DD1597C8-3552-4718-8DD2-B954C673EB74}" type="parTrans">
      <dgm:prSet/>
      <dgm:spPr/>
      <dgm:t>
        <a:bodyPr/>
        <a:lstStyle/>
        <a:p>
          <a:endParaRPr lang="en-US"/>
        </a:p>
      </dgm:t>
    </dgm:pt>
    <dgm:pt modelId="{2BC1441F-B087-48D6-A91E-27A6E80BC703}" cxnId="{DD1597C8-3552-4718-8DD2-B954C673EB74}" type="sibTrans">
      <dgm:prSet/>
      <dgm:spPr/>
      <dgm:t>
        <a:bodyPr/>
        <a:lstStyle/>
        <a:p>
          <a:endParaRPr lang="en-US"/>
        </a:p>
      </dgm:t>
    </dgm:pt>
    <dgm:pt modelId="{B07CF690-A54C-46C9-A37E-E5B8D3ECF148}">
      <dgm:prSet/>
      <dgm:spPr/>
      <dgm:t>
        <a:bodyPr/>
        <a:lstStyle/>
        <a:p>
          <a:r>
            <a:rPr lang="en-US" b="1"/>
            <a:t>А</a:t>
          </a:r>
          <a:r>
            <a:rPr lang="uk-UA" b="1"/>
            <a:t>наліз</a:t>
          </a:r>
          <a:r>
            <a:rPr lang="uk-UA"/>
            <a:t> (др.-грец. ἀνάλυσις — розкладання) — метод дослідження, що характеризується виділенням та вивченням </a:t>
          </a:r>
          <a:r>
            <a:rPr lang="uk-UA" b="1"/>
            <a:t>окремих частин</a:t>
          </a:r>
          <a:r>
            <a:rPr lang="uk-UA"/>
            <a:t> об'єктів дослідження (наприклад, аналіз крові, функціональний аналіз, аналіз вимог).</a:t>
          </a:r>
          <a:endParaRPr lang="en-US"/>
        </a:p>
      </dgm:t>
    </dgm:pt>
    <dgm:pt modelId="{6DD15FFE-C97C-403C-8392-BA8D666D5E07}" cxnId="{11549058-BE7A-4C85-9EB0-019CED8AAAFA}" type="parTrans">
      <dgm:prSet/>
      <dgm:spPr/>
      <dgm:t>
        <a:bodyPr/>
        <a:lstStyle/>
        <a:p>
          <a:endParaRPr lang="en-US"/>
        </a:p>
      </dgm:t>
    </dgm:pt>
    <dgm:pt modelId="{F9B7E008-1400-4A16-A346-EFA33409B946}" cxnId="{11549058-BE7A-4C85-9EB0-019CED8AAAFA}" type="sibTrans">
      <dgm:prSet/>
      <dgm:spPr/>
      <dgm:t>
        <a:bodyPr/>
        <a:lstStyle/>
        <a:p>
          <a:endParaRPr lang="en-US"/>
        </a:p>
      </dgm:t>
    </dgm:pt>
    <dgm:pt modelId="{120AB9E0-5C7B-40A3-9D78-E3AC1893ED4C}" type="pres">
      <dgm:prSet presAssocID="{3C8C4FAC-07A5-45B5-9CA4-38F3A25F34D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A661D11-8057-4731-BBC0-058166D485C1}" type="pres">
      <dgm:prSet presAssocID="{A55E3EB2-7D21-4F3A-89F5-95DEE11CF413}" presName="hierRoot1" presStyleCnt="0"/>
      <dgm:spPr/>
    </dgm:pt>
    <dgm:pt modelId="{B3382DEA-CDB9-4F9E-86D1-D0674EE8E971}" type="pres">
      <dgm:prSet presAssocID="{A55E3EB2-7D21-4F3A-89F5-95DEE11CF413}" presName="composite" presStyleCnt="0"/>
      <dgm:spPr/>
    </dgm:pt>
    <dgm:pt modelId="{56001EC8-8C18-4576-96DE-E791ECA0F5E2}" type="pres">
      <dgm:prSet presAssocID="{A55E3EB2-7D21-4F3A-89F5-95DEE11CF413}" presName="background" presStyleLbl="node0" presStyleIdx="0" presStyleCnt="2"/>
      <dgm:spPr/>
    </dgm:pt>
    <dgm:pt modelId="{BDB12A44-F2F2-4AC8-973E-EB76FAE2781C}" type="pres">
      <dgm:prSet presAssocID="{A55E3EB2-7D21-4F3A-89F5-95DEE11CF413}" presName="text" presStyleLbl="fgAcc0" presStyleIdx="0" presStyleCnt="2">
        <dgm:presLayoutVars>
          <dgm:chPref val="3"/>
        </dgm:presLayoutVars>
      </dgm:prSet>
      <dgm:spPr/>
    </dgm:pt>
    <dgm:pt modelId="{2DE653F0-EC0B-4ED8-BE13-A981C193AE7E}" type="pres">
      <dgm:prSet presAssocID="{A55E3EB2-7D21-4F3A-89F5-95DEE11CF413}" presName="hierChild2" presStyleCnt="0"/>
      <dgm:spPr/>
    </dgm:pt>
    <dgm:pt modelId="{3255BD1B-5A43-48CB-88E7-306048336BC5}" type="pres">
      <dgm:prSet presAssocID="{B07CF690-A54C-46C9-A37E-E5B8D3ECF148}" presName="hierRoot1" presStyleCnt="0"/>
      <dgm:spPr/>
    </dgm:pt>
    <dgm:pt modelId="{0D54E93A-C875-459B-BBF7-7EEC98B98557}" type="pres">
      <dgm:prSet presAssocID="{B07CF690-A54C-46C9-A37E-E5B8D3ECF148}" presName="composite" presStyleCnt="0"/>
      <dgm:spPr/>
    </dgm:pt>
    <dgm:pt modelId="{CD20AA6E-1533-46AE-9678-B07241D9119D}" type="pres">
      <dgm:prSet presAssocID="{B07CF690-A54C-46C9-A37E-E5B8D3ECF148}" presName="background" presStyleLbl="node0" presStyleIdx="1" presStyleCnt="2"/>
      <dgm:spPr/>
    </dgm:pt>
    <dgm:pt modelId="{32DA25C7-57B3-45D5-9B07-B27D96B06206}" type="pres">
      <dgm:prSet presAssocID="{B07CF690-A54C-46C9-A37E-E5B8D3ECF148}" presName="text" presStyleLbl="fgAcc0" presStyleIdx="1" presStyleCnt="2">
        <dgm:presLayoutVars>
          <dgm:chPref val="3"/>
        </dgm:presLayoutVars>
      </dgm:prSet>
      <dgm:spPr/>
    </dgm:pt>
    <dgm:pt modelId="{A824DB13-9999-4ED3-964A-1B73494BFD2A}" type="pres">
      <dgm:prSet presAssocID="{B07CF690-A54C-46C9-A37E-E5B8D3ECF148}" presName="hierChild2" presStyleCnt="0"/>
      <dgm:spPr/>
    </dgm:pt>
  </dgm:ptLst>
  <dgm:cxnLst>
    <dgm:cxn modelId="{71812F0A-A19C-489E-A038-843600E99114}" type="presOf" srcId="{B07CF690-A54C-46C9-A37E-E5B8D3ECF148}" destId="{32DA25C7-57B3-45D5-9B07-B27D96B06206}" srcOrd="0" destOrd="0" presId="urn:microsoft.com/office/officeart/2005/8/layout/hierarchy1"/>
    <dgm:cxn modelId="{D5CD795F-641A-4E92-84B7-D5F1F2EB1FB9}" type="presOf" srcId="{A55E3EB2-7D21-4F3A-89F5-95DEE11CF413}" destId="{BDB12A44-F2F2-4AC8-973E-EB76FAE2781C}" srcOrd="0" destOrd="0" presId="urn:microsoft.com/office/officeart/2005/8/layout/hierarchy1"/>
    <dgm:cxn modelId="{11549058-BE7A-4C85-9EB0-019CED8AAAFA}" srcId="{3C8C4FAC-07A5-45B5-9CA4-38F3A25F34D1}" destId="{B07CF690-A54C-46C9-A37E-E5B8D3ECF148}" srcOrd="1" destOrd="0" parTransId="{6DD15FFE-C97C-403C-8392-BA8D666D5E07}" sibTransId="{F9B7E008-1400-4A16-A346-EFA33409B946}"/>
    <dgm:cxn modelId="{31661F83-5132-49C5-8C1E-C0D3231234B7}" type="presOf" srcId="{3C8C4FAC-07A5-45B5-9CA4-38F3A25F34D1}" destId="{120AB9E0-5C7B-40A3-9D78-E3AC1893ED4C}" srcOrd="0" destOrd="0" presId="urn:microsoft.com/office/officeart/2005/8/layout/hierarchy1"/>
    <dgm:cxn modelId="{DD1597C8-3552-4718-8DD2-B954C673EB74}" srcId="{3C8C4FAC-07A5-45B5-9CA4-38F3A25F34D1}" destId="{A55E3EB2-7D21-4F3A-89F5-95DEE11CF413}" srcOrd="0" destOrd="0" parTransId="{E5DDD5C0-8033-4CDB-8649-958B46D9B5DC}" sibTransId="{2BC1441F-B087-48D6-A91E-27A6E80BC703}"/>
    <dgm:cxn modelId="{EC94B45F-9EEC-4824-8ADA-42EAFDB1F752}" type="presParOf" srcId="{120AB9E0-5C7B-40A3-9D78-E3AC1893ED4C}" destId="{4A661D11-8057-4731-BBC0-058166D485C1}" srcOrd="0" destOrd="0" presId="urn:microsoft.com/office/officeart/2005/8/layout/hierarchy1"/>
    <dgm:cxn modelId="{39E8BEE9-2C45-400E-8DE4-006683BB9496}" type="presParOf" srcId="{4A661D11-8057-4731-BBC0-058166D485C1}" destId="{B3382DEA-CDB9-4F9E-86D1-D0674EE8E971}" srcOrd="0" destOrd="0" presId="urn:microsoft.com/office/officeart/2005/8/layout/hierarchy1"/>
    <dgm:cxn modelId="{4FC6AC2E-E221-4E8D-946F-35DA605A13FC}" type="presParOf" srcId="{B3382DEA-CDB9-4F9E-86D1-D0674EE8E971}" destId="{56001EC8-8C18-4576-96DE-E791ECA0F5E2}" srcOrd="0" destOrd="0" presId="urn:microsoft.com/office/officeart/2005/8/layout/hierarchy1"/>
    <dgm:cxn modelId="{39D7ACB7-FA6B-4760-9A44-C9763E78F5FC}" type="presParOf" srcId="{B3382DEA-CDB9-4F9E-86D1-D0674EE8E971}" destId="{BDB12A44-F2F2-4AC8-973E-EB76FAE2781C}" srcOrd="1" destOrd="0" presId="urn:microsoft.com/office/officeart/2005/8/layout/hierarchy1"/>
    <dgm:cxn modelId="{7CEF449C-E51B-4974-B838-22EF46B74F3A}" type="presParOf" srcId="{4A661D11-8057-4731-BBC0-058166D485C1}" destId="{2DE653F0-EC0B-4ED8-BE13-A981C193AE7E}" srcOrd="1" destOrd="0" presId="urn:microsoft.com/office/officeart/2005/8/layout/hierarchy1"/>
    <dgm:cxn modelId="{A674BF69-EA71-4EE0-BC33-CB0DE9C5AF5C}" type="presParOf" srcId="{120AB9E0-5C7B-40A3-9D78-E3AC1893ED4C}" destId="{3255BD1B-5A43-48CB-88E7-306048336BC5}" srcOrd="1" destOrd="0" presId="urn:microsoft.com/office/officeart/2005/8/layout/hierarchy1"/>
    <dgm:cxn modelId="{187992D0-C92B-4FE3-BAF3-7415AC47242C}" type="presParOf" srcId="{3255BD1B-5A43-48CB-88E7-306048336BC5}" destId="{0D54E93A-C875-459B-BBF7-7EEC98B98557}" srcOrd="0" destOrd="0" presId="urn:microsoft.com/office/officeart/2005/8/layout/hierarchy1"/>
    <dgm:cxn modelId="{F6F6C1DF-5ADB-4C3E-9560-5E8B65E6BF70}" type="presParOf" srcId="{0D54E93A-C875-459B-BBF7-7EEC98B98557}" destId="{CD20AA6E-1533-46AE-9678-B07241D9119D}" srcOrd="0" destOrd="0" presId="urn:microsoft.com/office/officeart/2005/8/layout/hierarchy1"/>
    <dgm:cxn modelId="{01940F9B-C165-4E18-A096-9DBF6989FD86}" type="presParOf" srcId="{0D54E93A-C875-459B-BBF7-7EEC98B98557}" destId="{32DA25C7-57B3-45D5-9B07-B27D96B06206}" srcOrd="1" destOrd="0" presId="urn:microsoft.com/office/officeart/2005/8/layout/hierarchy1"/>
    <dgm:cxn modelId="{15CF488C-63C0-4C75-B23D-1B65E5E93171}" type="presParOf" srcId="{3255BD1B-5A43-48CB-88E7-306048336BC5}" destId="{A824DB13-9999-4ED3-964A-1B73494BFD2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10033200" cy="2925762"/>
        <a:chOff x="0" y="0"/>
        <a:chExt cx="10033200" cy="2925762"/>
      </a:xfrm>
    </dsp:grpSpPr>
    <dsp:sp modelId="{56001EC8-8C18-4576-96DE-E791ECA0F5E2}">
      <dsp:nvSpPr>
        <dsp:cNvPr id="3" name="Rounded Rectangle 2"/>
        <dsp:cNvSpPr/>
      </dsp:nvSpPr>
      <dsp:spPr bwMode="white">
        <a:xfrm>
          <a:off x="410828" y="1097"/>
          <a:ext cx="3947805" cy="2506856"/>
        </a:xfrm>
        <a:prstGeom prst="roundRect">
          <a:avLst>
            <a:gd name="adj" fmla="val 10000"/>
          </a:avLst>
        </a:prstGeom>
      </dsp:spPr>
      <dsp:style>
        <a:lnRef idx="0">
          <a:schemeClr val="lt1"/>
        </a:lnRef>
        <a:fillRef idx="3">
          <a:schemeClr val="accent3"/>
        </a:fillRef>
        <a:effectRef idx="2">
          <a:scrgbClr r="0" g="0" b="0"/>
        </a:effectRef>
        <a:fontRef idx="minor">
          <a:schemeClr val="lt1"/>
        </a:fontRef>
      </dsp:style>
      <dsp:txXfrm>
        <a:off x="410828" y="1097"/>
        <a:ext cx="3947805" cy="2506856"/>
      </dsp:txXfrm>
    </dsp:sp>
    <dsp:sp modelId="{BDB12A44-F2F2-4AC8-973E-EB76FAE2781C}">
      <dsp:nvSpPr>
        <dsp:cNvPr id="4" name="Rounded Rectangle 3"/>
        <dsp:cNvSpPr/>
      </dsp:nvSpPr>
      <dsp:spPr bwMode="white">
        <a:xfrm>
          <a:off x="849473" y="417809"/>
          <a:ext cx="3947805" cy="2506856"/>
        </a:xfrm>
        <a:prstGeom prst="roundRect">
          <a:avLst>
            <a:gd name="adj" fmla="val 10000"/>
          </a:avLst>
        </a:prstGeom>
      </dsp:spPr>
      <dsp:style>
        <a:lnRef idx="1">
          <a:schemeClr val="accent3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lIns="64769" tIns="64769" rIns="64769" bIns="64769" anchor="ctr"/>
        <a:lstStyle>
          <a:lvl1pPr algn="ctr">
            <a:defRPr sz="1700"/>
          </a:lvl1pPr>
          <a:lvl2pPr marL="114300" indent="-114300" algn="ctr">
            <a:defRPr sz="1300"/>
          </a:lvl2pPr>
          <a:lvl3pPr marL="228600" indent="-114300" algn="ctr">
            <a:defRPr sz="1300"/>
          </a:lvl3pPr>
          <a:lvl4pPr marL="342900" indent="-114300" algn="ctr">
            <a:defRPr sz="1300"/>
          </a:lvl4pPr>
          <a:lvl5pPr marL="457200" indent="-114300" algn="ctr">
            <a:defRPr sz="1300"/>
          </a:lvl5pPr>
          <a:lvl6pPr marL="571500" indent="-114300" algn="ctr">
            <a:defRPr sz="1300"/>
          </a:lvl6pPr>
          <a:lvl7pPr marL="685800" indent="-114300" algn="ctr">
            <a:defRPr sz="1300"/>
          </a:lvl7pPr>
          <a:lvl8pPr marL="800100" indent="-114300" algn="ctr">
            <a:defRPr sz="1300"/>
          </a:lvl8pPr>
          <a:lvl9pPr marL="914400" indent="-114300" algn="ctr">
            <a:defRPr sz="1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b="1">
              <a:solidFill>
                <a:schemeClr val="dk1"/>
              </a:solidFill>
            </a:rPr>
            <a:t>Система</a:t>
          </a:r>
          <a:r>
            <a:rPr lang="uk-UA">
              <a:solidFill>
                <a:schemeClr val="dk1"/>
              </a:solidFill>
            </a:rPr>
            <a:t> (от др.-греч. σύστημα — ціле, складене з частин; об'єднання) — множина елементів, що знаходяться у відношенні і зв'язках один з одним, яке утворює </a:t>
          </a:r>
          <a:r>
            <a:rPr lang="uk-UA" b="1">
              <a:solidFill>
                <a:schemeClr val="dk1"/>
              </a:solidFill>
            </a:rPr>
            <a:t>певну цілісність, єдність</a:t>
          </a:r>
          <a:r>
            <a:rPr lang="uk-UA">
              <a:solidFill>
                <a:schemeClr val="dk1"/>
              </a:solidFill>
            </a:rPr>
            <a:t>.</a:t>
          </a:r>
          <a:endParaRPr lang="en-US">
            <a:solidFill>
              <a:schemeClr val="dk1"/>
            </a:solidFill>
          </a:endParaRPr>
        </a:p>
      </dsp:txBody>
      <dsp:txXfrm>
        <a:off x="849473" y="417809"/>
        <a:ext cx="3947805" cy="2506856"/>
      </dsp:txXfrm>
    </dsp:sp>
    <dsp:sp modelId="{CD20AA6E-1533-46AE-9678-B07241D9119D}">
      <dsp:nvSpPr>
        <dsp:cNvPr id="5" name="Rounded Rectangle 4"/>
        <dsp:cNvSpPr/>
      </dsp:nvSpPr>
      <dsp:spPr bwMode="white">
        <a:xfrm>
          <a:off x="5235922" y="1097"/>
          <a:ext cx="3947805" cy="2506856"/>
        </a:xfrm>
        <a:prstGeom prst="roundRect">
          <a:avLst>
            <a:gd name="adj" fmla="val 10000"/>
          </a:avLst>
        </a:prstGeom>
      </dsp:spPr>
      <dsp:style>
        <a:lnRef idx="0">
          <a:schemeClr val="lt1"/>
        </a:lnRef>
        <a:fillRef idx="3">
          <a:schemeClr val="accent3"/>
        </a:fillRef>
        <a:effectRef idx="2">
          <a:scrgbClr r="0" g="0" b="0"/>
        </a:effectRef>
        <a:fontRef idx="minor">
          <a:schemeClr val="lt1"/>
        </a:fontRef>
      </dsp:style>
      <dsp:txXfrm>
        <a:off x="5235922" y="1097"/>
        <a:ext cx="3947805" cy="2506856"/>
      </dsp:txXfrm>
    </dsp:sp>
    <dsp:sp modelId="{32DA25C7-57B3-45D5-9B07-B27D96B06206}">
      <dsp:nvSpPr>
        <dsp:cNvPr id="6" name="Rounded Rectangle 5"/>
        <dsp:cNvSpPr/>
      </dsp:nvSpPr>
      <dsp:spPr bwMode="white">
        <a:xfrm>
          <a:off x="5674567" y="417809"/>
          <a:ext cx="3947805" cy="2506856"/>
        </a:xfrm>
        <a:prstGeom prst="roundRect">
          <a:avLst>
            <a:gd name="adj" fmla="val 10000"/>
          </a:avLst>
        </a:prstGeom>
      </dsp:spPr>
      <dsp:style>
        <a:lnRef idx="1">
          <a:schemeClr val="accent3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lIns="64769" tIns="64769" rIns="64769" bIns="64769" anchor="ctr"/>
        <a:lstStyle>
          <a:lvl1pPr algn="ctr">
            <a:defRPr sz="1700"/>
          </a:lvl1pPr>
          <a:lvl2pPr marL="114300" indent="-114300" algn="ctr">
            <a:defRPr sz="1300"/>
          </a:lvl2pPr>
          <a:lvl3pPr marL="228600" indent="-114300" algn="ctr">
            <a:defRPr sz="1300"/>
          </a:lvl3pPr>
          <a:lvl4pPr marL="342900" indent="-114300" algn="ctr">
            <a:defRPr sz="1300"/>
          </a:lvl4pPr>
          <a:lvl5pPr marL="457200" indent="-114300" algn="ctr">
            <a:defRPr sz="1300"/>
          </a:lvl5pPr>
          <a:lvl6pPr marL="571500" indent="-114300" algn="ctr">
            <a:defRPr sz="1300"/>
          </a:lvl6pPr>
          <a:lvl7pPr marL="685800" indent="-114300" algn="ctr">
            <a:defRPr sz="1300"/>
          </a:lvl7pPr>
          <a:lvl8pPr marL="800100" indent="-114300" algn="ctr">
            <a:defRPr sz="1300"/>
          </a:lvl8pPr>
          <a:lvl9pPr marL="914400" indent="-114300" algn="ctr">
            <a:defRPr sz="13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b="1">
              <a:solidFill>
                <a:schemeClr val="dk1"/>
              </a:solidFill>
            </a:rPr>
            <a:t>А</a:t>
          </a:r>
          <a:r>
            <a:rPr lang="uk-UA" b="1">
              <a:solidFill>
                <a:schemeClr val="dk1"/>
              </a:solidFill>
            </a:rPr>
            <a:t>наліз</a:t>
          </a:r>
          <a:r>
            <a:rPr lang="uk-UA">
              <a:solidFill>
                <a:schemeClr val="dk1"/>
              </a:solidFill>
            </a:rPr>
            <a:t> (др.-грец. ἀνάλυσις — розкладання) — метод дослідження, що характеризується виділенням та вивченням </a:t>
          </a:r>
          <a:r>
            <a:rPr lang="uk-UA" b="1">
              <a:solidFill>
                <a:schemeClr val="dk1"/>
              </a:solidFill>
            </a:rPr>
            <a:t>окремих частин</a:t>
          </a:r>
          <a:r>
            <a:rPr lang="uk-UA">
              <a:solidFill>
                <a:schemeClr val="dk1"/>
              </a:solidFill>
            </a:rPr>
            <a:t> об'єктів дослідження (наприклад, аналіз крові, функціональний аналіз, аналіз вимог).</a:t>
          </a:r>
          <a:endParaRPr lang="en-US">
            <a:solidFill>
              <a:schemeClr val="dk1"/>
            </a:solidFill>
          </a:endParaRPr>
        </a:p>
      </dsp:txBody>
      <dsp:txXfrm>
        <a:off x="5674567" y="417809"/>
        <a:ext cx="3947805" cy="25068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srcNode" val="background"/>
                    <dgm:param type="dstNode" val="background2"/>
                    <dgm:param type="dim" val="1D"/>
                    <dgm:param type="endSty" val="noArr"/>
                    <dgm:param type="connRout" val="bend"/>
                    <dgm:param type="begPts" val="bCtr"/>
                    <dgm:param type="endPts" val="tCtr"/>
                    <dgm:param type="bendPt" val="end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srcNode" val="background2"/>
                            <dgm:param type="dstNode" val="background3"/>
                            <dgm:param type="dim" val="1D"/>
                            <dgm:param type="endSty" val="noArr"/>
                            <dgm:param type="connRout" val="bend"/>
                            <dgm:param type="begPts" val="bCtr"/>
                            <dgm:param type="endPts" val="tCtr"/>
                            <dgm:param type="bendPt" val="end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srcNode" val="background3"/>
                                        <dgm:param type="dstNode" val="background4"/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gPts" val="bCtr"/>
                                        <dgm:param type="endPts" val="tCtr"/>
                                        <dgm:param type="bendPt" val="end"/>
                                      </dgm:alg>
                                    </dgm:if>
                                    <dgm:else name="Name26">
                                      <dgm:alg type="conn">
                                        <dgm:param type="srcNode" val="background4"/>
                                        <dgm:param type="dstNode" val="background4"/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gPts" val="bCtr"/>
                                        <dgm:param type="endPts" val="tCtr"/>
                                        <dgm:param type="bendPt" val="end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4" Type="http://schemas.openxmlformats.org/officeDocument/2006/relationships/image" Target="../media/image20.wmf"/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598FC36-74FA-40D4-BD12-46DA96C26A74}" type="datetime1">
              <a:rPr lang="ru-RU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ECEE7E9-B01F-4028-AE8F-03823589B5B7}" type="slidenum">
              <a:rPr lang="ru-RU" altLang="uk-UA"/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7259841-65BC-40EA-B07C-BF600FF3DBB2}" type="datetime1">
              <a:rPr lang="ru-RU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  <a:endParaRPr lang="ru-RU" noProof="0"/>
          </a:p>
          <a:p>
            <a:pPr lvl="1"/>
            <a:r>
              <a:rPr lang="ru-RU" noProof="0"/>
              <a:t>Второй уровень</a:t>
            </a:r>
            <a:endParaRPr lang="ru-RU" noProof="0"/>
          </a:p>
          <a:p>
            <a:pPr lvl="2"/>
            <a:r>
              <a:rPr lang="ru-RU" noProof="0"/>
              <a:t>Третий уровень</a:t>
            </a:r>
            <a:endParaRPr lang="ru-RU" noProof="0"/>
          </a:p>
          <a:p>
            <a:pPr lvl="3"/>
            <a:r>
              <a:rPr lang="ru-RU" noProof="0"/>
              <a:t>Четвертый уровень</a:t>
            </a:r>
            <a:endParaRPr lang="ru-RU" noProof="0"/>
          </a:p>
          <a:p>
            <a:pPr lvl="4"/>
            <a:r>
              <a:rPr lang="ru-RU" noProof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44BB9B5-FB6F-40DD-88D5-DE65FCBCA05D}" type="slidenum">
              <a:rPr lang="ru-RU" altLang="uk-UA"/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spcBef>
                <a:spcPct val="0"/>
              </a:spcBef>
            </a:pPr>
            <a:endParaRPr lang="en-US" altLang="uk-UA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defRPr>
                <a:solidFill>
                  <a:schemeClr val="tx1"/>
                </a:solidFill>
                <a:latin typeface="Avenir Next LT Pro" panose="020B0504020202020204" pitchFamily="34" charset="0"/>
                <a:cs typeface="Arial" panose="020B0604020202020204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venir Next LT Pro" panose="020B0504020202020204" pitchFamily="34" charset="0"/>
                <a:cs typeface="Arial" panose="020B0604020202020204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venir Next LT Pro" panose="020B0504020202020204" pitchFamily="34" charset="0"/>
                <a:cs typeface="Arial" panose="020B0604020202020204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venir Next LT Pro" panose="020B0504020202020204" pitchFamily="34" charset="0"/>
                <a:cs typeface="Arial" panose="020B0604020202020204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venir Next LT Pro" panose="020B0504020202020204" pitchFamily="34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venir Next LT Pro" panose="020B0504020202020204" pitchFamily="34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venir Next LT Pro" panose="020B0504020202020204" pitchFamily="34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venir Next LT Pro" panose="020B0504020202020204" pitchFamily="34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venir Next LT Pro" panose="020B05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2B54D6DC-FA46-438D-81DF-22A096E193BF}" type="slidenum">
              <a:rPr lang="ru-RU" altLang="uk-UA">
                <a:latin typeface="Calibri" panose="020F0502020204030204" pitchFamily="34" charset="0"/>
              </a:rPr>
            </a:fld>
            <a:endParaRPr lang="ru-RU" altLang="uk-UA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6"/>
          <p:cNvCxnSpPr/>
          <p:nvPr/>
        </p:nvCxnSpPr>
        <p:spPr>
          <a:xfrm>
            <a:off x="5826125" y="3525838"/>
            <a:ext cx="53975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7"/>
          <p:cNvGrpSpPr/>
          <p:nvPr/>
        </p:nvGrpSpPr>
        <p:grpSpPr bwMode="auto">
          <a:xfrm rot="2700000">
            <a:off x="10128251" y="4178300"/>
            <a:ext cx="633412" cy="1862137"/>
            <a:chOff x="5959192" y="333389"/>
            <a:chExt cx="633413" cy="1862138"/>
          </a:xfrm>
        </p:grpSpPr>
        <p:grpSp>
          <p:nvGrpSpPr>
            <p:cNvPr id="6" name="Group 8"/>
            <p:cNvGrpSpPr/>
            <p:nvPr/>
          </p:nvGrpSpPr>
          <p:grpSpPr bwMode="auto"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8" name="Freeform 68"/>
              <p:cNvSpPr/>
              <p:nvPr/>
            </p:nvSpPr>
            <p:spPr bwMode="auto">
              <a:xfrm>
                <a:off x="5956393" y="333145"/>
                <a:ext cx="319089" cy="1419226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/>
              <a:lstStyle/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9" name="Freeform 69"/>
              <p:cNvSpPr/>
              <p:nvPr/>
            </p:nvSpPr>
            <p:spPr bwMode="auto">
              <a:xfrm>
                <a:off x="6275891" y="333707"/>
                <a:ext cx="314325" cy="1419226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/>
              <a:lstStyle/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  <p:sp>
          <p:nvSpPr>
            <p:cNvPr id="7" name="Line 70"/>
            <p:cNvSpPr>
              <a:spLocks noChangeShapeType="1"/>
            </p:cNvSpPr>
            <p:nvPr/>
          </p:nvSpPr>
          <p:spPr bwMode="auto">
            <a:xfrm flipV="1">
              <a:off x="6276460" y="332828"/>
              <a:ext cx="0" cy="1862139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</a:ln>
          </p:spPr>
          <p:txBody>
            <a:bodyPr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/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2CC2D-1D4E-4BB9-B640-9A2787271C99}" type="datetimeFigureOut">
              <a:rPr lang="en-US"/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10016-EC41-47F7-BB4B-B60DF3D45B44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14F0E-865B-43E6-B4B8-48803FC28DA1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A791B0-E8BA-41D8-9996-0F722FBD7433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42F0C-443A-41BF-82F5-8CC65CD22335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5B4FC-6356-403A-BEBF-33426D64BD29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862AE-9FB4-4272-AFC8-DBB74412319D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1436688" y="649288"/>
            <a:ext cx="341312" cy="33972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/>
          <a:lstStyle/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grpSp>
        <p:nvGrpSpPr>
          <p:cNvPr id="5" name="Group 7"/>
          <p:cNvGrpSpPr/>
          <p:nvPr/>
        </p:nvGrpSpPr>
        <p:grpSpPr bwMode="auto">
          <a:xfrm rot="10800000">
            <a:off x="1079500" y="952500"/>
            <a:ext cx="641350" cy="1069975"/>
            <a:chOff x="6484111" y="2967038"/>
            <a:chExt cx="641184" cy="1069728"/>
          </a:xfrm>
        </p:grpSpPr>
        <p:grpSp>
          <p:nvGrpSpPr>
            <p:cNvPr id="6" name="Group 8"/>
            <p:cNvGrpSpPr/>
            <p:nvPr/>
          </p:nvGrpSpPr>
          <p:grpSpPr bwMode="auto"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/>
              <p:cNvSpPr/>
              <p:nvPr/>
            </p:nvSpPr>
            <p:spPr bwMode="auto">
              <a:xfrm>
                <a:off x="6812638" y="2968625"/>
                <a:ext cx="160297" cy="709449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/>
              <a:lstStyle/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2" name="Freeform 69"/>
              <p:cNvSpPr/>
              <p:nvPr/>
            </p:nvSpPr>
            <p:spPr bwMode="auto">
              <a:xfrm>
                <a:off x="6972934" y="2968625"/>
                <a:ext cx="157121" cy="709449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/>
              <a:lstStyle/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3" name="Line 70"/>
              <p:cNvSpPr>
                <a:spLocks noChangeShapeType="1"/>
              </p:cNvSpPr>
              <p:nvPr/>
            </p:nvSpPr>
            <p:spPr bwMode="auto">
              <a:xfrm flipV="1">
                <a:off x="6971347" y="2968625"/>
                <a:ext cx="0" cy="93164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</a:ln>
            </p:spPr>
            <p:txBody>
              <a:bodyPr/>
              <a:lstStyle/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  <p:grpSp>
          <p:nvGrpSpPr>
            <p:cNvPr id="7" name="Group 9"/>
            <p:cNvGrpSpPr/>
            <p:nvPr/>
          </p:nvGrpSpPr>
          <p:grpSpPr bwMode="auto">
            <a:xfrm rot="18900000" flipH="1">
              <a:off x="6484112" y="3104366"/>
              <a:ext cx="317159" cy="932400"/>
              <a:chOff x="6808136" y="2967038"/>
              <a:chExt cx="317159" cy="932400"/>
            </a:xfrm>
          </p:grpSpPr>
          <p:sp>
            <p:nvSpPr>
              <p:cNvPr id="8" name="Freeform 68"/>
              <p:cNvSpPr/>
              <p:nvPr/>
            </p:nvSpPr>
            <p:spPr bwMode="auto">
              <a:xfrm>
                <a:off x="6807059" y="2969228"/>
                <a:ext cx="160300" cy="711016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/>
              <a:lstStyle/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9" name="Freeform 69"/>
              <p:cNvSpPr/>
              <p:nvPr/>
            </p:nvSpPr>
            <p:spPr bwMode="auto">
              <a:xfrm>
                <a:off x="6965764" y="2969228"/>
                <a:ext cx="157127" cy="711016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/>
              <a:lstStyle/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0" name="Line 70"/>
              <p:cNvSpPr>
                <a:spLocks noChangeShapeType="1"/>
              </p:cNvSpPr>
              <p:nvPr/>
            </p:nvSpPr>
            <p:spPr bwMode="auto">
              <a:xfrm flipV="1">
                <a:off x="6966330" y="2968673"/>
                <a:ext cx="0" cy="933209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</a:ln>
            </p:spPr>
            <p:txBody>
              <a:bodyPr/>
              <a:lstStyle/>
              <a:p>
                <a:pPr algn="l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</p:grpSp>
      <p:cxnSp>
        <p:nvCxnSpPr>
          <p:cNvPr id="14" name="Straight Connector 16"/>
          <p:cNvCxnSpPr/>
          <p:nvPr/>
        </p:nvCxnSpPr>
        <p:spPr>
          <a:xfrm rot="16200000" flipH="1">
            <a:off x="5826125" y="3429000"/>
            <a:ext cx="53975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/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C72E0-699E-4027-8436-D538585B8F7F}" type="datetimeFigureOut">
              <a:rPr lang="en-US"/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7A6A6-8504-4A07-8123-5960453F3882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BDE11-4024-4064-AD8A-2A4D0BEFA3C9}" type="datetimeFigureOut">
              <a:rPr lang="en-US"/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1990F-2C15-46B7-AE77-13F819EA65AD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/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/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06C96-1E01-4CFE-898D-DC3A44A105E5}" type="datetimeFigureOut">
              <a:rPr lang="en-US"/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CA909E-72AF-49CF-BCF5-146EE961BBBF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54BB1-876A-4A45-B009-08D297E5A201}" type="datetimeFigureOut">
              <a:rPr lang="en-US"/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26F338-3B43-4249-ACAB-4A2462BA2DD1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F92A1-7F29-4106-A877-1CBAEE91735A}" type="datetimeFigureOut">
              <a:rPr lang="en-US"/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599CB8-E0F0-425F-B59C-68C5DF01BEFF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9"/>
          <p:cNvCxnSpPr/>
          <p:nvPr/>
        </p:nvCxnSpPr>
        <p:spPr>
          <a:xfrm>
            <a:off x="4979988" y="539750"/>
            <a:ext cx="0" cy="57785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E7071-E95F-4067-887A-514F5522E8D0}" type="datetimeFigureOut">
              <a:rPr lang="en-US"/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B73B7-9376-4422-980C-A323B4815D39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>
            <a:off x="4979988" y="539750"/>
            <a:ext cx="0" cy="57785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F5F66-9645-4CC3-9A01-04432F505766}" type="datetimeFigureOut">
              <a:rPr lang="en-US"/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C7ACE-11BD-430E-93AF-F4C449AC7AFF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89013" y="395288"/>
            <a:ext cx="10213975" cy="111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en-US" altLang="uk-UA"/>
              <a:t>Click to edit Master title style</a:t>
            </a:r>
            <a:endParaRPr lang="en-US" alt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9013" y="1685925"/>
            <a:ext cx="10213975" cy="4040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9263" y="6357938"/>
            <a:ext cx="1760537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cap="all" spc="200" baseline="0" smtClean="0">
                <a:solidFill>
                  <a:schemeClr val="tx1">
                    <a:alpha val="60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fld id="{4CF5001B-ABD7-42DD-9B12-67F8C5B4120F}" type="datetimeFigureOut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54313" y="6357938"/>
            <a:ext cx="6683375" cy="4603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82200" y="6357938"/>
            <a:ext cx="1760538" cy="4603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000">
                <a:solidFill>
                  <a:srgbClr val="000000"/>
                </a:solidFill>
                <a:latin typeface="Goudy Old Style" panose="02020502050305020303" pitchFamily="18" charset="0"/>
              </a:defRPr>
            </a:lvl1pPr>
          </a:lstStyle>
          <a:p>
            <a:fld id="{721F8C67-6768-4B08-A7D6-EFF253146C78}" type="slidenum">
              <a:rPr lang="en-US" altLang="uk-UA"/>
            </a:fld>
            <a:endParaRPr lang="en-US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oudy Old Style" panose="02020502050305020303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oudy Old Style" panose="02020502050305020303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oudy Old Style" panose="02020502050305020303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oudy Old Style" panose="020205020503050203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oudy Old Style" panose="020205020503050203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oudy Old Style" panose="020205020503050203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oudy Old Style" panose="020205020503050203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oudy Old Style" panose="02020502050305020303" pitchFamily="18" charset="0"/>
        </a:defRPr>
      </a:lvl9pPr>
    </p:titleStyle>
    <p:bodyStyle>
      <a:lvl1pPr marL="358775" indent="-358775" algn="l" rtl="0" fontAlgn="base">
        <a:lnSpc>
          <a:spcPct val="150000"/>
        </a:lnSpc>
        <a:spcBef>
          <a:spcPts val="1000"/>
        </a:spcBef>
        <a:spcAft>
          <a:spcPct val="0"/>
        </a:spcAft>
        <a:buClr>
          <a:srgbClr val="8FA3A3"/>
        </a:buClr>
        <a:buFont typeface="Wingdings" panose="05000000000000000000" pitchFamily="2" charset="2"/>
        <a:buChar char=""/>
        <a:defRPr sz="2000" kern="1200" spc="50">
          <a:solidFill>
            <a:srgbClr val="000000"/>
          </a:solidFill>
          <a:latin typeface="+mn-lt"/>
          <a:ea typeface="+mn-ea"/>
          <a:cs typeface="+mn-cs"/>
        </a:defRPr>
      </a:lvl1pPr>
      <a:lvl2pPr marL="358775" algn="l" rtl="0" fontAlgn="base">
        <a:lnSpc>
          <a:spcPct val="150000"/>
        </a:lnSpc>
        <a:spcBef>
          <a:spcPts val="500"/>
        </a:spcBef>
        <a:spcAft>
          <a:spcPct val="0"/>
        </a:spcAft>
        <a:defRPr sz="2000" i="1" kern="1200" spc="50">
          <a:solidFill>
            <a:srgbClr val="000000"/>
          </a:solidFill>
          <a:latin typeface="+mn-lt"/>
          <a:ea typeface="+mn-ea"/>
          <a:cs typeface="+mn-cs"/>
        </a:defRPr>
      </a:lvl2pPr>
      <a:lvl3pPr marL="1079500" indent="-358775" algn="l" rtl="0" fontAlgn="base">
        <a:lnSpc>
          <a:spcPct val="150000"/>
        </a:lnSpc>
        <a:spcBef>
          <a:spcPts val="500"/>
        </a:spcBef>
        <a:spcAft>
          <a:spcPct val="0"/>
        </a:spcAft>
        <a:buClr>
          <a:srgbClr val="8FA3A3"/>
        </a:buClr>
        <a:buFont typeface="Wingdings" panose="05000000000000000000" pitchFamily="2" charset="2"/>
        <a:buChar char=""/>
        <a:defRPr sz="2000" kern="1200" spc="50">
          <a:solidFill>
            <a:srgbClr val="000000"/>
          </a:solidFill>
          <a:latin typeface="+mn-lt"/>
          <a:ea typeface="+mn-ea"/>
          <a:cs typeface="+mn-cs"/>
        </a:defRPr>
      </a:lvl3pPr>
      <a:lvl4pPr marL="1079500" algn="l" rtl="0" fontAlgn="base">
        <a:lnSpc>
          <a:spcPct val="150000"/>
        </a:lnSpc>
        <a:spcBef>
          <a:spcPts val="500"/>
        </a:spcBef>
        <a:spcAft>
          <a:spcPct val="0"/>
        </a:spcAft>
        <a:buClr>
          <a:srgbClr val="8FA3A3"/>
        </a:buClr>
        <a:defRPr sz="2000" i="1" kern="1200" spc="50">
          <a:solidFill>
            <a:srgbClr val="000000"/>
          </a:solidFill>
          <a:latin typeface="+mn-lt"/>
          <a:ea typeface="+mn-ea"/>
          <a:cs typeface="+mn-cs"/>
        </a:defRPr>
      </a:lvl4pPr>
      <a:lvl5pPr marL="1798955" indent="-358775" algn="l" rtl="0" fontAlgn="base">
        <a:lnSpc>
          <a:spcPct val="150000"/>
        </a:lnSpc>
        <a:spcBef>
          <a:spcPts val="500"/>
        </a:spcBef>
        <a:spcAft>
          <a:spcPct val="0"/>
        </a:spcAft>
        <a:buClr>
          <a:srgbClr val="8FA3A3"/>
        </a:buClr>
        <a:buFont typeface="Wingdings" panose="05000000000000000000" pitchFamily="2" charset="2"/>
        <a:buChar char=""/>
        <a:defRPr sz="2000" kern="1200" spc="5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emf"/><Relationship Id="rId1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emf"/><Relationship Id="rId1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6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2.wmf"/><Relationship Id="rId3" Type="http://schemas.openxmlformats.org/officeDocument/2006/relationships/oleObject" Target="../embeddings/oleObject10.bin"/><Relationship Id="rId2" Type="http://schemas.openxmlformats.org/officeDocument/2006/relationships/image" Target="../media/image11.wmf"/><Relationship Id="rId1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7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emf"/><Relationship Id="rId1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8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wmf"/><Relationship Id="rId1" Type="http://schemas.openxmlformats.org/officeDocument/2006/relationships/oleObject" Target="../embeddings/oleObject12.bin"/></Relationships>
</file>

<file path=ppt/slides/_rels/slide17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9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2" Type="http://schemas.openxmlformats.org/officeDocument/2006/relationships/image" Target="../media/image15.wmf"/><Relationship Id="rId1" Type="http://schemas.openxmlformats.org/officeDocument/2006/relationships/oleObject" Target="../embeddings/oleObject13.bin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20.wmf"/><Relationship Id="rId7" Type="http://schemas.openxmlformats.org/officeDocument/2006/relationships/oleObject" Target="../embeddings/oleObject18.bin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8.wmf"/><Relationship Id="rId3" Type="http://schemas.openxmlformats.org/officeDocument/2006/relationships/oleObject" Target="../embeddings/oleObject16.bin"/><Relationship Id="rId2" Type="http://schemas.openxmlformats.org/officeDocument/2006/relationships/image" Target="../media/image17.wmf"/><Relationship Id="rId10" Type="http://schemas.openxmlformats.org/officeDocument/2006/relationships/vmlDrawing" Target="../drawings/vmlDrawing10.vml"/><Relationship Id="rId1" Type="http://schemas.openxmlformats.org/officeDocument/2006/relationships/oleObject" Target="../embeddings/oleObject15.bin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1.wmf"/><Relationship Id="rId1" Type="http://schemas.openxmlformats.org/officeDocument/2006/relationships/oleObject" Target="../embeddings/oleObject19.bin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2.vml"/><Relationship Id="rId7" Type="http://schemas.openxmlformats.org/officeDocument/2006/relationships/slideLayout" Target="../slideLayouts/slideLayout4.x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3.wmf"/><Relationship Id="rId3" Type="http://schemas.openxmlformats.org/officeDocument/2006/relationships/oleObject" Target="../embeddings/oleObject21.bin"/><Relationship Id="rId2" Type="http://schemas.openxmlformats.org/officeDocument/2006/relationships/image" Target="../media/image22.wmf"/><Relationship Id="rId1" Type="http://schemas.openxmlformats.org/officeDocument/2006/relationships/oleObject" Target="../embeddings/oleObject20.bin"/></Relationships>
</file>

<file path=ppt/slides/_rels/slide2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3.v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26.wmf"/><Relationship Id="rId3" Type="http://schemas.openxmlformats.org/officeDocument/2006/relationships/oleObject" Target="../embeddings/oleObject24.bin"/><Relationship Id="rId2" Type="http://schemas.openxmlformats.org/officeDocument/2006/relationships/image" Target="../media/image25.wmf"/><Relationship Id="rId1" Type="http://schemas.openxmlformats.org/officeDocument/2006/relationships/oleObject" Target="../embeddings/oleObject23.bin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4.v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27.wmf"/><Relationship Id="rId1" Type="http://schemas.openxmlformats.org/officeDocument/2006/relationships/oleObject" Target="../embeddings/oleObject25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4.e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3.wmf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2" Type="http://schemas.openxmlformats.org/officeDocument/2006/relationships/image" Target="../media/image6.wmf"/><Relationship Id="rId1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.xml"/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e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8.wmf"/><Relationship Id="rId1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4" name="Rectangle 9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363" name="Заголовок 1"/>
          <p:cNvSpPr>
            <a:spLocks noGrp="1"/>
          </p:cNvSpPr>
          <p:nvPr>
            <p:ph type="ctrTitle"/>
          </p:nvPr>
        </p:nvSpPr>
        <p:spPr>
          <a:xfrm>
            <a:off x="990600" y="395288"/>
            <a:ext cx="4075113" cy="2227262"/>
          </a:xfrm>
        </p:spPr>
        <p:txBody>
          <a:bodyPr/>
          <a:lstStyle/>
          <a:p>
            <a:r>
              <a:rPr lang="ru-RU" altLang="uk-UA">
                <a:latin typeface="Calibri" panose="020F0502020204030204" pitchFamily="34" charset="0"/>
                <a:cs typeface="Calibri" panose="020F0502020204030204" pitchFamily="34" charset="0"/>
              </a:rPr>
              <a:t>Системний аналіз</a:t>
            </a:r>
            <a:endParaRPr lang="ru-RU" altLang="uk-UA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990600" y="4248150"/>
            <a:ext cx="4075113" cy="2070100"/>
          </a:xfrm>
        </p:spPr>
        <p:txBody>
          <a:bodyPr wrap="square" numCol="1" anchor="t" anchorCtr="0" compatLnSpc="1"/>
          <a:lstStyle/>
          <a:p>
            <a:r>
              <a:rPr lang="uk-UA" altLang="uk-UA"/>
              <a:t>Викладач: к.т.н., доцент Лимаренко Ю.О.</a:t>
            </a:r>
            <a:endParaRPr lang="en-US" altLang="uk-UA"/>
          </a:p>
        </p:txBody>
      </p:sp>
      <p:grpSp>
        <p:nvGrpSpPr>
          <p:cNvPr id="15365" name="Group 95"/>
          <p:cNvGrpSpPr>
            <a:grpSpLocks noGrp="1" noRot="1" noChangeAspect="1" noMove="1" noResize="1" noUngrp="1"/>
          </p:cNvGrpSpPr>
          <p:nvPr/>
        </p:nvGrpSpPr>
        <p:grpSpPr bwMode="auto">
          <a:xfrm>
            <a:off x="1919288" y="2840038"/>
            <a:ext cx="2216150" cy="1177925"/>
            <a:chOff x="4987925" y="2840038"/>
            <a:chExt cx="2216150" cy="1177924"/>
          </a:xfrm>
        </p:grpSpPr>
        <p:sp>
          <p:nvSpPr>
            <p:cNvPr id="97" name="Rectangle 96"/>
            <p:cNvSpPr/>
            <p:nvPr/>
          </p:nvSpPr>
          <p:spPr>
            <a:xfrm>
              <a:off x="4987925" y="2840038"/>
              <a:ext cx="2216150" cy="1177924"/>
            </a:xfrm>
            <a:prstGeom prst="rect">
              <a:avLst/>
            </a:prstGeom>
            <a:solidFill>
              <a:schemeClr val="bg2">
                <a:alpha val="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15368" name="Group 97"/>
            <p:cNvGrpSpPr/>
            <p:nvPr/>
          </p:nvGrpSpPr>
          <p:grpSpPr bwMode="auto">
            <a:xfrm>
              <a:off x="5720702" y="2912637"/>
              <a:ext cx="1080000" cy="1080000"/>
              <a:chOff x="6879023" y="2912637"/>
              <a:chExt cx="1080000" cy="1080000"/>
            </a:xfrm>
          </p:grpSpPr>
          <p:grpSp>
            <p:nvGrpSpPr>
              <p:cNvPr id="15369" name="Group 98"/>
              <p:cNvGrpSpPr/>
              <p:nvPr/>
            </p:nvGrpSpPr>
            <p:grpSpPr bwMode="auto">
              <a:xfrm rot="2700000">
                <a:off x="7260443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15374" name="Freeform 68"/>
                <p:cNvSpPr/>
                <p:nvPr/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355314 h 298"/>
                    <a:gd name="T2" fmla="*/ 159772 w 67"/>
                    <a:gd name="T3" fmla="*/ 710627 h 298"/>
                    <a:gd name="T4" fmla="*/ 159772 w 67"/>
                    <a:gd name="T5" fmla="*/ 0 h 298"/>
                    <a:gd name="T6" fmla="*/ 0 w 67"/>
                    <a:gd name="T7" fmla="*/ 355314 h 29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7"/>
                    <a:gd name="T13" fmla="*/ 0 h 298"/>
                    <a:gd name="T14" fmla="*/ 67 w 67"/>
                    <a:gd name="T15" fmla="*/ 298 h 29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>
                        <a:alpha val="79999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5375" name="Freeform 69"/>
                <p:cNvSpPr/>
                <p:nvPr/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710627 h 298"/>
                    <a:gd name="T4" fmla="*/ 157387 w 66"/>
                    <a:gd name="T5" fmla="*/ 355314 h 298"/>
                    <a:gd name="T6" fmla="*/ 0 w 66"/>
                    <a:gd name="T7" fmla="*/ 0 h 29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6"/>
                    <a:gd name="T13" fmla="*/ 0 h 298"/>
                    <a:gd name="T14" fmla="*/ 66 w 66"/>
                    <a:gd name="T15" fmla="*/ 298 h 29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>
                        <a:alpha val="79999"/>
                      </a:srgbClr>
                    </a:gs>
                    <a:gs pos="100000">
                      <a:srgbClr val="FFFFFF">
                        <a:alpha val="9999"/>
                      </a:srgbClr>
                    </a:gs>
                  </a:gsLst>
                  <a:lin ang="2700000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5376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</p:grpSp>
          <p:grpSp>
            <p:nvGrpSpPr>
              <p:cNvPr id="15370" name="Group 99"/>
              <p:cNvGrpSpPr/>
              <p:nvPr/>
            </p:nvGrpSpPr>
            <p:grpSpPr bwMode="auto">
              <a:xfrm rot="18900000" flipH="1">
                <a:off x="6916369" y="2912637"/>
                <a:ext cx="317159" cy="1080000"/>
                <a:chOff x="4799744" y="2905614"/>
                <a:chExt cx="317159" cy="1080000"/>
              </a:xfrm>
            </p:grpSpPr>
            <p:sp>
              <p:nvSpPr>
                <p:cNvPr id="15371" name="Freeform 68"/>
                <p:cNvSpPr/>
                <p:nvPr/>
              </p:nvSpPr>
              <p:spPr bwMode="auto">
                <a:xfrm>
                  <a:off x="4799744" y="2905614"/>
                  <a:ext cx="159772" cy="710627"/>
                </a:xfrm>
                <a:custGeom>
                  <a:avLst/>
                  <a:gdLst>
                    <a:gd name="T0" fmla="*/ 0 w 67"/>
                    <a:gd name="T1" fmla="*/ 355314 h 298"/>
                    <a:gd name="T2" fmla="*/ 159772 w 67"/>
                    <a:gd name="T3" fmla="*/ 710627 h 298"/>
                    <a:gd name="T4" fmla="*/ 159772 w 67"/>
                    <a:gd name="T5" fmla="*/ 0 h 298"/>
                    <a:gd name="T6" fmla="*/ 0 w 67"/>
                    <a:gd name="T7" fmla="*/ 355314 h 29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7"/>
                    <a:gd name="T13" fmla="*/ 0 h 298"/>
                    <a:gd name="T14" fmla="*/ 67 w 67"/>
                    <a:gd name="T15" fmla="*/ 298 h 29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>
                        <a:alpha val="79999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5372" name="Freeform 69"/>
                <p:cNvSpPr/>
                <p:nvPr/>
              </p:nvSpPr>
              <p:spPr bwMode="auto">
                <a:xfrm>
                  <a:off x="4959516" y="2905614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710627 h 298"/>
                    <a:gd name="T4" fmla="*/ 157387 w 66"/>
                    <a:gd name="T5" fmla="*/ 355314 h 298"/>
                    <a:gd name="T6" fmla="*/ 0 w 66"/>
                    <a:gd name="T7" fmla="*/ 0 h 29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66"/>
                    <a:gd name="T13" fmla="*/ 0 h 298"/>
                    <a:gd name="T14" fmla="*/ 66 w 66"/>
                    <a:gd name="T15" fmla="*/ 298 h 29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>
                        <a:alpha val="79999"/>
                      </a:srgbClr>
                    </a:gs>
                    <a:gs pos="100000">
                      <a:srgbClr val="FFFFFF">
                        <a:alpha val="9999"/>
                      </a:srgbClr>
                    </a:gs>
                  </a:gsLst>
                  <a:lin ang="2700000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  <p:sp>
              <p:nvSpPr>
                <p:cNvPr id="15373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4959516" y="2905614"/>
                  <a:ext cx="0" cy="1080000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uk-UA"/>
                </a:p>
              </p:txBody>
            </p:sp>
          </p:grpSp>
        </p:grpSp>
      </p:grpSp>
      <p:pic>
        <p:nvPicPr>
          <p:cNvPr id="15366" name="Picture 3" descr="Leaf skeleton on a white background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50" r="-2" b="-2"/>
          <a:stretch>
            <a:fillRect/>
          </a:stretch>
        </p:blipFill>
        <p:spPr bwMode="auto">
          <a:xfrm>
            <a:off x="5964238" y="539750"/>
            <a:ext cx="5778500" cy="577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r>
              <a:rPr lang="ru-RU" dirty="0" err="1">
                <a:latin typeface="Calibri" panose="020F0502020204030204"/>
                <a:ea typeface="Calibri" panose="020F0502020204030204"/>
                <a:cs typeface="Calibri" panose="020F0502020204030204"/>
              </a:rPr>
              <a:t>Системний</a:t>
            </a:r>
            <a:r>
              <a:rPr lang="ru-RU" dirty="0">
                <a:latin typeface="Calibri" panose="020F0502020204030204"/>
                <a:ea typeface="Calibri" panose="020F0502020204030204"/>
                <a:cs typeface="Calibri" panose="020F0502020204030204"/>
              </a:rPr>
              <a:t> </a:t>
            </a:r>
            <a:r>
              <a:rPr lang="ru-RU" dirty="0" err="1">
                <a:latin typeface="Calibri" panose="020F0502020204030204"/>
                <a:ea typeface="Calibri" panose="020F0502020204030204"/>
                <a:cs typeface="Calibri" panose="020F0502020204030204"/>
              </a:rPr>
              <a:t>аналіз</a:t>
            </a:r>
            <a:r>
              <a:rPr lang="ru-RU" dirty="0"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lang="ru-RU" dirty="0" err="1">
                <a:latin typeface="Calibri" panose="020F0502020204030204"/>
                <a:ea typeface="Calibri" panose="020F0502020204030204"/>
                <a:cs typeface="Calibri" panose="020F0502020204030204"/>
              </a:rPr>
              <a:t>динаміки</a:t>
            </a:r>
            <a:r>
              <a:rPr lang="ru-RU" dirty="0"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lang="ru-RU" dirty="0" err="1">
                <a:latin typeface="Calibri" panose="020F0502020204030204"/>
                <a:ea typeface="Calibri" panose="020F0502020204030204"/>
                <a:cs typeface="Calibri" panose="020F0502020204030204"/>
              </a:rPr>
              <a:t>популяції</a:t>
            </a:r>
            <a:endParaRPr lang="ru-RU" dirty="0" err="1"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Wingdings,Sans-Serif" panose="05000000000000000000" pitchFamily="2" charset="2"/>
              <a:buChar char=""/>
            </a:pPr>
            <a:endParaRPr lang="uk-UA" b="1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</a:pPr>
            <a:endParaRPr lang="en-US" b="1" dirty="0"/>
          </a:p>
        </p:txBody>
      </p:sp>
      <p:sp>
        <p:nvSpPr>
          <p:cNvPr id="3" name="Oval 10"/>
          <p:cNvSpPr>
            <a:spLocks noChangeArrowheads="1"/>
          </p:cNvSpPr>
          <p:nvPr/>
        </p:nvSpPr>
        <p:spPr bwMode="auto">
          <a:xfrm rot="10800000">
            <a:off x="552826" y="135979"/>
            <a:ext cx="340492" cy="340294"/>
          </a:xfrm>
          <a:prstGeom prst="ellipse">
            <a:avLst/>
          </a:prstGeom>
          <a:gradFill rotWithShape="1">
            <a:gsLst>
              <a:gs pos="0">
                <a:srgbClr val="FFFFFF">
                  <a:alpha val="79999"/>
                </a:srgbClr>
              </a:gs>
              <a:gs pos="100000">
                <a:srgbClr val="FFFFFF">
                  <a:alpha val="20000"/>
                </a:srgbClr>
              </a:gs>
            </a:gsLst>
            <a:lin ang="189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defPPr>
              <a:defRPr lang="ru-RU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uk-UA"/>
          </a:p>
        </p:txBody>
      </p:sp>
      <p:grpSp>
        <p:nvGrpSpPr>
          <p:cNvPr id="13" name="Group 11"/>
          <p:cNvGrpSpPr/>
          <p:nvPr/>
        </p:nvGrpSpPr>
        <p:grpSpPr bwMode="auto">
          <a:xfrm rot="8100000" flipH="1">
            <a:off x="72843" y="273691"/>
            <a:ext cx="640953" cy="1069969"/>
            <a:chOff x="554040" y="402338"/>
            <a:chExt cx="641181" cy="1069728"/>
          </a:xfrm>
        </p:grpSpPr>
        <p:grpSp>
          <p:nvGrpSpPr>
            <p:cNvPr id="5" name="Group 12"/>
            <p:cNvGrpSpPr/>
            <p:nvPr/>
          </p:nvGrpSpPr>
          <p:grpSpPr bwMode="auto">
            <a:xfrm>
              <a:off x="878062" y="402338"/>
              <a:ext cx="317159" cy="932400"/>
              <a:chOff x="878062" y="402338"/>
              <a:chExt cx="317159" cy="932400"/>
            </a:xfrm>
          </p:grpSpPr>
          <p:sp>
            <p:nvSpPr>
              <p:cNvPr id="10" name="Freeform 68"/>
              <p:cNvSpPr/>
              <p:nvPr/>
            </p:nvSpPr>
            <p:spPr bwMode="auto">
              <a:xfrm>
                <a:off x="878062" y="402338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1" name="Freeform 69"/>
              <p:cNvSpPr/>
              <p:nvPr/>
            </p:nvSpPr>
            <p:spPr bwMode="auto">
              <a:xfrm>
                <a:off x="1037834" y="4023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2" name="Line 70"/>
              <p:cNvSpPr>
                <a:spLocks noChangeShapeType="1"/>
              </p:cNvSpPr>
              <p:nvPr/>
            </p:nvSpPr>
            <p:spPr bwMode="auto">
              <a:xfrm flipV="1">
                <a:off x="1037834" y="402338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  <p:grpSp>
          <p:nvGrpSpPr>
            <p:cNvPr id="6" name="Group 13"/>
            <p:cNvGrpSpPr/>
            <p:nvPr/>
          </p:nvGrpSpPr>
          <p:grpSpPr bwMode="auto">
            <a:xfrm rot="18900000" flipH="1">
              <a:off x="554040" y="539666"/>
              <a:ext cx="317159" cy="932400"/>
              <a:chOff x="554038" y="539666"/>
              <a:chExt cx="317159" cy="932400"/>
            </a:xfrm>
          </p:grpSpPr>
          <p:sp>
            <p:nvSpPr>
              <p:cNvPr id="7" name="Freeform 68"/>
              <p:cNvSpPr/>
              <p:nvPr/>
            </p:nvSpPr>
            <p:spPr bwMode="auto">
              <a:xfrm>
                <a:off x="554038" y="539666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8" name="Freeform 69"/>
              <p:cNvSpPr/>
              <p:nvPr/>
            </p:nvSpPr>
            <p:spPr bwMode="auto">
              <a:xfrm>
                <a:off x="713810" y="539666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9" name="Line 70"/>
              <p:cNvSpPr>
                <a:spLocks noChangeShapeType="1"/>
              </p:cNvSpPr>
              <p:nvPr/>
            </p:nvSpPr>
            <p:spPr bwMode="auto">
              <a:xfrm flipV="1">
                <a:off x="713810" y="539666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</p:grp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45795" y="1685925"/>
            <a:ext cx="10213975" cy="5039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noAutofit/>
          </a:bodyPr>
          <a:lstStyle>
            <a:lvl1pPr marL="358775" indent="-358775" algn="l" rtl="0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079500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79500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798955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uk-UA" sz="1900" dirty="0">
                <a:ea typeface="+mn-lt"/>
                <a:cs typeface="+mn-lt"/>
                <a:sym typeface="+mn-ea"/>
              </a:rPr>
              <a:t>Звернемо увагу, що час на наведеному графіку змінюється за </a:t>
            </a:r>
            <a:br>
              <a:rPr lang="uk-UA" sz="1900" dirty="0">
                <a:ea typeface="+mn-lt"/>
                <a:cs typeface="+mn-lt"/>
                <a:sym typeface="+mn-ea"/>
              </a:rPr>
            </a:br>
            <a:r>
              <a:rPr lang="uk-UA" sz="1900" dirty="0">
                <a:ea typeface="+mn-lt"/>
                <a:cs typeface="+mn-lt"/>
                <a:sym typeface="+mn-ea"/>
              </a:rPr>
              <a:t>законом арифметичної прогресії: 0, 1, 2, 3,..., а обсяг популяції – </a:t>
            </a:r>
            <a:br>
              <a:rPr lang="uk-UA" sz="1900" dirty="0">
                <a:ea typeface="+mn-lt"/>
                <a:cs typeface="+mn-lt"/>
                <a:sym typeface="+mn-ea"/>
              </a:rPr>
            </a:br>
            <a:r>
              <a:rPr lang="uk-UA" sz="1900" dirty="0">
                <a:ea typeface="+mn-lt"/>
                <a:cs typeface="+mn-lt"/>
                <a:sym typeface="+mn-ea"/>
              </a:rPr>
              <a:t>за законом геометричної прогресії: 1, 2, 4, 8, ...</a:t>
            </a:r>
            <a:endParaRPr lang="uk-UA" sz="1900" dirty="0">
              <a:ea typeface="+mn-lt"/>
              <a:cs typeface="+mn-lt"/>
            </a:endParaRPr>
          </a:p>
          <a:p>
            <a:pPr defTabSz="914400"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uk-UA" dirty="0">
                <a:ea typeface="+mn-lt"/>
                <a:cs typeface="+mn-lt"/>
              </a:rPr>
              <a:t>Уперше подібну екологічну взаємодію двох прогресій – арифметичної і геометричної – помітив англійський священик і філософ Мальтус, що </a:t>
            </a:r>
            <a:br>
              <a:rPr lang="uk-UA" dirty="0">
                <a:ea typeface="+mn-lt"/>
                <a:cs typeface="+mn-lt"/>
              </a:rPr>
            </a:br>
            <a:r>
              <a:rPr lang="uk-UA" dirty="0">
                <a:ea typeface="+mn-lt"/>
                <a:cs typeface="+mn-lt"/>
              </a:rPr>
              <a:t>жив у дев'ятнадцятому столітті. </a:t>
            </a:r>
            <a:endParaRPr lang="uk-UA" dirty="0">
              <a:ea typeface="+mn-lt"/>
              <a:cs typeface="+mn-lt"/>
            </a:endParaRPr>
          </a:p>
          <a:p>
            <a:pPr defTabSz="914400"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uk-UA" dirty="0">
                <a:ea typeface="+mn-lt"/>
                <a:cs typeface="+mn-lt"/>
              </a:rPr>
              <a:t>Він звернув увагу на те, що обсяг населення Землі росте в геометричній прогресії, а зростання виробництва продуктів харчування – у кращому випадку в арифметичній прогресії, тобто набагато повільніше. </a:t>
            </a:r>
            <a:endParaRPr lang="uk-UA" dirty="0">
              <a:ea typeface="+mn-lt"/>
              <a:cs typeface="+mn-lt"/>
            </a:endParaRPr>
          </a:p>
          <a:p>
            <a:pPr defTabSz="914400"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uk-UA" dirty="0">
                <a:ea typeface="+mn-lt"/>
                <a:cs typeface="+mn-lt"/>
              </a:rPr>
              <a:t>Звідси Мальтус зробив природний висновок про неприпустимість безконтрольного збільшення населення Землі, що неминуче спричиняє масовий голод і інші проблеми перенаселення. У якості «природного» регулятора чисельності населення Мальтус запропонував... війни.</a:t>
            </a:r>
            <a:endParaRPr lang="uk-UA" dirty="0">
              <a:ea typeface="+mn-lt"/>
              <a:cs typeface="+mn-lt"/>
            </a:endParaRPr>
          </a:p>
        </p:txBody>
      </p:sp>
      <p:graphicFrame>
        <p:nvGraphicFramePr>
          <p:cNvPr id="17" name="Object 16"/>
          <p:cNvGraphicFramePr/>
          <p:nvPr/>
        </p:nvGraphicFramePr>
        <p:xfrm>
          <a:off x="10215880" y="1685925"/>
          <a:ext cx="1857756" cy="4241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" name="" r:id="rId1" imgW="1858010" imgH="4241165" progId="Word.Picture.8">
                  <p:embed/>
                </p:oleObj>
              </mc:Choice>
              <mc:Fallback>
                <p:oleObj name="" r:id="rId1" imgW="1858010" imgH="4241165" progId="Word.Picture.8">
                  <p:embed/>
                  <p:pic>
                    <p:nvPicPr>
                      <p:cNvPr id="0" name="Picture 1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215880" y="1685925"/>
                        <a:ext cx="1857756" cy="4241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r>
              <a:rPr lang="ru-RU" b="1">
                <a:latin typeface="Calibri" panose="020F0502020204030204"/>
                <a:ea typeface="Calibri" panose="020F0502020204030204"/>
                <a:cs typeface="Calibri" panose="020F0502020204030204"/>
              </a:rPr>
              <a:t>Вплив смертності на динаміку популяції</a:t>
            </a:r>
            <a:endParaRPr lang="ru-RU" b="1"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Wingdings,Sans-Serif" panose="05000000000000000000" pitchFamily="2" charset="2"/>
              <a:buChar char=""/>
            </a:pPr>
            <a:endParaRPr lang="uk-UA" b="1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</a:pPr>
            <a:endParaRPr lang="en-US" b="1" dirty="0"/>
          </a:p>
        </p:txBody>
      </p:sp>
      <p:sp>
        <p:nvSpPr>
          <p:cNvPr id="3" name="Oval 10"/>
          <p:cNvSpPr>
            <a:spLocks noChangeArrowheads="1"/>
          </p:cNvSpPr>
          <p:nvPr/>
        </p:nvSpPr>
        <p:spPr bwMode="auto">
          <a:xfrm rot="10800000">
            <a:off x="552826" y="135979"/>
            <a:ext cx="340492" cy="340294"/>
          </a:xfrm>
          <a:prstGeom prst="ellipse">
            <a:avLst/>
          </a:prstGeom>
          <a:gradFill rotWithShape="1">
            <a:gsLst>
              <a:gs pos="0">
                <a:srgbClr val="FFFFFF">
                  <a:alpha val="79999"/>
                </a:srgbClr>
              </a:gs>
              <a:gs pos="100000">
                <a:srgbClr val="FFFFFF">
                  <a:alpha val="20000"/>
                </a:srgbClr>
              </a:gs>
            </a:gsLst>
            <a:lin ang="189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defPPr>
              <a:defRPr lang="ru-RU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uk-UA"/>
          </a:p>
        </p:txBody>
      </p:sp>
      <p:grpSp>
        <p:nvGrpSpPr>
          <p:cNvPr id="13" name="Group 11"/>
          <p:cNvGrpSpPr/>
          <p:nvPr/>
        </p:nvGrpSpPr>
        <p:grpSpPr bwMode="auto">
          <a:xfrm rot="8100000" flipH="1">
            <a:off x="72843" y="273691"/>
            <a:ext cx="640953" cy="1069969"/>
            <a:chOff x="554040" y="402338"/>
            <a:chExt cx="641181" cy="1069728"/>
          </a:xfrm>
        </p:grpSpPr>
        <p:grpSp>
          <p:nvGrpSpPr>
            <p:cNvPr id="5" name="Group 12"/>
            <p:cNvGrpSpPr/>
            <p:nvPr/>
          </p:nvGrpSpPr>
          <p:grpSpPr bwMode="auto">
            <a:xfrm>
              <a:off x="878062" y="402338"/>
              <a:ext cx="317159" cy="932400"/>
              <a:chOff x="878062" y="402338"/>
              <a:chExt cx="317159" cy="932400"/>
            </a:xfrm>
          </p:grpSpPr>
          <p:sp>
            <p:nvSpPr>
              <p:cNvPr id="10" name="Freeform 68"/>
              <p:cNvSpPr/>
              <p:nvPr/>
            </p:nvSpPr>
            <p:spPr bwMode="auto">
              <a:xfrm>
                <a:off x="878062" y="402338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1" name="Freeform 69"/>
              <p:cNvSpPr/>
              <p:nvPr/>
            </p:nvSpPr>
            <p:spPr bwMode="auto">
              <a:xfrm>
                <a:off x="1037834" y="4023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2" name="Line 70"/>
              <p:cNvSpPr>
                <a:spLocks noChangeShapeType="1"/>
              </p:cNvSpPr>
              <p:nvPr/>
            </p:nvSpPr>
            <p:spPr bwMode="auto">
              <a:xfrm flipV="1">
                <a:off x="1037834" y="402338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  <p:grpSp>
          <p:nvGrpSpPr>
            <p:cNvPr id="6" name="Group 13"/>
            <p:cNvGrpSpPr/>
            <p:nvPr/>
          </p:nvGrpSpPr>
          <p:grpSpPr bwMode="auto">
            <a:xfrm rot="18900000" flipH="1">
              <a:off x="554040" y="539666"/>
              <a:ext cx="317159" cy="932400"/>
              <a:chOff x="554038" y="539666"/>
              <a:chExt cx="317159" cy="932400"/>
            </a:xfrm>
          </p:grpSpPr>
          <p:sp>
            <p:nvSpPr>
              <p:cNvPr id="7" name="Freeform 68"/>
              <p:cNvSpPr/>
              <p:nvPr/>
            </p:nvSpPr>
            <p:spPr bwMode="auto">
              <a:xfrm>
                <a:off x="554038" y="539666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8" name="Freeform 69"/>
              <p:cNvSpPr/>
              <p:nvPr/>
            </p:nvSpPr>
            <p:spPr bwMode="auto">
              <a:xfrm>
                <a:off x="713810" y="539666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9" name="Line 70"/>
              <p:cNvSpPr>
                <a:spLocks noChangeShapeType="1"/>
              </p:cNvSpPr>
              <p:nvPr/>
            </p:nvSpPr>
            <p:spPr bwMode="auto">
              <a:xfrm flipV="1">
                <a:off x="713810" y="539666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</p:grp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45795" y="1685925"/>
            <a:ext cx="10941685" cy="505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>
            <a:lvl1pPr marL="358775" indent="-358775" algn="l" rtl="0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079500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79500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798955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uk-UA" altLang="en-US" dirty="0">
                <a:ea typeface="+mn-lt"/>
              </a:rPr>
              <a:t>Скористаємося</a:t>
            </a:r>
            <a:r>
              <a:rPr lang="en-US" dirty="0">
                <a:ea typeface="+mn-lt"/>
              </a:rPr>
              <a:t> рецепт</a:t>
            </a:r>
            <a:r>
              <a:rPr lang="uk-UA" altLang="en-US" dirty="0">
                <a:ea typeface="+mn-lt"/>
              </a:rPr>
              <a:t>ом</a:t>
            </a:r>
            <a:r>
              <a:rPr lang="en-US" dirty="0">
                <a:ea typeface="+mn-lt"/>
              </a:rPr>
              <a:t>, запропонован</a:t>
            </a:r>
            <a:r>
              <a:rPr lang="uk-UA" altLang="en-US" dirty="0">
                <a:ea typeface="+mn-lt"/>
              </a:rPr>
              <a:t>им</a:t>
            </a:r>
            <a:r>
              <a:rPr lang="en-US" dirty="0">
                <a:ea typeface="+mn-lt"/>
              </a:rPr>
              <a:t> Мальтусом для рішення демографічних проблем. Інакше кажучи, обмеженн</a:t>
            </a:r>
            <a:r>
              <a:rPr lang="uk-UA" altLang="en-US" dirty="0">
                <a:ea typeface="+mn-lt"/>
              </a:rPr>
              <a:t>ям</a:t>
            </a:r>
            <a:r>
              <a:rPr lang="en-US" dirty="0">
                <a:ea typeface="+mn-lt"/>
              </a:rPr>
              <a:t> чисельності популяції за рахунок смертності (краще, звичайно, природної, а не за рахунок в</a:t>
            </a:r>
            <a:r>
              <a:rPr lang="uk-UA" altLang="en-US" dirty="0">
                <a:ea typeface="+mn-lt"/>
              </a:rPr>
              <a:t>ій</a:t>
            </a:r>
            <a:r>
              <a:rPr lang="en-US" dirty="0">
                <a:ea typeface="+mn-lt"/>
              </a:rPr>
              <a:t>н).</a:t>
            </a:r>
            <a:endParaRPr lang="uk-UA" dirty="0">
              <a:ea typeface="+mn-lt"/>
              <a:cs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uk-UA" dirty="0">
                <a:ea typeface="+mn-lt"/>
              </a:rPr>
              <a:t>Дійсно, у моделі, описаній в попередньому розділі, смертність не враховувалася, тобто передбачалося одночасне існування предків і нащадків незалежно від віку. Крім того, малося на увазі, що предки будь-якого віку продовжують створювати потомство нарівні зі своїми дітьми.</a:t>
            </a:r>
            <a:endParaRPr lang="uk-UA"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uk-UA" dirty="0">
                <a:ea typeface="+mn-lt"/>
                <a:cs typeface="+mn-lt"/>
              </a:rPr>
              <a:t>Спробуємо скорегувати запропоновану вище модель. Нехай коефіцієнт пропорційності в (1) має вид: m=</a:t>
            </a:r>
            <a:r>
              <a:rPr lang="uk-UA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α - β</a:t>
            </a:r>
            <a:r>
              <a:rPr lang="uk-UA" dirty="0">
                <a:ea typeface="+mn-lt"/>
                <a:cs typeface="+mn-lt"/>
              </a:rPr>
              <a:t>. Позитивну його частину </a:t>
            </a:r>
            <a:r>
              <a:rPr lang="uk-UA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α</a:t>
            </a:r>
            <a:r>
              <a:rPr lang="uk-UA" dirty="0">
                <a:ea typeface="+mn-lt"/>
                <a:cs typeface="+mn-lt"/>
              </a:rPr>
              <a:t> будемо називати коефіцієнтом народжуваності, негативну – </a:t>
            </a:r>
            <a:r>
              <a:rPr lang="uk-UA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β </a:t>
            </a:r>
            <a:r>
              <a:rPr lang="uk-UA" dirty="0">
                <a:ea typeface="+mn-lt"/>
                <a:cs typeface="+mn-lt"/>
                <a:sym typeface="+mn-ea"/>
              </a:rPr>
              <a:t>–</a:t>
            </a:r>
            <a:r>
              <a:rPr lang="uk-UA" dirty="0">
                <a:ea typeface="+mn-lt"/>
                <a:cs typeface="+mn-lt"/>
              </a:rPr>
              <a:t> коефіцієнтом смертності.</a:t>
            </a:r>
            <a:endParaRPr lang="uk-UA" dirty="0">
              <a:ea typeface="+mn-lt"/>
              <a:cs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uk-UA" dirty="0">
                <a:ea typeface="+mn-lt"/>
                <a:cs typeface="+mn-lt"/>
              </a:rPr>
              <a:t>Якщо </a:t>
            </a:r>
            <a:r>
              <a:rPr lang="uk-UA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α</a:t>
            </a:r>
            <a:r>
              <a:rPr lang="uk-UA" dirty="0">
                <a:ea typeface="+mn-lt"/>
                <a:cs typeface="+mn-lt"/>
              </a:rPr>
              <a:t> і </a:t>
            </a:r>
            <a:r>
              <a:rPr lang="uk-UA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β</a:t>
            </a:r>
            <a:r>
              <a:rPr lang="uk-UA" dirty="0">
                <a:ea typeface="+mn-lt"/>
                <a:cs typeface="+mn-lt"/>
              </a:rPr>
              <a:t> – константи, то таке структурування коефіцієнта m мало що змінює. При </a:t>
            </a:r>
            <a:r>
              <a:rPr lang="uk-UA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α</a:t>
            </a:r>
            <a:r>
              <a:rPr lang="ru-RU" altLang="uk-UA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 </a:t>
            </a:r>
            <a:r>
              <a:rPr lang="uk-UA" dirty="0">
                <a:ea typeface="+mn-lt"/>
                <a:cs typeface="+mn-lt"/>
              </a:rPr>
              <a:t>&gt;</a:t>
            </a:r>
            <a:r>
              <a:rPr lang="ru-RU" altLang="uk-UA" dirty="0">
                <a:ea typeface="+mn-lt"/>
                <a:cs typeface="+mn-lt"/>
              </a:rPr>
              <a:t> </a:t>
            </a:r>
            <a:r>
              <a:rPr lang="ru-RU" altLang="uk-UA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β</a:t>
            </a:r>
            <a:r>
              <a:rPr lang="uk-UA" dirty="0">
                <a:ea typeface="+mn-lt"/>
                <a:cs typeface="+mn-lt"/>
              </a:rPr>
              <a:t> маємо m&gt;0 і колишній експонентний ріст обсягу популяції. Це випадок, коли народжуваність перевищує смертність.</a:t>
            </a:r>
            <a:endParaRPr lang="uk-UA" dirty="0">
              <a:ea typeface="+mn-lt"/>
              <a:cs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r>
              <a:rPr lang="ru-RU" b="1">
                <a:latin typeface="Calibri" panose="020F0502020204030204"/>
                <a:ea typeface="Calibri" panose="020F0502020204030204"/>
                <a:cs typeface="Calibri" panose="020F0502020204030204"/>
              </a:rPr>
              <a:t>Вплив смертності на динаміку популяції</a:t>
            </a:r>
            <a:endParaRPr lang="ru-RU" b="1"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Wingdings,Sans-Serif" panose="05000000000000000000" pitchFamily="2" charset="2"/>
              <a:buChar char=""/>
            </a:pPr>
            <a:endParaRPr lang="uk-UA" b="1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</a:pPr>
            <a:endParaRPr lang="en-US" b="1" dirty="0"/>
          </a:p>
        </p:txBody>
      </p:sp>
      <p:sp>
        <p:nvSpPr>
          <p:cNvPr id="3" name="Oval 10"/>
          <p:cNvSpPr>
            <a:spLocks noChangeArrowheads="1"/>
          </p:cNvSpPr>
          <p:nvPr/>
        </p:nvSpPr>
        <p:spPr bwMode="auto">
          <a:xfrm rot="10800000">
            <a:off x="552826" y="135979"/>
            <a:ext cx="340492" cy="340294"/>
          </a:xfrm>
          <a:prstGeom prst="ellipse">
            <a:avLst/>
          </a:prstGeom>
          <a:gradFill rotWithShape="1">
            <a:gsLst>
              <a:gs pos="0">
                <a:srgbClr val="FFFFFF">
                  <a:alpha val="79999"/>
                </a:srgbClr>
              </a:gs>
              <a:gs pos="100000">
                <a:srgbClr val="FFFFFF">
                  <a:alpha val="20000"/>
                </a:srgbClr>
              </a:gs>
            </a:gsLst>
            <a:lin ang="189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defPPr>
              <a:defRPr lang="ru-RU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uk-UA"/>
          </a:p>
        </p:txBody>
      </p:sp>
      <p:grpSp>
        <p:nvGrpSpPr>
          <p:cNvPr id="13" name="Group 11"/>
          <p:cNvGrpSpPr/>
          <p:nvPr/>
        </p:nvGrpSpPr>
        <p:grpSpPr bwMode="auto">
          <a:xfrm rot="8100000" flipH="1">
            <a:off x="72843" y="273691"/>
            <a:ext cx="640953" cy="1069969"/>
            <a:chOff x="554040" y="402338"/>
            <a:chExt cx="641181" cy="1069728"/>
          </a:xfrm>
        </p:grpSpPr>
        <p:grpSp>
          <p:nvGrpSpPr>
            <p:cNvPr id="5" name="Group 12"/>
            <p:cNvGrpSpPr/>
            <p:nvPr/>
          </p:nvGrpSpPr>
          <p:grpSpPr bwMode="auto">
            <a:xfrm>
              <a:off x="878062" y="402338"/>
              <a:ext cx="317159" cy="932400"/>
              <a:chOff x="878062" y="402338"/>
              <a:chExt cx="317159" cy="932400"/>
            </a:xfrm>
          </p:grpSpPr>
          <p:sp>
            <p:nvSpPr>
              <p:cNvPr id="10" name="Freeform 68"/>
              <p:cNvSpPr/>
              <p:nvPr/>
            </p:nvSpPr>
            <p:spPr bwMode="auto">
              <a:xfrm>
                <a:off x="878062" y="402338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1" name="Freeform 69"/>
              <p:cNvSpPr/>
              <p:nvPr/>
            </p:nvSpPr>
            <p:spPr bwMode="auto">
              <a:xfrm>
                <a:off x="1037834" y="4023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2" name="Line 70"/>
              <p:cNvSpPr>
                <a:spLocks noChangeShapeType="1"/>
              </p:cNvSpPr>
              <p:nvPr/>
            </p:nvSpPr>
            <p:spPr bwMode="auto">
              <a:xfrm flipV="1">
                <a:off x="1037834" y="402338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  <p:grpSp>
          <p:nvGrpSpPr>
            <p:cNvPr id="6" name="Group 13"/>
            <p:cNvGrpSpPr/>
            <p:nvPr/>
          </p:nvGrpSpPr>
          <p:grpSpPr bwMode="auto">
            <a:xfrm rot="18900000" flipH="1">
              <a:off x="554040" y="539666"/>
              <a:ext cx="317159" cy="932400"/>
              <a:chOff x="554038" y="539666"/>
              <a:chExt cx="317159" cy="932400"/>
            </a:xfrm>
          </p:grpSpPr>
          <p:sp>
            <p:nvSpPr>
              <p:cNvPr id="7" name="Freeform 68"/>
              <p:cNvSpPr/>
              <p:nvPr/>
            </p:nvSpPr>
            <p:spPr bwMode="auto">
              <a:xfrm>
                <a:off x="554038" y="539666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8" name="Freeform 69"/>
              <p:cNvSpPr/>
              <p:nvPr/>
            </p:nvSpPr>
            <p:spPr bwMode="auto">
              <a:xfrm>
                <a:off x="713810" y="539666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9" name="Line 70"/>
              <p:cNvSpPr>
                <a:spLocks noChangeShapeType="1"/>
              </p:cNvSpPr>
              <p:nvPr/>
            </p:nvSpPr>
            <p:spPr bwMode="auto">
              <a:xfrm flipV="1">
                <a:off x="713810" y="539666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</p:grp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45795" y="1685925"/>
            <a:ext cx="10941685" cy="505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>
            <a:lvl1pPr marL="358775" indent="-358775" algn="l" rtl="0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079500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79500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798955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При </a:t>
            </a:r>
            <a:r>
              <a:rPr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α</a:t>
            </a:r>
            <a:r>
              <a:rPr dirty="0">
                <a:ea typeface="+mn-lt"/>
              </a:rPr>
              <a:t>&lt;</a:t>
            </a:r>
            <a:r>
              <a:rPr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β</a:t>
            </a:r>
            <a:r>
              <a:rPr dirty="0">
                <a:ea typeface="+mn-lt"/>
              </a:rPr>
              <a:t> буде m&lt;0</a:t>
            </a:r>
            <a:r>
              <a:rPr lang="uk-UA" dirty="0">
                <a:ea typeface="+mn-lt"/>
              </a:rPr>
              <a:t>, що відповідає</a:t>
            </a:r>
            <a:r>
              <a:rPr dirty="0">
                <a:ea typeface="+mn-lt"/>
              </a:rPr>
              <a:t> експонентн</a:t>
            </a:r>
            <a:r>
              <a:rPr lang="uk-UA" dirty="0">
                <a:ea typeface="+mn-lt"/>
              </a:rPr>
              <a:t>ому</a:t>
            </a:r>
            <a:r>
              <a:rPr dirty="0">
                <a:ea typeface="+mn-lt"/>
              </a:rPr>
              <a:t> убуванн</a:t>
            </a:r>
            <a:r>
              <a:rPr lang="uk-UA" dirty="0">
                <a:ea typeface="+mn-lt"/>
              </a:rPr>
              <a:t>ю</a:t>
            </a:r>
            <a:r>
              <a:rPr dirty="0">
                <a:ea typeface="+mn-lt"/>
              </a:rPr>
              <a:t> обсягу популяції. Це випадок перева</a:t>
            </a:r>
            <a:r>
              <a:rPr lang="uk-UA" dirty="0">
                <a:ea typeface="+mn-lt"/>
              </a:rPr>
              <a:t>жання</a:t>
            </a:r>
            <a:r>
              <a:rPr dirty="0">
                <a:ea typeface="+mn-lt"/>
              </a:rPr>
              <a:t> смертності над народжуван</a:t>
            </a:r>
            <a:r>
              <a:rPr lang="uk-UA" dirty="0">
                <a:ea typeface="+mn-lt"/>
              </a:rPr>
              <a:t>і</a:t>
            </a:r>
            <a:r>
              <a:rPr dirty="0">
                <a:ea typeface="+mn-lt"/>
              </a:rPr>
              <a:t>ст</a:t>
            </a:r>
            <a:r>
              <a:rPr lang="uk-UA" dirty="0">
                <a:ea typeface="+mn-lt"/>
              </a:rPr>
              <a:t>ю</a:t>
            </a:r>
            <a:r>
              <a:rPr lang="en-US" dirty="0">
                <a:ea typeface="+mn-lt"/>
              </a:rPr>
              <a:t>.</a:t>
            </a:r>
            <a:endParaRPr lang="uk-UA" dirty="0">
              <a:ea typeface="+mn-lt"/>
              <a:cs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endParaRPr lang="uk-UA" dirty="0">
              <a:ea typeface="+mn-lt"/>
              <a:cs typeface="+mn-lt"/>
            </a:endParaRPr>
          </a:p>
        </p:txBody>
      </p:sp>
      <p:graphicFrame>
        <p:nvGraphicFramePr>
          <p:cNvPr id="2" name="Object 1"/>
          <p:cNvGraphicFramePr/>
          <p:nvPr/>
        </p:nvGraphicFramePr>
        <p:xfrm>
          <a:off x="2951480" y="2500630"/>
          <a:ext cx="6029325" cy="2922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" name="" r:id="rId1" imgW="6010910" imgH="2926080" progId="Word.Document.8">
                  <p:embed/>
                </p:oleObj>
              </mc:Choice>
              <mc:Fallback>
                <p:oleObj name="" r:id="rId1" imgW="6010910" imgH="2926080" progId="Word.Document.8">
                  <p:embed/>
                  <p:pic>
                    <p:nvPicPr>
                      <p:cNvPr id="0" name="Picture 13"/>
                      <p:cNvPicPr/>
                      <p:nvPr/>
                    </p:nvPicPr>
                    <p:blipFill>
                      <a:blip r:embed="rId2"/>
                      <a:srcRect t="109" r="-306"/>
                      <a:stretch>
                        <a:fillRect/>
                      </a:stretch>
                    </p:blipFill>
                    <p:spPr>
                      <a:xfrm>
                        <a:off x="2951480" y="2500630"/>
                        <a:ext cx="6029325" cy="29229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r>
              <a:rPr lang="ru-RU" b="1">
                <a:latin typeface="Calibri" panose="020F0502020204030204"/>
                <a:ea typeface="Calibri" panose="020F0502020204030204"/>
                <a:cs typeface="Calibri" panose="020F0502020204030204"/>
              </a:rPr>
              <a:t>Вплив смертності на динаміку популяції</a:t>
            </a:r>
            <a:endParaRPr lang="ru-RU" b="1"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Wingdings,Sans-Serif" panose="05000000000000000000" pitchFamily="2" charset="2"/>
              <a:buChar char=""/>
            </a:pPr>
            <a:endParaRPr lang="uk-UA" b="1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</a:pPr>
            <a:endParaRPr lang="en-US" b="1" dirty="0"/>
          </a:p>
        </p:txBody>
      </p:sp>
      <p:sp>
        <p:nvSpPr>
          <p:cNvPr id="3" name="Oval 10"/>
          <p:cNvSpPr>
            <a:spLocks noChangeArrowheads="1"/>
          </p:cNvSpPr>
          <p:nvPr/>
        </p:nvSpPr>
        <p:spPr bwMode="auto">
          <a:xfrm rot="10800000">
            <a:off x="552826" y="135979"/>
            <a:ext cx="340492" cy="340294"/>
          </a:xfrm>
          <a:prstGeom prst="ellipse">
            <a:avLst/>
          </a:prstGeom>
          <a:gradFill rotWithShape="1">
            <a:gsLst>
              <a:gs pos="0">
                <a:srgbClr val="FFFFFF">
                  <a:alpha val="79999"/>
                </a:srgbClr>
              </a:gs>
              <a:gs pos="100000">
                <a:srgbClr val="FFFFFF">
                  <a:alpha val="20000"/>
                </a:srgbClr>
              </a:gs>
            </a:gsLst>
            <a:lin ang="189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defPPr>
              <a:defRPr lang="ru-RU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uk-UA"/>
          </a:p>
        </p:txBody>
      </p:sp>
      <p:grpSp>
        <p:nvGrpSpPr>
          <p:cNvPr id="13" name="Group 11"/>
          <p:cNvGrpSpPr/>
          <p:nvPr/>
        </p:nvGrpSpPr>
        <p:grpSpPr bwMode="auto">
          <a:xfrm rot="8100000" flipH="1">
            <a:off x="72843" y="273691"/>
            <a:ext cx="640953" cy="1069969"/>
            <a:chOff x="554040" y="402338"/>
            <a:chExt cx="641181" cy="1069728"/>
          </a:xfrm>
        </p:grpSpPr>
        <p:grpSp>
          <p:nvGrpSpPr>
            <p:cNvPr id="5" name="Group 12"/>
            <p:cNvGrpSpPr/>
            <p:nvPr/>
          </p:nvGrpSpPr>
          <p:grpSpPr bwMode="auto">
            <a:xfrm>
              <a:off x="878062" y="402338"/>
              <a:ext cx="317159" cy="932400"/>
              <a:chOff x="878062" y="402338"/>
              <a:chExt cx="317159" cy="932400"/>
            </a:xfrm>
          </p:grpSpPr>
          <p:sp>
            <p:nvSpPr>
              <p:cNvPr id="10" name="Freeform 68"/>
              <p:cNvSpPr/>
              <p:nvPr/>
            </p:nvSpPr>
            <p:spPr bwMode="auto">
              <a:xfrm>
                <a:off x="878062" y="402338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1" name="Freeform 69"/>
              <p:cNvSpPr/>
              <p:nvPr/>
            </p:nvSpPr>
            <p:spPr bwMode="auto">
              <a:xfrm>
                <a:off x="1037834" y="4023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2" name="Line 70"/>
              <p:cNvSpPr>
                <a:spLocks noChangeShapeType="1"/>
              </p:cNvSpPr>
              <p:nvPr/>
            </p:nvSpPr>
            <p:spPr bwMode="auto">
              <a:xfrm flipV="1">
                <a:off x="1037834" y="402338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  <p:grpSp>
          <p:nvGrpSpPr>
            <p:cNvPr id="6" name="Group 13"/>
            <p:cNvGrpSpPr/>
            <p:nvPr/>
          </p:nvGrpSpPr>
          <p:grpSpPr bwMode="auto">
            <a:xfrm rot="18900000" flipH="1">
              <a:off x="554040" y="539666"/>
              <a:ext cx="317159" cy="932400"/>
              <a:chOff x="554038" y="539666"/>
              <a:chExt cx="317159" cy="932400"/>
            </a:xfrm>
          </p:grpSpPr>
          <p:sp>
            <p:nvSpPr>
              <p:cNvPr id="7" name="Freeform 68"/>
              <p:cNvSpPr/>
              <p:nvPr/>
            </p:nvSpPr>
            <p:spPr bwMode="auto">
              <a:xfrm>
                <a:off x="554038" y="539666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8" name="Freeform 69"/>
              <p:cNvSpPr/>
              <p:nvPr/>
            </p:nvSpPr>
            <p:spPr bwMode="auto">
              <a:xfrm>
                <a:off x="713810" y="539666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9" name="Line 70"/>
              <p:cNvSpPr>
                <a:spLocks noChangeShapeType="1"/>
              </p:cNvSpPr>
              <p:nvPr/>
            </p:nvSpPr>
            <p:spPr bwMode="auto">
              <a:xfrm flipV="1">
                <a:off x="713810" y="539666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</p:grp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26110" y="1685925"/>
            <a:ext cx="11300460" cy="505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normAutofit lnSpcReduction="20000"/>
          </a:bodyPr>
          <a:lstStyle>
            <a:lvl1pPr marL="358775" indent="-358775" algn="l" rtl="0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079500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79500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798955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Розглянемо більш складну і, у той же час, природну ситуацію. При надмірному рост</a:t>
            </a:r>
            <a:r>
              <a:rPr lang="uk-UA" dirty="0">
                <a:ea typeface="+mn-lt"/>
              </a:rPr>
              <a:t>і</a:t>
            </a:r>
            <a:r>
              <a:rPr dirty="0">
                <a:ea typeface="+mn-lt"/>
              </a:rPr>
              <a:t> обсягу популяції виникають проблеми життєзабезпечення, </a:t>
            </a:r>
            <a:r>
              <a:rPr lang="uk-UA" dirty="0">
                <a:ea typeface="+mn-lt"/>
              </a:rPr>
              <a:t>по</a:t>
            </a:r>
            <a:r>
              <a:rPr dirty="0">
                <a:ea typeface="+mn-lt"/>
              </a:rPr>
              <a:t>в'язані, наприклад, з нестачею продовольства чи ще</a:t>
            </a:r>
            <a:r>
              <a:rPr lang="uk-UA" dirty="0">
                <a:ea typeface="+mn-lt"/>
              </a:rPr>
              <a:t> </a:t>
            </a:r>
            <a:r>
              <a:rPr dirty="0">
                <a:ea typeface="+mn-lt"/>
                <a:sym typeface="+mn-ea"/>
              </a:rPr>
              <a:t>чогось</a:t>
            </a:r>
            <a:r>
              <a:rPr dirty="0">
                <a:ea typeface="+mn-lt"/>
              </a:rPr>
              <a:t>, не менш важливого. Тому коефіцієнт смертності може зростати зі збільшенням чисельності популяції. 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Припустимо, наприклад, що він пропорційний n, тобто </a:t>
            </a:r>
            <a:r>
              <a:rPr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β</a:t>
            </a:r>
            <a:r>
              <a:rPr lang="en-US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 </a:t>
            </a:r>
            <a:r>
              <a:rPr lang="uk-UA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=</a:t>
            </a:r>
            <a:r>
              <a:rPr lang="en-US" altLang="uk-UA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r</a:t>
            </a:r>
            <a:r>
              <a:rPr lang="en-US" dirty="0">
                <a:latin typeface="Arial" panose="020B0604020202020204" pitchFamily="34" charset="0"/>
                <a:ea typeface="+mn-lt"/>
                <a:cs typeface="Arial" panose="020B0604020202020204" pitchFamily="34" charset="0"/>
                <a:sym typeface="+mn-ea"/>
              </a:rPr>
              <a:t>∙</a:t>
            </a:r>
            <a:r>
              <a:rPr lang="en-US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n</a:t>
            </a:r>
            <a:r>
              <a:rPr dirty="0">
                <a:ea typeface="+mn-lt"/>
              </a:rPr>
              <a:t>. </a:t>
            </a:r>
            <a:r>
              <a:rPr lang="uk-UA" dirty="0">
                <a:ea typeface="+mn-lt"/>
              </a:rPr>
              <a:t>Тоді </a:t>
            </a:r>
            <a:r>
              <a:rPr lang="en-US" dirty="0">
                <a:ea typeface="+mn-lt"/>
              </a:rPr>
              <a:t>m = </a:t>
            </a:r>
            <a:r>
              <a:rPr lang="en-US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α - r∙n.</a:t>
            </a:r>
            <a:r>
              <a:rPr lang="uk-UA" altLang="en-US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 </a:t>
            </a:r>
            <a:br>
              <a:rPr lang="uk-UA" altLang="en-US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</a:br>
            <a:r>
              <a:rPr lang="uk-UA" altLang="en-US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І рівняння (1) набуває вигляду:</a:t>
            </a:r>
            <a:br>
              <a:rPr lang="uk-UA" altLang="en-US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</a:b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uk-UA" dirty="0">
                <a:ea typeface="+mn-lt"/>
                <a:cs typeface="+mn-lt"/>
              </a:rPr>
              <a:t>Прирівнявши похідну </a:t>
            </a:r>
            <a:r>
              <a:rPr lang="en-US" dirty="0">
                <a:ea typeface="+mn-lt"/>
                <a:cs typeface="+mn-lt"/>
              </a:rPr>
              <a:t>dn/dt </a:t>
            </a:r>
            <a:r>
              <a:rPr lang="uk-UA" dirty="0">
                <a:ea typeface="+mn-lt"/>
                <a:cs typeface="+mn-lt"/>
              </a:rPr>
              <a:t>до нуля, отримаємо стаціонарний розв</a:t>
            </a:r>
            <a:r>
              <a:rPr lang="en-US" dirty="0">
                <a:ea typeface="+mn-lt"/>
                <a:cs typeface="+mn-lt"/>
              </a:rPr>
              <a:t>’</a:t>
            </a:r>
            <a:r>
              <a:rPr lang="uk-UA" dirty="0">
                <a:ea typeface="+mn-lt"/>
                <a:cs typeface="+mn-lt"/>
              </a:rPr>
              <a:t>язок цього рівняння: n</a:t>
            </a:r>
            <a:r>
              <a:rPr lang="uk-UA" baseline="-25000" dirty="0">
                <a:ea typeface="+mn-lt"/>
                <a:cs typeface="+mn-lt"/>
              </a:rPr>
              <a:t>1</a:t>
            </a:r>
            <a:r>
              <a:rPr lang="uk-UA" dirty="0">
                <a:ea typeface="+mn-lt"/>
                <a:cs typeface="+mn-lt"/>
              </a:rPr>
              <a:t>=0 і n</a:t>
            </a:r>
            <a:r>
              <a:rPr lang="uk-UA" baseline="-25000" dirty="0">
                <a:ea typeface="+mn-lt"/>
                <a:cs typeface="+mn-lt"/>
              </a:rPr>
              <a:t>3</a:t>
            </a:r>
            <a:r>
              <a:rPr lang="uk-UA" dirty="0">
                <a:ea typeface="+mn-lt"/>
                <a:cs typeface="+mn-lt"/>
              </a:rPr>
              <a:t>=</a:t>
            </a:r>
            <a:r>
              <a:rPr lang="uk-UA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α</a:t>
            </a:r>
            <a:r>
              <a:rPr lang="uk-UA" dirty="0">
                <a:ea typeface="+mn-lt"/>
                <a:cs typeface="+mn-lt"/>
              </a:rPr>
              <a:t>/r.</a:t>
            </a:r>
            <a:endParaRPr lang="uk-UA" dirty="0">
              <a:ea typeface="+mn-lt"/>
              <a:cs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uk-UA" dirty="0">
                <a:ea typeface="+mn-lt"/>
                <a:cs typeface="+mn-lt"/>
              </a:rPr>
              <a:t>Розділяючи змінні й інтегруючи одержуємо розв</a:t>
            </a:r>
            <a:r>
              <a:rPr dirty="0">
                <a:ea typeface="+mn-lt"/>
                <a:sym typeface="+mn-ea"/>
              </a:rPr>
              <a:t>'</a:t>
            </a:r>
            <a:r>
              <a:rPr lang="uk-UA" dirty="0">
                <a:ea typeface="+mn-lt"/>
                <a:cs typeface="+mn-lt"/>
              </a:rPr>
              <a:t>язок рівняння:</a:t>
            </a:r>
            <a:br>
              <a:rPr lang="uk-UA" dirty="0">
                <a:ea typeface="+mn-lt"/>
                <a:cs typeface="+mn-lt"/>
              </a:rPr>
            </a:br>
            <a:br>
              <a:rPr lang="uk-UA" dirty="0">
                <a:ea typeface="+mn-lt"/>
                <a:cs typeface="+mn-lt"/>
              </a:rPr>
            </a:br>
            <a:br>
              <a:rPr lang="uk-UA" dirty="0">
                <a:ea typeface="+mn-lt"/>
                <a:cs typeface="+mn-lt"/>
              </a:rPr>
            </a:br>
            <a:br>
              <a:rPr lang="uk-UA" dirty="0">
                <a:ea typeface="+mn-lt"/>
                <a:cs typeface="+mn-lt"/>
              </a:rPr>
            </a:br>
            <a:br>
              <a:rPr lang="uk-UA" dirty="0">
                <a:ea typeface="+mn-lt"/>
                <a:cs typeface="+mn-lt"/>
              </a:rPr>
            </a:br>
            <a:r>
              <a:rPr lang="uk-UA" dirty="0">
                <a:ea typeface="+mn-lt"/>
                <a:cs typeface="+mn-lt"/>
              </a:rPr>
              <a:t>де n</a:t>
            </a:r>
            <a:r>
              <a:rPr lang="uk-UA" baseline="-25000" dirty="0">
                <a:ea typeface="+mn-lt"/>
                <a:cs typeface="+mn-lt"/>
              </a:rPr>
              <a:t>0</a:t>
            </a:r>
            <a:r>
              <a:rPr lang="uk-UA" dirty="0">
                <a:ea typeface="+mn-lt"/>
                <a:cs typeface="+mn-lt"/>
              </a:rPr>
              <a:t> – як і раніше, початкове значення n при t</a:t>
            </a:r>
            <a:r>
              <a:rPr lang="uk-UA" baseline="-25000" dirty="0">
                <a:ea typeface="+mn-lt"/>
                <a:cs typeface="+mn-lt"/>
              </a:rPr>
              <a:t>0</a:t>
            </a:r>
            <a:r>
              <a:rPr lang="uk-UA" dirty="0">
                <a:ea typeface="+mn-lt"/>
                <a:cs typeface="+mn-lt"/>
              </a:rPr>
              <a:t>=0.</a:t>
            </a:r>
            <a:endParaRPr lang="uk-UA" dirty="0">
              <a:ea typeface="+mn-lt"/>
              <a:cs typeface="+mn-lt"/>
            </a:endParaRPr>
          </a:p>
        </p:txBody>
      </p:sp>
      <p:graphicFrame>
        <p:nvGraphicFramePr>
          <p:cNvPr id="15" name="Object 14"/>
          <p:cNvGraphicFramePr/>
          <p:nvPr/>
        </p:nvGraphicFramePr>
        <p:xfrm>
          <a:off x="5142273" y="3484777"/>
          <a:ext cx="246316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" r:id="rId1" imgW="2463165" imgH="609600" progId="Equation.3">
                  <p:embed/>
                </p:oleObj>
              </mc:Choice>
              <mc:Fallback>
                <p:oleObj name="" r:id="rId1" imgW="2463165" imgH="609600" progId="Equation.3">
                  <p:embed/>
                  <p:pic>
                    <p:nvPicPr>
                      <p:cNvPr id="0" name="Picture 1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142273" y="3484777"/>
                        <a:ext cx="2463165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/>
          <p:nvPr/>
        </p:nvGraphicFramePr>
        <p:xfrm>
          <a:off x="5131675" y="5304135"/>
          <a:ext cx="2133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" name="" r:id="rId3" imgW="2133600" imgH="1054100" progId="Equation.3">
                  <p:embed/>
                </p:oleObj>
              </mc:Choice>
              <mc:Fallback>
                <p:oleObj name="" r:id="rId3" imgW="2133600" imgH="1054100" progId="Equation.3">
                  <p:embed/>
                  <p:pic>
                    <p:nvPicPr>
                      <p:cNvPr id="0" name="Picture 1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31675" y="5304135"/>
                        <a:ext cx="2133600" cy="1054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r>
              <a:rPr lang="ru-RU" b="1">
                <a:latin typeface="Calibri" panose="020F0502020204030204"/>
                <a:ea typeface="Calibri" panose="020F0502020204030204"/>
                <a:cs typeface="Calibri" panose="020F0502020204030204"/>
              </a:rPr>
              <a:t>Вплив смертності на динаміку популяції</a:t>
            </a:r>
            <a:endParaRPr lang="ru-RU" b="1"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Wingdings,Sans-Serif" panose="05000000000000000000" pitchFamily="2" charset="2"/>
              <a:buChar char=""/>
            </a:pPr>
            <a:endParaRPr lang="uk-UA" b="1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</a:pPr>
            <a:endParaRPr lang="en-US" b="1" dirty="0"/>
          </a:p>
        </p:txBody>
      </p:sp>
      <p:sp>
        <p:nvSpPr>
          <p:cNvPr id="3" name="Oval 10"/>
          <p:cNvSpPr>
            <a:spLocks noChangeArrowheads="1"/>
          </p:cNvSpPr>
          <p:nvPr/>
        </p:nvSpPr>
        <p:spPr bwMode="auto">
          <a:xfrm rot="10800000">
            <a:off x="552826" y="135979"/>
            <a:ext cx="340492" cy="340294"/>
          </a:xfrm>
          <a:prstGeom prst="ellipse">
            <a:avLst/>
          </a:prstGeom>
          <a:gradFill rotWithShape="1">
            <a:gsLst>
              <a:gs pos="0">
                <a:srgbClr val="FFFFFF">
                  <a:alpha val="79999"/>
                </a:srgbClr>
              </a:gs>
              <a:gs pos="100000">
                <a:srgbClr val="FFFFFF">
                  <a:alpha val="20000"/>
                </a:srgbClr>
              </a:gs>
            </a:gsLst>
            <a:lin ang="189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defPPr>
              <a:defRPr lang="ru-RU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uk-UA"/>
          </a:p>
        </p:txBody>
      </p:sp>
      <p:grpSp>
        <p:nvGrpSpPr>
          <p:cNvPr id="13" name="Group 11"/>
          <p:cNvGrpSpPr/>
          <p:nvPr/>
        </p:nvGrpSpPr>
        <p:grpSpPr bwMode="auto">
          <a:xfrm rot="8100000" flipH="1">
            <a:off x="72843" y="273691"/>
            <a:ext cx="640953" cy="1069969"/>
            <a:chOff x="554040" y="402338"/>
            <a:chExt cx="641181" cy="1069728"/>
          </a:xfrm>
        </p:grpSpPr>
        <p:grpSp>
          <p:nvGrpSpPr>
            <p:cNvPr id="5" name="Group 12"/>
            <p:cNvGrpSpPr/>
            <p:nvPr/>
          </p:nvGrpSpPr>
          <p:grpSpPr bwMode="auto">
            <a:xfrm>
              <a:off x="878062" y="402338"/>
              <a:ext cx="317159" cy="932400"/>
              <a:chOff x="878062" y="402338"/>
              <a:chExt cx="317159" cy="932400"/>
            </a:xfrm>
          </p:grpSpPr>
          <p:sp>
            <p:nvSpPr>
              <p:cNvPr id="10" name="Freeform 68"/>
              <p:cNvSpPr/>
              <p:nvPr/>
            </p:nvSpPr>
            <p:spPr bwMode="auto">
              <a:xfrm>
                <a:off x="878062" y="402338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1" name="Freeform 69"/>
              <p:cNvSpPr/>
              <p:nvPr/>
            </p:nvSpPr>
            <p:spPr bwMode="auto">
              <a:xfrm>
                <a:off x="1037834" y="4023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2" name="Line 70"/>
              <p:cNvSpPr>
                <a:spLocks noChangeShapeType="1"/>
              </p:cNvSpPr>
              <p:nvPr/>
            </p:nvSpPr>
            <p:spPr bwMode="auto">
              <a:xfrm flipV="1">
                <a:off x="1037834" y="402338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  <p:grpSp>
          <p:nvGrpSpPr>
            <p:cNvPr id="6" name="Group 13"/>
            <p:cNvGrpSpPr/>
            <p:nvPr/>
          </p:nvGrpSpPr>
          <p:grpSpPr bwMode="auto">
            <a:xfrm rot="18900000" flipH="1">
              <a:off x="554040" y="539666"/>
              <a:ext cx="317159" cy="932400"/>
              <a:chOff x="554038" y="539666"/>
              <a:chExt cx="317159" cy="932400"/>
            </a:xfrm>
          </p:grpSpPr>
          <p:sp>
            <p:nvSpPr>
              <p:cNvPr id="7" name="Freeform 68"/>
              <p:cNvSpPr/>
              <p:nvPr/>
            </p:nvSpPr>
            <p:spPr bwMode="auto">
              <a:xfrm>
                <a:off x="554038" y="539666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8" name="Freeform 69"/>
              <p:cNvSpPr/>
              <p:nvPr/>
            </p:nvSpPr>
            <p:spPr bwMode="auto">
              <a:xfrm>
                <a:off x="713810" y="539666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9" name="Line 70"/>
              <p:cNvSpPr>
                <a:spLocks noChangeShapeType="1"/>
              </p:cNvSpPr>
              <p:nvPr/>
            </p:nvSpPr>
            <p:spPr bwMode="auto">
              <a:xfrm flipV="1">
                <a:off x="713810" y="539666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</p:grp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45795" y="1685925"/>
            <a:ext cx="11271250" cy="517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>
            <a:lvl1pPr marL="358775" indent="-358775" algn="l" rtl="0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079500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79500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798955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uk-UA" dirty="0">
                <a:ea typeface="+mn-lt"/>
              </a:rPr>
              <a:t>В</a:t>
            </a:r>
            <a:r>
              <a:rPr dirty="0">
                <a:ea typeface="+mn-lt"/>
              </a:rPr>
              <a:t>ідповідні криві для ряду значень n</a:t>
            </a:r>
            <a:r>
              <a:rPr baseline="-25000" dirty="0">
                <a:ea typeface="+mn-lt"/>
              </a:rPr>
              <a:t>0</a:t>
            </a:r>
            <a:r>
              <a:rPr dirty="0">
                <a:ea typeface="+mn-lt"/>
              </a:rPr>
              <a:t> </a:t>
            </a:r>
            <a:r>
              <a:rPr lang="uk-UA" dirty="0">
                <a:ea typeface="+mn-lt"/>
              </a:rPr>
              <a:t>наведені на рисунку</a:t>
            </a:r>
            <a:r>
              <a:rPr dirty="0">
                <a:ea typeface="+mn-lt"/>
              </a:rPr>
              <a:t>. При n</a:t>
            </a:r>
            <a:r>
              <a:rPr baseline="-25000" dirty="0">
                <a:ea typeface="+mn-lt"/>
              </a:rPr>
              <a:t>0</a:t>
            </a:r>
            <a:r>
              <a:rPr dirty="0">
                <a:ea typeface="+mn-lt"/>
              </a:rPr>
              <a:t>&lt;n</a:t>
            </a:r>
            <a:r>
              <a:rPr baseline="-25000" dirty="0">
                <a:ea typeface="+mn-lt"/>
              </a:rPr>
              <a:t>3</a:t>
            </a:r>
            <a:r>
              <a:rPr dirty="0">
                <a:ea typeface="+mn-lt"/>
              </a:rPr>
              <a:t> спостерігається ріст</a:t>
            </a:r>
            <a:r>
              <a:rPr lang="uk-UA" dirty="0">
                <a:ea typeface="+mn-lt"/>
              </a:rPr>
              <a:t> чисельності п</a:t>
            </a:r>
            <a:r>
              <a:rPr lang="ru-RU" altLang="uk-UA" dirty="0">
                <a:ea typeface="+mn-lt"/>
              </a:rPr>
              <a:t>о</a:t>
            </a:r>
            <a:r>
              <a:rPr lang="uk-UA" dirty="0">
                <a:ea typeface="+mn-lt"/>
              </a:rPr>
              <a:t>пуляції</a:t>
            </a:r>
            <a:r>
              <a:rPr dirty="0">
                <a:ea typeface="+mn-lt"/>
              </a:rPr>
              <a:t>, а при n</a:t>
            </a:r>
            <a:r>
              <a:rPr baseline="-25000" dirty="0">
                <a:ea typeface="+mn-lt"/>
              </a:rPr>
              <a:t>0</a:t>
            </a:r>
            <a:r>
              <a:rPr dirty="0">
                <a:ea typeface="+mn-lt"/>
              </a:rPr>
              <a:t>&gt;n</a:t>
            </a:r>
            <a:r>
              <a:rPr baseline="-25000" dirty="0">
                <a:ea typeface="+mn-lt"/>
              </a:rPr>
              <a:t>3</a:t>
            </a:r>
            <a:r>
              <a:rPr dirty="0">
                <a:ea typeface="+mn-lt"/>
              </a:rPr>
              <a:t> – </a:t>
            </a:r>
            <a:r>
              <a:rPr lang="uk-UA" dirty="0">
                <a:ea typeface="+mn-lt"/>
              </a:rPr>
              <a:t>її </a:t>
            </a:r>
            <a:r>
              <a:rPr dirty="0">
                <a:ea typeface="+mn-lt"/>
              </a:rPr>
              <a:t>зменшення. В усіх випадках маємо асимптотичне наближення n до значення n</a:t>
            </a:r>
            <a:r>
              <a:rPr baseline="-25000" dirty="0">
                <a:ea typeface="+mn-lt"/>
              </a:rPr>
              <a:t>3</a:t>
            </a:r>
            <a:r>
              <a:rPr dirty="0">
                <a:ea typeface="+mn-lt"/>
              </a:rPr>
              <a:t>.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uk-UA" dirty="0">
                <a:ea typeface="+mn-lt"/>
              </a:rPr>
              <a:t>Розглянемо більш детально </a:t>
            </a:r>
            <a:r>
              <a:rPr dirty="0">
                <a:ea typeface="+mn-lt"/>
              </a:rPr>
              <a:t>нижн</a:t>
            </a:r>
            <a:r>
              <a:rPr lang="uk-UA" dirty="0">
                <a:ea typeface="+mn-lt"/>
              </a:rPr>
              <a:t>ю</a:t>
            </a:r>
            <a:r>
              <a:rPr dirty="0">
                <a:ea typeface="+mn-lt"/>
              </a:rPr>
              <a:t> </a:t>
            </a:r>
            <a:r>
              <a:rPr lang="uk-UA" dirty="0">
                <a:ea typeface="+mn-lt"/>
              </a:rPr>
              <a:t>к</a:t>
            </a:r>
            <a:r>
              <a:rPr dirty="0">
                <a:ea typeface="+mn-lt"/>
              </a:rPr>
              <a:t>рив</a:t>
            </a:r>
            <a:r>
              <a:rPr lang="uk-UA" dirty="0">
                <a:ea typeface="+mn-lt"/>
              </a:rPr>
              <a:t>у</a:t>
            </a:r>
            <a:r>
              <a:rPr dirty="0">
                <a:ea typeface="+mn-lt"/>
              </a:rPr>
              <a:t>. При малих</a:t>
            </a:r>
            <a:r>
              <a:rPr lang="uk-UA" dirty="0">
                <a:ea typeface="+mn-lt"/>
              </a:rPr>
              <a:t> </a:t>
            </a:r>
            <a:br>
              <a:rPr lang="uk-UA" dirty="0">
                <a:ea typeface="+mn-lt"/>
              </a:rPr>
            </a:br>
            <a:r>
              <a:rPr dirty="0">
                <a:ea typeface="+mn-lt"/>
              </a:rPr>
              <a:t>значеннях n</a:t>
            </a:r>
            <a:r>
              <a:rPr baseline="-25000" dirty="0">
                <a:ea typeface="+mn-lt"/>
              </a:rPr>
              <a:t>0</a:t>
            </a:r>
            <a:r>
              <a:rPr dirty="0">
                <a:ea typeface="+mn-lt"/>
              </a:rPr>
              <a:t> коефіцієнт пропорційності m приблизно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дорівнює </a:t>
            </a:r>
            <a:r>
              <a:rPr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α</a:t>
            </a:r>
            <a:r>
              <a:rPr dirty="0">
                <a:ea typeface="+mn-lt"/>
              </a:rPr>
              <a:t>n. Це забезпечує експонентний ріст обсягу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популяції (ділянка 1</a:t>
            </a:r>
            <a:r>
              <a:rPr lang="uk-UA" dirty="0">
                <a:ea typeface="+mn-lt"/>
              </a:rPr>
              <a:t>), коли</a:t>
            </a:r>
            <a:r>
              <a:rPr dirty="0">
                <a:ea typeface="+mn-lt"/>
              </a:rPr>
              <a:t> ресурси популяції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практично цілком витрачаються на відтворення.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З ростом n стає помітно</a:t>
            </a:r>
            <a:r>
              <a:rPr lang="uk-UA" dirty="0">
                <a:ea typeface="+mn-lt"/>
              </a:rPr>
              <a:t>ю</a:t>
            </a:r>
            <a:r>
              <a:rPr dirty="0">
                <a:ea typeface="+mn-lt"/>
              </a:rPr>
              <a:t> смертність</a:t>
            </a:r>
            <a:r>
              <a:rPr lang="uk-UA" dirty="0">
                <a:ea typeface="+mn-lt"/>
              </a:rPr>
              <a:t>, оскільки</a:t>
            </a:r>
            <a:r>
              <a:rPr dirty="0">
                <a:ea typeface="+mn-lt"/>
              </a:rPr>
              <a:t> частина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популяції втрачає репродуктивні властивості. В околі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максимального значення швидкості графік n=n(t) </a:t>
            </a:r>
            <a:br>
              <a:rPr dirty="0">
                <a:ea typeface="+mn-lt"/>
              </a:rPr>
            </a:br>
            <a:r>
              <a:rPr lang="uk-UA" dirty="0">
                <a:ea typeface="+mn-lt"/>
              </a:rPr>
              <a:t>на</a:t>
            </a:r>
            <a:r>
              <a:rPr dirty="0">
                <a:ea typeface="+mn-lt"/>
              </a:rPr>
              <a:t>буває приблизно прямоліній</a:t>
            </a:r>
            <a:r>
              <a:rPr lang="uk-UA" dirty="0">
                <a:ea typeface="+mn-lt"/>
              </a:rPr>
              <a:t>ної</a:t>
            </a:r>
            <a:r>
              <a:rPr dirty="0">
                <a:ea typeface="+mn-lt"/>
              </a:rPr>
              <a:t> форм</a:t>
            </a:r>
            <a:r>
              <a:rPr lang="uk-UA" dirty="0">
                <a:ea typeface="+mn-lt"/>
              </a:rPr>
              <a:t>и</a:t>
            </a:r>
            <a:r>
              <a:rPr dirty="0">
                <a:ea typeface="+mn-lt"/>
              </a:rPr>
              <a:t> (ділянка 2).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З подальшим збільшенням n швидкість росту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наближається до нуля й обсяг популяції стабілізується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поблизу значення n</a:t>
            </a:r>
            <a:r>
              <a:rPr baseline="-25000" dirty="0">
                <a:ea typeface="+mn-lt"/>
              </a:rPr>
              <a:t>3</a:t>
            </a:r>
            <a:r>
              <a:rPr dirty="0">
                <a:ea typeface="+mn-lt"/>
              </a:rPr>
              <a:t> (ділянка 3).</a:t>
            </a:r>
            <a:endParaRPr lang="uk-UA" dirty="0">
              <a:ea typeface="+mn-lt"/>
              <a:cs typeface="+mn-lt"/>
            </a:endParaRPr>
          </a:p>
        </p:txBody>
      </p:sp>
      <p:graphicFrame>
        <p:nvGraphicFramePr>
          <p:cNvPr id="16" name="Object 15"/>
          <p:cNvGraphicFramePr/>
          <p:nvPr/>
        </p:nvGraphicFramePr>
        <p:xfrm>
          <a:off x="8002270" y="2778760"/>
          <a:ext cx="3914546" cy="3842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" name="" r:id="rId1" imgW="4349750" imgH="4477385" progId="Word.Document.8">
                  <p:embed/>
                </p:oleObj>
              </mc:Choice>
              <mc:Fallback>
                <p:oleObj name="" r:id="rId1" imgW="4349750" imgH="4477385" progId="Word.Document.8">
                  <p:embed/>
                  <p:pic>
                    <p:nvPicPr>
                      <p:cNvPr id="0" name="Picture 16"/>
                      <p:cNvPicPr/>
                      <p:nvPr/>
                    </p:nvPicPr>
                    <p:blipFill>
                      <a:blip r:embed="rId2"/>
                      <a:srcRect b="4652"/>
                      <a:stretch>
                        <a:fillRect/>
                      </a:stretch>
                    </p:blipFill>
                    <p:spPr>
                      <a:xfrm>
                        <a:off x="8002270" y="2778760"/>
                        <a:ext cx="3914546" cy="3842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r>
              <a:rPr lang="ru-RU" b="1">
                <a:latin typeface="Calibri" panose="020F0502020204030204"/>
                <a:ea typeface="Calibri" panose="020F0502020204030204"/>
                <a:cs typeface="Calibri" panose="020F0502020204030204"/>
              </a:rPr>
              <a:t>Вплив смертності на динаміку популяції</a:t>
            </a:r>
            <a:endParaRPr lang="ru-RU" b="1"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Wingdings,Sans-Serif" panose="05000000000000000000" pitchFamily="2" charset="2"/>
              <a:buChar char=""/>
            </a:pPr>
            <a:endParaRPr lang="uk-UA" b="1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</a:pPr>
            <a:endParaRPr lang="en-US" b="1" dirty="0"/>
          </a:p>
        </p:txBody>
      </p:sp>
      <p:sp>
        <p:nvSpPr>
          <p:cNvPr id="3" name="Oval 10"/>
          <p:cNvSpPr>
            <a:spLocks noChangeArrowheads="1"/>
          </p:cNvSpPr>
          <p:nvPr/>
        </p:nvSpPr>
        <p:spPr bwMode="auto">
          <a:xfrm rot="10800000">
            <a:off x="552826" y="135979"/>
            <a:ext cx="340492" cy="340294"/>
          </a:xfrm>
          <a:prstGeom prst="ellipse">
            <a:avLst/>
          </a:prstGeom>
          <a:gradFill rotWithShape="1">
            <a:gsLst>
              <a:gs pos="0">
                <a:srgbClr val="FFFFFF">
                  <a:alpha val="79999"/>
                </a:srgbClr>
              </a:gs>
              <a:gs pos="100000">
                <a:srgbClr val="FFFFFF">
                  <a:alpha val="20000"/>
                </a:srgbClr>
              </a:gs>
            </a:gsLst>
            <a:lin ang="189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defPPr>
              <a:defRPr lang="ru-RU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uk-UA"/>
          </a:p>
        </p:txBody>
      </p:sp>
      <p:grpSp>
        <p:nvGrpSpPr>
          <p:cNvPr id="13" name="Group 11"/>
          <p:cNvGrpSpPr/>
          <p:nvPr/>
        </p:nvGrpSpPr>
        <p:grpSpPr bwMode="auto">
          <a:xfrm rot="8100000" flipH="1">
            <a:off x="72843" y="273691"/>
            <a:ext cx="640953" cy="1069969"/>
            <a:chOff x="554040" y="402338"/>
            <a:chExt cx="641181" cy="1069728"/>
          </a:xfrm>
        </p:grpSpPr>
        <p:grpSp>
          <p:nvGrpSpPr>
            <p:cNvPr id="5" name="Group 12"/>
            <p:cNvGrpSpPr/>
            <p:nvPr/>
          </p:nvGrpSpPr>
          <p:grpSpPr bwMode="auto">
            <a:xfrm>
              <a:off x="878062" y="402338"/>
              <a:ext cx="317159" cy="932400"/>
              <a:chOff x="878062" y="402338"/>
              <a:chExt cx="317159" cy="932400"/>
            </a:xfrm>
          </p:grpSpPr>
          <p:sp>
            <p:nvSpPr>
              <p:cNvPr id="10" name="Freeform 68"/>
              <p:cNvSpPr/>
              <p:nvPr/>
            </p:nvSpPr>
            <p:spPr bwMode="auto">
              <a:xfrm>
                <a:off x="878062" y="402338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1" name="Freeform 69"/>
              <p:cNvSpPr/>
              <p:nvPr/>
            </p:nvSpPr>
            <p:spPr bwMode="auto">
              <a:xfrm>
                <a:off x="1037834" y="4023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2" name="Line 70"/>
              <p:cNvSpPr>
                <a:spLocks noChangeShapeType="1"/>
              </p:cNvSpPr>
              <p:nvPr/>
            </p:nvSpPr>
            <p:spPr bwMode="auto">
              <a:xfrm flipV="1">
                <a:off x="1037834" y="402338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  <p:grpSp>
          <p:nvGrpSpPr>
            <p:cNvPr id="6" name="Group 13"/>
            <p:cNvGrpSpPr/>
            <p:nvPr/>
          </p:nvGrpSpPr>
          <p:grpSpPr bwMode="auto">
            <a:xfrm rot="18900000" flipH="1">
              <a:off x="554040" y="539666"/>
              <a:ext cx="317159" cy="932400"/>
              <a:chOff x="554038" y="539666"/>
              <a:chExt cx="317159" cy="932400"/>
            </a:xfrm>
          </p:grpSpPr>
          <p:sp>
            <p:nvSpPr>
              <p:cNvPr id="7" name="Freeform 68"/>
              <p:cNvSpPr/>
              <p:nvPr/>
            </p:nvSpPr>
            <p:spPr bwMode="auto">
              <a:xfrm>
                <a:off x="554038" y="539666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8" name="Freeform 69"/>
              <p:cNvSpPr/>
              <p:nvPr/>
            </p:nvSpPr>
            <p:spPr bwMode="auto">
              <a:xfrm>
                <a:off x="713810" y="539666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9" name="Line 70"/>
              <p:cNvSpPr>
                <a:spLocks noChangeShapeType="1"/>
              </p:cNvSpPr>
              <p:nvPr/>
            </p:nvSpPr>
            <p:spPr bwMode="auto">
              <a:xfrm flipV="1">
                <a:off x="713810" y="539666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</p:grp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45795" y="1685925"/>
            <a:ext cx="10941685" cy="505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>
            <a:lvl1pPr marL="358775" indent="-358775" algn="l" rtl="0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079500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79500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798955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Звернемо увагу на те, що отримані результати можна інтерпретувати по різному. При постійному коефіцієнті народжуваності </a:t>
            </a:r>
            <a:r>
              <a:rPr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α</a:t>
            </a:r>
            <a:r>
              <a:rPr dirty="0">
                <a:ea typeface="+mn-lt"/>
              </a:rPr>
              <a:t> стабілізація забезпечується тим, що коефіцієнт смертності </a:t>
            </a:r>
            <a:r>
              <a:rPr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β</a:t>
            </a:r>
            <a:r>
              <a:rPr dirty="0">
                <a:ea typeface="+mn-lt"/>
              </a:rPr>
              <a:t> росте разом з n. Таким чином, з ростом обсягу популяції, вимирає усе більша відносна частка цієї популяції (наприклад, від нестачі продовольства). Інакше кажучи, живі істоти створюють явно надлишкову кількість потомства і значна частина цього потомства гине.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Замість цього можна вважати, що формула </a:t>
            </a:r>
            <a:r>
              <a:rPr lang="uk-UA" dirty="0">
                <a:ea typeface="+mn-lt"/>
              </a:rPr>
              <a:t>(2)</a:t>
            </a:r>
            <a:r>
              <a:rPr dirty="0">
                <a:ea typeface="+mn-lt"/>
              </a:rPr>
              <a:t> відбиває не ріст коефіцієнта смертності, а зменшення коефіцієнта народжуваності. Популяція обмежує свій обсяг цілеспрямовано, зменшуючи кількість нащадків не за рахунок їхньої смерті, а за рахунок регулювання народжуваності. У цьому випадку досягається той же результат стабілізації обсягу популяції, але зовсім іншими, ніж пропонував Мальтус, методами.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endParaRPr lang="uk-UA" dirty="0">
              <a:ea typeface="+mn-lt"/>
              <a:cs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r>
              <a:rPr lang="ru-RU" b="1">
                <a:latin typeface="Calibri" panose="020F0502020204030204"/>
                <a:ea typeface="Calibri" panose="020F0502020204030204"/>
                <a:cs typeface="Calibri" panose="020F0502020204030204"/>
              </a:rPr>
              <a:t>Система «хижак-жертва»</a:t>
            </a:r>
            <a:endParaRPr lang="ru-RU" b="1"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Wingdings,Sans-Serif" panose="05000000000000000000" pitchFamily="2" charset="2"/>
              <a:buChar char=""/>
            </a:pPr>
            <a:endParaRPr lang="uk-UA" b="1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</a:pPr>
            <a:endParaRPr lang="en-US" b="1" dirty="0"/>
          </a:p>
        </p:txBody>
      </p:sp>
      <p:sp>
        <p:nvSpPr>
          <p:cNvPr id="3" name="Oval 10"/>
          <p:cNvSpPr>
            <a:spLocks noChangeArrowheads="1"/>
          </p:cNvSpPr>
          <p:nvPr/>
        </p:nvSpPr>
        <p:spPr bwMode="auto">
          <a:xfrm rot="10800000">
            <a:off x="552826" y="135979"/>
            <a:ext cx="340492" cy="340294"/>
          </a:xfrm>
          <a:prstGeom prst="ellipse">
            <a:avLst/>
          </a:prstGeom>
          <a:gradFill rotWithShape="1">
            <a:gsLst>
              <a:gs pos="0">
                <a:srgbClr val="FFFFFF">
                  <a:alpha val="79999"/>
                </a:srgbClr>
              </a:gs>
              <a:gs pos="100000">
                <a:srgbClr val="FFFFFF">
                  <a:alpha val="20000"/>
                </a:srgbClr>
              </a:gs>
            </a:gsLst>
            <a:lin ang="189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defPPr>
              <a:defRPr lang="ru-RU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uk-UA"/>
          </a:p>
        </p:txBody>
      </p:sp>
      <p:grpSp>
        <p:nvGrpSpPr>
          <p:cNvPr id="13" name="Group 11"/>
          <p:cNvGrpSpPr/>
          <p:nvPr/>
        </p:nvGrpSpPr>
        <p:grpSpPr bwMode="auto">
          <a:xfrm rot="8100000" flipH="1">
            <a:off x="72843" y="273691"/>
            <a:ext cx="640953" cy="1069969"/>
            <a:chOff x="554040" y="402338"/>
            <a:chExt cx="641181" cy="1069728"/>
          </a:xfrm>
        </p:grpSpPr>
        <p:grpSp>
          <p:nvGrpSpPr>
            <p:cNvPr id="5" name="Group 12"/>
            <p:cNvGrpSpPr/>
            <p:nvPr/>
          </p:nvGrpSpPr>
          <p:grpSpPr bwMode="auto">
            <a:xfrm>
              <a:off x="878062" y="402338"/>
              <a:ext cx="317159" cy="932400"/>
              <a:chOff x="878062" y="402338"/>
              <a:chExt cx="317159" cy="932400"/>
            </a:xfrm>
          </p:grpSpPr>
          <p:sp>
            <p:nvSpPr>
              <p:cNvPr id="10" name="Freeform 68"/>
              <p:cNvSpPr/>
              <p:nvPr/>
            </p:nvSpPr>
            <p:spPr bwMode="auto">
              <a:xfrm>
                <a:off x="878062" y="402338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1" name="Freeform 69"/>
              <p:cNvSpPr/>
              <p:nvPr/>
            </p:nvSpPr>
            <p:spPr bwMode="auto">
              <a:xfrm>
                <a:off x="1037834" y="4023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2" name="Line 70"/>
              <p:cNvSpPr>
                <a:spLocks noChangeShapeType="1"/>
              </p:cNvSpPr>
              <p:nvPr/>
            </p:nvSpPr>
            <p:spPr bwMode="auto">
              <a:xfrm flipV="1">
                <a:off x="1037834" y="402338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  <p:grpSp>
          <p:nvGrpSpPr>
            <p:cNvPr id="6" name="Group 13"/>
            <p:cNvGrpSpPr/>
            <p:nvPr/>
          </p:nvGrpSpPr>
          <p:grpSpPr bwMode="auto">
            <a:xfrm rot="18900000" flipH="1">
              <a:off x="554040" y="539666"/>
              <a:ext cx="317159" cy="932400"/>
              <a:chOff x="554038" y="539666"/>
              <a:chExt cx="317159" cy="932400"/>
            </a:xfrm>
          </p:grpSpPr>
          <p:sp>
            <p:nvSpPr>
              <p:cNvPr id="7" name="Freeform 68"/>
              <p:cNvSpPr/>
              <p:nvPr/>
            </p:nvSpPr>
            <p:spPr bwMode="auto">
              <a:xfrm>
                <a:off x="554038" y="539666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8" name="Freeform 69"/>
              <p:cNvSpPr/>
              <p:nvPr/>
            </p:nvSpPr>
            <p:spPr bwMode="auto">
              <a:xfrm>
                <a:off x="713810" y="539666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9" name="Line 70"/>
              <p:cNvSpPr>
                <a:spLocks noChangeShapeType="1"/>
              </p:cNvSpPr>
              <p:nvPr/>
            </p:nvSpPr>
            <p:spPr bwMode="auto">
              <a:xfrm flipV="1">
                <a:off x="713810" y="539666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</p:grp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45795" y="1685925"/>
            <a:ext cx="11271250" cy="5132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>
            <a:lvl1pPr marL="358775" indent="-358775" algn="l" rtl="0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079500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79500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798955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uk-UA" dirty="0">
                <a:ea typeface="+mn-lt"/>
              </a:rPr>
              <a:t>Розглянемо більш </a:t>
            </a:r>
            <a:r>
              <a:rPr dirty="0">
                <a:ea typeface="+mn-lt"/>
              </a:rPr>
              <a:t>складн</a:t>
            </a:r>
            <a:r>
              <a:rPr lang="ru-RU" dirty="0">
                <a:ea typeface="+mn-lt"/>
              </a:rPr>
              <a:t>у</a:t>
            </a:r>
            <a:r>
              <a:rPr dirty="0">
                <a:ea typeface="+mn-lt"/>
              </a:rPr>
              <a:t> задач</a:t>
            </a:r>
            <a:r>
              <a:rPr lang="ru-RU" dirty="0">
                <a:ea typeface="+mn-lt"/>
              </a:rPr>
              <a:t>у</a:t>
            </a:r>
            <a:r>
              <a:rPr dirty="0">
                <a:ea typeface="+mn-lt"/>
              </a:rPr>
              <a:t> про взаємодію двох популяцій</a:t>
            </a:r>
            <a:r>
              <a:rPr lang="ru-RU" dirty="0">
                <a:ea typeface="+mn-lt"/>
              </a:rPr>
              <a:t>. Нехай обсяг однієї популяції дорівнює </a:t>
            </a:r>
            <a:r>
              <a:rPr lang="ru-RU" b="1" dirty="0">
                <a:ea typeface="+mn-lt"/>
              </a:rPr>
              <a:t>n</a:t>
            </a:r>
            <a:r>
              <a:rPr lang="ru-RU" b="1" baseline="-25000" dirty="0">
                <a:ea typeface="+mn-lt"/>
              </a:rPr>
              <a:t>1</a:t>
            </a:r>
            <a:r>
              <a:rPr lang="ru-RU" dirty="0">
                <a:ea typeface="+mn-lt"/>
              </a:rPr>
              <a:t>, а іншої – </a:t>
            </a:r>
            <a:r>
              <a:rPr lang="ru-RU" b="1" dirty="0">
                <a:ea typeface="+mn-lt"/>
              </a:rPr>
              <a:t>n</a:t>
            </a:r>
            <a:r>
              <a:rPr lang="ru-RU" b="1" baseline="-25000" dirty="0">
                <a:ea typeface="+mn-lt"/>
              </a:rPr>
              <a:t>2</a:t>
            </a:r>
            <a:r>
              <a:rPr lang="ru-RU" dirty="0">
                <a:ea typeface="+mn-lt"/>
              </a:rPr>
              <a:t>. Складемо диференціальні рівняння для обох популяцій:</a:t>
            </a:r>
            <a:br>
              <a:rPr lang="ru-RU" dirty="0">
                <a:ea typeface="+mn-lt"/>
              </a:rPr>
            </a:br>
            <a:endParaRPr lang="ru-RU"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Нехай перша популяція складається з </a:t>
            </a:r>
            <a:r>
              <a:rPr b="1" dirty="0">
                <a:ea typeface="+mn-lt"/>
              </a:rPr>
              <a:t>хижаків</a:t>
            </a:r>
            <a:r>
              <a:rPr dirty="0">
                <a:ea typeface="+mn-lt"/>
              </a:rPr>
              <a:t>, а друга – з </a:t>
            </a:r>
            <a:r>
              <a:rPr b="1" dirty="0">
                <a:ea typeface="+mn-lt"/>
              </a:rPr>
              <a:t>жертв</a:t>
            </a:r>
            <a:r>
              <a:rPr dirty="0">
                <a:ea typeface="+mn-lt"/>
              </a:rPr>
              <a:t>. 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Єдиним джерелом харчування </a:t>
            </a:r>
            <a:r>
              <a:rPr b="1" dirty="0">
                <a:ea typeface="+mn-lt"/>
              </a:rPr>
              <a:t>хижаків</a:t>
            </a:r>
            <a:r>
              <a:rPr dirty="0">
                <a:ea typeface="+mn-lt"/>
              </a:rPr>
              <a:t> є жертви, тому їхній коефіцієнт народжуваності пропорційний кількості жертв: </a:t>
            </a:r>
            <a:r>
              <a:rPr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α</a:t>
            </a:r>
            <a:r>
              <a:rPr baseline="-25000" dirty="0">
                <a:ea typeface="+mn-lt"/>
              </a:rPr>
              <a:t>1</a:t>
            </a:r>
            <a:r>
              <a:rPr dirty="0">
                <a:ea typeface="+mn-lt"/>
              </a:rPr>
              <a:t>=a</a:t>
            </a:r>
            <a:r>
              <a:rPr baseline="-25000" dirty="0">
                <a:ea typeface="+mn-lt"/>
              </a:rPr>
              <a:t>12</a:t>
            </a:r>
            <a:r>
              <a:rPr dirty="0">
                <a:ea typeface="+mn-lt"/>
              </a:rPr>
              <a:t>n</a:t>
            </a:r>
            <a:r>
              <a:rPr baseline="-25000" dirty="0">
                <a:ea typeface="+mn-lt"/>
              </a:rPr>
              <a:t>2</a:t>
            </a:r>
            <a:r>
              <a:rPr dirty="0">
                <a:ea typeface="+mn-lt"/>
              </a:rPr>
              <a:t>. Коефіцієнт природної смертності хижаків постійний: </a:t>
            </a:r>
            <a:r>
              <a:rPr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β</a:t>
            </a:r>
            <a:r>
              <a:rPr baseline="-25000" dirty="0">
                <a:ea typeface="+mn-lt"/>
              </a:rPr>
              <a:t>1</a:t>
            </a:r>
            <a:r>
              <a:rPr dirty="0">
                <a:ea typeface="+mn-lt"/>
              </a:rPr>
              <a:t>=a</a:t>
            </a:r>
            <a:r>
              <a:rPr baseline="-25000" dirty="0">
                <a:ea typeface="+mn-lt"/>
              </a:rPr>
              <a:t>11</a:t>
            </a:r>
            <a:r>
              <a:rPr dirty="0">
                <a:ea typeface="+mn-lt"/>
              </a:rPr>
              <a:t>. У підсумку сумарний коефіцієнт пропорційності буде: m</a:t>
            </a:r>
            <a:r>
              <a:rPr baseline="-25000" dirty="0">
                <a:ea typeface="+mn-lt"/>
              </a:rPr>
              <a:t>1</a:t>
            </a:r>
            <a:r>
              <a:rPr dirty="0">
                <a:ea typeface="+mn-lt"/>
              </a:rPr>
              <a:t>=</a:t>
            </a:r>
            <a:r>
              <a:rPr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α</a:t>
            </a:r>
            <a:r>
              <a:rPr baseline="-25000" dirty="0">
                <a:ea typeface="+mn-lt"/>
              </a:rPr>
              <a:t>1</a:t>
            </a:r>
            <a:r>
              <a:rPr dirty="0">
                <a:ea typeface="+mn-lt"/>
              </a:rPr>
              <a:t>–</a:t>
            </a:r>
            <a:r>
              <a:rPr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β</a:t>
            </a:r>
            <a:r>
              <a:rPr baseline="-25000" dirty="0">
                <a:ea typeface="+mn-lt"/>
              </a:rPr>
              <a:t>1</a:t>
            </a:r>
            <a:r>
              <a:rPr dirty="0">
                <a:ea typeface="+mn-lt"/>
              </a:rPr>
              <a:t>=a</a:t>
            </a:r>
            <a:r>
              <a:rPr baseline="-25000" dirty="0">
                <a:ea typeface="+mn-lt"/>
              </a:rPr>
              <a:t>12</a:t>
            </a:r>
            <a:r>
              <a:rPr dirty="0">
                <a:ea typeface="+mn-lt"/>
              </a:rPr>
              <a:t>n</a:t>
            </a:r>
            <a:r>
              <a:rPr baseline="-25000" dirty="0">
                <a:ea typeface="+mn-lt"/>
              </a:rPr>
              <a:t>2</a:t>
            </a:r>
            <a:r>
              <a:rPr dirty="0">
                <a:ea typeface="+mn-lt"/>
              </a:rPr>
              <a:t>–a</a:t>
            </a:r>
            <a:r>
              <a:rPr baseline="-25000" dirty="0">
                <a:ea typeface="+mn-lt"/>
              </a:rPr>
              <a:t>11</a:t>
            </a:r>
            <a:r>
              <a:rPr dirty="0">
                <a:ea typeface="+mn-lt"/>
              </a:rPr>
              <a:t>.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У </a:t>
            </a:r>
            <a:r>
              <a:rPr b="1" dirty="0">
                <a:ea typeface="+mn-lt"/>
              </a:rPr>
              <a:t>жертв</a:t>
            </a:r>
            <a:r>
              <a:rPr dirty="0">
                <a:ea typeface="+mn-lt"/>
              </a:rPr>
              <a:t> є якесь своє джерело харчування, що забезпечує їм постійний коефіцієнт народжуваності: </a:t>
            </a:r>
            <a:r>
              <a:rPr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α</a:t>
            </a:r>
            <a:r>
              <a:rPr baseline="-25000" dirty="0">
                <a:ea typeface="+mn-lt"/>
              </a:rPr>
              <a:t>2</a:t>
            </a:r>
            <a:r>
              <a:rPr dirty="0">
                <a:ea typeface="+mn-lt"/>
              </a:rPr>
              <a:t>=a</a:t>
            </a:r>
            <a:r>
              <a:rPr baseline="-25000" dirty="0">
                <a:ea typeface="+mn-lt"/>
              </a:rPr>
              <a:t>22</a:t>
            </a:r>
            <a:r>
              <a:rPr dirty="0">
                <a:ea typeface="+mn-lt"/>
              </a:rPr>
              <a:t>. Жодна з жертв не умирає своєю смертю; усі вони поїдаються хижаками; тому коефіцієнт смертності жертв пропорційний кількості хижаків: </a:t>
            </a:r>
            <a:r>
              <a:rPr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β</a:t>
            </a:r>
            <a:r>
              <a:rPr baseline="-25000" dirty="0">
                <a:ea typeface="+mn-lt"/>
              </a:rPr>
              <a:t>2</a:t>
            </a:r>
            <a:r>
              <a:rPr dirty="0">
                <a:ea typeface="+mn-lt"/>
              </a:rPr>
              <a:t>=a</a:t>
            </a:r>
            <a:r>
              <a:rPr baseline="-25000" dirty="0">
                <a:ea typeface="+mn-lt"/>
              </a:rPr>
              <a:t>21</a:t>
            </a:r>
            <a:r>
              <a:rPr dirty="0">
                <a:ea typeface="+mn-lt"/>
              </a:rPr>
              <a:t>n</a:t>
            </a:r>
            <a:r>
              <a:rPr baseline="-25000" dirty="0">
                <a:ea typeface="+mn-lt"/>
              </a:rPr>
              <a:t>1</a:t>
            </a:r>
            <a:r>
              <a:rPr dirty="0">
                <a:ea typeface="+mn-lt"/>
              </a:rPr>
              <a:t>. Сумарний коефіцієнт пропорційності для жертв дорівнює: m</a:t>
            </a:r>
            <a:r>
              <a:rPr baseline="-25000" dirty="0">
                <a:ea typeface="+mn-lt"/>
              </a:rPr>
              <a:t>2</a:t>
            </a:r>
            <a:r>
              <a:rPr dirty="0">
                <a:ea typeface="+mn-lt"/>
              </a:rPr>
              <a:t>=a</a:t>
            </a:r>
            <a:r>
              <a:rPr baseline="-25000" dirty="0">
                <a:ea typeface="+mn-lt"/>
              </a:rPr>
              <a:t>22</a:t>
            </a:r>
            <a:r>
              <a:rPr dirty="0">
                <a:ea typeface="+mn-lt"/>
              </a:rPr>
              <a:t>–a</a:t>
            </a:r>
            <a:r>
              <a:rPr baseline="-25000" dirty="0">
                <a:ea typeface="+mn-lt"/>
              </a:rPr>
              <a:t>21</a:t>
            </a:r>
            <a:r>
              <a:rPr dirty="0">
                <a:ea typeface="+mn-lt"/>
              </a:rPr>
              <a:t>n</a:t>
            </a:r>
            <a:r>
              <a:rPr baseline="-25000" dirty="0">
                <a:ea typeface="+mn-lt"/>
              </a:rPr>
              <a:t>1</a:t>
            </a:r>
            <a:r>
              <a:rPr dirty="0">
                <a:ea typeface="+mn-lt"/>
              </a:rPr>
              <a:t>.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endParaRPr lang="uk-UA" dirty="0">
              <a:ea typeface="+mn-lt"/>
              <a:cs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  <p:graphicFrame>
        <p:nvGraphicFramePr>
          <p:cNvPr id="14" name="Object -2147482608"/>
          <p:cNvGraphicFramePr/>
          <p:nvPr/>
        </p:nvGraphicFramePr>
        <p:xfrm>
          <a:off x="4856875" y="2451675"/>
          <a:ext cx="3401695" cy="608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2679700" imgH="609600" progId="Equation.2">
                  <p:embed/>
                </p:oleObj>
              </mc:Choice>
              <mc:Fallback>
                <p:oleObj name="" r:id="rId1" imgW="2679700" imgH="609600" progId="Equation.2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856875" y="2451675"/>
                        <a:ext cx="3401695" cy="6089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r>
              <a:rPr lang="ru-RU" b="1">
                <a:latin typeface="Calibri" panose="020F0502020204030204"/>
                <a:ea typeface="Calibri" panose="020F0502020204030204"/>
                <a:cs typeface="Calibri" panose="020F0502020204030204"/>
                <a:sym typeface="+mn-ea"/>
              </a:rPr>
              <a:t>Система «хижак-жертва»</a:t>
            </a:r>
            <a:endParaRPr lang="ru-RU" b="1"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Wingdings,Sans-Serif" panose="05000000000000000000" pitchFamily="2" charset="2"/>
              <a:buChar char=""/>
            </a:pPr>
            <a:endParaRPr lang="uk-UA" b="1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</a:pPr>
            <a:endParaRPr lang="en-US" b="1" dirty="0"/>
          </a:p>
        </p:txBody>
      </p:sp>
      <p:sp>
        <p:nvSpPr>
          <p:cNvPr id="3" name="Oval 10"/>
          <p:cNvSpPr>
            <a:spLocks noChangeArrowheads="1"/>
          </p:cNvSpPr>
          <p:nvPr/>
        </p:nvSpPr>
        <p:spPr bwMode="auto">
          <a:xfrm rot="10800000">
            <a:off x="552826" y="135979"/>
            <a:ext cx="340492" cy="340294"/>
          </a:xfrm>
          <a:prstGeom prst="ellipse">
            <a:avLst/>
          </a:prstGeom>
          <a:gradFill rotWithShape="1">
            <a:gsLst>
              <a:gs pos="0">
                <a:srgbClr val="FFFFFF">
                  <a:alpha val="79999"/>
                </a:srgbClr>
              </a:gs>
              <a:gs pos="100000">
                <a:srgbClr val="FFFFFF">
                  <a:alpha val="20000"/>
                </a:srgbClr>
              </a:gs>
            </a:gsLst>
            <a:lin ang="189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defPPr>
              <a:defRPr lang="ru-RU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uk-UA"/>
          </a:p>
        </p:txBody>
      </p:sp>
      <p:grpSp>
        <p:nvGrpSpPr>
          <p:cNvPr id="13" name="Group 11"/>
          <p:cNvGrpSpPr/>
          <p:nvPr/>
        </p:nvGrpSpPr>
        <p:grpSpPr bwMode="auto">
          <a:xfrm rot="8100000" flipH="1">
            <a:off x="72843" y="273691"/>
            <a:ext cx="640953" cy="1069969"/>
            <a:chOff x="554040" y="402338"/>
            <a:chExt cx="641181" cy="1069728"/>
          </a:xfrm>
        </p:grpSpPr>
        <p:grpSp>
          <p:nvGrpSpPr>
            <p:cNvPr id="5" name="Group 12"/>
            <p:cNvGrpSpPr/>
            <p:nvPr/>
          </p:nvGrpSpPr>
          <p:grpSpPr bwMode="auto">
            <a:xfrm>
              <a:off x="878062" y="402338"/>
              <a:ext cx="317159" cy="932400"/>
              <a:chOff x="878062" y="402338"/>
              <a:chExt cx="317159" cy="932400"/>
            </a:xfrm>
          </p:grpSpPr>
          <p:sp>
            <p:nvSpPr>
              <p:cNvPr id="10" name="Freeform 68"/>
              <p:cNvSpPr/>
              <p:nvPr/>
            </p:nvSpPr>
            <p:spPr bwMode="auto">
              <a:xfrm>
                <a:off x="878062" y="402338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1" name="Freeform 69"/>
              <p:cNvSpPr/>
              <p:nvPr/>
            </p:nvSpPr>
            <p:spPr bwMode="auto">
              <a:xfrm>
                <a:off x="1037834" y="4023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2" name="Line 70"/>
              <p:cNvSpPr>
                <a:spLocks noChangeShapeType="1"/>
              </p:cNvSpPr>
              <p:nvPr/>
            </p:nvSpPr>
            <p:spPr bwMode="auto">
              <a:xfrm flipV="1">
                <a:off x="1037834" y="402338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  <p:grpSp>
          <p:nvGrpSpPr>
            <p:cNvPr id="6" name="Group 13"/>
            <p:cNvGrpSpPr/>
            <p:nvPr/>
          </p:nvGrpSpPr>
          <p:grpSpPr bwMode="auto">
            <a:xfrm rot="18900000" flipH="1">
              <a:off x="554040" y="539666"/>
              <a:ext cx="317159" cy="932400"/>
              <a:chOff x="554038" y="539666"/>
              <a:chExt cx="317159" cy="932400"/>
            </a:xfrm>
          </p:grpSpPr>
          <p:sp>
            <p:nvSpPr>
              <p:cNvPr id="7" name="Freeform 68"/>
              <p:cNvSpPr/>
              <p:nvPr/>
            </p:nvSpPr>
            <p:spPr bwMode="auto">
              <a:xfrm>
                <a:off x="554038" y="539666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8" name="Freeform 69"/>
              <p:cNvSpPr/>
              <p:nvPr/>
            </p:nvSpPr>
            <p:spPr bwMode="auto">
              <a:xfrm>
                <a:off x="713810" y="539666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9" name="Line 70"/>
              <p:cNvSpPr>
                <a:spLocks noChangeShapeType="1"/>
              </p:cNvSpPr>
              <p:nvPr/>
            </p:nvSpPr>
            <p:spPr bwMode="auto">
              <a:xfrm flipV="1">
                <a:off x="713810" y="539666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</p:grp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45795" y="1685925"/>
            <a:ext cx="10941685" cy="505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>
            <a:lvl1pPr marL="358775" indent="-358775" algn="l" rtl="0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079500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79500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798955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З урахуванням отриманих вира</a:t>
            </a:r>
            <a:r>
              <a:rPr lang="uk-UA" dirty="0">
                <a:ea typeface="+mn-lt"/>
              </a:rPr>
              <a:t>зів</a:t>
            </a:r>
            <a:r>
              <a:rPr dirty="0">
                <a:ea typeface="+mn-lt"/>
              </a:rPr>
              <a:t> для m</a:t>
            </a:r>
            <a:r>
              <a:rPr baseline="-25000" dirty="0">
                <a:ea typeface="+mn-lt"/>
              </a:rPr>
              <a:t>1</a:t>
            </a:r>
            <a:r>
              <a:rPr dirty="0">
                <a:ea typeface="+mn-lt"/>
              </a:rPr>
              <a:t> і m</a:t>
            </a:r>
            <a:r>
              <a:rPr baseline="-25000" dirty="0">
                <a:ea typeface="+mn-lt"/>
              </a:rPr>
              <a:t>2</a:t>
            </a:r>
            <a:r>
              <a:rPr dirty="0">
                <a:ea typeface="+mn-lt"/>
              </a:rPr>
              <a:t> одержуємо</a:t>
            </a:r>
            <a:r>
              <a:rPr lang="uk-UA" dirty="0">
                <a:ea typeface="+mn-lt"/>
              </a:rPr>
              <a:t>:</a:t>
            </a:r>
            <a:br>
              <a:rPr lang="uk-UA" dirty="0">
                <a:ea typeface="+mn-lt"/>
              </a:rPr>
            </a:br>
            <a:br>
              <a:rPr lang="uk-UA" dirty="0">
                <a:ea typeface="+mn-lt"/>
              </a:rPr>
            </a:b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Ця система двох взаємозалежних рівнянь була вперше отримана італійським ученим Вольтерр</a:t>
            </a:r>
            <a:r>
              <a:rPr lang="uk-UA" dirty="0">
                <a:ea typeface="+mn-lt"/>
              </a:rPr>
              <a:t>а</a:t>
            </a:r>
            <a:r>
              <a:rPr dirty="0">
                <a:ea typeface="+mn-lt"/>
              </a:rPr>
              <a:t> і має його ім'я</a:t>
            </a:r>
            <a:r>
              <a:rPr lang="uk-UA" dirty="0">
                <a:ea typeface="+mn-lt"/>
              </a:rPr>
              <a:t>.</a:t>
            </a:r>
            <a:endParaRPr lang="uk-UA"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Рівняння Вольтерр</a:t>
            </a:r>
            <a:r>
              <a:rPr lang="uk-UA" dirty="0">
                <a:ea typeface="+mn-lt"/>
              </a:rPr>
              <a:t>а</a:t>
            </a:r>
            <a:r>
              <a:rPr dirty="0">
                <a:ea typeface="+mn-lt"/>
              </a:rPr>
              <a:t> є нелінійними, тому їхнє рішення зв'язане з деякими проблемами. Застосуємо, у зв'язку з цим, чисельний метод інтегрування даних рівнянь. Проведемо, попередньо, найпростіший аналіз рівнянь. Розглянемо питання про існування стаціонарного рішення, тобто постійних значень n</a:t>
            </a:r>
            <a:r>
              <a:rPr baseline="-25000" dirty="0">
                <a:ea typeface="+mn-lt"/>
              </a:rPr>
              <a:t>1</a:t>
            </a:r>
            <a:r>
              <a:rPr dirty="0">
                <a:ea typeface="+mn-lt"/>
              </a:rPr>
              <a:t> і n</a:t>
            </a:r>
            <a:r>
              <a:rPr baseline="-25000" dirty="0">
                <a:ea typeface="+mn-lt"/>
              </a:rPr>
              <a:t>2</a:t>
            </a:r>
            <a:r>
              <a:rPr dirty="0">
                <a:ea typeface="+mn-lt"/>
              </a:rPr>
              <a:t>. У цьому випадку похідні в </a:t>
            </a:r>
            <a:r>
              <a:rPr lang="uk-UA" dirty="0">
                <a:ea typeface="+mn-lt"/>
              </a:rPr>
              <a:t>лівих</a:t>
            </a:r>
            <a:r>
              <a:rPr dirty="0">
                <a:ea typeface="+mn-lt"/>
              </a:rPr>
              <a:t> частинах рівнянь (</a:t>
            </a:r>
            <a:r>
              <a:rPr lang="uk-UA" dirty="0">
                <a:ea typeface="+mn-lt"/>
              </a:rPr>
              <a:t>3</a:t>
            </a:r>
            <a:r>
              <a:rPr dirty="0">
                <a:ea typeface="+mn-lt"/>
              </a:rPr>
              <a:t>) обертаються в нуль і рівняння приймають ви</a:t>
            </a:r>
            <a:r>
              <a:rPr lang="ru-RU" dirty="0">
                <a:ea typeface="+mn-lt"/>
              </a:rPr>
              <a:t>гляд</a:t>
            </a:r>
            <a:r>
              <a:rPr lang="uk-UA" dirty="0">
                <a:ea typeface="+mn-lt"/>
              </a:rPr>
              <a:t>: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endParaRPr lang="uk-UA" dirty="0">
              <a:ea typeface="+mn-lt"/>
              <a:cs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  <p:graphicFrame>
        <p:nvGraphicFramePr>
          <p:cNvPr id="14" name="Object -2147482607"/>
          <p:cNvGraphicFramePr/>
          <p:nvPr/>
        </p:nvGraphicFramePr>
        <p:xfrm>
          <a:off x="3842563" y="2197675"/>
          <a:ext cx="53975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5397500" imgH="609600" progId="Equation.2">
                  <p:embed/>
                </p:oleObj>
              </mc:Choice>
              <mc:Fallback>
                <p:oleObj name="" r:id="rId1" imgW="5397500" imgH="609600" progId="Equation.2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842563" y="2197675"/>
                        <a:ext cx="5397500" cy="609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/>
          <p:nvPr/>
        </p:nvGraphicFramePr>
        <p:xfrm>
          <a:off x="4044840" y="5904377"/>
          <a:ext cx="4101465" cy="316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" name="" r:id="rId3" imgW="4102100" imgH="316865" progId="Equation.2">
                  <p:embed/>
                </p:oleObj>
              </mc:Choice>
              <mc:Fallback>
                <p:oleObj name="" r:id="rId3" imgW="4102100" imgH="316865" progId="Equation.2">
                  <p:embed/>
                  <p:pic>
                    <p:nvPicPr>
                      <p:cNvPr id="0" name="Picture 2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044840" y="5904377"/>
                        <a:ext cx="4101465" cy="3168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r>
              <a:rPr lang="ru-RU" b="1">
                <a:latin typeface="Calibri" panose="020F0502020204030204"/>
                <a:ea typeface="Calibri" panose="020F0502020204030204"/>
                <a:cs typeface="Calibri" panose="020F0502020204030204"/>
                <a:sym typeface="+mn-ea"/>
              </a:rPr>
              <a:t>Система «хижак-жертва»</a:t>
            </a:r>
            <a:endParaRPr lang="ru-RU" b="1"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Wingdings,Sans-Serif" panose="05000000000000000000" pitchFamily="2" charset="2"/>
              <a:buChar char=""/>
            </a:pPr>
            <a:endParaRPr lang="uk-UA" b="1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</a:pPr>
            <a:endParaRPr lang="en-US" b="1" dirty="0"/>
          </a:p>
        </p:txBody>
      </p:sp>
      <p:sp>
        <p:nvSpPr>
          <p:cNvPr id="3" name="Oval 10"/>
          <p:cNvSpPr>
            <a:spLocks noChangeArrowheads="1"/>
          </p:cNvSpPr>
          <p:nvPr/>
        </p:nvSpPr>
        <p:spPr bwMode="auto">
          <a:xfrm rot="10800000">
            <a:off x="552826" y="135979"/>
            <a:ext cx="340492" cy="340294"/>
          </a:xfrm>
          <a:prstGeom prst="ellipse">
            <a:avLst/>
          </a:prstGeom>
          <a:gradFill rotWithShape="1">
            <a:gsLst>
              <a:gs pos="0">
                <a:srgbClr val="FFFFFF">
                  <a:alpha val="79999"/>
                </a:srgbClr>
              </a:gs>
              <a:gs pos="100000">
                <a:srgbClr val="FFFFFF">
                  <a:alpha val="20000"/>
                </a:srgbClr>
              </a:gs>
            </a:gsLst>
            <a:lin ang="189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defPPr>
              <a:defRPr lang="ru-RU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uk-UA"/>
          </a:p>
        </p:txBody>
      </p:sp>
      <p:grpSp>
        <p:nvGrpSpPr>
          <p:cNvPr id="13" name="Group 11"/>
          <p:cNvGrpSpPr/>
          <p:nvPr/>
        </p:nvGrpSpPr>
        <p:grpSpPr bwMode="auto">
          <a:xfrm rot="8100000" flipH="1">
            <a:off x="72843" y="273691"/>
            <a:ext cx="640953" cy="1069969"/>
            <a:chOff x="554040" y="402338"/>
            <a:chExt cx="641181" cy="1069728"/>
          </a:xfrm>
        </p:grpSpPr>
        <p:grpSp>
          <p:nvGrpSpPr>
            <p:cNvPr id="5" name="Group 12"/>
            <p:cNvGrpSpPr/>
            <p:nvPr/>
          </p:nvGrpSpPr>
          <p:grpSpPr bwMode="auto">
            <a:xfrm>
              <a:off x="878062" y="402338"/>
              <a:ext cx="317159" cy="932400"/>
              <a:chOff x="878062" y="402338"/>
              <a:chExt cx="317159" cy="932400"/>
            </a:xfrm>
          </p:grpSpPr>
          <p:sp>
            <p:nvSpPr>
              <p:cNvPr id="10" name="Freeform 68"/>
              <p:cNvSpPr/>
              <p:nvPr/>
            </p:nvSpPr>
            <p:spPr bwMode="auto">
              <a:xfrm>
                <a:off x="878062" y="402338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1" name="Freeform 69"/>
              <p:cNvSpPr/>
              <p:nvPr/>
            </p:nvSpPr>
            <p:spPr bwMode="auto">
              <a:xfrm>
                <a:off x="1037834" y="4023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2" name="Line 70"/>
              <p:cNvSpPr>
                <a:spLocks noChangeShapeType="1"/>
              </p:cNvSpPr>
              <p:nvPr/>
            </p:nvSpPr>
            <p:spPr bwMode="auto">
              <a:xfrm flipV="1">
                <a:off x="1037834" y="402338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  <p:grpSp>
          <p:nvGrpSpPr>
            <p:cNvPr id="6" name="Group 13"/>
            <p:cNvGrpSpPr/>
            <p:nvPr/>
          </p:nvGrpSpPr>
          <p:grpSpPr bwMode="auto">
            <a:xfrm rot="18900000" flipH="1">
              <a:off x="554040" y="539666"/>
              <a:ext cx="317159" cy="932400"/>
              <a:chOff x="554038" y="539666"/>
              <a:chExt cx="317159" cy="932400"/>
            </a:xfrm>
          </p:grpSpPr>
          <p:sp>
            <p:nvSpPr>
              <p:cNvPr id="7" name="Freeform 68"/>
              <p:cNvSpPr/>
              <p:nvPr/>
            </p:nvSpPr>
            <p:spPr bwMode="auto">
              <a:xfrm>
                <a:off x="554038" y="539666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8" name="Freeform 69"/>
              <p:cNvSpPr/>
              <p:nvPr/>
            </p:nvSpPr>
            <p:spPr bwMode="auto">
              <a:xfrm>
                <a:off x="713810" y="539666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9" name="Line 70"/>
              <p:cNvSpPr>
                <a:spLocks noChangeShapeType="1"/>
              </p:cNvSpPr>
              <p:nvPr/>
            </p:nvSpPr>
            <p:spPr bwMode="auto">
              <a:xfrm flipV="1">
                <a:off x="713810" y="539666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</p:grp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25475" y="1685925"/>
            <a:ext cx="10941685" cy="5132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>
            <a:lvl1pPr marL="358775" indent="-358775" algn="l" rtl="0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079500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79500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798955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ru-RU" dirty="0">
                <a:ea typeface="+mn-lt"/>
              </a:rPr>
              <a:t>Отрим</a:t>
            </a:r>
            <a:r>
              <a:rPr lang="uk-UA" altLang="ru-RU" dirty="0">
                <a:ea typeface="+mn-lt"/>
              </a:rPr>
              <a:t>а</a:t>
            </a:r>
            <a:r>
              <a:rPr lang="ru-RU" dirty="0">
                <a:ea typeface="+mn-lt"/>
              </a:rPr>
              <a:t>н</a:t>
            </a:r>
            <a:r>
              <a:rPr lang="uk-UA" dirty="0">
                <a:ea typeface="+mn-lt"/>
              </a:rPr>
              <a:t>і а</a:t>
            </a:r>
            <a:r>
              <a:rPr dirty="0">
                <a:ea typeface="+mn-lt"/>
              </a:rPr>
              <a:t>лгебраїчні рівняння мають два рішення</a:t>
            </a:r>
            <a:r>
              <a:rPr lang="uk-UA" dirty="0">
                <a:ea typeface="+mn-lt"/>
              </a:rPr>
              <a:t>:</a:t>
            </a:r>
            <a:br>
              <a:rPr lang="uk-UA" dirty="0">
                <a:ea typeface="+mn-lt"/>
              </a:rPr>
            </a:br>
            <a:br>
              <a:rPr lang="uk-UA" dirty="0">
                <a:ea typeface="+mn-lt"/>
              </a:rPr>
            </a:br>
            <a:endParaRPr lang="uk-UA"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uk-UA" dirty="0">
                <a:ea typeface="+mn-lt"/>
              </a:rPr>
              <a:t>Для попереднього аналізу рівнянь (3) </a:t>
            </a:r>
            <a:br>
              <a:rPr lang="uk-UA" dirty="0">
                <a:ea typeface="+mn-lt"/>
              </a:rPr>
            </a:br>
            <a:r>
              <a:rPr lang="uk-UA" dirty="0">
                <a:ea typeface="+mn-lt"/>
              </a:rPr>
              <a:t>застосуємо </a:t>
            </a:r>
            <a:r>
              <a:rPr dirty="0">
                <a:ea typeface="+mn-lt"/>
              </a:rPr>
              <a:t>метод фазової площини.</a:t>
            </a:r>
            <a:r>
              <a:rPr lang="uk-UA" dirty="0">
                <a:ea typeface="+mn-lt"/>
              </a:rPr>
              <a:t> </a:t>
            </a:r>
            <a:endParaRPr lang="uk-UA"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Два стаціонарних рішення (4) відповідають</a:t>
            </a:r>
            <a:r>
              <a:rPr lang="uk-UA" dirty="0">
                <a:ea typeface="+mn-lt"/>
              </a:rPr>
              <a:t> </a:t>
            </a:r>
            <a:r>
              <a:rPr dirty="0">
                <a:ea typeface="+mn-lt"/>
              </a:rPr>
              <a:t>двом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особливим точкам на цій площині. З'єднаємо ці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точки відрізком, розіб'ємо його на кілька частин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і використаємо точки розбивки як початкові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значення при чисельному інтегруванні рівнянь.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uk-UA" dirty="0">
                <a:ea typeface="+mn-lt"/>
              </a:rPr>
              <a:t>Н</a:t>
            </a:r>
            <a:r>
              <a:rPr dirty="0">
                <a:ea typeface="+mn-lt"/>
              </a:rPr>
              <a:t>а </a:t>
            </a:r>
            <a:r>
              <a:rPr lang="uk-UA" dirty="0">
                <a:ea typeface="+mn-lt"/>
              </a:rPr>
              <a:t>фазовій площині бачимо дві</a:t>
            </a:r>
            <a:r>
              <a:rPr dirty="0">
                <a:ea typeface="+mn-lt"/>
              </a:rPr>
              <a:t> особливі точки.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Рішенню 1) відповідає особлива точка типу сідло,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а рішенню 2) – фокус.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endParaRPr lang="uk-UA" dirty="0">
              <a:ea typeface="+mn-lt"/>
              <a:cs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  <p:graphicFrame>
        <p:nvGraphicFramePr>
          <p:cNvPr id="14" name="Object -2147482605"/>
          <p:cNvGraphicFramePr/>
          <p:nvPr/>
        </p:nvGraphicFramePr>
        <p:xfrm>
          <a:off x="-93997463" y="-7889558"/>
          <a:ext cx="33480" cy="9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2590800" imgH="316865" progId="Equation.2">
                  <p:embed/>
                </p:oleObj>
              </mc:Choice>
              <mc:Fallback>
                <p:oleObj name="" r:id="rId1" imgW="2590800" imgH="316865" progId="Equation.2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-93997463" y="-7889558"/>
                        <a:ext cx="33480" cy="93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/>
          <p:nvPr/>
        </p:nvGraphicFramePr>
        <p:xfrm>
          <a:off x="1506755" y="2273448"/>
          <a:ext cx="1803400" cy="316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" r:id="rId3" imgW="1803400" imgH="316865" progId="Equation.2">
                  <p:embed/>
                </p:oleObj>
              </mc:Choice>
              <mc:Fallback>
                <p:oleObj name="" r:id="rId3" imgW="1803400" imgH="316865" progId="Equation.2">
                  <p:embed/>
                  <p:pic>
                    <p:nvPicPr>
                      <p:cNvPr id="0" name="Picture 1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06755" y="2273448"/>
                        <a:ext cx="1803400" cy="31686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/>
          <p:nvPr/>
        </p:nvGraphicFramePr>
        <p:xfrm>
          <a:off x="3802330" y="2129660"/>
          <a:ext cx="31623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" name="" r:id="rId5" imgW="3162300" imgH="673100" progId="Equation.2">
                  <p:embed/>
                </p:oleObj>
              </mc:Choice>
              <mc:Fallback>
                <p:oleObj name="" r:id="rId5" imgW="3162300" imgH="673100" progId="Equation.2">
                  <p:embed/>
                  <p:pic>
                    <p:nvPicPr>
                      <p:cNvPr id="0" name="Picture 1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02330" y="2129660"/>
                        <a:ext cx="3162300" cy="673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3742902" name="Object 1073742901"/>
          <p:cNvGraphicFramePr/>
          <p:nvPr/>
        </p:nvGraphicFramePr>
        <p:xfrm>
          <a:off x="7271385" y="2110105"/>
          <a:ext cx="4778375" cy="47161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" name="" r:id="rId7" imgW="9525" imgH="9525" progId="">
                  <p:embed/>
                </p:oleObj>
              </mc:Choice>
              <mc:Fallback>
                <p:oleObj name="" r:id="rId7" imgW="9525" imgH="9525" progId="">
                  <p:embed/>
                  <p:pic>
                    <p:nvPicPr>
                      <p:cNvPr id="0" name="Picture 18"/>
                      <p:cNvPicPr/>
                      <p:nvPr/>
                    </p:nvPicPr>
                    <p:blipFill>
                      <a:blip r:embed="rId8"/>
                      <a:srcRect b="4219"/>
                      <a:stretch>
                        <a:fillRect/>
                      </a:stretch>
                    </p:blipFill>
                    <p:spPr>
                      <a:xfrm>
                        <a:off x="7271385" y="2110105"/>
                        <a:ext cx="4778375" cy="471614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r>
              <a:rPr lang="ru-RU" b="1">
                <a:latin typeface="Calibri" panose="020F0502020204030204"/>
                <a:ea typeface="Calibri" panose="020F0502020204030204"/>
                <a:cs typeface="Calibri" panose="020F0502020204030204"/>
                <a:sym typeface="+mn-ea"/>
              </a:rPr>
              <a:t>Система «хижак-жертва»</a:t>
            </a:r>
            <a:endParaRPr lang="ru-RU" b="1"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Wingdings,Sans-Serif" panose="05000000000000000000" pitchFamily="2" charset="2"/>
              <a:buChar char=""/>
            </a:pPr>
            <a:endParaRPr lang="uk-UA" b="1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</a:pPr>
            <a:endParaRPr lang="en-US" b="1" dirty="0"/>
          </a:p>
        </p:txBody>
      </p:sp>
      <p:sp>
        <p:nvSpPr>
          <p:cNvPr id="3" name="Oval 10"/>
          <p:cNvSpPr>
            <a:spLocks noChangeArrowheads="1"/>
          </p:cNvSpPr>
          <p:nvPr/>
        </p:nvSpPr>
        <p:spPr bwMode="auto">
          <a:xfrm rot="10800000">
            <a:off x="552826" y="135979"/>
            <a:ext cx="340492" cy="340294"/>
          </a:xfrm>
          <a:prstGeom prst="ellipse">
            <a:avLst/>
          </a:prstGeom>
          <a:gradFill rotWithShape="1">
            <a:gsLst>
              <a:gs pos="0">
                <a:srgbClr val="FFFFFF">
                  <a:alpha val="79999"/>
                </a:srgbClr>
              </a:gs>
              <a:gs pos="100000">
                <a:srgbClr val="FFFFFF">
                  <a:alpha val="20000"/>
                </a:srgbClr>
              </a:gs>
            </a:gsLst>
            <a:lin ang="189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defPPr>
              <a:defRPr lang="ru-RU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uk-UA"/>
          </a:p>
        </p:txBody>
      </p:sp>
      <p:grpSp>
        <p:nvGrpSpPr>
          <p:cNvPr id="13" name="Group 11"/>
          <p:cNvGrpSpPr/>
          <p:nvPr/>
        </p:nvGrpSpPr>
        <p:grpSpPr bwMode="auto">
          <a:xfrm rot="8100000" flipH="1">
            <a:off x="72843" y="273691"/>
            <a:ext cx="640953" cy="1069969"/>
            <a:chOff x="554040" y="402338"/>
            <a:chExt cx="641181" cy="1069728"/>
          </a:xfrm>
        </p:grpSpPr>
        <p:grpSp>
          <p:nvGrpSpPr>
            <p:cNvPr id="5" name="Group 12"/>
            <p:cNvGrpSpPr/>
            <p:nvPr/>
          </p:nvGrpSpPr>
          <p:grpSpPr bwMode="auto">
            <a:xfrm>
              <a:off x="878062" y="402338"/>
              <a:ext cx="317159" cy="932400"/>
              <a:chOff x="878062" y="402338"/>
              <a:chExt cx="317159" cy="932400"/>
            </a:xfrm>
          </p:grpSpPr>
          <p:sp>
            <p:nvSpPr>
              <p:cNvPr id="10" name="Freeform 68"/>
              <p:cNvSpPr/>
              <p:nvPr/>
            </p:nvSpPr>
            <p:spPr bwMode="auto">
              <a:xfrm>
                <a:off x="878062" y="402338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1" name="Freeform 69"/>
              <p:cNvSpPr/>
              <p:nvPr/>
            </p:nvSpPr>
            <p:spPr bwMode="auto">
              <a:xfrm>
                <a:off x="1037834" y="4023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2" name="Line 70"/>
              <p:cNvSpPr>
                <a:spLocks noChangeShapeType="1"/>
              </p:cNvSpPr>
              <p:nvPr/>
            </p:nvSpPr>
            <p:spPr bwMode="auto">
              <a:xfrm flipV="1">
                <a:off x="1037834" y="402338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  <p:grpSp>
          <p:nvGrpSpPr>
            <p:cNvPr id="6" name="Group 13"/>
            <p:cNvGrpSpPr/>
            <p:nvPr/>
          </p:nvGrpSpPr>
          <p:grpSpPr bwMode="auto">
            <a:xfrm rot="18900000" flipH="1">
              <a:off x="554040" y="539666"/>
              <a:ext cx="317159" cy="932400"/>
              <a:chOff x="554038" y="539666"/>
              <a:chExt cx="317159" cy="932400"/>
            </a:xfrm>
          </p:grpSpPr>
          <p:sp>
            <p:nvSpPr>
              <p:cNvPr id="7" name="Freeform 68"/>
              <p:cNvSpPr/>
              <p:nvPr/>
            </p:nvSpPr>
            <p:spPr bwMode="auto">
              <a:xfrm>
                <a:off x="554038" y="539666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8" name="Freeform 69"/>
              <p:cNvSpPr/>
              <p:nvPr/>
            </p:nvSpPr>
            <p:spPr bwMode="auto">
              <a:xfrm>
                <a:off x="713810" y="539666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9" name="Line 70"/>
              <p:cNvSpPr>
                <a:spLocks noChangeShapeType="1"/>
              </p:cNvSpPr>
              <p:nvPr/>
            </p:nvSpPr>
            <p:spPr bwMode="auto">
              <a:xfrm flipV="1">
                <a:off x="713810" y="539666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</p:grp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45795" y="1685925"/>
            <a:ext cx="11340465" cy="505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>
            <a:lvl1pPr marL="358775" indent="-358775" algn="l" rtl="0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079500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79500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798955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Розглянемо докладно поводження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системи відповідно до самої зовнішньої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фазової кривої з </a:t>
            </a:r>
            <a:r>
              <a:rPr lang="uk-UA" dirty="0">
                <a:ea typeface="+mn-lt"/>
              </a:rPr>
              <a:t>наведених</a:t>
            </a:r>
            <a:r>
              <a:rPr dirty="0">
                <a:ea typeface="+mn-lt"/>
              </a:rPr>
              <a:t> на рис</a:t>
            </a:r>
            <a:r>
              <a:rPr lang="uk-UA" dirty="0">
                <a:ea typeface="+mn-lt"/>
              </a:rPr>
              <a:t>унку</a:t>
            </a:r>
            <a:r>
              <a:rPr dirty="0">
                <a:ea typeface="+mn-lt"/>
              </a:rPr>
              <a:t>.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Вона відповідає малим початковим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значенням n</a:t>
            </a:r>
            <a:r>
              <a:rPr baseline="-25000" dirty="0">
                <a:ea typeface="+mn-lt"/>
              </a:rPr>
              <a:t>1</a:t>
            </a:r>
            <a:r>
              <a:rPr dirty="0">
                <a:ea typeface="+mn-lt"/>
              </a:rPr>
              <a:t> і n</a:t>
            </a:r>
            <a:r>
              <a:rPr baseline="-25000" dirty="0">
                <a:ea typeface="+mn-lt"/>
              </a:rPr>
              <a:t>2</a:t>
            </a:r>
            <a:r>
              <a:rPr dirty="0">
                <a:ea typeface="+mn-lt"/>
              </a:rPr>
              <a:t>, тобто старту системи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з околу рішення 1). 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Відповідні залежності n</a:t>
            </a:r>
            <a:r>
              <a:rPr baseline="-25000" dirty="0">
                <a:ea typeface="+mn-lt"/>
              </a:rPr>
              <a:t>1</a:t>
            </a:r>
            <a:r>
              <a:rPr dirty="0">
                <a:ea typeface="+mn-lt"/>
              </a:rPr>
              <a:t>=n</a:t>
            </a:r>
            <a:r>
              <a:rPr baseline="-25000" dirty="0">
                <a:ea typeface="+mn-lt"/>
              </a:rPr>
              <a:t>1</a:t>
            </a:r>
            <a:r>
              <a:rPr dirty="0">
                <a:ea typeface="+mn-lt"/>
              </a:rPr>
              <a:t>(t) і n</a:t>
            </a:r>
            <a:r>
              <a:rPr baseline="-25000" dirty="0">
                <a:ea typeface="+mn-lt"/>
              </a:rPr>
              <a:t>2</a:t>
            </a:r>
            <a:r>
              <a:rPr dirty="0">
                <a:ea typeface="+mn-lt"/>
              </a:rPr>
              <a:t>=n</a:t>
            </a:r>
            <a:r>
              <a:rPr baseline="-25000" dirty="0">
                <a:ea typeface="+mn-lt"/>
              </a:rPr>
              <a:t>2</a:t>
            </a:r>
            <a:r>
              <a:rPr dirty="0">
                <a:ea typeface="+mn-lt"/>
              </a:rPr>
              <a:t>(t)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приведені на рис</a:t>
            </a:r>
            <a:r>
              <a:rPr lang="uk-UA" dirty="0">
                <a:ea typeface="+mn-lt"/>
              </a:rPr>
              <a:t>унку праворуч</a:t>
            </a:r>
            <a:r>
              <a:rPr dirty="0">
                <a:ea typeface="+mn-lt"/>
              </a:rPr>
              <a:t>.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endParaRPr lang="uk-UA" dirty="0">
              <a:ea typeface="+mn-lt"/>
              <a:cs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  <p:graphicFrame>
        <p:nvGraphicFramePr>
          <p:cNvPr id="1073742903" name="Object 1073742902"/>
          <p:cNvGraphicFramePr/>
          <p:nvPr/>
        </p:nvGraphicFramePr>
        <p:xfrm>
          <a:off x="6130290" y="1755140"/>
          <a:ext cx="5852795" cy="45554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9525" imgH="9525" progId="">
                  <p:embed/>
                </p:oleObj>
              </mc:Choice>
              <mc:Fallback>
                <p:oleObj name="" r:id="rId1" imgW="9525" imgH="9525" progId="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rcRect b="4014"/>
                      <a:stretch>
                        <a:fillRect/>
                      </a:stretch>
                    </p:blipFill>
                    <p:spPr>
                      <a:xfrm>
                        <a:off x="6130290" y="1755140"/>
                        <a:ext cx="5852795" cy="455549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29" name="Rectangle 3072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2" name="Rectangle 2"/>
          <p:cNvSpPr>
            <a:spLocks noGrp="1"/>
          </p:cNvSpPr>
          <p:nvPr>
            <p:ph type="title"/>
          </p:nvPr>
        </p:nvSpPr>
        <p:spPr>
          <a:xfrm>
            <a:off x="989400" y="251461"/>
            <a:ext cx="10213200" cy="1390902"/>
          </a:xfrm>
        </p:spPr>
        <p:txBody>
          <a:bodyPr anchor="ctr">
            <a:normAutofit/>
          </a:bodyPr>
          <a:lstStyle/>
          <a:p>
            <a:pPr algn="ctr"/>
            <a:r>
              <a:rPr lang="ru-RU" sz="4800">
                <a:latin typeface="Calibri" panose="020F0502020204030204"/>
                <a:ea typeface="Calibri" panose="020F0502020204030204"/>
                <a:cs typeface="Calibri" panose="020F0502020204030204"/>
              </a:rPr>
              <a:t>СИСТЕМА + АНАЛІЗ = ?</a:t>
            </a:r>
            <a:endParaRPr lang="uk-UA" sz="4800"/>
          </a:p>
        </p:txBody>
      </p:sp>
      <p:cxnSp>
        <p:nvCxnSpPr>
          <p:cNvPr id="30731" name="Straight Connector 30730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5819649" y="1893832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10"/>
          <p:cNvSpPr>
            <a:spLocks noChangeArrowheads="1"/>
          </p:cNvSpPr>
          <p:nvPr/>
        </p:nvSpPr>
        <p:spPr bwMode="auto">
          <a:xfrm rot="10800000">
            <a:off x="552826" y="135979"/>
            <a:ext cx="340492" cy="340294"/>
          </a:xfrm>
          <a:prstGeom prst="ellipse">
            <a:avLst/>
          </a:prstGeom>
          <a:gradFill rotWithShape="1">
            <a:gsLst>
              <a:gs pos="0">
                <a:srgbClr val="FFFFFF">
                  <a:alpha val="79999"/>
                </a:srgbClr>
              </a:gs>
              <a:gs pos="100000">
                <a:srgbClr val="FFFFFF">
                  <a:alpha val="20000"/>
                </a:srgbClr>
              </a:gs>
            </a:gsLst>
            <a:lin ang="189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defPPr>
              <a:defRPr lang="ru-RU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uk-UA"/>
          </a:p>
        </p:txBody>
      </p:sp>
      <p:grpSp>
        <p:nvGrpSpPr>
          <p:cNvPr id="13" name="Group 11"/>
          <p:cNvGrpSpPr/>
          <p:nvPr/>
        </p:nvGrpSpPr>
        <p:grpSpPr bwMode="auto">
          <a:xfrm rot="8100000" flipH="1">
            <a:off x="72843" y="273691"/>
            <a:ext cx="640953" cy="1069969"/>
            <a:chOff x="554040" y="402338"/>
            <a:chExt cx="641181" cy="1069728"/>
          </a:xfrm>
        </p:grpSpPr>
        <p:grpSp>
          <p:nvGrpSpPr>
            <p:cNvPr id="5" name="Group 12"/>
            <p:cNvGrpSpPr/>
            <p:nvPr/>
          </p:nvGrpSpPr>
          <p:grpSpPr bwMode="auto">
            <a:xfrm>
              <a:off x="878062" y="402338"/>
              <a:ext cx="317159" cy="932400"/>
              <a:chOff x="878062" y="402338"/>
              <a:chExt cx="317159" cy="932400"/>
            </a:xfrm>
          </p:grpSpPr>
          <p:sp>
            <p:nvSpPr>
              <p:cNvPr id="10" name="Freeform 68"/>
              <p:cNvSpPr/>
              <p:nvPr/>
            </p:nvSpPr>
            <p:spPr bwMode="auto">
              <a:xfrm>
                <a:off x="878062" y="402338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1" name="Freeform 69"/>
              <p:cNvSpPr/>
              <p:nvPr/>
            </p:nvSpPr>
            <p:spPr bwMode="auto">
              <a:xfrm>
                <a:off x="1037834" y="4023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2" name="Line 70"/>
              <p:cNvSpPr>
                <a:spLocks noChangeShapeType="1"/>
              </p:cNvSpPr>
              <p:nvPr/>
            </p:nvSpPr>
            <p:spPr bwMode="auto">
              <a:xfrm flipV="1">
                <a:off x="1037834" y="402338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  <p:grpSp>
          <p:nvGrpSpPr>
            <p:cNvPr id="6" name="Group 13"/>
            <p:cNvGrpSpPr/>
            <p:nvPr/>
          </p:nvGrpSpPr>
          <p:grpSpPr bwMode="auto">
            <a:xfrm rot="18900000" flipH="1">
              <a:off x="554040" y="539666"/>
              <a:ext cx="317159" cy="932400"/>
              <a:chOff x="554038" y="539666"/>
              <a:chExt cx="317159" cy="932400"/>
            </a:xfrm>
          </p:grpSpPr>
          <p:sp>
            <p:nvSpPr>
              <p:cNvPr id="7" name="Freeform 68"/>
              <p:cNvSpPr/>
              <p:nvPr/>
            </p:nvSpPr>
            <p:spPr bwMode="auto">
              <a:xfrm>
                <a:off x="554038" y="539666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8" name="Freeform 69"/>
              <p:cNvSpPr/>
              <p:nvPr/>
            </p:nvSpPr>
            <p:spPr bwMode="auto">
              <a:xfrm>
                <a:off x="713810" y="539666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9" name="Line 70"/>
              <p:cNvSpPr>
                <a:spLocks noChangeShapeType="1"/>
              </p:cNvSpPr>
              <p:nvPr/>
            </p:nvSpPr>
            <p:spPr bwMode="auto">
              <a:xfrm flipV="1">
                <a:off x="713810" y="539666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</p:grpSp>
      <p:graphicFrame>
        <p:nvGraphicFramePr>
          <p:cNvPr id="30725" name="Rectangle 3"/>
          <p:cNvGraphicFramePr/>
          <p:nvPr/>
        </p:nvGraphicFramePr>
        <p:xfrm>
          <a:off x="1079400" y="2843213"/>
          <a:ext cx="10033200" cy="292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r>
              <a:rPr lang="ru-RU" b="1">
                <a:latin typeface="Calibri" panose="020F0502020204030204"/>
                <a:ea typeface="Calibri" panose="020F0502020204030204"/>
                <a:cs typeface="Calibri" panose="020F0502020204030204"/>
                <a:sym typeface="+mn-ea"/>
              </a:rPr>
              <a:t>Система «хижак-жертва»</a:t>
            </a:r>
            <a:endParaRPr lang="ru-RU" b="1"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Wingdings,Sans-Serif" panose="05000000000000000000" pitchFamily="2" charset="2"/>
              <a:buChar char=""/>
            </a:pPr>
            <a:endParaRPr lang="uk-UA" b="1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</a:pPr>
            <a:endParaRPr lang="en-US" b="1" dirty="0"/>
          </a:p>
        </p:txBody>
      </p:sp>
      <p:sp>
        <p:nvSpPr>
          <p:cNvPr id="3" name="Oval 10"/>
          <p:cNvSpPr>
            <a:spLocks noChangeArrowheads="1"/>
          </p:cNvSpPr>
          <p:nvPr/>
        </p:nvSpPr>
        <p:spPr bwMode="auto">
          <a:xfrm rot="10800000">
            <a:off x="552826" y="135979"/>
            <a:ext cx="340492" cy="340294"/>
          </a:xfrm>
          <a:prstGeom prst="ellipse">
            <a:avLst/>
          </a:prstGeom>
          <a:gradFill rotWithShape="1">
            <a:gsLst>
              <a:gs pos="0">
                <a:srgbClr val="FFFFFF">
                  <a:alpha val="79999"/>
                </a:srgbClr>
              </a:gs>
              <a:gs pos="100000">
                <a:srgbClr val="FFFFFF">
                  <a:alpha val="20000"/>
                </a:srgbClr>
              </a:gs>
            </a:gsLst>
            <a:lin ang="189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defPPr>
              <a:defRPr lang="ru-RU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uk-UA"/>
          </a:p>
        </p:txBody>
      </p:sp>
      <p:grpSp>
        <p:nvGrpSpPr>
          <p:cNvPr id="13" name="Group 11"/>
          <p:cNvGrpSpPr/>
          <p:nvPr/>
        </p:nvGrpSpPr>
        <p:grpSpPr bwMode="auto">
          <a:xfrm rot="8100000" flipH="1">
            <a:off x="72843" y="273691"/>
            <a:ext cx="640953" cy="1069969"/>
            <a:chOff x="554040" y="402338"/>
            <a:chExt cx="641181" cy="1069728"/>
          </a:xfrm>
        </p:grpSpPr>
        <p:grpSp>
          <p:nvGrpSpPr>
            <p:cNvPr id="5" name="Group 12"/>
            <p:cNvGrpSpPr/>
            <p:nvPr/>
          </p:nvGrpSpPr>
          <p:grpSpPr bwMode="auto">
            <a:xfrm>
              <a:off x="878062" y="402338"/>
              <a:ext cx="317159" cy="932400"/>
              <a:chOff x="878062" y="402338"/>
              <a:chExt cx="317159" cy="932400"/>
            </a:xfrm>
          </p:grpSpPr>
          <p:sp>
            <p:nvSpPr>
              <p:cNvPr id="10" name="Freeform 68"/>
              <p:cNvSpPr/>
              <p:nvPr/>
            </p:nvSpPr>
            <p:spPr bwMode="auto">
              <a:xfrm>
                <a:off x="878062" y="402338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1" name="Freeform 69"/>
              <p:cNvSpPr/>
              <p:nvPr/>
            </p:nvSpPr>
            <p:spPr bwMode="auto">
              <a:xfrm>
                <a:off x="1037834" y="4023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2" name="Line 70"/>
              <p:cNvSpPr>
                <a:spLocks noChangeShapeType="1"/>
              </p:cNvSpPr>
              <p:nvPr/>
            </p:nvSpPr>
            <p:spPr bwMode="auto">
              <a:xfrm flipV="1">
                <a:off x="1037834" y="402338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  <p:grpSp>
          <p:nvGrpSpPr>
            <p:cNvPr id="6" name="Group 13"/>
            <p:cNvGrpSpPr/>
            <p:nvPr/>
          </p:nvGrpSpPr>
          <p:grpSpPr bwMode="auto">
            <a:xfrm rot="18900000" flipH="1">
              <a:off x="554040" y="539666"/>
              <a:ext cx="317159" cy="932400"/>
              <a:chOff x="554038" y="539666"/>
              <a:chExt cx="317159" cy="932400"/>
            </a:xfrm>
          </p:grpSpPr>
          <p:sp>
            <p:nvSpPr>
              <p:cNvPr id="7" name="Freeform 68"/>
              <p:cNvSpPr/>
              <p:nvPr/>
            </p:nvSpPr>
            <p:spPr bwMode="auto">
              <a:xfrm>
                <a:off x="554038" y="539666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8" name="Freeform 69"/>
              <p:cNvSpPr/>
              <p:nvPr/>
            </p:nvSpPr>
            <p:spPr bwMode="auto">
              <a:xfrm>
                <a:off x="713810" y="539666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9" name="Line 70"/>
              <p:cNvSpPr>
                <a:spLocks noChangeShapeType="1"/>
              </p:cNvSpPr>
              <p:nvPr/>
            </p:nvSpPr>
            <p:spPr bwMode="auto">
              <a:xfrm flipV="1">
                <a:off x="713810" y="539666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</p:grp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45795" y="1685925"/>
            <a:ext cx="11392535" cy="513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normAutofit lnSpcReduction="20000"/>
          </a:bodyPr>
          <a:lstStyle>
            <a:lvl1pPr marL="358775" indent="-358775" algn="l" rtl="0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079500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79500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798955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Якщо в початковий момент часу мало і хижаків і жертв, то перевага на стороні жертв. Їх майже не знищують, і вони починають стрімко розмножуватися.</a:t>
            </a:r>
            <a:r>
              <a:rPr lang="uk-UA" dirty="0">
                <a:ea typeface="+mn-lt"/>
              </a:rPr>
              <a:t> </a:t>
            </a:r>
            <a:r>
              <a:rPr dirty="0">
                <a:ea typeface="+mn-lt"/>
              </a:rPr>
              <a:t>При майже незмінній і навіть злегка убутній кількості хижаків кількість жертв швидко росте. 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Однак, коли ця кількість стає досить великою, створюються умови для швидкого розмноження хижаків. Тепер різко зростає кількість хижаків, а кількість жертв починає убувати.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Але у деякий момент часу створюється катастрофічна ситуація для хижаків, коли їх стає дуже багато, а жертв – дуже мало, і хижаки починають вимирати від голоду. Усе повертається в початкову точку.</a:t>
            </a:r>
            <a:r>
              <a:rPr lang="uk-UA" dirty="0">
                <a:ea typeface="+mn-lt"/>
              </a:rPr>
              <a:t> </a:t>
            </a:r>
            <a:endParaRPr lang="uk-UA"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uk-UA" dirty="0">
                <a:ea typeface="+mn-lt"/>
              </a:rPr>
              <a:t>Розглянемо тепер фазову криву, найбільш близьку до точки, що відповідає рішенню 2). Ця крива локалізована в околі стаціонарного рішення, що говорить про стійкий характер цього рішення. Відповідні залежності n</a:t>
            </a:r>
            <a:r>
              <a:rPr lang="uk-UA" baseline="-25000" dirty="0">
                <a:ea typeface="+mn-lt"/>
              </a:rPr>
              <a:t>1</a:t>
            </a:r>
            <a:r>
              <a:rPr lang="uk-UA" dirty="0">
                <a:ea typeface="+mn-lt"/>
              </a:rPr>
              <a:t>=n</a:t>
            </a:r>
            <a:r>
              <a:rPr lang="uk-UA" baseline="-25000" dirty="0">
                <a:ea typeface="+mn-lt"/>
              </a:rPr>
              <a:t>1</a:t>
            </a:r>
            <a:r>
              <a:rPr lang="uk-UA" dirty="0">
                <a:ea typeface="+mn-lt"/>
              </a:rPr>
              <a:t>(t) і n</a:t>
            </a:r>
            <a:r>
              <a:rPr lang="uk-UA" baseline="-25000" dirty="0">
                <a:ea typeface="+mn-lt"/>
              </a:rPr>
              <a:t>2</a:t>
            </a:r>
            <a:r>
              <a:rPr lang="uk-UA" dirty="0">
                <a:ea typeface="+mn-lt"/>
              </a:rPr>
              <a:t>=n</a:t>
            </a:r>
            <a:r>
              <a:rPr lang="uk-UA" baseline="-25000" dirty="0">
                <a:ea typeface="+mn-lt"/>
              </a:rPr>
              <a:t>2</a:t>
            </a:r>
            <a:r>
              <a:rPr lang="uk-UA" dirty="0">
                <a:ea typeface="+mn-lt"/>
              </a:rPr>
              <a:t>(t) також приведені на рисунку. Вони, як і фазова крива, показують невеликі коливання системи поблизу стаціонарного рішення.</a:t>
            </a:r>
            <a:endParaRPr lang="uk-UA" dirty="0">
              <a:ea typeface="+mn-lt"/>
              <a:cs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r>
              <a:rPr lang="ru-RU" b="1">
                <a:latin typeface="Calibri" panose="020F0502020204030204"/>
                <a:ea typeface="Calibri" panose="020F0502020204030204"/>
                <a:cs typeface="Calibri" panose="020F0502020204030204"/>
                <a:sym typeface="+mn-ea"/>
              </a:rPr>
              <a:t>Видозмінений варіант системи «хижак-жертва»</a:t>
            </a:r>
            <a:endParaRPr lang="ru-RU" b="1">
              <a:latin typeface="Calibri" panose="020F0502020204030204"/>
              <a:ea typeface="Calibri" panose="020F0502020204030204"/>
              <a:cs typeface="Calibri" panose="020F0502020204030204"/>
              <a:sym typeface="+mn-ea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half" idx="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Wingdings,Sans-Serif" panose="05000000000000000000" pitchFamily="2" charset="2"/>
              <a:buChar char=""/>
            </a:pPr>
            <a:endParaRPr lang="uk-UA" b="1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</a:pPr>
            <a:endParaRPr lang="en-US" b="1" dirty="0"/>
          </a:p>
        </p:txBody>
      </p:sp>
      <p:sp>
        <p:nvSpPr>
          <p:cNvPr id="3" name="Oval 10"/>
          <p:cNvSpPr>
            <a:spLocks noChangeArrowheads="1"/>
          </p:cNvSpPr>
          <p:nvPr/>
        </p:nvSpPr>
        <p:spPr bwMode="auto">
          <a:xfrm rot="10800000">
            <a:off x="552826" y="135979"/>
            <a:ext cx="340492" cy="340294"/>
          </a:xfrm>
          <a:prstGeom prst="ellipse">
            <a:avLst/>
          </a:prstGeom>
          <a:gradFill rotWithShape="1">
            <a:gsLst>
              <a:gs pos="0">
                <a:srgbClr val="FFFFFF">
                  <a:alpha val="79999"/>
                </a:srgbClr>
              </a:gs>
              <a:gs pos="100000">
                <a:srgbClr val="FFFFFF">
                  <a:alpha val="20000"/>
                </a:srgbClr>
              </a:gs>
            </a:gsLst>
            <a:lin ang="189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defPPr>
              <a:defRPr lang="ru-RU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uk-UA"/>
          </a:p>
        </p:txBody>
      </p:sp>
      <p:grpSp>
        <p:nvGrpSpPr>
          <p:cNvPr id="13" name="Group 11"/>
          <p:cNvGrpSpPr/>
          <p:nvPr/>
        </p:nvGrpSpPr>
        <p:grpSpPr bwMode="auto">
          <a:xfrm rot="8100000" flipH="1">
            <a:off x="72843" y="273691"/>
            <a:ext cx="640953" cy="1069969"/>
            <a:chOff x="554040" y="402338"/>
            <a:chExt cx="641181" cy="1069728"/>
          </a:xfrm>
        </p:grpSpPr>
        <p:grpSp>
          <p:nvGrpSpPr>
            <p:cNvPr id="5" name="Group 12"/>
            <p:cNvGrpSpPr/>
            <p:nvPr/>
          </p:nvGrpSpPr>
          <p:grpSpPr bwMode="auto">
            <a:xfrm>
              <a:off x="878062" y="402338"/>
              <a:ext cx="317159" cy="932400"/>
              <a:chOff x="878062" y="402338"/>
              <a:chExt cx="317159" cy="932400"/>
            </a:xfrm>
          </p:grpSpPr>
          <p:sp>
            <p:nvSpPr>
              <p:cNvPr id="10" name="Freeform 68"/>
              <p:cNvSpPr/>
              <p:nvPr/>
            </p:nvSpPr>
            <p:spPr bwMode="auto">
              <a:xfrm>
                <a:off x="878062" y="402338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1" name="Freeform 69"/>
              <p:cNvSpPr/>
              <p:nvPr/>
            </p:nvSpPr>
            <p:spPr bwMode="auto">
              <a:xfrm>
                <a:off x="1037834" y="4023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2" name="Line 70"/>
              <p:cNvSpPr>
                <a:spLocks noChangeShapeType="1"/>
              </p:cNvSpPr>
              <p:nvPr/>
            </p:nvSpPr>
            <p:spPr bwMode="auto">
              <a:xfrm flipV="1">
                <a:off x="1037834" y="402338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  <p:grpSp>
          <p:nvGrpSpPr>
            <p:cNvPr id="6" name="Group 13"/>
            <p:cNvGrpSpPr/>
            <p:nvPr/>
          </p:nvGrpSpPr>
          <p:grpSpPr bwMode="auto">
            <a:xfrm rot="18900000" flipH="1">
              <a:off x="554040" y="539666"/>
              <a:ext cx="317159" cy="932400"/>
              <a:chOff x="554038" y="539666"/>
              <a:chExt cx="317159" cy="932400"/>
            </a:xfrm>
          </p:grpSpPr>
          <p:sp>
            <p:nvSpPr>
              <p:cNvPr id="7" name="Freeform 68"/>
              <p:cNvSpPr/>
              <p:nvPr/>
            </p:nvSpPr>
            <p:spPr bwMode="auto">
              <a:xfrm>
                <a:off x="554038" y="539666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8" name="Freeform 69"/>
              <p:cNvSpPr/>
              <p:nvPr/>
            </p:nvSpPr>
            <p:spPr bwMode="auto">
              <a:xfrm>
                <a:off x="713810" y="539666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9" name="Line 70"/>
              <p:cNvSpPr>
                <a:spLocks noChangeShapeType="1"/>
              </p:cNvSpPr>
              <p:nvPr/>
            </p:nvSpPr>
            <p:spPr bwMode="auto">
              <a:xfrm flipV="1">
                <a:off x="713810" y="539666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</p:grp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45795" y="1685925"/>
            <a:ext cx="10941685" cy="505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>
            <a:lvl1pPr marL="358775" indent="-358775" algn="l" rtl="0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079500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79500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798955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У рівняннях Вольтерр</a:t>
            </a:r>
            <a:r>
              <a:rPr lang="ru-RU" dirty="0">
                <a:ea typeface="+mn-lt"/>
              </a:rPr>
              <a:t>а</a:t>
            </a:r>
            <a:r>
              <a:rPr dirty="0">
                <a:ea typeface="+mn-lt"/>
              </a:rPr>
              <a:t> коефіцієнти смертності як для хижаків, так і для жертв не залежать від власних обсягів цих популяцій. Тобто не врахований той ефект, що відігравав істотну роль при дослідженні одиночної популяції. Уведемо відповідні доданки, одержуючи</a:t>
            </a:r>
            <a:r>
              <a:rPr lang="uk-UA" dirty="0">
                <a:ea typeface="+mn-lt"/>
              </a:rPr>
              <a:t>,</a:t>
            </a:r>
            <a:r>
              <a:rPr lang="ru-RU" dirty="0">
                <a:ea typeface="+mn-lt"/>
              </a:rPr>
              <a:t> в результат</a:t>
            </a:r>
            <a:r>
              <a:rPr lang="uk-UA" dirty="0">
                <a:ea typeface="+mn-lt"/>
              </a:rPr>
              <a:t>і,</a:t>
            </a:r>
            <a:r>
              <a:rPr dirty="0">
                <a:ea typeface="+mn-lt"/>
              </a:rPr>
              <a:t> рівняння</a:t>
            </a:r>
            <a:r>
              <a:rPr lang="uk-UA" dirty="0">
                <a:ea typeface="+mn-lt"/>
              </a:rPr>
              <a:t>:</a:t>
            </a:r>
            <a:br>
              <a:rPr dirty="0">
                <a:ea typeface="+mn-lt"/>
              </a:rPr>
            </a:br>
            <a:br>
              <a:rPr dirty="0">
                <a:ea typeface="+mn-lt"/>
              </a:rPr>
            </a:b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Знову почнемо з пошуку стаціонарних рішень:</a:t>
            </a:r>
            <a:br>
              <a:rPr dirty="0">
                <a:ea typeface="+mn-lt"/>
              </a:rPr>
            </a:br>
            <a:br>
              <a:rPr dirty="0">
                <a:ea typeface="+mn-lt"/>
              </a:rPr>
            </a:b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Одне з рішень системи (</a:t>
            </a:r>
            <a:r>
              <a:rPr lang="uk-UA" dirty="0">
                <a:ea typeface="+mn-lt"/>
              </a:rPr>
              <a:t>6</a:t>
            </a:r>
            <a:r>
              <a:rPr dirty="0">
                <a:ea typeface="+mn-lt"/>
              </a:rPr>
              <a:t>) залишається, як і </a:t>
            </a:r>
            <a:r>
              <a:rPr lang="uk-UA" dirty="0">
                <a:ea typeface="+mn-lt"/>
              </a:rPr>
              <a:t>раніше</a:t>
            </a:r>
            <a:r>
              <a:rPr dirty="0">
                <a:ea typeface="+mn-lt"/>
              </a:rPr>
              <a:t>, нульовим: </a:t>
            </a:r>
            <a:r>
              <a:rPr lang="en-US" dirty="0">
                <a:ea typeface="+mn-lt"/>
              </a:rPr>
              <a:t>n</a:t>
            </a:r>
            <a:r>
              <a:rPr lang="en-US" baseline="-25000" dirty="0">
                <a:ea typeface="+mn-lt"/>
              </a:rPr>
              <a:t>1</a:t>
            </a:r>
            <a:r>
              <a:rPr lang="en-US" dirty="0">
                <a:ea typeface="+mn-lt"/>
              </a:rPr>
              <a:t>=0, n</a:t>
            </a:r>
            <a:r>
              <a:rPr lang="en-US" baseline="-25000" dirty="0">
                <a:ea typeface="+mn-lt"/>
              </a:rPr>
              <a:t>2</a:t>
            </a:r>
            <a:r>
              <a:rPr lang="en-US" dirty="0">
                <a:ea typeface="+mn-lt"/>
              </a:rPr>
              <a:t>=0</a:t>
            </a:r>
            <a:r>
              <a:rPr dirty="0">
                <a:ea typeface="+mn-lt"/>
              </a:rPr>
              <a:t>. Інше розшукується як рішення системи лінійних рівнянь: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endParaRPr lang="uk-UA" dirty="0">
              <a:ea typeface="+mn-lt"/>
              <a:cs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  <p:graphicFrame>
        <p:nvGraphicFramePr>
          <p:cNvPr id="-2147482602" name="Content Placeholder -2147482603"/>
          <p:cNvGraphicFramePr/>
          <p:nvPr>
            <p:ph sz="half" idx="1"/>
          </p:nvPr>
        </p:nvGraphicFramePr>
        <p:xfrm>
          <a:off x="3029588" y="3124090"/>
          <a:ext cx="6604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6604000" imgH="609600" progId="Equation.2">
                  <p:embed/>
                </p:oleObj>
              </mc:Choice>
              <mc:Fallback>
                <p:oleObj name="" r:id="rId1" imgW="6604000" imgH="609600" progId="Equation.2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029588" y="3124090"/>
                        <a:ext cx="6604000" cy="6096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-2147482601" name="Object -2147482602"/>
          <p:cNvGraphicFramePr/>
          <p:nvPr/>
        </p:nvGraphicFramePr>
        <p:xfrm>
          <a:off x="3271310" y="4328177"/>
          <a:ext cx="612076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" name="" r:id="rId3" imgW="6120765" imgH="316865" progId="Equation.2">
                  <p:embed/>
                </p:oleObj>
              </mc:Choice>
              <mc:Fallback>
                <p:oleObj name="" r:id="rId3" imgW="6120765" imgH="316865" progId="Equation.2">
                  <p:embed/>
                  <p:pic>
                    <p:nvPicPr>
                      <p:cNvPr id="0" name="Picture 1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71310" y="4328177"/>
                        <a:ext cx="6120765" cy="317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-2147482598" name="Object -2147482599"/>
          <p:cNvGraphicFramePr/>
          <p:nvPr/>
        </p:nvGraphicFramePr>
        <p:xfrm>
          <a:off x="4121150" y="5830082"/>
          <a:ext cx="39497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" name="" r:id="rId5" imgW="3949700" imgH="316865" progId="Equation.2">
                  <p:embed/>
                </p:oleObj>
              </mc:Choice>
              <mc:Fallback>
                <p:oleObj name="" r:id="rId5" imgW="3949700" imgH="316865" progId="Equation.2">
                  <p:embed/>
                  <p:pic>
                    <p:nvPicPr>
                      <p:cNvPr id="0" name="Picture 1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21150" y="5830082"/>
                        <a:ext cx="3949700" cy="317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r>
              <a:rPr lang="ru-RU" b="1">
                <a:latin typeface="Calibri" panose="020F0502020204030204"/>
                <a:ea typeface="Calibri" panose="020F0502020204030204"/>
                <a:cs typeface="Calibri" panose="020F0502020204030204"/>
                <a:sym typeface="+mn-ea"/>
              </a:rPr>
              <a:t>Видозмінений варіант системи «хижак-жертва»</a:t>
            </a:r>
            <a:endParaRPr lang="ru-RU" b="1"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half" idx="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Wingdings,Sans-Serif" panose="05000000000000000000" pitchFamily="2" charset="2"/>
              <a:buChar char=""/>
            </a:pPr>
            <a:endParaRPr lang="uk-UA" b="1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</a:pPr>
            <a:endParaRPr lang="en-US" b="1" dirty="0"/>
          </a:p>
        </p:txBody>
      </p:sp>
      <p:sp>
        <p:nvSpPr>
          <p:cNvPr id="3" name="Oval 10"/>
          <p:cNvSpPr>
            <a:spLocks noChangeArrowheads="1"/>
          </p:cNvSpPr>
          <p:nvPr/>
        </p:nvSpPr>
        <p:spPr bwMode="auto">
          <a:xfrm rot="10800000">
            <a:off x="552826" y="135979"/>
            <a:ext cx="340492" cy="340294"/>
          </a:xfrm>
          <a:prstGeom prst="ellipse">
            <a:avLst/>
          </a:prstGeom>
          <a:gradFill rotWithShape="1">
            <a:gsLst>
              <a:gs pos="0">
                <a:srgbClr val="FFFFFF">
                  <a:alpha val="79999"/>
                </a:srgbClr>
              </a:gs>
              <a:gs pos="100000">
                <a:srgbClr val="FFFFFF">
                  <a:alpha val="20000"/>
                </a:srgbClr>
              </a:gs>
            </a:gsLst>
            <a:lin ang="189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defPPr>
              <a:defRPr lang="ru-RU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uk-UA"/>
          </a:p>
        </p:txBody>
      </p:sp>
      <p:grpSp>
        <p:nvGrpSpPr>
          <p:cNvPr id="13" name="Group 11"/>
          <p:cNvGrpSpPr/>
          <p:nvPr/>
        </p:nvGrpSpPr>
        <p:grpSpPr bwMode="auto">
          <a:xfrm rot="8100000" flipH="1">
            <a:off x="72843" y="273691"/>
            <a:ext cx="640953" cy="1069969"/>
            <a:chOff x="554040" y="402338"/>
            <a:chExt cx="641181" cy="1069728"/>
          </a:xfrm>
        </p:grpSpPr>
        <p:grpSp>
          <p:nvGrpSpPr>
            <p:cNvPr id="5" name="Group 12"/>
            <p:cNvGrpSpPr/>
            <p:nvPr/>
          </p:nvGrpSpPr>
          <p:grpSpPr bwMode="auto">
            <a:xfrm>
              <a:off x="878062" y="402338"/>
              <a:ext cx="317159" cy="932400"/>
              <a:chOff x="878062" y="402338"/>
              <a:chExt cx="317159" cy="932400"/>
            </a:xfrm>
          </p:grpSpPr>
          <p:sp>
            <p:nvSpPr>
              <p:cNvPr id="10" name="Freeform 68"/>
              <p:cNvSpPr/>
              <p:nvPr/>
            </p:nvSpPr>
            <p:spPr bwMode="auto">
              <a:xfrm>
                <a:off x="878062" y="402338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1" name="Freeform 69"/>
              <p:cNvSpPr/>
              <p:nvPr/>
            </p:nvSpPr>
            <p:spPr bwMode="auto">
              <a:xfrm>
                <a:off x="1037834" y="4023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2" name="Line 70"/>
              <p:cNvSpPr>
                <a:spLocks noChangeShapeType="1"/>
              </p:cNvSpPr>
              <p:nvPr/>
            </p:nvSpPr>
            <p:spPr bwMode="auto">
              <a:xfrm flipV="1">
                <a:off x="1037834" y="402338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  <p:grpSp>
          <p:nvGrpSpPr>
            <p:cNvPr id="6" name="Group 13"/>
            <p:cNvGrpSpPr/>
            <p:nvPr/>
          </p:nvGrpSpPr>
          <p:grpSpPr bwMode="auto">
            <a:xfrm rot="18900000" flipH="1">
              <a:off x="554040" y="539666"/>
              <a:ext cx="317159" cy="932400"/>
              <a:chOff x="554038" y="539666"/>
              <a:chExt cx="317159" cy="932400"/>
            </a:xfrm>
          </p:grpSpPr>
          <p:sp>
            <p:nvSpPr>
              <p:cNvPr id="7" name="Freeform 68"/>
              <p:cNvSpPr/>
              <p:nvPr/>
            </p:nvSpPr>
            <p:spPr bwMode="auto">
              <a:xfrm>
                <a:off x="554038" y="539666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8" name="Freeform 69"/>
              <p:cNvSpPr/>
              <p:nvPr/>
            </p:nvSpPr>
            <p:spPr bwMode="auto">
              <a:xfrm>
                <a:off x="713810" y="539666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9" name="Line 70"/>
              <p:cNvSpPr>
                <a:spLocks noChangeShapeType="1"/>
              </p:cNvSpPr>
              <p:nvPr/>
            </p:nvSpPr>
            <p:spPr bwMode="auto">
              <a:xfrm flipV="1">
                <a:off x="713810" y="539666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</p:grp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45795" y="1685925"/>
            <a:ext cx="10941685" cy="505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>
            <a:lvl1pPr marL="358775" indent="-358775" algn="l" rtl="0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079500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79500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798955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uk-UA" dirty="0">
                <a:ea typeface="+mn-lt"/>
              </a:rPr>
              <a:t>Розвязуючи цю систему рівнянь знаходимо:</a:t>
            </a:r>
            <a:br>
              <a:rPr lang="uk-UA" dirty="0">
                <a:ea typeface="+mn-lt"/>
              </a:rPr>
            </a:br>
            <a:br>
              <a:rPr lang="uk-UA" dirty="0">
                <a:ea typeface="+mn-lt"/>
              </a:rPr>
            </a:b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Таким чином, кількість стаціонарних точок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залишил</a:t>
            </a:r>
            <a:r>
              <a:rPr lang="uk-UA" dirty="0">
                <a:ea typeface="+mn-lt"/>
              </a:rPr>
              <a:t>ась</a:t>
            </a:r>
            <a:r>
              <a:rPr dirty="0">
                <a:ea typeface="+mn-lt"/>
              </a:rPr>
              <a:t> колишньою. Однак характер рішення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тепер змінюється. На рис</a:t>
            </a:r>
            <a:r>
              <a:rPr lang="uk-UA" dirty="0">
                <a:ea typeface="+mn-lt"/>
              </a:rPr>
              <a:t>унах </a:t>
            </a:r>
            <a:r>
              <a:rPr dirty="0">
                <a:ea typeface="+mn-lt"/>
              </a:rPr>
              <a:t>приведені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результати чисельного інтегрування рівнянь (</a:t>
            </a:r>
            <a:r>
              <a:rPr lang="uk-UA" dirty="0">
                <a:ea typeface="+mn-lt"/>
              </a:rPr>
              <a:t>5</a:t>
            </a:r>
            <a:r>
              <a:rPr dirty="0">
                <a:ea typeface="+mn-lt"/>
              </a:rPr>
              <a:t>)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при r</a:t>
            </a:r>
            <a:r>
              <a:rPr baseline="-25000" dirty="0">
                <a:ea typeface="+mn-lt"/>
              </a:rPr>
              <a:t>1</a:t>
            </a:r>
            <a:r>
              <a:rPr dirty="0">
                <a:ea typeface="+mn-lt"/>
              </a:rPr>
              <a:t>=0.1, a</a:t>
            </a:r>
            <a:r>
              <a:rPr baseline="-25000" dirty="0">
                <a:ea typeface="+mn-lt"/>
              </a:rPr>
              <a:t>11</a:t>
            </a:r>
            <a:r>
              <a:rPr dirty="0">
                <a:ea typeface="+mn-lt"/>
              </a:rPr>
              <a:t>=1, a</a:t>
            </a:r>
            <a:r>
              <a:rPr baseline="-25000" dirty="0">
                <a:ea typeface="+mn-lt"/>
              </a:rPr>
              <a:t>12</a:t>
            </a:r>
            <a:r>
              <a:rPr dirty="0">
                <a:ea typeface="+mn-lt"/>
              </a:rPr>
              <a:t>=1, r</a:t>
            </a:r>
            <a:r>
              <a:rPr baseline="-25000" dirty="0">
                <a:ea typeface="+mn-lt"/>
              </a:rPr>
              <a:t>2</a:t>
            </a:r>
            <a:r>
              <a:rPr dirty="0">
                <a:ea typeface="+mn-lt"/>
              </a:rPr>
              <a:t>=0.1, a</a:t>
            </a:r>
            <a:r>
              <a:rPr baseline="-25000" dirty="0">
                <a:ea typeface="+mn-lt"/>
              </a:rPr>
              <a:t>21</a:t>
            </a:r>
            <a:r>
              <a:rPr dirty="0">
                <a:ea typeface="+mn-lt"/>
              </a:rPr>
              <a:t>=1, a</a:t>
            </a:r>
            <a:r>
              <a:rPr baseline="-25000" dirty="0">
                <a:ea typeface="+mn-lt"/>
              </a:rPr>
              <a:t>22</a:t>
            </a:r>
            <a:r>
              <a:rPr dirty="0">
                <a:ea typeface="+mn-lt"/>
              </a:rPr>
              <a:t>=1. 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Видно, що поводження системи істотно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відрізняється від попереднього</a:t>
            </a:r>
            <a:r>
              <a:rPr lang="uk-UA" dirty="0">
                <a:ea typeface="+mn-lt"/>
              </a:rPr>
              <a:t> </a:t>
            </a:r>
            <a:r>
              <a:rPr dirty="0">
                <a:ea typeface="+mn-lt"/>
              </a:rPr>
              <a:t>випадку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наявністю загасання коливань. Якими б н</a:t>
            </a:r>
            <a:r>
              <a:rPr lang="uk-UA" dirty="0">
                <a:ea typeface="+mn-lt"/>
              </a:rPr>
              <a:t>е </a:t>
            </a:r>
            <a:r>
              <a:rPr dirty="0">
                <a:ea typeface="+mn-lt"/>
              </a:rPr>
              <a:t>були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початкові умови, обсяги обох популяцій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прагнуть до стаціонарних значень (</a:t>
            </a:r>
            <a:r>
              <a:rPr lang="uk-UA" dirty="0">
                <a:ea typeface="+mn-lt"/>
              </a:rPr>
              <a:t>7</a:t>
            </a:r>
            <a:r>
              <a:rPr dirty="0">
                <a:ea typeface="+mn-lt"/>
              </a:rPr>
              <a:t>).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endParaRPr lang="uk-UA" dirty="0">
              <a:ea typeface="+mn-lt"/>
              <a:cs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  <p:graphicFrame>
        <p:nvGraphicFramePr>
          <p:cNvPr id="-2147482597" name="Content Placeholder -2147482598"/>
          <p:cNvGraphicFramePr/>
          <p:nvPr>
            <p:ph sz="half" idx="1"/>
          </p:nvPr>
        </p:nvGraphicFramePr>
        <p:xfrm>
          <a:off x="2055627" y="2090657"/>
          <a:ext cx="4888865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4888865" imgH="673100" progId="Equation.2">
                  <p:embed/>
                </p:oleObj>
              </mc:Choice>
              <mc:Fallback>
                <p:oleObj name="" r:id="rId1" imgW="4888865" imgH="673100" progId="Equation.2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055627" y="2090657"/>
                        <a:ext cx="4888865" cy="6731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3742904" name="Object 1073742903"/>
          <p:cNvGraphicFramePr/>
          <p:nvPr/>
        </p:nvGraphicFramePr>
        <p:xfrm>
          <a:off x="7239000" y="1843405"/>
          <a:ext cx="4795520" cy="4709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" name="" r:id="rId3" imgW="9525" imgH="9525" progId="">
                  <p:embed/>
                </p:oleObj>
              </mc:Choice>
              <mc:Fallback>
                <p:oleObj name="" r:id="rId3" imgW="9525" imgH="9525" progId="">
                  <p:embed/>
                  <p:pic>
                    <p:nvPicPr>
                      <p:cNvPr id="0" name="Picture 14"/>
                      <p:cNvPicPr/>
                      <p:nvPr/>
                    </p:nvPicPr>
                    <p:blipFill>
                      <a:blip r:embed="rId4"/>
                      <a:srcRect b="3853"/>
                      <a:stretch>
                        <a:fillRect/>
                      </a:stretch>
                    </p:blipFill>
                    <p:spPr>
                      <a:xfrm>
                        <a:off x="7239000" y="1843405"/>
                        <a:ext cx="4795520" cy="470979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r>
              <a:rPr lang="ru-RU" b="1">
                <a:latin typeface="Calibri" panose="020F0502020204030204"/>
                <a:ea typeface="Calibri" panose="020F0502020204030204"/>
                <a:cs typeface="Calibri" panose="020F0502020204030204"/>
                <a:sym typeface="+mn-ea"/>
              </a:rPr>
              <a:t>Видозмінений варіант системи «хижак-жертва»</a:t>
            </a:r>
            <a:endParaRPr lang="ru-RU" b="1"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half" idx="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Wingdings,Sans-Serif" panose="05000000000000000000" pitchFamily="2" charset="2"/>
              <a:buChar char=""/>
            </a:pPr>
            <a:endParaRPr lang="uk-UA" b="1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</a:pPr>
            <a:endParaRPr lang="en-US" b="1" dirty="0"/>
          </a:p>
        </p:txBody>
      </p:sp>
      <p:sp>
        <p:nvSpPr>
          <p:cNvPr id="3" name="Oval 10"/>
          <p:cNvSpPr>
            <a:spLocks noChangeArrowheads="1"/>
          </p:cNvSpPr>
          <p:nvPr/>
        </p:nvSpPr>
        <p:spPr bwMode="auto">
          <a:xfrm rot="10800000">
            <a:off x="552826" y="135979"/>
            <a:ext cx="340492" cy="340294"/>
          </a:xfrm>
          <a:prstGeom prst="ellipse">
            <a:avLst/>
          </a:prstGeom>
          <a:gradFill rotWithShape="1">
            <a:gsLst>
              <a:gs pos="0">
                <a:srgbClr val="FFFFFF">
                  <a:alpha val="79999"/>
                </a:srgbClr>
              </a:gs>
              <a:gs pos="100000">
                <a:srgbClr val="FFFFFF">
                  <a:alpha val="20000"/>
                </a:srgbClr>
              </a:gs>
            </a:gsLst>
            <a:lin ang="189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defPPr>
              <a:defRPr lang="ru-RU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uk-UA"/>
          </a:p>
        </p:txBody>
      </p:sp>
      <p:grpSp>
        <p:nvGrpSpPr>
          <p:cNvPr id="13" name="Group 11"/>
          <p:cNvGrpSpPr/>
          <p:nvPr/>
        </p:nvGrpSpPr>
        <p:grpSpPr bwMode="auto">
          <a:xfrm rot="8100000" flipH="1">
            <a:off x="72843" y="273691"/>
            <a:ext cx="640953" cy="1069969"/>
            <a:chOff x="554040" y="402338"/>
            <a:chExt cx="641181" cy="1069728"/>
          </a:xfrm>
        </p:grpSpPr>
        <p:grpSp>
          <p:nvGrpSpPr>
            <p:cNvPr id="5" name="Group 12"/>
            <p:cNvGrpSpPr/>
            <p:nvPr/>
          </p:nvGrpSpPr>
          <p:grpSpPr bwMode="auto">
            <a:xfrm>
              <a:off x="878062" y="402338"/>
              <a:ext cx="317159" cy="932400"/>
              <a:chOff x="878062" y="402338"/>
              <a:chExt cx="317159" cy="932400"/>
            </a:xfrm>
          </p:grpSpPr>
          <p:sp>
            <p:nvSpPr>
              <p:cNvPr id="10" name="Freeform 68"/>
              <p:cNvSpPr/>
              <p:nvPr/>
            </p:nvSpPr>
            <p:spPr bwMode="auto">
              <a:xfrm>
                <a:off x="878062" y="402338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1" name="Freeform 69"/>
              <p:cNvSpPr/>
              <p:nvPr/>
            </p:nvSpPr>
            <p:spPr bwMode="auto">
              <a:xfrm>
                <a:off x="1037834" y="4023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2" name="Line 70"/>
              <p:cNvSpPr>
                <a:spLocks noChangeShapeType="1"/>
              </p:cNvSpPr>
              <p:nvPr/>
            </p:nvSpPr>
            <p:spPr bwMode="auto">
              <a:xfrm flipV="1">
                <a:off x="1037834" y="402338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  <p:grpSp>
          <p:nvGrpSpPr>
            <p:cNvPr id="6" name="Group 13"/>
            <p:cNvGrpSpPr/>
            <p:nvPr/>
          </p:nvGrpSpPr>
          <p:grpSpPr bwMode="auto">
            <a:xfrm rot="18900000" flipH="1">
              <a:off x="554040" y="539666"/>
              <a:ext cx="317159" cy="932400"/>
              <a:chOff x="554038" y="539666"/>
              <a:chExt cx="317159" cy="932400"/>
            </a:xfrm>
          </p:grpSpPr>
          <p:sp>
            <p:nvSpPr>
              <p:cNvPr id="7" name="Freeform 68"/>
              <p:cNvSpPr/>
              <p:nvPr/>
            </p:nvSpPr>
            <p:spPr bwMode="auto">
              <a:xfrm>
                <a:off x="554038" y="539666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8" name="Freeform 69"/>
              <p:cNvSpPr/>
              <p:nvPr/>
            </p:nvSpPr>
            <p:spPr bwMode="auto">
              <a:xfrm>
                <a:off x="713810" y="539666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9" name="Line 70"/>
              <p:cNvSpPr>
                <a:spLocks noChangeShapeType="1"/>
              </p:cNvSpPr>
              <p:nvPr/>
            </p:nvSpPr>
            <p:spPr bwMode="auto">
              <a:xfrm flipV="1">
                <a:off x="713810" y="539666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</p:grp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45795" y="1685925"/>
            <a:ext cx="10941685" cy="505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>
            <a:lvl1pPr marL="358775" indent="-358775" algn="l" rtl="0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079500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79500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798955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uk-UA" dirty="0">
                <a:ea typeface="+mn-lt"/>
              </a:rPr>
              <a:t>Отримані</a:t>
            </a:r>
            <a:r>
              <a:rPr dirty="0">
                <a:ea typeface="+mn-lt"/>
              </a:rPr>
              <a:t> результат</a:t>
            </a:r>
            <a:r>
              <a:rPr lang="uk-UA" dirty="0">
                <a:ea typeface="+mn-lt"/>
              </a:rPr>
              <a:t>и</a:t>
            </a:r>
            <a:r>
              <a:rPr dirty="0">
                <a:ea typeface="+mn-lt"/>
              </a:rPr>
              <a:t> вигляда</a:t>
            </a:r>
            <a:r>
              <a:rPr lang="uk-UA" dirty="0">
                <a:ea typeface="+mn-lt"/>
              </a:rPr>
              <a:t>ють </a:t>
            </a:r>
            <a:br>
              <a:rPr lang="uk-UA" dirty="0">
                <a:ea typeface="+mn-lt"/>
              </a:rPr>
            </a:br>
            <a:r>
              <a:rPr dirty="0">
                <a:ea typeface="+mn-lt"/>
              </a:rPr>
              <a:t>більш природно, ніж незатухаючі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коливання, отримані в попередньому </a:t>
            </a:r>
            <a:br>
              <a:rPr dirty="0">
                <a:ea typeface="+mn-lt"/>
              </a:rPr>
            </a:br>
            <a:r>
              <a:rPr lang="uk-UA" dirty="0">
                <a:ea typeface="+mn-lt"/>
              </a:rPr>
              <a:t>випадку</a:t>
            </a:r>
            <a:r>
              <a:rPr dirty="0">
                <a:ea typeface="+mn-lt"/>
              </a:rPr>
              <a:t>. 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Дійсно, у природних умовах важко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уявити собі постійне розгойдування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обсягів популяцій з великою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амплітудою. 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Більш реальною є поступова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стабілізація цих обсягів навколо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якихось рівноважних значень, </a:t>
            </a:r>
            <a:br>
              <a:rPr dirty="0">
                <a:ea typeface="+mn-lt"/>
              </a:rPr>
            </a:br>
            <a:r>
              <a:rPr dirty="0">
                <a:ea typeface="+mn-lt"/>
              </a:rPr>
              <a:t>що і вийшло в даному випадку.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endParaRPr lang="uk-UA" dirty="0">
              <a:ea typeface="+mn-lt"/>
              <a:cs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  <p:graphicFrame>
        <p:nvGraphicFramePr>
          <p:cNvPr id="1073742859" name="Content Placeholder 1073742858"/>
          <p:cNvGraphicFramePr/>
          <p:nvPr>
            <p:ph sz="half" idx="1"/>
          </p:nvPr>
        </p:nvGraphicFramePr>
        <p:xfrm>
          <a:off x="6115685" y="1780540"/>
          <a:ext cx="5918200" cy="473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9525" imgH="9525" progId="">
                  <p:embed/>
                </p:oleObj>
              </mc:Choice>
              <mc:Fallback>
                <p:oleObj name="" r:id="rId1" imgW="9525" imgH="9525" progId="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2"/>
                      <a:srcRect t="2376" r="4634" b="4905"/>
                      <a:stretch>
                        <a:fillRect/>
                      </a:stretch>
                    </p:blipFill>
                    <p:spPr>
                      <a:xfrm>
                        <a:off x="6115685" y="1780540"/>
                        <a:ext cx="5918200" cy="4733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r>
              <a:rPr lang="ru-RU" b="1">
                <a:latin typeface="Calibri" panose="020F0502020204030204"/>
                <a:ea typeface="Calibri" panose="020F0502020204030204"/>
                <a:cs typeface="Calibri" panose="020F0502020204030204"/>
              </a:rPr>
              <a:t>Вплив смертності на динаміку популяції</a:t>
            </a:r>
            <a:endParaRPr lang="ru-RU" b="1"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Wingdings,Sans-Serif" panose="05000000000000000000" pitchFamily="2" charset="2"/>
              <a:buChar char=""/>
            </a:pPr>
            <a:endParaRPr lang="uk-UA" b="1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</a:pPr>
            <a:endParaRPr lang="en-US" b="1" dirty="0"/>
          </a:p>
        </p:txBody>
      </p:sp>
      <p:sp>
        <p:nvSpPr>
          <p:cNvPr id="3" name="Oval 10"/>
          <p:cNvSpPr>
            <a:spLocks noChangeArrowheads="1"/>
          </p:cNvSpPr>
          <p:nvPr/>
        </p:nvSpPr>
        <p:spPr bwMode="auto">
          <a:xfrm rot="10800000">
            <a:off x="552826" y="135979"/>
            <a:ext cx="340492" cy="340294"/>
          </a:xfrm>
          <a:prstGeom prst="ellipse">
            <a:avLst/>
          </a:prstGeom>
          <a:gradFill rotWithShape="1">
            <a:gsLst>
              <a:gs pos="0">
                <a:srgbClr val="FFFFFF">
                  <a:alpha val="79999"/>
                </a:srgbClr>
              </a:gs>
              <a:gs pos="100000">
                <a:srgbClr val="FFFFFF">
                  <a:alpha val="20000"/>
                </a:srgbClr>
              </a:gs>
            </a:gsLst>
            <a:lin ang="189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defPPr>
              <a:defRPr lang="ru-RU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uk-UA"/>
          </a:p>
        </p:txBody>
      </p:sp>
      <p:grpSp>
        <p:nvGrpSpPr>
          <p:cNvPr id="13" name="Group 11"/>
          <p:cNvGrpSpPr/>
          <p:nvPr/>
        </p:nvGrpSpPr>
        <p:grpSpPr bwMode="auto">
          <a:xfrm rot="8100000" flipH="1">
            <a:off x="72843" y="273691"/>
            <a:ext cx="640953" cy="1069969"/>
            <a:chOff x="554040" y="402338"/>
            <a:chExt cx="641181" cy="1069728"/>
          </a:xfrm>
        </p:grpSpPr>
        <p:grpSp>
          <p:nvGrpSpPr>
            <p:cNvPr id="5" name="Group 12"/>
            <p:cNvGrpSpPr/>
            <p:nvPr/>
          </p:nvGrpSpPr>
          <p:grpSpPr bwMode="auto">
            <a:xfrm>
              <a:off x="878062" y="402338"/>
              <a:ext cx="317159" cy="932400"/>
              <a:chOff x="878062" y="402338"/>
              <a:chExt cx="317159" cy="932400"/>
            </a:xfrm>
          </p:grpSpPr>
          <p:sp>
            <p:nvSpPr>
              <p:cNvPr id="10" name="Freeform 68"/>
              <p:cNvSpPr/>
              <p:nvPr/>
            </p:nvSpPr>
            <p:spPr bwMode="auto">
              <a:xfrm>
                <a:off x="878062" y="402338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1" name="Freeform 69"/>
              <p:cNvSpPr/>
              <p:nvPr/>
            </p:nvSpPr>
            <p:spPr bwMode="auto">
              <a:xfrm>
                <a:off x="1037834" y="4023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2" name="Line 70"/>
              <p:cNvSpPr>
                <a:spLocks noChangeShapeType="1"/>
              </p:cNvSpPr>
              <p:nvPr/>
            </p:nvSpPr>
            <p:spPr bwMode="auto">
              <a:xfrm flipV="1">
                <a:off x="1037834" y="402338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  <p:grpSp>
          <p:nvGrpSpPr>
            <p:cNvPr id="6" name="Group 13"/>
            <p:cNvGrpSpPr/>
            <p:nvPr/>
          </p:nvGrpSpPr>
          <p:grpSpPr bwMode="auto">
            <a:xfrm rot="18900000" flipH="1">
              <a:off x="554040" y="539666"/>
              <a:ext cx="317159" cy="932400"/>
              <a:chOff x="554038" y="539666"/>
              <a:chExt cx="317159" cy="932400"/>
            </a:xfrm>
          </p:grpSpPr>
          <p:sp>
            <p:nvSpPr>
              <p:cNvPr id="7" name="Freeform 68"/>
              <p:cNvSpPr/>
              <p:nvPr/>
            </p:nvSpPr>
            <p:spPr bwMode="auto">
              <a:xfrm>
                <a:off x="554038" y="539666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8" name="Freeform 69"/>
              <p:cNvSpPr/>
              <p:nvPr/>
            </p:nvSpPr>
            <p:spPr bwMode="auto">
              <a:xfrm>
                <a:off x="713810" y="539666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9" name="Line 70"/>
              <p:cNvSpPr>
                <a:spLocks noChangeShapeType="1"/>
              </p:cNvSpPr>
              <p:nvPr/>
            </p:nvSpPr>
            <p:spPr bwMode="auto">
              <a:xfrm flipV="1">
                <a:off x="713810" y="539666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</p:grp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45795" y="1685925"/>
            <a:ext cx="10941685" cy="505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>
            <a:lvl1pPr marL="358775" indent="-358775" algn="l" rtl="0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079500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79500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798955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Звернемо увагу на те, що отримані результати можна інтерпретувати по різному. При постійному коефіцієнті народжуваності </a:t>
            </a:r>
            <a:r>
              <a:rPr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α</a:t>
            </a:r>
            <a:r>
              <a:rPr dirty="0">
                <a:ea typeface="+mn-lt"/>
              </a:rPr>
              <a:t> стабілізація забезпечується тим, що коефіцієнт смертності </a:t>
            </a:r>
            <a:r>
              <a:rPr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β</a:t>
            </a:r>
            <a:r>
              <a:rPr dirty="0">
                <a:ea typeface="+mn-lt"/>
              </a:rPr>
              <a:t> росте разом з n. Таким чином, з ростом обсягу популяції, вимирає усе більша відносна частка цієї популяції (наприклад, від нестачі продовольства). Інакше кажучи, живі істоти створюють явно надлишкову кількість потомства і значна частина цього потомства гине.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Замість цього можна вважати, що формула </a:t>
            </a:r>
            <a:r>
              <a:rPr lang="uk-UA" dirty="0">
                <a:ea typeface="+mn-lt"/>
              </a:rPr>
              <a:t>(2)</a:t>
            </a:r>
            <a:r>
              <a:rPr dirty="0">
                <a:ea typeface="+mn-lt"/>
              </a:rPr>
              <a:t> відбиває не ріст коефіцієнта смертності, а зменшення коефіцієнта народжуваності. Популяція обмежує свій обсяг цілеспрямовано, зменшуючи кількість нащадків не за рахунок їхньої смерті, а за рахунок регулювання народжуваності. У цьому випадку досягається той же результат стабілізації обсягу популяції, але зовсім іншими, ніж пропонував Мальтус, методами.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endParaRPr lang="uk-UA" dirty="0">
              <a:ea typeface="+mn-lt"/>
              <a:cs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r>
              <a:rPr lang="ru-RU" b="1">
                <a:latin typeface="Calibri" panose="020F0502020204030204"/>
                <a:ea typeface="Calibri" panose="020F0502020204030204"/>
                <a:cs typeface="Calibri" panose="020F0502020204030204"/>
              </a:rPr>
              <a:t>Вплив смертності на динаміку популяції</a:t>
            </a:r>
            <a:endParaRPr lang="ru-RU" b="1"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Wingdings,Sans-Serif" panose="05000000000000000000" pitchFamily="2" charset="2"/>
              <a:buChar char=""/>
            </a:pPr>
            <a:endParaRPr lang="uk-UA" b="1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</a:pPr>
            <a:endParaRPr lang="en-US" b="1" dirty="0"/>
          </a:p>
        </p:txBody>
      </p:sp>
      <p:sp>
        <p:nvSpPr>
          <p:cNvPr id="3" name="Oval 10"/>
          <p:cNvSpPr>
            <a:spLocks noChangeArrowheads="1"/>
          </p:cNvSpPr>
          <p:nvPr/>
        </p:nvSpPr>
        <p:spPr bwMode="auto">
          <a:xfrm rot="10800000">
            <a:off x="552826" y="135979"/>
            <a:ext cx="340492" cy="340294"/>
          </a:xfrm>
          <a:prstGeom prst="ellipse">
            <a:avLst/>
          </a:prstGeom>
          <a:gradFill rotWithShape="1">
            <a:gsLst>
              <a:gs pos="0">
                <a:srgbClr val="FFFFFF">
                  <a:alpha val="79999"/>
                </a:srgbClr>
              </a:gs>
              <a:gs pos="100000">
                <a:srgbClr val="FFFFFF">
                  <a:alpha val="20000"/>
                </a:srgbClr>
              </a:gs>
            </a:gsLst>
            <a:lin ang="189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defPPr>
              <a:defRPr lang="ru-RU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uk-UA"/>
          </a:p>
        </p:txBody>
      </p:sp>
      <p:grpSp>
        <p:nvGrpSpPr>
          <p:cNvPr id="13" name="Group 11"/>
          <p:cNvGrpSpPr/>
          <p:nvPr/>
        </p:nvGrpSpPr>
        <p:grpSpPr bwMode="auto">
          <a:xfrm rot="8100000" flipH="1">
            <a:off x="72843" y="273691"/>
            <a:ext cx="640953" cy="1069969"/>
            <a:chOff x="554040" y="402338"/>
            <a:chExt cx="641181" cy="1069728"/>
          </a:xfrm>
        </p:grpSpPr>
        <p:grpSp>
          <p:nvGrpSpPr>
            <p:cNvPr id="5" name="Group 12"/>
            <p:cNvGrpSpPr/>
            <p:nvPr/>
          </p:nvGrpSpPr>
          <p:grpSpPr bwMode="auto">
            <a:xfrm>
              <a:off x="878062" y="402338"/>
              <a:ext cx="317159" cy="932400"/>
              <a:chOff x="878062" y="402338"/>
              <a:chExt cx="317159" cy="932400"/>
            </a:xfrm>
          </p:grpSpPr>
          <p:sp>
            <p:nvSpPr>
              <p:cNvPr id="10" name="Freeform 68"/>
              <p:cNvSpPr/>
              <p:nvPr/>
            </p:nvSpPr>
            <p:spPr bwMode="auto">
              <a:xfrm>
                <a:off x="878062" y="402338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1" name="Freeform 69"/>
              <p:cNvSpPr/>
              <p:nvPr/>
            </p:nvSpPr>
            <p:spPr bwMode="auto">
              <a:xfrm>
                <a:off x="1037834" y="4023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2" name="Line 70"/>
              <p:cNvSpPr>
                <a:spLocks noChangeShapeType="1"/>
              </p:cNvSpPr>
              <p:nvPr/>
            </p:nvSpPr>
            <p:spPr bwMode="auto">
              <a:xfrm flipV="1">
                <a:off x="1037834" y="402338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  <p:grpSp>
          <p:nvGrpSpPr>
            <p:cNvPr id="6" name="Group 13"/>
            <p:cNvGrpSpPr/>
            <p:nvPr/>
          </p:nvGrpSpPr>
          <p:grpSpPr bwMode="auto">
            <a:xfrm rot="18900000" flipH="1">
              <a:off x="554040" y="539666"/>
              <a:ext cx="317159" cy="932400"/>
              <a:chOff x="554038" y="539666"/>
              <a:chExt cx="317159" cy="932400"/>
            </a:xfrm>
          </p:grpSpPr>
          <p:sp>
            <p:nvSpPr>
              <p:cNvPr id="7" name="Freeform 68"/>
              <p:cNvSpPr/>
              <p:nvPr/>
            </p:nvSpPr>
            <p:spPr bwMode="auto">
              <a:xfrm>
                <a:off x="554038" y="539666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8" name="Freeform 69"/>
              <p:cNvSpPr/>
              <p:nvPr/>
            </p:nvSpPr>
            <p:spPr bwMode="auto">
              <a:xfrm>
                <a:off x="713810" y="539666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9" name="Line 70"/>
              <p:cNvSpPr>
                <a:spLocks noChangeShapeType="1"/>
              </p:cNvSpPr>
              <p:nvPr/>
            </p:nvSpPr>
            <p:spPr bwMode="auto">
              <a:xfrm flipV="1">
                <a:off x="713810" y="539666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</p:grp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45795" y="1685925"/>
            <a:ext cx="10941685" cy="505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>
            <a:lvl1pPr marL="358775" indent="-358775" algn="l" rtl="0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079500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79500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798955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Звернемо увагу на те, що отримані результати можна інтерпретувати по різному. При постійному коефіцієнті народжуваності </a:t>
            </a:r>
            <a:r>
              <a:rPr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α</a:t>
            </a:r>
            <a:r>
              <a:rPr dirty="0">
                <a:ea typeface="+mn-lt"/>
              </a:rPr>
              <a:t> стабілізація забезпечується тим, що коефіцієнт смертності </a:t>
            </a:r>
            <a:r>
              <a:rPr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β</a:t>
            </a:r>
            <a:r>
              <a:rPr dirty="0">
                <a:ea typeface="+mn-lt"/>
              </a:rPr>
              <a:t> росте разом з n. Таким чином, з ростом обсягу популяції, вимирає усе більша відносна частка цієї популяції (наприклад, від нестачі продовольства). Інакше кажучи, живі істоти створюють явно надлишкову кількість потомства і значна частина цього потомства гине.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dirty="0">
                <a:ea typeface="+mn-lt"/>
              </a:rPr>
              <a:t>Замість цього можна вважати, що формула </a:t>
            </a:r>
            <a:r>
              <a:rPr lang="uk-UA" dirty="0">
                <a:ea typeface="+mn-lt"/>
              </a:rPr>
              <a:t>(2)</a:t>
            </a:r>
            <a:r>
              <a:rPr dirty="0">
                <a:ea typeface="+mn-lt"/>
              </a:rPr>
              <a:t> відбиває не ріст коефіцієнта смертності, а зменшення коефіцієнта народжуваності. Популяція обмежує свій обсяг цілеспрямовано, зменшуючи кількість нащадків не за рахунок їхньої смерті, а за рахунок регулювання народжуваності. У цьому випадку досягається той же результат стабілізації обсягу популяції, але зовсім іншими, ніж пропонував Мальтус, методами.</a:t>
            </a:r>
            <a:endParaRPr dirty="0">
              <a:ea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endParaRPr lang="uk-UA" dirty="0">
              <a:ea typeface="+mn-lt"/>
              <a:cs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5826125" y="3525838"/>
            <a:ext cx="53975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459" name="Group 9"/>
          <p:cNvGrpSpPr>
            <a:grpSpLocks noGrp="1" noRot="1" noChangeAspect="1" noMove="1" noResize="1" noUngrp="1"/>
          </p:cNvGrpSpPr>
          <p:nvPr/>
        </p:nvGrpSpPr>
        <p:grpSpPr bwMode="auto">
          <a:xfrm rot="2700000">
            <a:off x="10128251" y="4178300"/>
            <a:ext cx="633412" cy="1862137"/>
            <a:chOff x="5959192" y="333389"/>
            <a:chExt cx="633413" cy="1862138"/>
          </a:xfrm>
        </p:grpSpPr>
        <p:grpSp>
          <p:nvGrpSpPr>
            <p:cNvPr id="19472" name="Group 10"/>
            <p:cNvGrpSpPr/>
            <p:nvPr/>
          </p:nvGrpSpPr>
          <p:grpSpPr bwMode="auto"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9474" name="Freeform 68"/>
              <p:cNvSpPr/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709612 h 298"/>
                  <a:gd name="T2" fmla="*/ 319088 w 67"/>
                  <a:gd name="T3" fmla="*/ 1419225 h 298"/>
                  <a:gd name="T4" fmla="*/ 319088 w 67"/>
                  <a:gd name="T5" fmla="*/ 0 h 298"/>
                  <a:gd name="T6" fmla="*/ 0 w 67"/>
                  <a:gd name="T7" fmla="*/ 709612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9475" name="Freeform 69"/>
              <p:cNvSpPr/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1419225 h 298"/>
                  <a:gd name="T4" fmla="*/ 314325 w 66"/>
                  <a:gd name="T5" fmla="*/ 709612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19473" name="Line 70"/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uk-UA"/>
            </a:p>
          </p:txBody>
        </p:sp>
      </p:grpSp>
      <p:sp useBgFill="1"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461" name="Заголовок 1"/>
          <p:cNvSpPr>
            <a:spLocks noGrp="1"/>
          </p:cNvSpPr>
          <p:nvPr>
            <p:ph type="title"/>
          </p:nvPr>
        </p:nvSpPr>
        <p:spPr>
          <a:xfrm>
            <a:off x="2106613" y="1096963"/>
            <a:ext cx="7978775" cy="2085975"/>
          </a:xfrm>
        </p:spPr>
        <p:txBody>
          <a:bodyPr/>
          <a:lstStyle/>
          <a:p>
            <a:pPr algn="ctr"/>
            <a:endParaRPr lang="en-US" altLang="uk-UA" sz="4800"/>
          </a:p>
        </p:txBody>
      </p:sp>
      <p:grpSp>
        <p:nvGrpSpPr>
          <p:cNvPr id="19462" name="Group 17"/>
          <p:cNvGrpSpPr>
            <a:grpSpLocks noGrp="1" noRot="1" noChangeAspect="1" noMove="1" noResize="1" noUngrp="1"/>
          </p:cNvGrpSpPr>
          <p:nvPr/>
        </p:nvGrpSpPr>
        <p:grpSpPr bwMode="auto">
          <a:xfrm rot="-8100000">
            <a:off x="9286875" y="3862389"/>
            <a:ext cx="1785937" cy="2211387"/>
            <a:chOff x="3125005" y="3171595"/>
            <a:chExt cx="1785984" cy="2211228"/>
          </a:xfrm>
        </p:grpSpPr>
        <p:grpSp>
          <p:nvGrpSpPr>
            <p:cNvPr id="19464" name="Group 18"/>
            <p:cNvGrpSpPr/>
            <p:nvPr/>
          </p:nvGrpSpPr>
          <p:grpSpPr bwMode="auto">
            <a:xfrm>
              <a:off x="3136819" y="3174345"/>
              <a:ext cx="1760933" cy="2208479"/>
              <a:chOff x="4749017" y="2998646"/>
              <a:chExt cx="1760933" cy="2208479"/>
            </a:xfrm>
          </p:grpSpPr>
          <p:cxnSp>
            <p:nvCxnSpPr>
              <p:cNvPr id="23" name="Straight Connector 22"/>
              <p:cNvCxnSpPr/>
              <p:nvPr/>
            </p:nvCxnSpPr>
            <p:spPr>
              <a:xfrm flipH="1">
                <a:off x="5629635" y="3000291"/>
                <a:ext cx="0" cy="2208053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10800000" flipH="1">
                <a:off x="4749111" y="4416920"/>
                <a:ext cx="1762171" cy="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ctangle 30"/>
              <p:cNvSpPr/>
              <p:nvPr/>
            </p:nvSpPr>
            <p:spPr>
              <a:xfrm rot="13500000">
                <a:off x="5138203" y="3222552"/>
                <a:ext cx="987354" cy="989038"/>
              </a:xfrm>
              <a:custGeom>
                <a:avLst/>
                <a:gdLst>
                  <a:gd name="connsiteX0" fmla="*/ 0 w 1302493"/>
                  <a:gd name="connsiteY0" fmla="*/ 0 h 1302493"/>
                  <a:gd name="connsiteX1" fmla="*/ 1302493 w 1302493"/>
                  <a:gd name="connsiteY1" fmla="*/ 0 h 1302493"/>
                  <a:gd name="connsiteX2" fmla="*/ 1302493 w 1302493"/>
                  <a:gd name="connsiteY2" fmla="*/ 1302493 h 1302493"/>
                  <a:gd name="connsiteX3" fmla="*/ 0 w 1302493"/>
                  <a:gd name="connsiteY3" fmla="*/ 1302493 h 1302493"/>
                  <a:gd name="connsiteX4" fmla="*/ 0 w 1302493"/>
                  <a:gd name="connsiteY4" fmla="*/ 0 h 1302493"/>
                  <a:gd name="connsiteX0-1" fmla="*/ 1302493 w 1393933"/>
                  <a:gd name="connsiteY0-2" fmla="*/ 1302493 h 1393933"/>
                  <a:gd name="connsiteX1-3" fmla="*/ 0 w 1393933"/>
                  <a:gd name="connsiteY1-4" fmla="*/ 1302493 h 1393933"/>
                  <a:gd name="connsiteX2-5" fmla="*/ 0 w 1393933"/>
                  <a:gd name="connsiteY2-6" fmla="*/ 0 h 1393933"/>
                  <a:gd name="connsiteX3-7" fmla="*/ 1302493 w 1393933"/>
                  <a:gd name="connsiteY3-8" fmla="*/ 0 h 1393933"/>
                  <a:gd name="connsiteX4-9" fmla="*/ 1393933 w 1393933"/>
                  <a:gd name="connsiteY4-10" fmla="*/ 1393933 h 1393933"/>
                  <a:gd name="connsiteX0-11" fmla="*/ 0 w 1393933"/>
                  <a:gd name="connsiteY0-12" fmla="*/ 1302493 h 1393933"/>
                  <a:gd name="connsiteX1-13" fmla="*/ 0 w 1393933"/>
                  <a:gd name="connsiteY1-14" fmla="*/ 0 h 1393933"/>
                  <a:gd name="connsiteX2-15" fmla="*/ 1302493 w 1393933"/>
                  <a:gd name="connsiteY2-16" fmla="*/ 0 h 1393933"/>
                  <a:gd name="connsiteX3-17" fmla="*/ 1393933 w 1393933"/>
                  <a:gd name="connsiteY3-18" fmla="*/ 1393933 h 1393933"/>
                  <a:gd name="connsiteX0-19" fmla="*/ 0 w 1302493"/>
                  <a:gd name="connsiteY0-20" fmla="*/ 1302493 h 1302493"/>
                  <a:gd name="connsiteX1-21" fmla="*/ 0 w 1302493"/>
                  <a:gd name="connsiteY1-22" fmla="*/ 0 h 1302493"/>
                  <a:gd name="connsiteX2-23" fmla="*/ 1302493 w 1302493"/>
                  <a:gd name="connsiteY2-24" fmla="*/ 0 h 130249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302493" h="1302493">
                    <a:moveTo>
                      <a:pt x="0" y="1302493"/>
                    </a:moveTo>
                    <a:lnTo>
                      <a:pt x="0" y="0"/>
                    </a:lnTo>
                    <a:lnTo>
                      <a:pt x="1302493" y="0"/>
                    </a:lnTo>
                  </a:path>
                </a:pathLst>
              </a:custGeom>
              <a:noFill/>
              <a:ln w="12700">
                <a:solidFill>
                  <a:srgbClr val="FFFF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26" name="Rectangle 30"/>
              <p:cNvSpPr/>
              <p:nvPr/>
            </p:nvSpPr>
            <p:spPr>
              <a:xfrm rot="13500000">
                <a:off x="5328690" y="3069588"/>
                <a:ext cx="606381" cy="608029"/>
              </a:xfrm>
              <a:custGeom>
                <a:avLst/>
                <a:gdLst>
                  <a:gd name="connsiteX0" fmla="*/ 0 w 1302493"/>
                  <a:gd name="connsiteY0" fmla="*/ 0 h 1302493"/>
                  <a:gd name="connsiteX1" fmla="*/ 1302493 w 1302493"/>
                  <a:gd name="connsiteY1" fmla="*/ 0 h 1302493"/>
                  <a:gd name="connsiteX2" fmla="*/ 1302493 w 1302493"/>
                  <a:gd name="connsiteY2" fmla="*/ 1302493 h 1302493"/>
                  <a:gd name="connsiteX3" fmla="*/ 0 w 1302493"/>
                  <a:gd name="connsiteY3" fmla="*/ 1302493 h 1302493"/>
                  <a:gd name="connsiteX4" fmla="*/ 0 w 1302493"/>
                  <a:gd name="connsiteY4" fmla="*/ 0 h 1302493"/>
                  <a:gd name="connsiteX0-1" fmla="*/ 1302493 w 1393933"/>
                  <a:gd name="connsiteY0-2" fmla="*/ 1302493 h 1393933"/>
                  <a:gd name="connsiteX1-3" fmla="*/ 0 w 1393933"/>
                  <a:gd name="connsiteY1-4" fmla="*/ 1302493 h 1393933"/>
                  <a:gd name="connsiteX2-5" fmla="*/ 0 w 1393933"/>
                  <a:gd name="connsiteY2-6" fmla="*/ 0 h 1393933"/>
                  <a:gd name="connsiteX3-7" fmla="*/ 1302493 w 1393933"/>
                  <a:gd name="connsiteY3-8" fmla="*/ 0 h 1393933"/>
                  <a:gd name="connsiteX4-9" fmla="*/ 1393933 w 1393933"/>
                  <a:gd name="connsiteY4-10" fmla="*/ 1393933 h 1393933"/>
                  <a:gd name="connsiteX0-11" fmla="*/ 0 w 1393933"/>
                  <a:gd name="connsiteY0-12" fmla="*/ 1302493 h 1393933"/>
                  <a:gd name="connsiteX1-13" fmla="*/ 0 w 1393933"/>
                  <a:gd name="connsiteY1-14" fmla="*/ 0 h 1393933"/>
                  <a:gd name="connsiteX2-15" fmla="*/ 1302493 w 1393933"/>
                  <a:gd name="connsiteY2-16" fmla="*/ 0 h 1393933"/>
                  <a:gd name="connsiteX3-17" fmla="*/ 1393933 w 1393933"/>
                  <a:gd name="connsiteY3-18" fmla="*/ 1393933 h 1393933"/>
                  <a:gd name="connsiteX0-19" fmla="*/ 0 w 1302493"/>
                  <a:gd name="connsiteY0-20" fmla="*/ 1302493 h 1302493"/>
                  <a:gd name="connsiteX1-21" fmla="*/ 0 w 1302493"/>
                  <a:gd name="connsiteY1-22" fmla="*/ 0 h 1302493"/>
                  <a:gd name="connsiteX2-23" fmla="*/ 1302493 w 1302493"/>
                  <a:gd name="connsiteY2-24" fmla="*/ 0 h 1302493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302493" h="1302493">
                    <a:moveTo>
                      <a:pt x="0" y="1302493"/>
                    </a:moveTo>
                    <a:lnTo>
                      <a:pt x="0" y="0"/>
                    </a:lnTo>
                    <a:lnTo>
                      <a:pt x="1302493" y="0"/>
                    </a:lnTo>
                  </a:path>
                </a:pathLst>
              </a:custGeom>
              <a:noFill/>
              <a:ln w="12700">
                <a:solidFill>
                  <a:srgbClr val="FFFF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grpSp>
          <p:nvGrpSpPr>
            <p:cNvPr id="19465" name="Group 19"/>
            <p:cNvGrpSpPr/>
            <p:nvPr/>
          </p:nvGrpSpPr>
          <p:grpSpPr bwMode="auto">
            <a:xfrm>
              <a:off x="3125006" y="3171595"/>
              <a:ext cx="1785984" cy="1799739"/>
              <a:chOff x="6879836" y="3516901"/>
              <a:chExt cx="1785984" cy="1799739"/>
            </a:xfrm>
          </p:grpSpPr>
          <p:sp>
            <p:nvSpPr>
              <p:cNvPr id="19466" name="Freeform: Shape 20"/>
              <p:cNvSpPr/>
              <p:nvPr/>
            </p:nvSpPr>
            <p:spPr bwMode="auto">
              <a:xfrm>
                <a:off x="6879836" y="3521665"/>
                <a:ext cx="892801" cy="1794975"/>
              </a:xfrm>
              <a:custGeom>
                <a:avLst/>
                <a:gdLst>
                  <a:gd name="T0" fmla="*/ 892801 w 892801"/>
                  <a:gd name="T1" fmla="*/ 0 h 1794975"/>
                  <a:gd name="T2" fmla="*/ 892801 w 892801"/>
                  <a:gd name="T3" fmla="*/ 1434622 h 1794975"/>
                  <a:gd name="T4" fmla="*/ 845919 w 892801"/>
                  <a:gd name="T5" fmla="*/ 1533379 h 1794975"/>
                  <a:gd name="T6" fmla="*/ 440820 w 892801"/>
                  <a:gd name="T7" fmla="*/ 1794916 h 1794975"/>
                  <a:gd name="T8" fmla="*/ 379878 w 892801"/>
                  <a:gd name="T9" fmla="*/ 1791253 h 1794975"/>
                  <a:gd name="T10" fmla="*/ 763083 w 892801"/>
                  <a:gd name="T11" fmla="*/ 100140 h 1794975"/>
                  <a:gd name="T12" fmla="*/ 892801 w 892801"/>
                  <a:gd name="T13" fmla="*/ 0 h 179497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92801" h="1794975">
                    <a:moveTo>
                      <a:pt x="892801" y="0"/>
                    </a:moveTo>
                    <a:lnTo>
                      <a:pt x="892801" y="1434622"/>
                    </a:lnTo>
                    <a:lnTo>
                      <a:pt x="845919" y="1533379"/>
                    </a:lnTo>
                    <a:cubicBezTo>
                      <a:pt x="735106" y="1711682"/>
                      <a:pt x="584368" y="1792418"/>
                      <a:pt x="440820" y="1794916"/>
                    </a:cubicBezTo>
                    <a:cubicBezTo>
                      <a:pt x="420314" y="1795273"/>
                      <a:pt x="399954" y="1794033"/>
                      <a:pt x="379878" y="1791253"/>
                    </a:cubicBezTo>
                    <a:cubicBezTo>
                      <a:pt x="-41718" y="1732871"/>
                      <a:pt x="-338017" y="995203"/>
                      <a:pt x="763083" y="100140"/>
                    </a:cubicBezTo>
                    <a:lnTo>
                      <a:pt x="892801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  <p:sp>
            <p:nvSpPr>
              <p:cNvPr id="19467" name="Freeform: Shape 21"/>
              <p:cNvSpPr/>
              <p:nvPr/>
            </p:nvSpPr>
            <p:spPr bwMode="auto">
              <a:xfrm>
                <a:off x="7772637" y="3516901"/>
                <a:ext cx="893183" cy="1795123"/>
              </a:xfrm>
              <a:custGeom>
                <a:avLst/>
                <a:gdLst>
                  <a:gd name="T0" fmla="*/ 191 w 893183"/>
                  <a:gd name="T1" fmla="*/ 0 h 1795123"/>
                  <a:gd name="T2" fmla="*/ 130101 w 893183"/>
                  <a:gd name="T3" fmla="*/ 100288 h 1795123"/>
                  <a:gd name="T4" fmla="*/ 513306 w 893183"/>
                  <a:gd name="T5" fmla="*/ 1791401 h 1795123"/>
                  <a:gd name="T6" fmla="*/ 47265 w 893183"/>
                  <a:gd name="T7" fmla="*/ 1533527 h 1795123"/>
                  <a:gd name="T8" fmla="*/ 192 w 893183"/>
                  <a:gd name="T9" fmla="*/ 1434367 h 1795123"/>
                  <a:gd name="T10" fmla="*/ 192 w 893183"/>
                  <a:gd name="T11" fmla="*/ 1438981 h 1795123"/>
                  <a:gd name="T12" fmla="*/ 0 w 893183"/>
                  <a:gd name="T13" fmla="*/ 1439386 h 1795123"/>
                  <a:gd name="T14" fmla="*/ 0 w 893183"/>
                  <a:gd name="T15" fmla="*/ 4764 h 1795123"/>
                  <a:gd name="T16" fmla="*/ 191 w 893183"/>
                  <a:gd name="T17" fmla="*/ 4616 h 1795123"/>
                  <a:gd name="T18" fmla="*/ 191 w 893183"/>
                  <a:gd name="T19" fmla="*/ 0 h 1795123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893183" h="1795123">
                    <a:moveTo>
                      <a:pt x="191" y="0"/>
                    </a:moveTo>
                    <a:lnTo>
                      <a:pt x="130101" y="100288"/>
                    </a:lnTo>
                    <a:cubicBezTo>
                      <a:pt x="1231201" y="995351"/>
                      <a:pt x="934902" y="1733019"/>
                      <a:pt x="513306" y="1791401"/>
                    </a:cubicBezTo>
                    <a:cubicBezTo>
                      <a:pt x="352699" y="1813642"/>
                      <a:pt x="173909" y="1737302"/>
                      <a:pt x="47265" y="1533527"/>
                    </a:cubicBezTo>
                    <a:lnTo>
                      <a:pt x="192" y="1434367"/>
                    </a:lnTo>
                    <a:lnTo>
                      <a:pt x="192" y="1438981"/>
                    </a:lnTo>
                    <a:lnTo>
                      <a:pt x="0" y="1439386"/>
                    </a:lnTo>
                    <a:lnTo>
                      <a:pt x="0" y="4764"/>
                    </a:lnTo>
                    <a:lnTo>
                      <a:pt x="191" y="4616"/>
                    </a:lnTo>
                    <a:lnTo>
                      <a:pt x="191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uk-UA"/>
              </a:p>
            </p:txBody>
          </p:sp>
        </p:grpSp>
      </p:grpSp>
      <p:cxnSp>
        <p:nvCxnSpPr>
          <p:cNvPr id="28" name="Straight Connector 27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5826125" y="3525838"/>
            <a:ext cx="53975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r>
              <a:rPr lang="ru-RU" dirty="0">
                <a:latin typeface="Calibri" panose="020F0502020204030204"/>
                <a:ea typeface="Calibri" panose="020F0502020204030204"/>
                <a:cs typeface="Calibri" panose="020F0502020204030204"/>
              </a:rPr>
              <a:t>Як </a:t>
            </a:r>
            <a:r>
              <a:rPr lang="ru-RU" dirty="0" err="1">
                <a:latin typeface="Calibri" panose="020F0502020204030204"/>
                <a:ea typeface="Calibri" panose="020F0502020204030204"/>
                <a:cs typeface="Calibri" panose="020F0502020204030204"/>
              </a:rPr>
              <a:t>аналізувати</a:t>
            </a:r>
            <a:r>
              <a:rPr lang="ru-RU" dirty="0">
                <a:latin typeface="Calibri" panose="020F0502020204030204"/>
                <a:ea typeface="Calibri" panose="020F0502020204030204"/>
                <a:cs typeface="Calibri" panose="020F0502020204030204"/>
              </a:rPr>
              <a:t> систему?</a:t>
            </a:r>
            <a:endParaRPr lang="uk-UA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9013" y="1714679"/>
            <a:ext cx="10213975" cy="474467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AutoNum type="arabicPeriod"/>
            </a:pPr>
            <a:endParaRPr lang="uk-UA" b="1" dirty="0">
              <a:solidFill>
                <a:schemeClr val="tx1"/>
              </a:solidFill>
              <a:ea typeface="+mn-lt"/>
              <a:cs typeface="+mn-lt"/>
            </a:endParaRP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AutoNum type="arabicPeriod"/>
            </a:pPr>
            <a:r>
              <a:rPr lang="uk-UA" b="1" dirty="0">
                <a:solidFill>
                  <a:schemeClr val="tx1"/>
                </a:solidFill>
                <a:ea typeface="+mn-lt"/>
                <a:cs typeface="+mn-lt"/>
              </a:rPr>
              <a:t>Проводити експерименти над самою системою</a:t>
            </a:r>
            <a:br>
              <a:rPr lang="uk-UA" b="1" dirty="0">
                <a:solidFill>
                  <a:schemeClr val="tx1"/>
                </a:solidFill>
                <a:ea typeface="+mn-lt"/>
                <a:cs typeface="+mn-lt"/>
              </a:rPr>
            </a:br>
            <a:br>
              <a:rPr lang="uk-UA" b="1" dirty="0">
                <a:solidFill>
                  <a:schemeClr val="tx1"/>
                </a:solidFill>
                <a:ea typeface="+mn-lt"/>
                <a:cs typeface="+mn-lt"/>
              </a:rPr>
            </a:br>
            <a:r>
              <a:rPr lang="uk-UA" dirty="0">
                <a:solidFill>
                  <a:schemeClr val="tx1"/>
                </a:solidFill>
                <a:ea typeface="+mn-lt"/>
                <a:cs typeface="+mn-lt"/>
              </a:rPr>
              <a:t>А</a:t>
            </a:r>
            <a:r>
              <a:rPr lang="uk-UA" dirty="0">
                <a:ea typeface="+mn-lt"/>
                <a:cs typeface="+mn-lt"/>
              </a:rPr>
              <a:t> якщо система – це людина? </a:t>
            </a:r>
            <a:br>
              <a:rPr lang="uk-UA" dirty="0">
                <a:ea typeface="+mn-lt"/>
                <a:cs typeface="+mn-lt"/>
              </a:rPr>
            </a:br>
            <a:r>
              <a:rPr lang="uk-UA" dirty="0">
                <a:ea typeface="+mn-lt"/>
                <a:cs typeface="+mn-lt"/>
              </a:rPr>
              <a:t>Чи дорога техніка?</a:t>
            </a:r>
            <a:endParaRPr lang="uk-UA"/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AutoNum type="arabicPeriod"/>
            </a:pPr>
            <a:endParaRPr lang="uk-UA" dirty="0">
              <a:ea typeface="+mn-lt"/>
              <a:cs typeface="+mn-lt"/>
            </a:endParaRP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AutoNum type="arabicPeriod"/>
            </a:pPr>
            <a:r>
              <a:rPr lang="en-US" b="1" dirty="0" err="1">
                <a:ea typeface="+mn-lt"/>
                <a:cs typeface="+mn-lt"/>
              </a:rPr>
              <a:t>Побудувати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b="1" dirty="0" err="1">
                <a:ea typeface="+mn-lt"/>
                <a:cs typeface="+mn-lt"/>
              </a:rPr>
              <a:t>модель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b="1" dirty="0" err="1">
                <a:ea typeface="+mn-lt"/>
                <a:cs typeface="+mn-lt"/>
              </a:rPr>
              <a:t>системи</a:t>
            </a:r>
            <a:br>
              <a:rPr lang="en-US" b="1" dirty="0">
                <a:ea typeface="+mn-lt"/>
                <a:cs typeface="+mn-lt"/>
              </a:rPr>
            </a:br>
            <a:br>
              <a:rPr lang="en-US" b="1" dirty="0">
                <a:ea typeface="+mn-lt"/>
                <a:cs typeface="+mn-lt"/>
              </a:rPr>
            </a:br>
            <a:r>
              <a:rPr lang="en-US" dirty="0" err="1">
                <a:ea typeface="+mn-lt"/>
                <a:cs typeface="+mn-lt"/>
              </a:rPr>
              <a:t>Як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побудувати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модель</a:t>
            </a:r>
            <a:r>
              <a:rPr lang="en-US" dirty="0">
                <a:ea typeface="+mn-lt"/>
                <a:cs typeface="+mn-lt"/>
              </a:rPr>
              <a:t>?</a:t>
            </a:r>
            <a:endParaRPr lang="en-US" dirty="0">
              <a:ea typeface="+mn-lt"/>
              <a:cs typeface="+mn-lt"/>
            </a:endParaRPr>
          </a:p>
        </p:txBody>
      </p:sp>
      <p:sp>
        <p:nvSpPr>
          <p:cNvPr id="3" name="Oval 10"/>
          <p:cNvSpPr>
            <a:spLocks noChangeArrowheads="1"/>
          </p:cNvSpPr>
          <p:nvPr/>
        </p:nvSpPr>
        <p:spPr bwMode="auto">
          <a:xfrm rot="10800000">
            <a:off x="552826" y="135979"/>
            <a:ext cx="340492" cy="340294"/>
          </a:xfrm>
          <a:prstGeom prst="ellipse">
            <a:avLst/>
          </a:prstGeom>
          <a:gradFill rotWithShape="1">
            <a:gsLst>
              <a:gs pos="0">
                <a:srgbClr val="FFFFFF">
                  <a:alpha val="79999"/>
                </a:srgbClr>
              </a:gs>
              <a:gs pos="100000">
                <a:srgbClr val="FFFFFF">
                  <a:alpha val="20000"/>
                </a:srgbClr>
              </a:gs>
            </a:gsLst>
            <a:lin ang="189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defPPr>
              <a:defRPr lang="ru-RU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uk-UA"/>
          </a:p>
        </p:txBody>
      </p:sp>
      <p:grpSp>
        <p:nvGrpSpPr>
          <p:cNvPr id="13" name="Group 11"/>
          <p:cNvGrpSpPr/>
          <p:nvPr/>
        </p:nvGrpSpPr>
        <p:grpSpPr bwMode="auto">
          <a:xfrm rot="8100000" flipH="1">
            <a:off x="72843" y="273691"/>
            <a:ext cx="640953" cy="1069969"/>
            <a:chOff x="554040" y="402338"/>
            <a:chExt cx="641181" cy="1069728"/>
          </a:xfrm>
        </p:grpSpPr>
        <p:grpSp>
          <p:nvGrpSpPr>
            <p:cNvPr id="5" name="Group 12"/>
            <p:cNvGrpSpPr/>
            <p:nvPr/>
          </p:nvGrpSpPr>
          <p:grpSpPr bwMode="auto">
            <a:xfrm>
              <a:off x="878062" y="402338"/>
              <a:ext cx="317159" cy="932400"/>
              <a:chOff x="878062" y="402338"/>
              <a:chExt cx="317159" cy="932400"/>
            </a:xfrm>
          </p:grpSpPr>
          <p:sp>
            <p:nvSpPr>
              <p:cNvPr id="10" name="Freeform 68"/>
              <p:cNvSpPr/>
              <p:nvPr/>
            </p:nvSpPr>
            <p:spPr bwMode="auto">
              <a:xfrm>
                <a:off x="878062" y="402338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1" name="Freeform 69"/>
              <p:cNvSpPr/>
              <p:nvPr/>
            </p:nvSpPr>
            <p:spPr bwMode="auto">
              <a:xfrm>
                <a:off x="1037834" y="4023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2" name="Line 70"/>
              <p:cNvSpPr>
                <a:spLocks noChangeShapeType="1"/>
              </p:cNvSpPr>
              <p:nvPr/>
            </p:nvSpPr>
            <p:spPr bwMode="auto">
              <a:xfrm flipV="1">
                <a:off x="1037834" y="402338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  <p:grpSp>
          <p:nvGrpSpPr>
            <p:cNvPr id="6" name="Group 13"/>
            <p:cNvGrpSpPr/>
            <p:nvPr/>
          </p:nvGrpSpPr>
          <p:grpSpPr bwMode="auto">
            <a:xfrm rot="18900000" flipH="1">
              <a:off x="554040" y="539666"/>
              <a:ext cx="317159" cy="932400"/>
              <a:chOff x="554038" y="539666"/>
              <a:chExt cx="317159" cy="932400"/>
            </a:xfrm>
          </p:grpSpPr>
          <p:sp>
            <p:nvSpPr>
              <p:cNvPr id="7" name="Freeform 68"/>
              <p:cNvSpPr/>
              <p:nvPr/>
            </p:nvSpPr>
            <p:spPr bwMode="auto">
              <a:xfrm>
                <a:off x="554038" y="539666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8" name="Freeform 69"/>
              <p:cNvSpPr/>
              <p:nvPr/>
            </p:nvSpPr>
            <p:spPr bwMode="auto">
              <a:xfrm>
                <a:off x="713810" y="539666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9" name="Line 70"/>
              <p:cNvSpPr>
                <a:spLocks noChangeShapeType="1"/>
              </p:cNvSpPr>
              <p:nvPr/>
            </p:nvSpPr>
            <p:spPr bwMode="auto">
              <a:xfrm flipV="1">
                <a:off x="713810" y="539666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</p:grpSp>
      <p:pic>
        <p:nvPicPr>
          <p:cNvPr id="4" name="Рисунок 1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41774" y="4093872"/>
            <a:ext cx="4923138" cy="2669515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r>
              <a:rPr lang="ru-RU" dirty="0" err="1">
                <a:latin typeface="Calibri" panose="020F0502020204030204"/>
                <a:ea typeface="Calibri" panose="020F0502020204030204"/>
                <a:cs typeface="Calibri" panose="020F0502020204030204"/>
                <a:sym typeface="+mn-ea"/>
              </a:rPr>
              <a:t>Аналітичне</a:t>
            </a:r>
            <a:r>
              <a:rPr lang="ru-RU" dirty="0">
                <a:latin typeface="Calibri" panose="020F0502020204030204"/>
                <a:ea typeface="Calibri" panose="020F0502020204030204"/>
                <a:cs typeface="Calibri" panose="020F0502020204030204"/>
                <a:sym typeface="+mn-ea"/>
              </a:rPr>
              <a:t> </a:t>
            </a:r>
            <a:r>
              <a:rPr lang="ru-RU" dirty="0" err="1">
                <a:latin typeface="Calibri" panose="020F0502020204030204"/>
                <a:ea typeface="Calibri" panose="020F0502020204030204"/>
                <a:cs typeface="Calibri" panose="020F0502020204030204"/>
                <a:sym typeface="+mn-ea"/>
              </a:rPr>
              <a:t>моделювання</a:t>
            </a:r>
            <a:endParaRPr lang="uk-UA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9013" y="1714679"/>
            <a:ext cx="10213975" cy="474467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AutoNum type="arabicPeriod"/>
            </a:pPr>
            <a:endParaRPr lang="uk-UA" b="1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uk-UA" dirty="0">
                <a:ea typeface="+mn-lt"/>
                <a:cs typeface="+mn-lt"/>
                <a:sym typeface="+mn-ea"/>
              </a:rPr>
              <a:t>Передбачає складання </a:t>
            </a:r>
            <a:r>
              <a:rPr lang="uk-UA" b="1" dirty="0">
                <a:ea typeface="+mn-lt"/>
                <a:cs typeface="+mn-lt"/>
                <a:sym typeface="+mn-ea"/>
              </a:rPr>
              <a:t>аналітичних залежностей</a:t>
            </a:r>
            <a:r>
              <a:rPr lang="uk-UA" dirty="0">
                <a:ea typeface="+mn-lt"/>
                <a:cs typeface="+mn-lt"/>
                <a:sym typeface="+mn-ea"/>
              </a:rPr>
              <a:t> (у вигляді алгебраїчних або диференціальних рівнянь), що відображають поведінку та взаємозв'язок елементів технологічної системи.</a:t>
            </a:r>
            <a:br>
              <a:rPr lang="uk-UA" dirty="0">
                <a:ea typeface="+mn-lt"/>
                <a:cs typeface="+mn-lt"/>
                <a:sym typeface="+mn-ea"/>
              </a:rPr>
            </a:br>
            <a:br>
              <a:rPr lang="uk-UA" dirty="0">
                <a:ea typeface="+mn-lt"/>
                <a:cs typeface="+mn-lt"/>
                <a:sym typeface="+mn-ea"/>
              </a:rPr>
            </a:br>
            <a:r>
              <a:rPr lang="uk-UA" dirty="0">
                <a:ea typeface="+mn-lt"/>
                <a:cs typeface="+mn-lt"/>
                <a:sym typeface="+mn-ea"/>
              </a:rPr>
              <a:t>Наприклад, коливання пружинного маятника.</a:t>
            </a:r>
            <a:br>
              <a:rPr lang="uk-UA" dirty="0">
                <a:ea typeface="+mn-lt"/>
                <a:cs typeface="+mn-lt"/>
                <a:sym typeface="+mn-ea"/>
              </a:rPr>
            </a:br>
            <a:br>
              <a:rPr lang="uk-UA" dirty="0">
                <a:ea typeface="+mn-lt"/>
                <a:cs typeface="+mn-lt"/>
                <a:sym typeface="+mn-ea"/>
              </a:rPr>
            </a:br>
            <a:br>
              <a:rPr lang="uk-UA" dirty="0">
                <a:ea typeface="+mn-lt"/>
                <a:cs typeface="+mn-lt"/>
                <a:sym typeface="+mn-ea"/>
              </a:rPr>
            </a:br>
            <a:endParaRPr lang="uk-UA" dirty="0">
              <a:ea typeface="+mn-lt"/>
              <a:cs typeface="+mn-lt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None/>
            </a:pPr>
            <a:endParaRPr lang="en-US" dirty="0">
              <a:ea typeface="+mn-lt"/>
              <a:cs typeface="+mn-lt"/>
            </a:endParaRPr>
          </a:p>
        </p:txBody>
      </p:sp>
      <p:sp>
        <p:nvSpPr>
          <p:cNvPr id="3" name="Oval 10"/>
          <p:cNvSpPr>
            <a:spLocks noChangeArrowheads="1"/>
          </p:cNvSpPr>
          <p:nvPr/>
        </p:nvSpPr>
        <p:spPr bwMode="auto">
          <a:xfrm rot="10800000">
            <a:off x="552826" y="135979"/>
            <a:ext cx="340492" cy="340294"/>
          </a:xfrm>
          <a:prstGeom prst="ellipse">
            <a:avLst/>
          </a:prstGeom>
          <a:gradFill rotWithShape="1">
            <a:gsLst>
              <a:gs pos="0">
                <a:srgbClr val="FFFFFF">
                  <a:alpha val="79999"/>
                </a:srgbClr>
              </a:gs>
              <a:gs pos="100000">
                <a:srgbClr val="FFFFFF">
                  <a:alpha val="20000"/>
                </a:srgbClr>
              </a:gs>
            </a:gsLst>
            <a:lin ang="189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defPPr>
              <a:defRPr lang="ru-RU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uk-UA"/>
          </a:p>
        </p:txBody>
      </p:sp>
      <p:grpSp>
        <p:nvGrpSpPr>
          <p:cNvPr id="13" name="Group 11"/>
          <p:cNvGrpSpPr/>
          <p:nvPr/>
        </p:nvGrpSpPr>
        <p:grpSpPr bwMode="auto">
          <a:xfrm rot="8100000" flipH="1">
            <a:off x="72843" y="273691"/>
            <a:ext cx="640953" cy="1069969"/>
            <a:chOff x="554040" y="402338"/>
            <a:chExt cx="641181" cy="1069728"/>
          </a:xfrm>
        </p:grpSpPr>
        <p:grpSp>
          <p:nvGrpSpPr>
            <p:cNvPr id="5" name="Group 12"/>
            <p:cNvGrpSpPr/>
            <p:nvPr/>
          </p:nvGrpSpPr>
          <p:grpSpPr bwMode="auto">
            <a:xfrm>
              <a:off x="878062" y="402338"/>
              <a:ext cx="317159" cy="932400"/>
              <a:chOff x="878062" y="402338"/>
              <a:chExt cx="317159" cy="932400"/>
            </a:xfrm>
          </p:grpSpPr>
          <p:sp>
            <p:nvSpPr>
              <p:cNvPr id="10" name="Freeform 68"/>
              <p:cNvSpPr/>
              <p:nvPr/>
            </p:nvSpPr>
            <p:spPr bwMode="auto">
              <a:xfrm>
                <a:off x="878062" y="402338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1" name="Freeform 69"/>
              <p:cNvSpPr/>
              <p:nvPr/>
            </p:nvSpPr>
            <p:spPr bwMode="auto">
              <a:xfrm>
                <a:off x="1037834" y="4023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2" name="Line 70"/>
              <p:cNvSpPr>
                <a:spLocks noChangeShapeType="1"/>
              </p:cNvSpPr>
              <p:nvPr/>
            </p:nvSpPr>
            <p:spPr bwMode="auto">
              <a:xfrm flipV="1">
                <a:off x="1037834" y="402338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  <p:grpSp>
          <p:nvGrpSpPr>
            <p:cNvPr id="6" name="Group 13"/>
            <p:cNvGrpSpPr/>
            <p:nvPr/>
          </p:nvGrpSpPr>
          <p:grpSpPr bwMode="auto">
            <a:xfrm rot="18900000" flipH="1">
              <a:off x="554040" y="539666"/>
              <a:ext cx="317159" cy="932400"/>
              <a:chOff x="554038" y="539666"/>
              <a:chExt cx="317159" cy="932400"/>
            </a:xfrm>
          </p:grpSpPr>
          <p:sp>
            <p:nvSpPr>
              <p:cNvPr id="7" name="Freeform 68"/>
              <p:cNvSpPr/>
              <p:nvPr/>
            </p:nvSpPr>
            <p:spPr bwMode="auto">
              <a:xfrm>
                <a:off x="554038" y="539666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8" name="Freeform 69"/>
              <p:cNvSpPr/>
              <p:nvPr/>
            </p:nvSpPr>
            <p:spPr bwMode="auto">
              <a:xfrm>
                <a:off x="713810" y="539666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9" name="Line 70"/>
              <p:cNvSpPr>
                <a:spLocks noChangeShapeType="1"/>
              </p:cNvSpPr>
              <p:nvPr/>
            </p:nvSpPr>
            <p:spPr bwMode="auto">
              <a:xfrm flipV="1">
                <a:off x="713810" y="539666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</p:grpSp>
      <p:graphicFrame>
        <p:nvGraphicFramePr>
          <p:cNvPr id="14" name="Object 13"/>
          <p:cNvGraphicFramePr/>
          <p:nvPr/>
        </p:nvGraphicFramePr>
        <p:xfrm>
          <a:off x="2445890" y="4560203"/>
          <a:ext cx="227266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" name="" r:id="rId1" imgW="2273300" imgH="647700" progId="Equation.3">
                  <p:embed/>
                </p:oleObj>
              </mc:Choice>
              <mc:Fallback>
                <p:oleObj name="" r:id="rId1" imgW="2273300" imgH="647700" progId="Equation.3">
                  <p:embed/>
                  <p:pic>
                    <p:nvPicPr>
                      <p:cNvPr id="0" name="Picture 1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445890" y="4560203"/>
                        <a:ext cx="2272665" cy="647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/>
          <p:nvPr/>
        </p:nvGraphicFramePr>
        <p:xfrm>
          <a:off x="6892925" y="4310380"/>
          <a:ext cx="3774643" cy="1247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" name="" r:id="rId3" imgW="3145790" imgH="1039495" progId="">
                  <p:embed/>
                </p:oleObj>
              </mc:Choice>
              <mc:Fallback>
                <p:oleObj name="" r:id="rId3" imgW="3145790" imgH="1039495" progId="">
                  <p:embed/>
                  <p:pic>
                    <p:nvPicPr>
                      <p:cNvPr id="0" name="Picture 1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92925" y="4310380"/>
                        <a:ext cx="3774643" cy="12472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r>
              <a:rPr lang="ru-RU" dirty="0" err="1">
                <a:latin typeface="Calibri" panose="020F0502020204030204"/>
                <a:ea typeface="Calibri" panose="020F0502020204030204"/>
                <a:cs typeface="Calibri" panose="020F0502020204030204"/>
              </a:rPr>
              <a:t>Імітаційне</a:t>
            </a:r>
            <a:r>
              <a:rPr lang="ru-RU" dirty="0"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lang="ru-RU" dirty="0" err="1">
                <a:latin typeface="Calibri" panose="020F0502020204030204"/>
                <a:ea typeface="Calibri" panose="020F0502020204030204"/>
                <a:cs typeface="Calibri" panose="020F0502020204030204"/>
              </a:rPr>
              <a:t>моделювання</a:t>
            </a:r>
            <a:r>
              <a:rPr lang="ru-RU" dirty="0">
                <a:latin typeface="Calibri" panose="020F0502020204030204"/>
                <a:ea typeface="Calibri" panose="020F0502020204030204"/>
                <a:cs typeface="Calibri" panose="020F0502020204030204"/>
              </a:rPr>
              <a:t> </a:t>
            </a:r>
            <a:endParaRPr lang="ru-RU" dirty="0"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Wingdings,Sans-Serif" panose="05000000000000000000" pitchFamily="2" charset="2"/>
              <a:buChar char=""/>
            </a:pPr>
            <a:endParaRPr lang="uk-UA" b="1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</a:pPr>
            <a:endParaRPr lang="en-US" b="1" dirty="0"/>
          </a:p>
        </p:txBody>
      </p:sp>
      <p:sp>
        <p:nvSpPr>
          <p:cNvPr id="3" name="Oval 10"/>
          <p:cNvSpPr>
            <a:spLocks noChangeArrowheads="1"/>
          </p:cNvSpPr>
          <p:nvPr/>
        </p:nvSpPr>
        <p:spPr bwMode="auto">
          <a:xfrm rot="10800000">
            <a:off x="552826" y="135979"/>
            <a:ext cx="340492" cy="340294"/>
          </a:xfrm>
          <a:prstGeom prst="ellipse">
            <a:avLst/>
          </a:prstGeom>
          <a:gradFill rotWithShape="1">
            <a:gsLst>
              <a:gs pos="0">
                <a:srgbClr val="FFFFFF">
                  <a:alpha val="79999"/>
                </a:srgbClr>
              </a:gs>
              <a:gs pos="100000">
                <a:srgbClr val="FFFFFF">
                  <a:alpha val="20000"/>
                </a:srgbClr>
              </a:gs>
            </a:gsLst>
            <a:lin ang="189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defPPr>
              <a:defRPr lang="ru-RU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uk-UA"/>
          </a:p>
        </p:txBody>
      </p:sp>
      <p:grpSp>
        <p:nvGrpSpPr>
          <p:cNvPr id="13" name="Group 11"/>
          <p:cNvGrpSpPr/>
          <p:nvPr/>
        </p:nvGrpSpPr>
        <p:grpSpPr bwMode="auto">
          <a:xfrm rot="8100000" flipH="1">
            <a:off x="72843" y="273691"/>
            <a:ext cx="640953" cy="1069969"/>
            <a:chOff x="554040" y="402338"/>
            <a:chExt cx="641181" cy="1069728"/>
          </a:xfrm>
        </p:grpSpPr>
        <p:grpSp>
          <p:nvGrpSpPr>
            <p:cNvPr id="5" name="Group 12"/>
            <p:cNvGrpSpPr/>
            <p:nvPr/>
          </p:nvGrpSpPr>
          <p:grpSpPr bwMode="auto">
            <a:xfrm>
              <a:off x="878062" y="402338"/>
              <a:ext cx="317159" cy="932400"/>
              <a:chOff x="878062" y="402338"/>
              <a:chExt cx="317159" cy="932400"/>
            </a:xfrm>
          </p:grpSpPr>
          <p:sp>
            <p:nvSpPr>
              <p:cNvPr id="10" name="Freeform 68"/>
              <p:cNvSpPr/>
              <p:nvPr/>
            </p:nvSpPr>
            <p:spPr bwMode="auto">
              <a:xfrm>
                <a:off x="878062" y="402338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1" name="Freeform 69"/>
              <p:cNvSpPr/>
              <p:nvPr/>
            </p:nvSpPr>
            <p:spPr bwMode="auto">
              <a:xfrm>
                <a:off x="1037834" y="4023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2" name="Line 70"/>
              <p:cNvSpPr>
                <a:spLocks noChangeShapeType="1"/>
              </p:cNvSpPr>
              <p:nvPr/>
            </p:nvSpPr>
            <p:spPr bwMode="auto">
              <a:xfrm flipV="1">
                <a:off x="1037834" y="402338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  <p:grpSp>
          <p:nvGrpSpPr>
            <p:cNvPr id="6" name="Group 13"/>
            <p:cNvGrpSpPr/>
            <p:nvPr/>
          </p:nvGrpSpPr>
          <p:grpSpPr bwMode="auto">
            <a:xfrm rot="18900000" flipH="1">
              <a:off x="554040" y="539666"/>
              <a:ext cx="317159" cy="932400"/>
              <a:chOff x="554038" y="539666"/>
              <a:chExt cx="317159" cy="932400"/>
            </a:xfrm>
          </p:grpSpPr>
          <p:sp>
            <p:nvSpPr>
              <p:cNvPr id="7" name="Freeform 68"/>
              <p:cNvSpPr/>
              <p:nvPr/>
            </p:nvSpPr>
            <p:spPr bwMode="auto">
              <a:xfrm>
                <a:off x="554038" y="539666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8" name="Freeform 69"/>
              <p:cNvSpPr/>
              <p:nvPr/>
            </p:nvSpPr>
            <p:spPr bwMode="auto">
              <a:xfrm>
                <a:off x="713810" y="539666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9" name="Line 70"/>
              <p:cNvSpPr>
                <a:spLocks noChangeShapeType="1"/>
              </p:cNvSpPr>
              <p:nvPr/>
            </p:nvSpPr>
            <p:spPr bwMode="auto">
              <a:xfrm flipV="1">
                <a:off x="713810" y="539666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</p:grp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89013" y="1714679"/>
            <a:ext cx="10213975" cy="4744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358775" indent="-358775" algn="l" rtl="0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079500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79500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798955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defTabSz="914400"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Wingdings" panose="05000000000000000000" pitchFamily="2" charset="2"/>
              <a:buAutoNum type="arabicPeriod"/>
            </a:pPr>
            <a:endParaRPr lang="uk-UA" b="1" dirty="0">
              <a:solidFill>
                <a:schemeClr val="tx1"/>
              </a:solidFill>
              <a:ea typeface="+mn-lt"/>
              <a:cs typeface="+mn-lt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AutoNum type="arabicPeriod"/>
            </a:pPr>
            <a:r>
              <a:rPr lang="uk-UA" dirty="0">
                <a:ea typeface="+mn-lt"/>
                <a:cs typeface="+mn-lt"/>
              </a:rPr>
              <a:t>Сутність імітаційного моделювання у тому, що з моделлю проводять експерименти типу «Що буде, якщо...?»</a:t>
            </a:r>
            <a:br>
              <a:rPr lang="uk-UA" dirty="0">
                <a:ea typeface="+mn-lt"/>
                <a:cs typeface="+mn-lt"/>
              </a:rPr>
            </a:br>
            <a:br>
              <a:rPr lang="uk-UA" dirty="0">
                <a:ea typeface="+mn-lt"/>
                <a:cs typeface="+mn-lt"/>
              </a:rPr>
            </a:br>
            <a:br>
              <a:rPr lang="uk-UA" dirty="0">
                <a:ea typeface="+mn-lt"/>
                <a:cs typeface="+mn-lt"/>
              </a:rPr>
            </a:br>
            <a:br>
              <a:rPr lang="uk-UA" dirty="0">
                <a:ea typeface="+mn-lt"/>
                <a:cs typeface="+mn-lt"/>
              </a:rPr>
            </a:br>
            <a:br>
              <a:rPr lang="uk-UA" dirty="0">
                <a:ea typeface="+mn-lt"/>
                <a:cs typeface="+mn-lt"/>
              </a:rPr>
            </a:br>
            <a:endParaRPr lang="uk-UA" dirty="0">
              <a:ea typeface="+mn-lt"/>
              <a:cs typeface="+mn-lt"/>
            </a:endParaRPr>
          </a:p>
          <a:p>
            <a:pPr marL="457200" indent="-457200" defTabSz="914400"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AutoNum type="arabicPeriod"/>
            </a:pPr>
            <a:r>
              <a:rPr lang="uk-UA" dirty="0">
                <a:ea typeface="+mn-lt"/>
                <a:cs typeface="+mn-lt"/>
              </a:rPr>
              <a:t>Змінюючи вихідні параметри моделі, вибирають і реалізують практично найкращий варіант організації технологічного процесу.</a:t>
            </a:r>
            <a:br>
              <a:rPr lang="uk-UA" dirty="0">
                <a:ea typeface="+mn-lt"/>
                <a:cs typeface="+mn-lt"/>
              </a:rPr>
            </a:br>
            <a:endParaRPr lang="uk-UA" dirty="0">
              <a:ea typeface="+mn-lt"/>
              <a:cs typeface="+mn-lt"/>
            </a:endParaRPr>
          </a:p>
        </p:txBody>
      </p:sp>
      <p:pic>
        <p:nvPicPr>
          <p:cNvPr id="16" name="Рисунок 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50827" y="3059006"/>
            <a:ext cx="5353987" cy="1027298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28" name="Rectangle 3072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2" name="Rectangle 2"/>
          <p:cNvSpPr>
            <a:spLocks noGrp="1"/>
          </p:cNvSpPr>
          <p:nvPr>
            <p:ph type="title"/>
          </p:nvPr>
        </p:nvSpPr>
        <p:spPr>
          <a:xfrm>
            <a:off x="4056600" y="536575"/>
            <a:ext cx="4078800" cy="1453003"/>
          </a:xfrm>
        </p:spPr>
        <p:txBody>
          <a:bodyPr wrap="square" anchor="b">
            <a:normAutofit/>
          </a:bodyPr>
          <a:lstStyle/>
          <a:p>
            <a:pPr algn="ctr"/>
            <a:r>
              <a:rPr lang="ru-RU" sz="4000" dirty="0" err="1">
                <a:latin typeface="Calibri" panose="020F0502020204030204"/>
                <a:ea typeface="Calibri" panose="020F0502020204030204"/>
                <a:cs typeface="Calibri" panose="020F0502020204030204"/>
              </a:rPr>
              <a:t>Аналітичне</a:t>
            </a:r>
            <a:r>
              <a:rPr lang="ru-RU" sz="4000" dirty="0"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lang="ru-RU" sz="4000" dirty="0" err="1">
                <a:latin typeface="Calibri" panose="020F0502020204030204"/>
                <a:ea typeface="Calibri" panose="020F0502020204030204"/>
                <a:cs typeface="Calibri" panose="020F0502020204030204"/>
              </a:rPr>
              <a:t>моделювання</a:t>
            </a:r>
            <a:endParaRPr lang="ru-RU" sz="4000" dirty="0" err="1"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grpSp>
        <p:nvGrpSpPr>
          <p:cNvPr id="30730" name="Group 30729"/>
          <p:cNvGrpSpPr>
            <a:grpSpLocks noGrp="1" noRot="1" noChangeAspect="1" noMove="1" noResize="1" noUngrp="1"/>
          </p:cNvGrpSpPr>
          <p:nvPr/>
        </p:nvGrpSpPr>
        <p:grpSpPr>
          <a:xfrm>
            <a:off x="199766" y="716800"/>
            <a:ext cx="3838575" cy="5583025"/>
            <a:chOff x="199766" y="716800"/>
            <a:chExt cx="3838575" cy="5583025"/>
          </a:xfrm>
        </p:grpSpPr>
        <p:grpSp>
          <p:nvGrpSpPr>
            <p:cNvPr id="30731" name="Group 30730"/>
            <p:cNvGrpSpPr/>
            <p:nvPr/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30750" name="Freeform 64"/>
              <p:cNvSpPr/>
              <p:nvPr/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751" name="Freeform 81"/>
              <p:cNvSpPr/>
              <p:nvPr/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752" name="Freeform 61"/>
              <p:cNvSpPr/>
              <p:nvPr/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753" name="Freeform 78"/>
              <p:cNvSpPr/>
              <p:nvPr/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754" name="Freeform 84"/>
              <p:cNvSpPr/>
              <p:nvPr/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755" name="Freeform 87"/>
              <p:cNvSpPr/>
              <p:nvPr/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756" name="Freeform 60"/>
              <p:cNvSpPr/>
              <p:nvPr/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757" name="Freeform 59"/>
              <p:cNvSpPr/>
              <p:nvPr/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758" name="Freeform 62"/>
              <p:cNvSpPr/>
              <p:nvPr/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/>
              </a:p>
            </p:txBody>
          </p:sp>
          <p:sp>
            <p:nvSpPr>
              <p:cNvPr id="30759" name="Freeform 65"/>
              <p:cNvSpPr/>
              <p:nvPr/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760" name="Freeform 79"/>
              <p:cNvSpPr/>
              <p:nvPr/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761" name="Freeform 82"/>
              <p:cNvSpPr/>
              <p:nvPr/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762" name="Freeform 85"/>
              <p:cNvSpPr/>
              <p:nvPr/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763" name="Freeform 88"/>
              <p:cNvSpPr/>
              <p:nvPr/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30764" name="Group 30763"/>
              <p:cNvGrpSpPr/>
              <p:nvPr/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30765" name="Line 63"/>
                <p:cNvSpPr>
                  <a:spLocks noChangeShapeType="1"/>
                </p:cNvSpPr>
                <p:nvPr/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0766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0767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0768" name="Line 80"/>
                <p:cNvSpPr>
                  <a:spLocks noChangeShapeType="1"/>
                </p:cNvSpPr>
                <p:nvPr/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0769" name="Line 83"/>
                <p:cNvSpPr>
                  <a:spLocks noChangeShapeType="1"/>
                </p:cNvSpPr>
                <p:nvPr/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0770" name="Line 86"/>
                <p:cNvSpPr>
                  <a:spLocks noChangeShapeType="1"/>
                </p:cNvSpPr>
                <p:nvPr/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0771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732" name="Group 30731"/>
            <p:cNvGrpSpPr/>
            <p:nvPr/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30742" name="Group 30741"/>
              <p:cNvGrpSpPr/>
              <p:nvPr/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30746" name="Straight Connector 30745"/>
                <p:cNvCxnSpPr/>
                <p:nvPr/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747" name="Straight Connector 30746"/>
                <p:cNvCxnSpPr/>
                <p:nvPr/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748" name="Rectangle 30"/>
                <p:cNvSpPr/>
                <p:nvPr/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-1" fmla="*/ 1302493 w 1393933"/>
                    <a:gd name="connsiteY0-2" fmla="*/ 1302493 h 1393933"/>
                    <a:gd name="connsiteX1-3" fmla="*/ 0 w 1393933"/>
                    <a:gd name="connsiteY1-4" fmla="*/ 1302493 h 1393933"/>
                    <a:gd name="connsiteX2-5" fmla="*/ 0 w 1393933"/>
                    <a:gd name="connsiteY2-6" fmla="*/ 0 h 1393933"/>
                    <a:gd name="connsiteX3-7" fmla="*/ 1302493 w 1393933"/>
                    <a:gd name="connsiteY3-8" fmla="*/ 0 h 1393933"/>
                    <a:gd name="connsiteX4-9" fmla="*/ 1393933 w 1393933"/>
                    <a:gd name="connsiteY4-10" fmla="*/ 1393933 h 1393933"/>
                    <a:gd name="connsiteX0-11" fmla="*/ 0 w 1393933"/>
                    <a:gd name="connsiteY0-12" fmla="*/ 1302493 h 1393933"/>
                    <a:gd name="connsiteX1-13" fmla="*/ 0 w 1393933"/>
                    <a:gd name="connsiteY1-14" fmla="*/ 0 h 1393933"/>
                    <a:gd name="connsiteX2-15" fmla="*/ 1302493 w 1393933"/>
                    <a:gd name="connsiteY2-16" fmla="*/ 0 h 1393933"/>
                    <a:gd name="connsiteX3-17" fmla="*/ 1393933 w 1393933"/>
                    <a:gd name="connsiteY3-18" fmla="*/ 1393933 h 1393933"/>
                    <a:gd name="connsiteX0-19" fmla="*/ 0 w 1302493"/>
                    <a:gd name="connsiteY0-20" fmla="*/ 1302493 h 1302493"/>
                    <a:gd name="connsiteX1-21" fmla="*/ 0 w 1302493"/>
                    <a:gd name="connsiteY1-22" fmla="*/ 0 h 1302493"/>
                    <a:gd name="connsiteX2-23" fmla="*/ 1302493 w 1302493"/>
                    <a:gd name="connsiteY2-24" fmla="*/ 0 h 1302493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749" name="Rectangle 30"/>
                <p:cNvSpPr/>
                <p:nvPr/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-1" fmla="*/ 1302493 w 1393933"/>
                    <a:gd name="connsiteY0-2" fmla="*/ 1302493 h 1393933"/>
                    <a:gd name="connsiteX1-3" fmla="*/ 0 w 1393933"/>
                    <a:gd name="connsiteY1-4" fmla="*/ 1302493 h 1393933"/>
                    <a:gd name="connsiteX2-5" fmla="*/ 0 w 1393933"/>
                    <a:gd name="connsiteY2-6" fmla="*/ 0 h 1393933"/>
                    <a:gd name="connsiteX3-7" fmla="*/ 1302493 w 1393933"/>
                    <a:gd name="connsiteY3-8" fmla="*/ 0 h 1393933"/>
                    <a:gd name="connsiteX4-9" fmla="*/ 1393933 w 1393933"/>
                    <a:gd name="connsiteY4-10" fmla="*/ 1393933 h 1393933"/>
                    <a:gd name="connsiteX0-11" fmla="*/ 0 w 1393933"/>
                    <a:gd name="connsiteY0-12" fmla="*/ 1302493 h 1393933"/>
                    <a:gd name="connsiteX1-13" fmla="*/ 0 w 1393933"/>
                    <a:gd name="connsiteY1-14" fmla="*/ 0 h 1393933"/>
                    <a:gd name="connsiteX2-15" fmla="*/ 1302493 w 1393933"/>
                    <a:gd name="connsiteY2-16" fmla="*/ 0 h 1393933"/>
                    <a:gd name="connsiteX3-17" fmla="*/ 1393933 w 1393933"/>
                    <a:gd name="connsiteY3-18" fmla="*/ 1393933 h 1393933"/>
                    <a:gd name="connsiteX0-19" fmla="*/ 0 w 1302493"/>
                    <a:gd name="connsiteY0-20" fmla="*/ 1302493 h 1302493"/>
                    <a:gd name="connsiteX1-21" fmla="*/ 0 w 1302493"/>
                    <a:gd name="connsiteY1-22" fmla="*/ 0 h 1302493"/>
                    <a:gd name="connsiteX2-23" fmla="*/ 1302493 w 1302493"/>
                    <a:gd name="connsiteY2-24" fmla="*/ 0 h 1302493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0743" name="Group 30742"/>
              <p:cNvGrpSpPr/>
              <p:nvPr/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30744" name="Freeform: Shape 30743"/>
                <p:cNvSpPr/>
                <p:nvPr/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745" name="Freeform: Shape 30744"/>
                <p:cNvSpPr/>
                <p:nvPr/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30733" name="Group 30732"/>
            <p:cNvGrpSpPr/>
            <p:nvPr/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30734" name="Group 30733"/>
              <p:cNvGrpSpPr/>
              <p:nvPr/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30739" name="Freeform 68"/>
                <p:cNvSpPr/>
                <p:nvPr/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0740" name="Freeform 69"/>
                <p:cNvSpPr/>
                <p:nvPr/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0741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  <p:grpSp>
            <p:nvGrpSpPr>
              <p:cNvPr id="30735" name="Group 30734"/>
              <p:cNvGrpSpPr/>
              <p:nvPr/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30736" name="Freeform 68"/>
                <p:cNvSpPr/>
                <p:nvPr/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0737" name="Freeform 69"/>
                <p:cNvSpPr/>
                <p:nvPr/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0738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</p:grpSp>
      <p:cxnSp>
        <p:nvCxnSpPr>
          <p:cNvPr id="30773" name="Straight Connector 30772"/>
          <p:cNvCxnSpPr>
            <a:cxnSpLocks noGrp="1" noRot="1" noChangeAspect="1" noMove="1" noResize="1" noEditPoints="1" noAdjustHandles="1" noChangeArrowheads="1" noChangeShapeType="1"/>
          </p:cNvCxnSpPr>
          <p:nvPr/>
        </p:nvCxnSpPr>
        <p:spPr>
          <a:xfrm>
            <a:off x="5826000" y="242814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56600" y="2877018"/>
            <a:ext cx="4078800" cy="290148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anchorCtr="0" compatLnSpc="1">
            <a:normAutofit/>
          </a:bodyPr>
          <a:lstStyle/>
          <a:p>
            <a:pPr>
              <a:spcBef>
                <a:spcPts val="600"/>
              </a:spcBef>
              <a:spcAft>
                <a:spcPts val="1500"/>
              </a:spcAft>
              <a:buFont typeface="Wingdings,Sans-Serif" panose="05000000000000000000" pitchFamily="2" charset="2"/>
              <a:buChar char=""/>
            </a:pPr>
            <a:endParaRPr lang="uk-UA" b="1">
              <a:ea typeface="+mn-lt"/>
              <a:cs typeface="+mn-lt"/>
            </a:endParaRPr>
          </a:p>
          <a:p>
            <a:pPr marL="457200" indent="-457200">
              <a:spcBef>
                <a:spcPts val="600"/>
              </a:spcBef>
              <a:spcAft>
                <a:spcPts val="1500"/>
              </a:spcAft>
              <a:buAutoNum type="arabicPeriod"/>
            </a:pPr>
            <a:endParaRPr lang="en-US" b="1"/>
          </a:p>
        </p:txBody>
      </p:sp>
      <p:grpSp>
        <p:nvGrpSpPr>
          <p:cNvPr id="30775" name="Group 30774"/>
          <p:cNvGrpSpPr>
            <a:grpSpLocks noGrp="1" noRot="1" noChangeAspect="1" noMove="1" noResize="1" noUngrp="1"/>
          </p:cNvGrpSpPr>
          <p:nvPr/>
        </p:nvGrpSpPr>
        <p:grpSpPr>
          <a:xfrm flipH="1">
            <a:off x="8153659" y="716800"/>
            <a:ext cx="3838575" cy="5583025"/>
            <a:chOff x="199766" y="716800"/>
            <a:chExt cx="3838575" cy="5583025"/>
          </a:xfrm>
        </p:grpSpPr>
        <p:grpSp>
          <p:nvGrpSpPr>
            <p:cNvPr id="30776" name="Group 30775"/>
            <p:cNvGrpSpPr/>
            <p:nvPr/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30795" name="Freeform 64"/>
              <p:cNvSpPr/>
              <p:nvPr/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796" name="Freeform 81"/>
              <p:cNvSpPr/>
              <p:nvPr/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797" name="Freeform 61"/>
              <p:cNvSpPr/>
              <p:nvPr/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798" name="Freeform 78"/>
              <p:cNvSpPr/>
              <p:nvPr/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799" name="Freeform 84"/>
              <p:cNvSpPr/>
              <p:nvPr/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800" name="Freeform 87"/>
              <p:cNvSpPr/>
              <p:nvPr/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801" name="Freeform 60"/>
              <p:cNvSpPr/>
              <p:nvPr/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802" name="Freeform 59"/>
              <p:cNvSpPr/>
              <p:nvPr/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803" name="Freeform 62"/>
              <p:cNvSpPr/>
              <p:nvPr/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 dirty="0"/>
              </a:p>
            </p:txBody>
          </p:sp>
          <p:sp>
            <p:nvSpPr>
              <p:cNvPr id="30804" name="Freeform 65"/>
              <p:cNvSpPr/>
              <p:nvPr/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805" name="Freeform 79"/>
              <p:cNvSpPr/>
              <p:nvPr/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806" name="Freeform 82"/>
              <p:cNvSpPr/>
              <p:nvPr/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807" name="Freeform 85"/>
              <p:cNvSpPr/>
              <p:nvPr/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sp>
            <p:nvSpPr>
              <p:cNvPr id="30808" name="Freeform 88"/>
              <p:cNvSpPr/>
              <p:nvPr/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/>
              </a:p>
            </p:txBody>
          </p:sp>
          <p:grpSp>
            <p:nvGrpSpPr>
              <p:cNvPr id="30809" name="Group 30808"/>
              <p:cNvGrpSpPr/>
              <p:nvPr/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30810" name="Line 63"/>
                <p:cNvSpPr>
                  <a:spLocks noChangeShapeType="1"/>
                </p:cNvSpPr>
                <p:nvPr/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0811" name="Line 66"/>
                <p:cNvSpPr>
                  <a:spLocks noChangeShapeType="1"/>
                </p:cNvSpPr>
                <p:nvPr/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0812" name="Line 67"/>
                <p:cNvSpPr>
                  <a:spLocks noChangeShapeType="1"/>
                </p:cNvSpPr>
                <p:nvPr/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0813" name="Line 80"/>
                <p:cNvSpPr>
                  <a:spLocks noChangeShapeType="1"/>
                </p:cNvSpPr>
                <p:nvPr/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0814" name="Line 83"/>
                <p:cNvSpPr>
                  <a:spLocks noChangeShapeType="1"/>
                </p:cNvSpPr>
                <p:nvPr/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0815" name="Line 86"/>
                <p:cNvSpPr>
                  <a:spLocks noChangeShapeType="1"/>
                </p:cNvSpPr>
                <p:nvPr/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0816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777" name="Group 30776"/>
            <p:cNvGrpSpPr/>
            <p:nvPr/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30787" name="Group 30786"/>
              <p:cNvGrpSpPr/>
              <p:nvPr/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30791" name="Straight Connector 30790"/>
                <p:cNvCxnSpPr/>
                <p:nvPr/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792" name="Straight Connector 30791"/>
                <p:cNvCxnSpPr/>
                <p:nvPr/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793" name="Rectangle 30"/>
                <p:cNvSpPr/>
                <p:nvPr/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-1" fmla="*/ 1302493 w 1393933"/>
                    <a:gd name="connsiteY0-2" fmla="*/ 1302493 h 1393933"/>
                    <a:gd name="connsiteX1-3" fmla="*/ 0 w 1393933"/>
                    <a:gd name="connsiteY1-4" fmla="*/ 1302493 h 1393933"/>
                    <a:gd name="connsiteX2-5" fmla="*/ 0 w 1393933"/>
                    <a:gd name="connsiteY2-6" fmla="*/ 0 h 1393933"/>
                    <a:gd name="connsiteX3-7" fmla="*/ 1302493 w 1393933"/>
                    <a:gd name="connsiteY3-8" fmla="*/ 0 h 1393933"/>
                    <a:gd name="connsiteX4-9" fmla="*/ 1393933 w 1393933"/>
                    <a:gd name="connsiteY4-10" fmla="*/ 1393933 h 1393933"/>
                    <a:gd name="connsiteX0-11" fmla="*/ 0 w 1393933"/>
                    <a:gd name="connsiteY0-12" fmla="*/ 1302493 h 1393933"/>
                    <a:gd name="connsiteX1-13" fmla="*/ 0 w 1393933"/>
                    <a:gd name="connsiteY1-14" fmla="*/ 0 h 1393933"/>
                    <a:gd name="connsiteX2-15" fmla="*/ 1302493 w 1393933"/>
                    <a:gd name="connsiteY2-16" fmla="*/ 0 h 1393933"/>
                    <a:gd name="connsiteX3-17" fmla="*/ 1393933 w 1393933"/>
                    <a:gd name="connsiteY3-18" fmla="*/ 1393933 h 1393933"/>
                    <a:gd name="connsiteX0-19" fmla="*/ 0 w 1302493"/>
                    <a:gd name="connsiteY0-20" fmla="*/ 1302493 h 1302493"/>
                    <a:gd name="connsiteX1-21" fmla="*/ 0 w 1302493"/>
                    <a:gd name="connsiteY1-22" fmla="*/ 0 h 1302493"/>
                    <a:gd name="connsiteX2-23" fmla="*/ 1302493 w 1302493"/>
                    <a:gd name="connsiteY2-24" fmla="*/ 0 h 1302493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0794" name="Rectangle 30"/>
                <p:cNvSpPr/>
                <p:nvPr/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-1" fmla="*/ 1302493 w 1393933"/>
                    <a:gd name="connsiteY0-2" fmla="*/ 1302493 h 1393933"/>
                    <a:gd name="connsiteX1-3" fmla="*/ 0 w 1393933"/>
                    <a:gd name="connsiteY1-4" fmla="*/ 1302493 h 1393933"/>
                    <a:gd name="connsiteX2-5" fmla="*/ 0 w 1393933"/>
                    <a:gd name="connsiteY2-6" fmla="*/ 0 h 1393933"/>
                    <a:gd name="connsiteX3-7" fmla="*/ 1302493 w 1393933"/>
                    <a:gd name="connsiteY3-8" fmla="*/ 0 h 1393933"/>
                    <a:gd name="connsiteX4-9" fmla="*/ 1393933 w 1393933"/>
                    <a:gd name="connsiteY4-10" fmla="*/ 1393933 h 1393933"/>
                    <a:gd name="connsiteX0-11" fmla="*/ 0 w 1393933"/>
                    <a:gd name="connsiteY0-12" fmla="*/ 1302493 h 1393933"/>
                    <a:gd name="connsiteX1-13" fmla="*/ 0 w 1393933"/>
                    <a:gd name="connsiteY1-14" fmla="*/ 0 h 1393933"/>
                    <a:gd name="connsiteX2-15" fmla="*/ 1302493 w 1393933"/>
                    <a:gd name="connsiteY2-16" fmla="*/ 0 h 1393933"/>
                    <a:gd name="connsiteX3-17" fmla="*/ 1393933 w 1393933"/>
                    <a:gd name="connsiteY3-18" fmla="*/ 1393933 h 1393933"/>
                    <a:gd name="connsiteX0-19" fmla="*/ 0 w 1302493"/>
                    <a:gd name="connsiteY0-20" fmla="*/ 1302493 h 1302493"/>
                    <a:gd name="connsiteX1-21" fmla="*/ 0 w 1302493"/>
                    <a:gd name="connsiteY1-22" fmla="*/ 0 h 1302493"/>
                    <a:gd name="connsiteX2-23" fmla="*/ 1302493 w 1302493"/>
                    <a:gd name="connsiteY2-24" fmla="*/ 0 h 1302493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0788" name="Group 30787"/>
              <p:cNvGrpSpPr/>
              <p:nvPr/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30789" name="Freeform: Shape 30788"/>
                <p:cNvSpPr/>
                <p:nvPr/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790" name="Freeform: Shape 30789"/>
                <p:cNvSpPr/>
                <p:nvPr/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30778" name="Group 30777"/>
            <p:cNvGrpSpPr/>
            <p:nvPr/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30779" name="Group 30778"/>
              <p:cNvGrpSpPr/>
              <p:nvPr/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30784" name="Freeform 68"/>
                <p:cNvSpPr/>
                <p:nvPr/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0785" name="Freeform 69"/>
                <p:cNvSpPr/>
                <p:nvPr/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0786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  <p:grpSp>
            <p:nvGrpSpPr>
              <p:cNvPr id="30780" name="Group 30779"/>
              <p:cNvGrpSpPr/>
              <p:nvPr/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30781" name="Freeform 68"/>
                <p:cNvSpPr/>
                <p:nvPr/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0782" name="Freeform 69"/>
                <p:cNvSpPr/>
                <p:nvPr/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  <p:sp>
              <p:nvSpPr>
                <p:cNvPr id="30783" name="Line 70"/>
                <p:cNvSpPr>
                  <a:spLocks noChangeShapeType="1"/>
                </p:cNvSpPr>
                <p:nvPr/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" name="Oval 10"/>
          <p:cNvSpPr>
            <a:spLocks noChangeArrowheads="1"/>
          </p:cNvSpPr>
          <p:nvPr/>
        </p:nvSpPr>
        <p:spPr bwMode="auto">
          <a:xfrm rot="10800000">
            <a:off x="552826" y="135979"/>
            <a:ext cx="340492" cy="340294"/>
          </a:xfrm>
          <a:prstGeom prst="ellipse">
            <a:avLst/>
          </a:prstGeom>
          <a:gradFill rotWithShape="1">
            <a:gsLst>
              <a:gs pos="0">
                <a:srgbClr val="FFFFFF">
                  <a:alpha val="79999"/>
                </a:srgbClr>
              </a:gs>
              <a:gs pos="100000">
                <a:srgbClr val="FFFFFF">
                  <a:alpha val="20000"/>
                </a:srgbClr>
              </a:gs>
            </a:gsLst>
            <a:lin ang="189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defPPr>
              <a:defRPr lang="ru-RU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uk-UA"/>
          </a:p>
        </p:txBody>
      </p:sp>
      <p:grpSp>
        <p:nvGrpSpPr>
          <p:cNvPr id="13" name="Group 11"/>
          <p:cNvGrpSpPr/>
          <p:nvPr/>
        </p:nvGrpSpPr>
        <p:grpSpPr bwMode="auto">
          <a:xfrm rot="8100000" flipH="1">
            <a:off x="72843" y="273691"/>
            <a:ext cx="640953" cy="1069969"/>
            <a:chOff x="554040" y="402338"/>
            <a:chExt cx="641181" cy="1069728"/>
          </a:xfrm>
        </p:grpSpPr>
        <p:grpSp>
          <p:nvGrpSpPr>
            <p:cNvPr id="5" name="Group 12"/>
            <p:cNvGrpSpPr/>
            <p:nvPr/>
          </p:nvGrpSpPr>
          <p:grpSpPr bwMode="auto">
            <a:xfrm>
              <a:off x="878062" y="402338"/>
              <a:ext cx="317159" cy="932400"/>
              <a:chOff x="878062" y="402338"/>
              <a:chExt cx="317159" cy="932400"/>
            </a:xfrm>
          </p:grpSpPr>
          <p:sp>
            <p:nvSpPr>
              <p:cNvPr id="10" name="Freeform 68"/>
              <p:cNvSpPr/>
              <p:nvPr/>
            </p:nvSpPr>
            <p:spPr bwMode="auto">
              <a:xfrm>
                <a:off x="878062" y="402338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1" name="Freeform 69"/>
              <p:cNvSpPr/>
              <p:nvPr/>
            </p:nvSpPr>
            <p:spPr bwMode="auto">
              <a:xfrm>
                <a:off x="1037834" y="4023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2" name="Line 70"/>
              <p:cNvSpPr>
                <a:spLocks noChangeShapeType="1"/>
              </p:cNvSpPr>
              <p:nvPr/>
            </p:nvSpPr>
            <p:spPr bwMode="auto">
              <a:xfrm flipV="1">
                <a:off x="1037834" y="402338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  <p:grpSp>
          <p:nvGrpSpPr>
            <p:cNvPr id="6" name="Group 13"/>
            <p:cNvGrpSpPr/>
            <p:nvPr/>
          </p:nvGrpSpPr>
          <p:grpSpPr bwMode="auto">
            <a:xfrm rot="18900000" flipH="1">
              <a:off x="554040" y="539666"/>
              <a:ext cx="317159" cy="932400"/>
              <a:chOff x="554038" y="539666"/>
              <a:chExt cx="317159" cy="932400"/>
            </a:xfrm>
          </p:grpSpPr>
          <p:sp>
            <p:nvSpPr>
              <p:cNvPr id="7" name="Freeform 68"/>
              <p:cNvSpPr/>
              <p:nvPr/>
            </p:nvSpPr>
            <p:spPr bwMode="auto">
              <a:xfrm>
                <a:off x="554038" y="539666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8" name="Freeform 69"/>
              <p:cNvSpPr/>
              <p:nvPr/>
            </p:nvSpPr>
            <p:spPr bwMode="auto">
              <a:xfrm>
                <a:off x="713810" y="539666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9" name="Line 70"/>
              <p:cNvSpPr>
                <a:spLocks noChangeShapeType="1"/>
              </p:cNvSpPr>
              <p:nvPr/>
            </p:nvSpPr>
            <p:spPr bwMode="auto">
              <a:xfrm flipV="1">
                <a:off x="713810" y="539666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</p:grpSp>
      <p:sp>
        <p:nvSpPr>
          <p:cNvPr id="15" name="Подзаголовок 2"/>
          <p:cNvSpPr txBox="1"/>
          <p:nvPr/>
        </p:nvSpPr>
        <p:spPr bwMode="auto">
          <a:xfrm>
            <a:off x="3492261" y="3500527"/>
            <a:ext cx="5210923" cy="2070100"/>
          </a:xfrm>
          <a:prstGeom prst="rect">
            <a:avLst/>
          </a:prstGeo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358775" indent="-358775" algn="l" rtl="0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079500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79500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798955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914400">
              <a:buNone/>
            </a:pPr>
            <a:r>
              <a:rPr lang="uk-UA" altLang="uk-UA" sz="3200" b="1" dirty="0"/>
              <a:t>Динаміка популяції</a:t>
            </a:r>
            <a:endParaRPr lang="en-US" altLang="uk-UA" sz="3200" b="1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r>
              <a:rPr lang="ru-RU" b="1" dirty="0" err="1">
                <a:latin typeface="Calibri" panose="020F0502020204030204"/>
                <a:ea typeface="Calibri" panose="020F0502020204030204"/>
                <a:cs typeface="Calibri" panose="020F0502020204030204"/>
              </a:rPr>
              <a:t>Системний</a:t>
            </a:r>
            <a:r>
              <a:rPr lang="ru-RU" b="1" dirty="0">
                <a:latin typeface="Calibri" panose="020F0502020204030204"/>
                <a:ea typeface="Calibri" panose="020F0502020204030204"/>
                <a:cs typeface="Calibri" panose="020F0502020204030204"/>
              </a:rPr>
              <a:t> </a:t>
            </a:r>
            <a:r>
              <a:rPr lang="ru-RU" b="1" dirty="0" err="1">
                <a:latin typeface="Calibri" panose="020F0502020204030204"/>
                <a:ea typeface="Calibri" panose="020F0502020204030204"/>
                <a:cs typeface="Calibri" panose="020F0502020204030204"/>
              </a:rPr>
              <a:t>аналіз</a:t>
            </a:r>
            <a:r>
              <a:rPr lang="ru-RU" b="1" dirty="0"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lang="ru-RU" b="1" dirty="0" err="1">
                <a:latin typeface="Calibri" panose="020F0502020204030204"/>
                <a:ea typeface="Calibri" panose="020F0502020204030204"/>
                <a:cs typeface="Calibri" panose="020F0502020204030204"/>
              </a:rPr>
              <a:t>динаміки</a:t>
            </a:r>
            <a:r>
              <a:rPr lang="ru-RU" b="1" dirty="0"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lang="ru-RU" b="1" dirty="0" err="1">
                <a:latin typeface="Calibri" panose="020F0502020204030204"/>
                <a:ea typeface="Calibri" panose="020F0502020204030204"/>
                <a:cs typeface="Calibri" panose="020F0502020204030204"/>
              </a:rPr>
              <a:t>популяції</a:t>
            </a:r>
            <a:endParaRPr lang="ru-RU" b="1" dirty="0"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Wingdings,Sans-Serif" panose="05000000000000000000" pitchFamily="2" charset="2"/>
              <a:buChar char=""/>
            </a:pPr>
            <a:endParaRPr lang="uk-UA" b="1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</a:pPr>
            <a:endParaRPr lang="en-US" b="1" dirty="0"/>
          </a:p>
        </p:txBody>
      </p:sp>
      <p:sp>
        <p:nvSpPr>
          <p:cNvPr id="3" name="Oval 10"/>
          <p:cNvSpPr>
            <a:spLocks noChangeArrowheads="1"/>
          </p:cNvSpPr>
          <p:nvPr/>
        </p:nvSpPr>
        <p:spPr bwMode="auto">
          <a:xfrm rot="10800000">
            <a:off x="552826" y="135979"/>
            <a:ext cx="340492" cy="340294"/>
          </a:xfrm>
          <a:prstGeom prst="ellipse">
            <a:avLst/>
          </a:prstGeom>
          <a:gradFill rotWithShape="1">
            <a:gsLst>
              <a:gs pos="0">
                <a:srgbClr val="FFFFFF">
                  <a:alpha val="79999"/>
                </a:srgbClr>
              </a:gs>
              <a:gs pos="100000">
                <a:srgbClr val="FFFFFF">
                  <a:alpha val="20000"/>
                </a:srgbClr>
              </a:gs>
            </a:gsLst>
            <a:lin ang="189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defPPr>
              <a:defRPr lang="ru-RU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uk-UA"/>
          </a:p>
        </p:txBody>
      </p:sp>
      <p:grpSp>
        <p:nvGrpSpPr>
          <p:cNvPr id="13" name="Group 11"/>
          <p:cNvGrpSpPr/>
          <p:nvPr/>
        </p:nvGrpSpPr>
        <p:grpSpPr bwMode="auto">
          <a:xfrm rot="8100000" flipH="1">
            <a:off x="72843" y="273691"/>
            <a:ext cx="640953" cy="1069969"/>
            <a:chOff x="554040" y="402338"/>
            <a:chExt cx="641181" cy="1069728"/>
          </a:xfrm>
        </p:grpSpPr>
        <p:grpSp>
          <p:nvGrpSpPr>
            <p:cNvPr id="5" name="Group 12"/>
            <p:cNvGrpSpPr/>
            <p:nvPr/>
          </p:nvGrpSpPr>
          <p:grpSpPr bwMode="auto">
            <a:xfrm>
              <a:off x="878062" y="402338"/>
              <a:ext cx="317159" cy="932400"/>
              <a:chOff x="878062" y="402338"/>
              <a:chExt cx="317159" cy="932400"/>
            </a:xfrm>
          </p:grpSpPr>
          <p:sp>
            <p:nvSpPr>
              <p:cNvPr id="10" name="Freeform 68"/>
              <p:cNvSpPr/>
              <p:nvPr/>
            </p:nvSpPr>
            <p:spPr bwMode="auto">
              <a:xfrm>
                <a:off x="878062" y="402338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1" name="Freeform 69"/>
              <p:cNvSpPr/>
              <p:nvPr/>
            </p:nvSpPr>
            <p:spPr bwMode="auto">
              <a:xfrm>
                <a:off x="1037834" y="4023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2" name="Line 70"/>
              <p:cNvSpPr>
                <a:spLocks noChangeShapeType="1"/>
              </p:cNvSpPr>
              <p:nvPr/>
            </p:nvSpPr>
            <p:spPr bwMode="auto">
              <a:xfrm flipV="1">
                <a:off x="1037834" y="402338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  <p:grpSp>
          <p:nvGrpSpPr>
            <p:cNvPr id="6" name="Group 13"/>
            <p:cNvGrpSpPr/>
            <p:nvPr/>
          </p:nvGrpSpPr>
          <p:grpSpPr bwMode="auto">
            <a:xfrm rot="18900000" flipH="1">
              <a:off x="554040" y="539666"/>
              <a:ext cx="317159" cy="932400"/>
              <a:chOff x="554038" y="539666"/>
              <a:chExt cx="317159" cy="932400"/>
            </a:xfrm>
          </p:grpSpPr>
          <p:sp>
            <p:nvSpPr>
              <p:cNvPr id="7" name="Freeform 68"/>
              <p:cNvSpPr/>
              <p:nvPr/>
            </p:nvSpPr>
            <p:spPr bwMode="auto">
              <a:xfrm>
                <a:off x="554038" y="539666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8" name="Freeform 69"/>
              <p:cNvSpPr/>
              <p:nvPr/>
            </p:nvSpPr>
            <p:spPr bwMode="auto">
              <a:xfrm>
                <a:off x="713810" y="539666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9" name="Line 70"/>
              <p:cNvSpPr>
                <a:spLocks noChangeShapeType="1"/>
              </p:cNvSpPr>
              <p:nvPr/>
            </p:nvSpPr>
            <p:spPr bwMode="auto">
              <a:xfrm flipV="1">
                <a:off x="713810" y="539666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</p:grp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89013" y="1714679"/>
            <a:ext cx="10213975" cy="4744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358775" indent="-358775" algn="l" rtl="0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079500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79500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798955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/>
              <a:buChar char="•"/>
            </a:pPr>
            <a:r>
              <a:rPr lang="en-US" dirty="0">
                <a:ea typeface="+mn-lt"/>
                <a:cs typeface="+mn-lt"/>
              </a:rPr>
              <a:t>Розглянемо деяке співтовариство живих істот – популяцію. Позначимо </a:t>
            </a:r>
            <a:r>
              <a:rPr lang="en-US" b="1" dirty="0">
                <a:ea typeface="+mn-lt"/>
                <a:cs typeface="+mn-lt"/>
              </a:rPr>
              <a:t>чисельність популяції</a:t>
            </a:r>
            <a:r>
              <a:rPr lang="en-US" dirty="0">
                <a:ea typeface="+mn-lt"/>
                <a:cs typeface="+mn-lt"/>
              </a:rPr>
              <a:t>, тобто кількість істот, що входять у неї, через </a:t>
            </a:r>
            <a:r>
              <a:rPr lang="en-US" b="1" dirty="0">
                <a:ea typeface="+mn-lt"/>
                <a:cs typeface="+mn-lt"/>
              </a:rPr>
              <a:t>n</a:t>
            </a:r>
            <a:r>
              <a:rPr lang="en-US" dirty="0">
                <a:ea typeface="+mn-lt"/>
                <a:cs typeface="+mn-lt"/>
              </a:rPr>
              <a:t>. Зрозуміло, n є цілим числом і може змінюватися тільки стрибкоподібно, як мінімум, на одиницю. Однак при великих значеннях n ці стрибки можна вважати досить малими, у порівнянні з обсягом популяції, що дозволяє вважати число n таким, що змінюється безперервно.</a:t>
            </a:r>
            <a:endParaRPr lang="uk-UA" dirty="0">
              <a:ea typeface="+mn-lt"/>
              <a:cs typeface="+mn-lt"/>
            </a:endParaRPr>
          </a:p>
          <a:p>
            <a:pPr defTabSz="914400">
              <a:lnSpc>
                <a:spcPct val="110000"/>
              </a:lnSpc>
              <a:spcBef>
                <a:spcPts val="600"/>
              </a:spcBef>
              <a:spcAft>
                <a:spcPts val="1500"/>
              </a:spcAft>
              <a:buFont typeface="Arial" panose="020B0604020202020204"/>
              <a:buChar char="•"/>
            </a:pPr>
            <a:r>
              <a:rPr lang="uk-UA" dirty="0">
                <a:ea typeface="+mn-lt"/>
                <a:cs typeface="+mn-lt"/>
              </a:rPr>
              <a:t>Вивчимо процес </a:t>
            </a:r>
            <a:r>
              <a:rPr lang="uk-UA" b="1" dirty="0">
                <a:ea typeface="+mn-lt"/>
                <a:cs typeface="+mn-lt"/>
              </a:rPr>
              <a:t>розмноження популяції</a:t>
            </a:r>
            <a:r>
              <a:rPr lang="uk-UA" dirty="0">
                <a:ea typeface="+mn-lt"/>
                <a:cs typeface="+mn-lt"/>
              </a:rPr>
              <a:t>. Тут виникає проблема усереднення за часом. Очевидно, що потомство з'являється на світ не безперервно, а через кінцеві проміжки часу. Більшість диких тварин дає потомство один раз у рік. Інакше кажучи, час у живій природі змінюється дискретно, стрибками. Однак на великих інтервалах можна робити усереднення по часу, вважаючи його безперервним.</a:t>
            </a:r>
            <a:endParaRPr lang="uk-UA" dirty="0">
              <a:ea typeface="+mn-lt"/>
              <a:cs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r>
              <a:rPr lang="ru-RU" dirty="0" err="1">
                <a:latin typeface="Calibri" panose="020F0502020204030204"/>
                <a:ea typeface="Calibri" panose="020F0502020204030204"/>
                <a:cs typeface="Calibri" panose="020F0502020204030204"/>
              </a:rPr>
              <a:t>Системний</a:t>
            </a:r>
            <a:r>
              <a:rPr lang="ru-RU" dirty="0">
                <a:latin typeface="Calibri" panose="020F0502020204030204"/>
                <a:ea typeface="Calibri" panose="020F0502020204030204"/>
                <a:cs typeface="Calibri" panose="020F0502020204030204"/>
              </a:rPr>
              <a:t> </a:t>
            </a:r>
            <a:r>
              <a:rPr lang="ru-RU" dirty="0" err="1">
                <a:latin typeface="Calibri" panose="020F0502020204030204"/>
                <a:ea typeface="Calibri" panose="020F0502020204030204"/>
                <a:cs typeface="Calibri" panose="020F0502020204030204"/>
              </a:rPr>
              <a:t>аналіз</a:t>
            </a:r>
            <a:r>
              <a:rPr lang="ru-RU" dirty="0"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lang="ru-RU" dirty="0" err="1">
                <a:latin typeface="Calibri" panose="020F0502020204030204"/>
                <a:ea typeface="Calibri" panose="020F0502020204030204"/>
                <a:cs typeface="Calibri" panose="020F0502020204030204"/>
              </a:rPr>
              <a:t>динаміки</a:t>
            </a:r>
            <a:r>
              <a:rPr lang="ru-RU" dirty="0"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lang="ru-RU" dirty="0" err="1">
                <a:latin typeface="Calibri" panose="020F0502020204030204"/>
                <a:ea typeface="Calibri" panose="020F0502020204030204"/>
                <a:cs typeface="Calibri" panose="020F0502020204030204"/>
              </a:rPr>
              <a:t>популяції</a:t>
            </a:r>
            <a:endParaRPr lang="ru-RU" dirty="0" err="1"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Wingdings,Sans-Serif" panose="05000000000000000000" pitchFamily="2" charset="2"/>
              <a:buChar char=""/>
            </a:pPr>
            <a:endParaRPr lang="uk-UA" b="1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</a:pPr>
            <a:endParaRPr lang="en-US" b="1" dirty="0"/>
          </a:p>
        </p:txBody>
      </p:sp>
      <p:sp>
        <p:nvSpPr>
          <p:cNvPr id="3" name="Oval 10"/>
          <p:cNvSpPr>
            <a:spLocks noChangeArrowheads="1"/>
          </p:cNvSpPr>
          <p:nvPr/>
        </p:nvSpPr>
        <p:spPr bwMode="auto">
          <a:xfrm rot="10800000">
            <a:off x="552826" y="135979"/>
            <a:ext cx="340492" cy="340294"/>
          </a:xfrm>
          <a:prstGeom prst="ellipse">
            <a:avLst/>
          </a:prstGeom>
          <a:gradFill rotWithShape="1">
            <a:gsLst>
              <a:gs pos="0">
                <a:srgbClr val="FFFFFF">
                  <a:alpha val="79999"/>
                </a:srgbClr>
              </a:gs>
              <a:gs pos="100000">
                <a:srgbClr val="FFFFFF">
                  <a:alpha val="20000"/>
                </a:srgbClr>
              </a:gs>
            </a:gsLst>
            <a:lin ang="189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defPPr>
              <a:defRPr lang="ru-RU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uk-UA"/>
          </a:p>
        </p:txBody>
      </p:sp>
      <p:grpSp>
        <p:nvGrpSpPr>
          <p:cNvPr id="13" name="Group 11"/>
          <p:cNvGrpSpPr/>
          <p:nvPr/>
        </p:nvGrpSpPr>
        <p:grpSpPr bwMode="auto">
          <a:xfrm rot="8100000" flipH="1">
            <a:off x="72843" y="273691"/>
            <a:ext cx="640953" cy="1069969"/>
            <a:chOff x="554040" y="402338"/>
            <a:chExt cx="641181" cy="1069728"/>
          </a:xfrm>
        </p:grpSpPr>
        <p:grpSp>
          <p:nvGrpSpPr>
            <p:cNvPr id="5" name="Group 12"/>
            <p:cNvGrpSpPr/>
            <p:nvPr/>
          </p:nvGrpSpPr>
          <p:grpSpPr bwMode="auto">
            <a:xfrm>
              <a:off x="878062" y="402338"/>
              <a:ext cx="317159" cy="932400"/>
              <a:chOff x="878062" y="402338"/>
              <a:chExt cx="317159" cy="932400"/>
            </a:xfrm>
          </p:grpSpPr>
          <p:sp>
            <p:nvSpPr>
              <p:cNvPr id="10" name="Freeform 68"/>
              <p:cNvSpPr/>
              <p:nvPr/>
            </p:nvSpPr>
            <p:spPr bwMode="auto">
              <a:xfrm>
                <a:off x="878062" y="402338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1" name="Freeform 69"/>
              <p:cNvSpPr/>
              <p:nvPr/>
            </p:nvSpPr>
            <p:spPr bwMode="auto">
              <a:xfrm>
                <a:off x="1037834" y="4023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2" name="Line 70"/>
              <p:cNvSpPr>
                <a:spLocks noChangeShapeType="1"/>
              </p:cNvSpPr>
              <p:nvPr/>
            </p:nvSpPr>
            <p:spPr bwMode="auto">
              <a:xfrm flipV="1">
                <a:off x="1037834" y="402338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  <p:grpSp>
          <p:nvGrpSpPr>
            <p:cNvPr id="6" name="Group 13"/>
            <p:cNvGrpSpPr/>
            <p:nvPr/>
          </p:nvGrpSpPr>
          <p:grpSpPr bwMode="auto">
            <a:xfrm rot="18900000" flipH="1">
              <a:off x="554040" y="539666"/>
              <a:ext cx="317159" cy="932400"/>
              <a:chOff x="554038" y="539666"/>
              <a:chExt cx="317159" cy="932400"/>
            </a:xfrm>
          </p:grpSpPr>
          <p:sp>
            <p:nvSpPr>
              <p:cNvPr id="7" name="Freeform 68"/>
              <p:cNvSpPr/>
              <p:nvPr/>
            </p:nvSpPr>
            <p:spPr bwMode="auto">
              <a:xfrm>
                <a:off x="554038" y="539666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8" name="Freeform 69"/>
              <p:cNvSpPr/>
              <p:nvPr/>
            </p:nvSpPr>
            <p:spPr bwMode="auto">
              <a:xfrm>
                <a:off x="713810" y="539666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9" name="Line 70"/>
              <p:cNvSpPr>
                <a:spLocks noChangeShapeType="1"/>
              </p:cNvSpPr>
              <p:nvPr/>
            </p:nvSpPr>
            <p:spPr bwMode="auto">
              <a:xfrm flipV="1">
                <a:off x="713810" y="539666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</p:grp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89330" y="1714500"/>
            <a:ext cx="10808970" cy="4982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noAutofit/>
          </a:bodyPr>
          <a:lstStyle>
            <a:lvl1pPr marL="358775" indent="-358775" algn="l" rtl="0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079500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79500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798955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00000"/>
              </a:lnSpc>
              <a:spcBef>
                <a:spcPts val="800"/>
              </a:spcBef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sz="1900" dirty="0" err="1">
                <a:ea typeface="+mn-lt"/>
                <a:cs typeface="+mn-lt"/>
              </a:rPr>
              <a:t>Застосуємо</a:t>
            </a:r>
            <a:r>
              <a:rPr lang="en-US" sz="1900" dirty="0">
                <a:ea typeface="+mn-lt"/>
                <a:cs typeface="+mn-lt"/>
              </a:rPr>
              <a:t> до </a:t>
            </a:r>
            <a:r>
              <a:rPr lang="en-US" sz="1900" dirty="0" err="1">
                <a:ea typeface="+mn-lt"/>
                <a:cs typeface="+mn-lt"/>
              </a:rPr>
              <a:t>вивчення</a:t>
            </a:r>
            <a:r>
              <a:rPr lang="en-US" sz="1900" dirty="0">
                <a:ea typeface="+mn-lt"/>
                <a:cs typeface="+mn-lt"/>
              </a:rPr>
              <a:t> </a:t>
            </a:r>
            <a:r>
              <a:rPr lang="en-US" sz="1900" dirty="0" err="1">
                <a:ea typeface="+mn-lt"/>
                <a:cs typeface="+mn-lt"/>
              </a:rPr>
              <a:t>питання</a:t>
            </a:r>
            <a:r>
              <a:rPr lang="en-US" sz="1900" dirty="0">
                <a:ea typeface="+mn-lt"/>
                <a:cs typeface="+mn-lt"/>
              </a:rPr>
              <a:t> про </a:t>
            </a:r>
            <a:r>
              <a:rPr lang="en-US" sz="1900" dirty="0" err="1">
                <a:ea typeface="+mn-lt"/>
                <a:cs typeface="+mn-lt"/>
              </a:rPr>
              <a:t>зміну</a:t>
            </a:r>
            <a:r>
              <a:rPr lang="en-US" sz="1900" dirty="0">
                <a:ea typeface="+mn-lt"/>
                <a:cs typeface="+mn-lt"/>
              </a:rPr>
              <a:t> </a:t>
            </a:r>
            <a:r>
              <a:rPr lang="en-US" sz="1900" dirty="0" err="1">
                <a:ea typeface="+mn-lt"/>
                <a:cs typeface="+mn-lt"/>
              </a:rPr>
              <a:t>чисельності</a:t>
            </a:r>
            <a:r>
              <a:rPr lang="en-US" sz="1900" dirty="0">
                <a:ea typeface="+mn-lt"/>
                <a:cs typeface="+mn-lt"/>
              </a:rPr>
              <a:t> </a:t>
            </a:r>
            <a:r>
              <a:rPr lang="en-US" sz="1900" dirty="0" err="1">
                <a:ea typeface="+mn-lt"/>
                <a:cs typeface="+mn-lt"/>
              </a:rPr>
              <a:t>популяції</a:t>
            </a:r>
            <a:r>
              <a:rPr lang="en-US" sz="1900" dirty="0">
                <a:ea typeface="+mn-lt"/>
                <a:cs typeface="+mn-lt"/>
              </a:rPr>
              <a:t> </a:t>
            </a:r>
            <a:r>
              <a:rPr lang="en-US" sz="1900" dirty="0" err="1">
                <a:ea typeface="+mn-lt"/>
                <a:cs typeface="+mn-lt"/>
              </a:rPr>
              <a:t>теорію</a:t>
            </a:r>
            <a:r>
              <a:rPr lang="en-US" sz="1900" dirty="0">
                <a:ea typeface="+mn-lt"/>
                <a:cs typeface="+mn-lt"/>
              </a:rPr>
              <a:t> </a:t>
            </a:r>
            <a:r>
              <a:rPr lang="en-US" sz="1900" b="1" dirty="0" err="1">
                <a:ea typeface="+mn-lt"/>
                <a:cs typeface="+mn-lt"/>
              </a:rPr>
              <a:t>диференціальних</a:t>
            </a:r>
            <a:r>
              <a:rPr lang="en-US" sz="1900" b="1" dirty="0">
                <a:ea typeface="+mn-lt"/>
                <a:cs typeface="+mn-lt"/>
              </a:rPr>
              <a:t> </a:t>
            </a:r>
            <a:r>
              <a:rPr lang="en-US" sz="1900" b="1" dirty="0" err="1">
                <a:ea typeface="+mn-lt"/>
                <a:cs typeface="+mn-lt"/>
              </a:rPr>
              <a:t>рівнянь</a:t>
            </a:r>
            <a:r>
              <a:rPr lang="en-US" sz="1900" dirty="0">
                <a:ea typeface="+mn-lt"/>
                <a:cs typeface="+mn-lt"/>
              </a:rPr>
              <a:t>.</a:t>
            </a:r>
            <a:endParaRPr lang="uk-UA" sz="1900" dirty="0">
              <a:ea typeface="+mn-lt"/>
              <a:cs typeface="+mn-lt"/>
            </a:endParaRPr>
          </a:p>
          <a:p>
            <a:pPr defTabSz="914400">
              <a:lnSpc>
                <a:spcPct val="100000"/>
              </a:lnSpc>
              <a:spcBef>
                <a:spcPts val="800"/>
              </a:spcBef>
              <a:spcAft>
                <a:spcPts val="1500"/>
              </a:spcAft>
              <a:buFont typeface="Arial" panose="020B0604020202020204" pitchFamily="2" charset="2"/>
              <a:buChar char="•"/>
            </a:pPr>
            <a:r>
              <a:rPr lang="en-US" sz="1900" dirty="0" err="1">
                <a:ea typeface="+mn-lt"/>
                <a:cs typeface="+mn-lt"/>
              </a:rPr>
              <a:t>Швидкість</a:t>
            </a:r>
            <a:r>
              <a:rPr lang="en-US" sz="1900" dirty="0">
                <a:ea typeface="+mn-lt"/>
                <a:cs typeface="+mn-lt"/>
              </a:rPr>
              <a:t> </a:t>
            </a:r>
            <a:r>
              <a:rPr lang="en-US" sz="1900" dirty="0" err="1">
                <a:ea typeface="+mn-lt"/>
                <a:cs typeface="+mn-lt"/>
              </a:rPr>
              <a:t>зміни</a:t>
            </a:r>
            <a:r>
              <a:rPr lang="en-US" sz="1900" dirty="0">
                <a:ea typeface="+mn-lt"/>
                <a:cs typeface="+mn-lt"/>
              </a:rPr>
              <a:t> </a:t>
            </a:r>
            <a:r>
              <a:rPr lang="en-US" sz="1900" dirty="0" err="1">
                <a:ea typeface="+mn-lt"/>
                <a:cs typeface="+mn-lt"/>
              </a:rPr>
              <a:t>безперервної</a:t>
            </a:r>
            <a:r>
              <a:rPr lang="en-US" sz="1900" dirty="0">
                <a:ea typeface="+mn-lt"/>
                <a:cs typeface="+mn-lt"/>
              </a:rPr>
              <a:t> </a:t>
            </a:r>
            <a:r>
              <a:rPr lang="en-US" sz="1900" dirty="0" err="1">
                <a:ea typeface="+mn-lt"/>
                <a:cs typeface="+mn-lt"/>
              </a:rPr>
              <a:t>функції</a:t>
            </a:r>
            <a:r>
              <a:rPr lang="en-US" sz="1900" dirty="0">
                <a:ea typeface="+mn-lt"/>
                <a:cs typeface="+mn-lt"/>
              </a:rPr>
              <a:t> </a:t>
            </a:r>
            <a:r>
              <a:rPr lang="en-US" sz="1900" dirty="0" err="1">
                <a:ea typeface="+mn-lt"/>
                <a:cs typeface="+mn-lt"/>
              </a:rPr>
              <a:t>безперервного</a:t>
            </a:r>
            <a:r>
              <a:rPr lang="en-US" sz="1900" dirty="0">
                <a:ea typeface="+mn-lt"/>
                <a:cs typeface="+mn-lt"/>
              </a:rPr>
              <a:t> часу n=n(t) </a:t>
            </a:r>
            <a:r>
              <a:rPr lang="en-US" sz="1900" dirty="0" err="1">
                <a:ea typeface="+mn-lt"/>
                <a:cs typeface="+mn-lt"/>
              </a:rPr>
              <a:t>знаходиться</a:t>
            </a:r>
            <a:r>
              <a:rPr lang="en-US" sz="1900" dirty="0">
                <a:ea typeface="+mn-lt"/>
                <a:cs typeface="+mn-lt"/>
              </a:rPr>
              <a:t> як </a:t>
            </a:r>
            <a:r>
              <a:rPr lang="en-US" sz="1900" dirty="0" err="1">
                <a:ea typeface="+mn-lt"/>
                <a:cs typeface="+mn-lt"/>
              </a:rPr>
              <a:t>похідна</a:t>
            </a:r>
            <a:r>
              <a:rPr lang="en-US" sz="1900" dirty="0">
                <a:ea typeface="+mn-lt"/>
                <a:cs typeface="+mn-lt"/>
              </a:rPr>
              <a:t>: </a:t>
            </a:r>
            <a:r>
              <a:rPr lang="en-US" sz="1900" dirty="0" err="1">
                <a:ea typeface="+mn-lt"/>
                <a:cs typeface="+mn-lt"/>
              </a:rPr>
              <a:t>dn</a:t>
            </a:r>
            <a:r>
              <a:rPr lang="en-US" sz="1900" dirty="0">
                <a:ea typeface="+mn-lt"/>
                <a:cs typeface="+mn-lt"/>
              </a:rPr>
              <a:t>/</a:t>
            </a:r>
            <a:r>
              <a:rPr lang="en-US" sz="1900" dirty="0" err="1">
                <a:ea typeface="+mn-lt"/>
                <a:cs typeface="+mn-lt"/>
              </a:rPr>
              <a:t>dt</a:t>
            </a:r>
            <a:r>
              <a:rPr lang="en-US" sz="1900" dirty="0">
                <a:ea typeface="+mn-lt"/>
                <a:cs typeface="+mn-lt"/>
              </a:rPr>
              <a:t>.</a:t>
            </a:r>
            <a:endParaRPr lang="en-US" sz="1900" dirty="0">
              <a:ea typeface="+mn-lt"/>
              <a:cs typeface="+mn-lt"/>
            </a:endParaRPr>
          </a:p>
          <a:p>
            <a:pPr defTabSz="914400">
              <a:lnSpc>
                <a:spcPct val="100000"/>
              </a:lnSpc>
              <a:spcBef>
                <a:spcPts val="800"/>
              </a:spcBef>
              <a:spcAft>
                <a:spcPts val="1500"/>
              </a:spcAft>
              <a:buFont typeface="Arial" panose="020B0604020202020204" pitchFamily="2" charset="2"/>
              <a:buChar char="•"/>
            </a:pPr>
            <a:r>
              <a:rPr lang="en-US" sz="1900" dirty="0" err="1">
                <a:ea typeface="+mn-lt"/>
                <a:cs typeface="+mn-lt"/>
              </a:rPr>
              <a:t>Припустимо</a:t>
            </a:r>
            <a:r>
              <a:rPr lang="en-US" sz="1900" dirty="0">
                <a:ea typeface="+mn-lt"/>
                <a:cs typeface="+mn-lt"/>
              </a:rPr>
              <a:t>, </a:t>
            </a:r>
            <a:r>
              <a:rPr lang="en-US" sz="1900" dirty="0" err="1">
                <a:ea typeface="+mn-lt"/>
                <a:cs typeface="+mn-lt"/>
              </a:rPr>
              <a:t>що</a:t>
            </a:r>
            <a:r>
              <a:rPr lang="en-US" sz="1900" dirty="0">
                <a:ea typeface="+mn-lt"/>
                <a:cs typeface="+mn-lt"/>
              </a:rPr>
              <a:t> </a:t>
            </a:r>
            <a:r>
              <a:rPr lang="en-US" sz="1900" b="1" dirty="0" err="1">
                <a:ea typeface="+mn-lt"/>
                <a:cs typeface="+mn-lt"/>
              </a:rPr>
              <a:t>швидкість</a:t>
            </a:r>
            <a:r>
              <a:rPr lang="en-US" sz="1900" b="1" dirty="0">
                <a:ea typeface="+mn-lt"/>
                <a:cs typeface="+mn-lt"/>
              </a:rPr>
              <a:t> </a:t>
            </a:r>
            <a:r>
              <a:rPr lang="en-US" sz="1900" b="1" dirty="0" err="1">
                <a:ea typeface="+mn-lt"/>
                <a:cs typeface="+mn-lt"/>
              </a:rPr>
              <a:t>зміни</a:t>
            </a:r>
            <a:r>
              <a:rPr lang="en-US" sz="1900" b="1" dirty="0">
                <a:ea typeface="+mn-lt"/>
                <a:cs typeface="+mn-lt"/>
              </a:rPr>
              <a:t> </a:t>
            </a:r>
            <a:r>
              <a:rPr lang="en-US" sz="1900" b="1" dirty="0" err="1">
                <a:ea typeface="+mn-lt"/>
                <a:cs typeface="+mn-lt"/>
              </a:rPr>
              <a:t>обсягу</a:t>
            </a:r>
            <a:r>
              <a:rPr lang="en-US" sz="1900" b="1" dirty="0">
                <a:ea typeface="+mn-lt"/>
                <a:cs typeface="+mn-lt"/>
              </a:rPr>
              <a:t> </a:t>
            </a:r>
            <a:r>
              <a:rPr lang="en-US" sz="1900" b="1" dirty="0" err="1">
                <a:ea typeface="+mn-lt"/>
                <a:cs typeface="+mn-lt"/>
              </a:rPr>
              <a:t>популяції</a:t>
            </a:r>
            <a:r>
              <a:rPr lang="en-US" sz="1900" dirty="0">
                <a:ea typeface="+mn-lt"/>
                <a:cs typeface="+mn-lt"/>
              </a:rPr>
              <a:t> </a:t>
            </a:r>
            <a:r>
              <a:rPr lang="en-US" sz="1900" dirty="0" err="1">
                <a:ea typeface="+mn-lt"/>
                <a:cs typeface="+mn-lt"/>
              </a:rPr>
              <a:t>пропорційна</a:t>
            </a:r>
            <a:r>
              <a:rPr lang="en-US" sz="1900" dirty="0">
                <a:ea typeface="+mn-lt"/>
                <a:cs typeface="+mn-lt"/>
              </a:rPr>
              <a:t> </a:t>
            </a:r>
            <a:r>
              <a:rPr lang="en-US" sz="1900" b="1" dirty="0" err="1">
                <a:ea typeface="+mn-lt"/>
                <a:cs typeface="+mn-lt"/>
              </a:rPr>
              <a:t>обсягу</a:t>
            </a:r>
            <a:r>
              <a:rPr lang="en-US" sz="1900" b="1" dirty="0">
                <a:ea typeface="+mn-lt"/>
                <a:cs typeface="+mn-lt"/>
              </a:rPr>
              <a:t> </a:t>
            </a:r>
            <a:r>
              <a:rPr lang="en-US" sz="1900" b="1" dirty="0" err="1">
                <a:ea typeface="+mn-lt"/>
                <a:cs typeface="+mn-lt"/>
              </a:rPr>
              <a:t>популяції</a:t>
            </a:r>
            <a:r>
              <a:rPr lang="en-US" sz="1900" dirty="0">
                <a:ea typeface="+mn-lt"/>
                <a:cs typeface="+mn-lt"/>
              </a:rPr>
              <a:t>. </a:t>
            </a:r>
            <a:r>
              <a:rPr lang="en-US" sz="1900" dirty="0" err="1">
                <a:ea typeface="+mn-lt"/>
                <a:cs typeface="+mn-lt"/>
              </a:rPr>
              <a:t>Інакше</a:t>
            </a:r>
            <a:r>
              <a:rPr lang="en-US" sz="1900" dirty="0">
                <a:ea typeface="+mn-lt"/>
                <a:cs typeface="+mn-lt"/>
              </a:rPr>
              <a:t> </a:t>
            </a:r>
            <a:r>
              <a:rPr lang="en-US" sz="1900" dirty="0" err="1">
                <a:ea typeface="+mn-lt"/>
                <a:cs typeface="+mn-lt"/>
              </a:rPr>
              <a:t>кажучи</a:t>
            </a:r>
            <a:r>
              <a:rPr lang="en-US" sz="1900" dirty="0">
                <a:ea typeface="+mn-lt"/>
                <a:cs typeface="+mn-lt"/>
              </a:rPr>
              <a:t>, </a:t>
            </a:r>
            <a:r>
              <a:rPr lang="en-US" sz="1900" dirty="0" err="1">
                <a:ea typeface="+mn-lt"/>
                <a:cs typeface="+mn-lt"/>
              </a:rPr>
              <a:t>кількість</a:t>
            </a:r>
            <a:r>
              <a:rPr lang="en-US" sz="1900" dirty="0">
                <a:ea typeface="+mn-lt"/>
                <a:cs typeface="+mn-lt"/>
              </a:rPr>
              <a:t> </a:t>
            </a:r>
            <a:r>
              <a:rPr lang="en-US" sz="1900" dirty="0" err="1">
                <a:ea typeface="+mn-lt"/>
                <a:cs typeface="+mn-lt"/>
              </a:rPr>
              <a:t>нащадків</a:t>
            </a:r>
            <a:r>
              <a:rPr lang="en-US" sz="1900" dirty="0">
                <a:ea typeface="+mn-lt"/>
                <a:cs typeface="+mn-lt"/>
              </a:rPr>
              <a:t> </a:t>
            </a:r>
            <a:r>
              <a:rPr lang="en-US" sz="1900" dirty="0" err="1">
                <a:ea typeface="+mn-lt"/>
                <a:cs typeface="+mn-lt"/>
              </a:rPr>
              <a:t>пропорційна</a:t>
            </a:r>
            <a:r>
              <a:rPr lang="en-US" sz="1900" dirty="0">
                <a:ea typeface="+mn-lt"/>
                <a:cs typeface="+mn-lt"/>
              </a:rPr>
              <a:t> </a:t>
            </a:r>
            <a:r>
              <a:rPr lang="en-US" sz="1900" dirty="0" err="1">
                <a:ea typeface="+mn-lt"/>
                <a:cs typeface="+mn-lt"/>
              </a:rPr>
              <a:t>кількості</a:t>
            </a:r>
            <a:r>
              <a:rPr lang="en-US" sz="1900" dirty="0">
                <a:ea typeface="+mn-lt"/>
                <a:cs typeface="+mn-lt"/>
              </a:rPr>
              <a:t> </a:t>
            </a:r>
            <a:r>
              <a:rPr lang="en-US" sz="1900" dirty="0" err="1">
                <a:ea typeface="+mn-lt"/>
                <a:cs typeface="+mn-lt"/>
              </a:rPr>
              <a:t>батьків</a:t>
            </a:r>
            <a:r>
              <a:rPr lang="en-US" sz="1900" dirty="0">
                <a:ea typeface="+mn-lt"/>
                <a:cs typeface="+mn-lt"/>
              </a:rPr>
              <a:t>. </a:t>
            </a:r>
            <a:r>
              <a:rPr lang="en-US" sz="1900" dirty="0" err="1">
                <a:ea typeface="+mn-lt"/>
                <a:cs typeface="+mn-lt"/>
              </a:rPr>
              <a:t>Позначаючи</a:t>
            </a:r>
            <a:r>
              <a:rPr lang="en-US" sz="1900" dirty="0">
                <a:ea typeface="+mn-lt"/>
                <a:cs typeface="+mn-lt"/>
              </a:rPr>
              <a:t> </a:t>
            </a:r>
            <a:r>
              <a:rPr lang="en-US" sz="1900" dirty="0" err="1">
                <a:ea typeface="+mn-lt"/>
                <a:cs typeface="+mn-lt"/>
              </a:rPr>
              <a:t>коефіцієнт</a:t>
            </a:r>
            <a:r>
              <a:rPr lang="en-US" sz="1900" dirty="0">
                <a:ea typeface="+mn-lt"/>
                <a:cs typeface="+mn-lt"/>
              </a:rPr>
              <a:t> </a:t>
            </a:r>
            <a:r>
              <a:rPr lang="en-US" sz="1900" dirty="0" err="1">
                <a:ea typeface="+mn-lt"/>
                <a:cs typeface="+mn-lt"/>
              </a:rPr>
              <a:t>пропорційності</a:t>
            </a:r>
            <a:r>
              <a:rPr lang="en-US" sz="1900" dirty="0">
                <a:ea typeface="+mn-lt"/>
                <a:cs typeface="+mn-lt"/>
              </a:rPr>
              <a:t> через m </a:t>
            </a:r>
            <a:r>
              <a:rPr lang="en-US" sz="1900" dirty="0" err="1">
                <a:ea typeface="+mn-lt"/>
                <a:cs typeface="+mn-lt"/>
              </a:rPr>
              <a:t>маємо</a:t>
            </a:r>
            <a:r>
              <a:rPr lang="en-US" sz="1900" dirty="0">
                <a:ea typeface="+mn-lt"/>
                <a:cs typeface="+mn-lt"/>
              </a:rPr>
              <a:t>:</a:t>
            </a:r>
            <a:endParaRPr lang="en-US" sz="1900" dirty="0">
              <a:ea typeface="+mn-lt"/>
              <a:cs typeface="+mn-lt"/>
            </a:endParaRPr>
          </a:p>
          <a:p>
            <a:pPr defTabSz="914400">
              <a:lnSpc>
                <a:spcPct val="100000"/>
              </a:lnSpc>
              <a:spcBef>
                <a:spcPts val="800"/>
              </a:spcBef>
              <a:spcAft>
                <a:spcPts val="1500"/>
              </a:spcAft>
              <a:buFont typeface="Arial" panose="020B0604020202020204" pitchFamily="2" charset="2"/>
              <a:buChar char="•"/>
            </a:pPr>
            <a:endParaRPr lang="en-US" sz="1900" dirty="0">
              <a:ea typeface="+mn-lt"/>
              <a:cs typeface="+mn-lt"/>
            </a:endParaRPr>
          </a:p>
          <a:p>
            <a:pPr defTabSz="914400">
              <a:lnSpc>
                <a:spcPct val="100000"/>
              </a:lnSpc>
              <a:spcBef>
                <a:spcPts val="800"/>
              </a:spcBef>
              <a:spcAft>
                <a:spcPts val="1500"/>
              </a:spcAft>
              <a:buFont typeface="Arial" panose="020B0604020202020204" pitchFamily="2" charset="2"/>
              <a:buChar char="•"/>
            </a:pPr>
            <a:r>
              <a:rPr lang="en-US" sz="1900" dirty="0">
                <a:ea typeface="+mn-lt"/>
                <a:cs typeface="+mn-lt"/>
              </a:rPr>
              <a:t>Це одне з найпростіших і відомих диференціальних рівнянь; його рішення буде:</a:t>
            </a:r>
            <a:br>
              <a:rPr lang="en-US" sz="1900" dirty="0">
                <a:ea typeface="+mn-lt"/>
                <a:cs typeface="+mn-lt"/>
              </a:rPr>
            </a:br>
            <a:br>
              <a:rPr lang="en-US" sz="1900" dirty="0">
                <a:ea typeface="+mn-lt"/>
                <a:cs typeface="+mn-lt"/>
              </a:rPr>
            </a:br>
            <a:br>
              <a:rPr lang="en-US" sz="1900" dirty="0">
                <a:ea typeface="+mn-lt"/>
                <a:cs typeface="+mn-lt"/>
              </a:rPr>
            </a:br>
            <a:r>
              <a:rPr lang="en-US" sz="1900" dirty="0">
                <a:ea typeface="+mn-lt"/>
                <a:cs typeface="+mn-lt"/>
              </a:rPr>
              <a:t>де n</a:t>
            </a:r>
            <a:r>
              <a:rPr lang="en-US" sz="1900" baseline="-25000" dirty="0">
                <a:ea typeface="+mn-lt"/>
                <a:cs typeface="+mn-lt"/>
              </a:rPr>
              <a:t>0</a:t>
            </a:r>
            <a:r>
              <a:rPr lang="en-US" sz="1900" dirty="0">
                <a:ea typeface="+mn-lt"/>
                <a:cs typeface="+mn-lt"/>
              </a:rPr>
              <a:t> – початковий обсяг популяції.</a:t>
            </a:r>
            <a:br>
              <a:rPr lang="en-US" sz="1900" dirty="0">
                <a:ea typeface="+mn-lt"/>
                <a:cs typeface="+mn-lt"/>
              </a:rPr>
            </a:br>
            <a:endParaRPr lang="en-US" sz="1900" dirty="0">
              <a:ea typeface="+mn-lt"/>
              <a:cs typeface="+mn-lt"/>
            </a:endParaRPr>
          </a:p>
        </p:txBody>
      </p:sp>
      <p:graphicFrame>
        <p:nvGraphicFramePr>
          <p:cNvPr id="2" name="Object 1"/>
          <p:cNvGraphicFramePr/>
          <p:nvPr/>
        </p:nvGraphicFramePr>
        <p:xfrm>
          <a:off x="5270420" y="4441765"/>
          <a:ext cx="1650365" cy="608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" name="" r:id="rId1" imgW="1651000" imgH="609600" progId="Equation.3">
                  <p:embed/>
                </p:oleObj>
              </mc:Choice>
              <mc:Fallback>
                <p:oleObj name="" r:id="rId1" imgW="1651000" imgH="609600" progId="Equation.3">
                  <p:embed/>
                  <p:pic>
                    <p:nvPicPr>
                      <p:cNvPr id="0" name="Picture 1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270420" y="4441765"/>
                        <a:ext cx="1650365" cy="6089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/>
          <p:nvPr/>
        </p:nvGraphicFramePr>
        <p:xfrm>
          <a:off x="5422583" y="5662613"/>
          <a:ext cx="965160" cy="355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" r:id="rId3" imgW="965200" imgH="355600" progId="Equation.3">
                  <p:embed/>
                </p:oleObj>
              </mc:Choice>
              <mc:Fallback>
                <p:oleObj name="" r:id="rId3" imgW="965200" imgH="355600" progId="Equation.3">
                  <p:embed/>
                  <p:pic>
                    <p:nvPicPr>
                      <p:cNvPr id="0" name="Picture 1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22583" y="5662613"/>
                        <a:ext cx="965160" cy="355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="ctr" anchorCtr="0" compatLnSpc="1"/>
          <a:lstStyle/>
          <a:p>
            <a:r>
              <a:rPr lang="ru-RU" dirty="0" err="1">
                <a:latin typeface="Calibri" panose="020F0502020204030204"/>
                <a:ea typeface="Calibri" panose="020F0502020204030204"/>
                <a:cs typeface="Calibri" panose="020F0502020204030204"/>
              </a:rPr>
              <a:t>Системний</a:t>
            </a:r>
            <a:r>
              <a:rPr lang="ru-RU" dirty="0">
                <a:latin typeface="Calibri" panose="020F0502020204030204"/>
                <a:ea typeface="Calibri" panose="020F0502020204030204"/>
                <a:cs typeface="Calibri" panose="020F0502020204030204"/>
              </a:rPr>
              <a:t> </a:t>
            </a:r>
            <a:r>
              <a:rPr lang="ru-RU" dirty="0" err="1">
                <a:latin typeface="Calibri" panose="020F0502020204030204"/>
                <a:ea typeface="Calibri" panose="020F0502020204030204"/>
                <a:cs typeface="Calibri" panose="020F0502020204030204"/>
              </a:rPr>
              <a:t>аналіз</a:t>
            </a:r>
            <a:r>
              <a:rPr lang="ru-RU" dirty="0"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lang="ru-RU" dirty="0" err="1">
                <a:latin typeface="Calibri" panose="020F0502020204030204"/>
                <a:ea typeface="Calibri" panose="020F0502020204030204"/>
                <a:cs typeface="Calibri" panose="020F0502020204030204"/>
              </a:rPr>
              <a:t>динаміки</a:t>
            </a:r>
            <a:r>
              <a:rPr lang="ru-RU" dirty="0">
                <a:latin typeface="Calibri" panose="020F0502020204030204"/>
                <a:ea typeface="Calibri" panose="020F0502020204030204"/>
                <a:cs typeface="Calibri" panose="020F0502020204030204"/>
              </a:rPr>
              <a:t> </a:t>
            </a:r>
            <a:r>
              <a:rPr lang="ru-RU" dirty="0" err="1">
                <a:latin typeface="Calibri" panose="020F0502020204030204"/>
                <a:ea typeface="Calibri" panose="020F0502020204030204"/>
                <a:cs typeface="Calibri" panose="020F0502020204030204"/>
              </a:rPr>
              <a:t>популяції</a:t>
            </a:r>
            <a:endParaRPr lang="ru-RU" dirty="0" err="1"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  <a:buFont typeface="Wingdings,Sans-Serif" panose="05000000000000000000" pitchFamily="2" charset="2"/>
              <a:buChar char=""/>
            </a:pPr>
            <a:endParaRPr lang="uk-UA" b="1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500"/>
              </a:spcAft>
            </a:pPr>
            <a:endParaRPr lang="en-US" b="1" dirty="0"/>
          </a:p>
        </p:txBody>
      </p:sp>
      <p:sp>
        <p:nvSpPr>
          <p:cNvPr id="3" name="Oval 10"/>
          <p:cNvSpPr>
            <a:spLocks noChangeArrowheads="1"/>
          </p:cNvSpPr>
          <p:nvPr/>
        </p:nvSpPr>
        <p:spPr bwMode="auto">
          <a:xfrm rot="10800000">
            <a:off x="552826" y="135979"/>
            <a:ext cx="340492" cy="340294"/>
          </a:xfrm>
          <a:prstGeom prst="ellipse">
            <a:avLst/>
          </a:prstGeom>
          <a:gradFill rotWithShape="1">
            <a:gsLst>
              <a:gs pos="0">
                <a:srgbClr val="FFFFFF">
                  <a:alpha val="79999"/>
                </a:srgbClr>
              </a:gs>
              <a:gs pos="100000">
                <a:srgbClr val="FFFFFF">
                  <a:alpha val="20000"/>
                </a:srgbClr>
              </a:gs>
            </a:gsLst>
            <a:lin ang="189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defPPr>
              <a:defRPr lang="ru-RU"/>
            </a:defPPr>
            <a:lvl1pPr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ctr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 altLang="uk-UA"/>
          </a:p>
        </p:txBody>
      </p:sp>
      <p:grpSp>
        <p:nvGrpSpPr>
          <p:cNvPr id="13" name="Group 11"/>
          <p:cNvGrpSpPr/>
          <p:nvPr/>
        </p:nvGrpSpPr>
        <p:grpSpPr bwMode="auto">
          <a:xfrm rot="8100000" flipH="1">
            <a:off x="72843" y="273691"/>
            <a:ext cx="640953" cy="1069969"/>
            <a:chOff x="554040" y="402338"/>
            <a:chExt cx="641181" cy="1069728"/>
          </a:xfrm>
        </p:grpSpPr>
        <p:grpSp>
          <p:nvGrpSpPr>
            <p:cNvPr id="5" name="Group 12"/>
            <p:cNvGrpSpPr/>
            <p:nvPr/>
          </p:nvGrpSpPr>
          <p:grpSpPr bwMode="auto">
            <a:xfrm>
              <a:off x="878062" y="402338"/>
              <a:ext cx="317159" cy="932400"/>
              <a:chOff x="878062" y="402338"/>
              <a:chExt cx="317159" cy="932400"/>
            </a:xfrm>
          </p:grpSpPr>
          <p:sp>
            <p:nvSpPr>
              <p:cNvPr id="10" name="Freeform 68"/>
              <p:cNvSpPr/>
              <p:nvPr/>
            </p:nvSpPr>
            <p:spPr bwMode="auto">
              <a:xfrm>
                <a:off x="878062" y="402338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1" name="Freeform 69"/>
              <p:cNvSpPr/>
              <p:nvPr/>
            </p:nvSpPr>
            <p:spPr bwMode="auto">
              <a:xfrm>
                <a:off x="1037834" y="4023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12" name="Line 70"/>
              <p:cNvSpPr>
                <a:spLocks noChangeShapeType="1"/>
              </p:cNvSpPr>
              <p:nvPr/>
            </p:nvSpPr>
            <p:spPr bwMode="auto">
              <a:xfrm flipV="1">
                <a:off x="1037834" y="402338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  <p:grpSp>
          <p:nvGrpSpPr>
            <p:cNvPr id="6" name="Group 13"/>
            <p:cNvGrpSpPr/>
            <p:nvPr/>
          </p:nvGrpSpPr>
          <p:grpSpPr bwMode="auto">
            <a:xfrm rot="18900000" flipH="1">
              <a:off x="554040" y="539666"/>
              <a:ext cx="317159" cy="932400"/>
              <a:chOff x="554038" y="539666"/>
              <a:chExt cx="317159" cy="932400"/>
            </a:xfrm>
          </p:grpSpPr>
          <p:sp>
            <p:nvSpPr>
              <p:cNvPr id="7" name="Freeform 68"/>
              <p:cNvSpPr/>
              <p:nvPr/>
            </p:nvSpPr>
            <p:spPr bwMode="auto">
              <a:xfrm>
                <a:off x="554038" y="539666"/>
                <a:ext cx="159772" cy="710627"/>
              </a:xfrm>
              <a:custGeom>
                <a:avLst/>
                <a:gdLst>
                  <a:gd name="T0" fmla="*/ 0 w 67"/>
                  <a:gd name="T1" fmla="*/ 355314 h 298"/>
                  <a:gd name="T2" fmla="*/ 159772 w 67"/>
                  <a:gd name="T3" fmla="*/ 710627 h 298"/>
                  <a:gd name="T4" fmla="*/ 159772 w 67"/>
                  <a:gd name="T5" fmla="*/ 0 h 298"/>
                  <a:gd name="T6" fmla="*/ 0 w 67"/>
                  <a:gd name="T7" fmla="*/ 355314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298"/>
                  <a:gd name="T14" fmla="*/ 67 w 67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8" name="Freeform 69"/>
              <p:cNvSpPr/>
              <p:nvPr/>
            </p:nvSpPr>
            <p:spPr bwMode="auto">
              <a:xfrm>
                <a:off x="713810" y="539666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710627 h 298"/>
                  <a:gd name="T4" fmla="*/ 157387 w 66"/>
                  <a:gd name="T5" fmla="*/ 355314 h 298"/>
                  <a:gd name="T6" fmla="*/ 0 w 66"/>
                  <a:gd name="T7" fmla="*/ 0 h 2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298"/>
                  <a:gd name="T14" fmla="*/ 66 w 66"/>
                  <a:gd name="T15" fmla="*/ 298 h 2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FF">
                      <a:alpha val="79999"/>
                    </a:srgbClr>
                  </a:gs>
                  <a:gs pos="100000">
                    <a:srgbClr val="FFFFFF">
                      <a:alpha val="9999"/>
                    </a:srgbClr>
                  </a:gs>
                </a:gsLst>
                <a:lin ang="27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  <p:sp>
            <p:nvSpPr>
              <p:cNvPr id="9" name="Line 70"/>
              <p:cNvSpPr>
                <a:spLocks noChangeShapeType="1"/>
              </p:cNvSpPr>
              <p:nvPr/>
            </p:nvSpPr>
            <p:spPr bwMode="auto">
              <a:xfrm flipV="1">
                <a:off x="713810" y="539666"/>
                <a:ext cx="0" cy="932400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miter lim="800000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>
                <a:defPPr>
                  <a:defRPr lang="ru-RU"/>
                </a:defPPr>
                <a:lvl1pPr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1pPr>
                <a:lvl2pPr marL="4572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9144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3716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828800" algn="ctr" defTabSz="457200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9pPr>
              </a:lstStyle>
              <a:p>
                <a:endParaRPr lang="uk-UA"/>
              </a:p>
            </p:txBody>
          </p:sp>
        </p:grpSp>
      </p:grp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45795" y="1685925"/>
            <a:ext cx="10213975" cy="5172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normAutofit lnSpcReduction="10000"/>
          </a:bodyPr>
          <a:lstStyle>
            <a:lvl1pPr marL="358775" indent="-358775" algn="l" rtl="0" fontAlgn="base">
              <a:lnSpc>
                <a:spcPct val="150000"/>
              </a:lnSpc>
              <a:spcBef>
                <a:spcPts val="10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079500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079500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defRPr sz="2000" i="1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798955" indent="-358775" algn="l" rtl="0" fontAlgn="base">
              <a:lnSpc>
                <a:spcPct val="150000"/>
              </a:lnSpc>
              <a:spcBef>
                <a:spcPts val="500"/>
              </a:spcBef>
              <a:spcAft>
                <a:spcPct val="0"/>
              </a:spcAft>
              <a:buClr>
                <a:srgbClr val="8FA3A3"/>
              </a:buClr>
              <a:buFont typeface="Wingdings" panose="05000000000000000000" pitchFamily="2" charset="2"/>
              <a:buChar char=""/>
              <a:defRPr sz="2000" kern="1200" spc="5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defTabSz="91440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2100"/>
              </a:spcAft>
              <a:buFont typeface="Arial" panose="020B0604020202020204" pitchFamily="34" charset="0"/>
              <a:buChar char="•"/>
            </a:pPr>
            <a:r>
              <a:rPr lang="en-US" dirty="0">
                <a:ea typeface="+mn-lt"/>
                <a:cs typeface="+mn-lt"/>
              </a:rPr>
              <a:t>Проаналізуємо отриманий результат. Розглянемо довільний</a:t>
            </a:r>
            <a:r>
              <a:rPr lang="uk-UA" altLang="en-US" dirty="0">
                <a:ea typeface="+mn-lt"/>
                <a:cs typeface="+mn-lt"/>
              </a:rPr>
              <a:t> </a:t>
            </a:r>
            <a:r>
              <a:rPr lang="en-US" dirty="0">
                <a:ea typeface="+mn-lt"/>
                <a:cs typeface="+mn-lt"/>
              </a:rPr>
              <a:t>момент часу t і якесь збільшення часу </a:t>
            </a:r>
            <a:r>
              <a:rPr lang="en-US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∆</a:t>
            </a:r>
            <a:r>
              <a:rPr lang="en-US" dirty="0">
                <a:ea typeface="+mn-lt"/>
                <a:cs typeface="+mn-lt"/>
              </a:rPr>
              <a:t>t. Обчислимо наступне відношення:</a:t>
            </a:r>
            <a:br>
              <a:rPr lang="en-US" dirty="0">
                <a:ea typeface="+mn-lt"/>
                <a:cs typeface="+mn-lt"/>
              </a:rPr>
            </a:br>
            <a:br>
              <a:rPr lang="en-US" dirty="0">
                <a:ea typeface="+mn-lt"/>
                <a:cs typeface="+mn-lt"/>
              </a:rPr>
            </a:br>
            <a:endParaRPr lang="uk-UA" dirty="0">
              <a:ea typeface="+mn-lt"/>
              <a:cs typeface="+mn-lt"/>
            </a:endParaRPr>
          </a:p>
          <a:p>
            <a:pPr marL="365760" defTabSz="91440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2100"/>
              </a:spcAft>
              <a:buFont typeface="Arial" panose="020B0604020202020204" pitchFamily="34" charset="0"/>
              <a:buChar char="•"/>
            </a:pPr>
            <a:r>
              <a:rPr lang="uk-UA" dirty="0">
                <a:ea typeface="+mn-lt"/>
                <a:cs typeface="+mn-lt"/>
              </a:rPr>
              <a:t>Таким чином, через рівні проміжки часу </a:t>
            </a:r>
            <a:r>
              <a:rPr lang="uk-UA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∆</a:t>
            </a:r>
            <a:r>
              <a:rPr lang="uk-UA" dirty="0">
                <a:ea typeface="+mn-lt"/>
                <a:cs typeface="+mn-lt"/>
              </a:rPr>
              <a:t>t обсяг популяції </a:t>
            </a:r>
            <a:br>
              <a:rPr lang="uk-UA" dirty="0">
                <a:ea typeface="+mn-lt"/>
                <a:cs typeface="+mn-lt"/>
              </a:rPr>
            </a:br>
            <a:r>
              <a:rPr lang="uk-UA" dirty="0">
                <a:ea typeface="+mn-lt"/>
                <a:cs typeface="+mn-lt"/>
              </a:rPr>
              <a:t>змінюється однаковим чином у k разів. Графічно цей результат </a:t>
            </a:r>
            <a:br>
              <a:rPr lang="uk-UA" dirty="0">
                <a:ea typeface="+mn-lt"/>
                <a:cs typeface="+mn-lt"/>
              </a:rPr>
            </a:br>
            <a:r>
              <a:rPr lang="uk-UA" dirty="0">
                <a:ea typeface="+mn-lt"/>
                <a:cs typeface="+mn-lt"/>
              </a:rPr>
              <a:t>(при m=ln2 і n</a:t>
            </a:r>
            <a:r>
              <a:rPr lang="uk-UA" baseline="-25000" dirty="0">
                <a:ea typeface="+mn-lt"/>
                <a:cs typeface="+mn-lt"/>
              </a:rPr>
              <a:t>0</a:t>
            </a:r>
            <a:r>
              <a:rPr lang="uk-UA" dirty="0">
                <a:ea typeface="+mn-lt"/>
                <a:cs typeface="+mn-lt"/>
              </a:rPr>
              <a:t>=1) представлений на рисунку.</a:t>
            </a:r>
            <a:endParaRPr lang="uk-UA" dirty="0">
              <a:ea typeface="+mn-lt"/>
              <a:cs typeface="+mn-lt"/>
            </a:endParaRPr>
          </a:p>
          <a:p>
            <a:pPr marL="365760" defTabSz="91440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2100"/>
              </a:spcAft>
              <a:buFont typeface="Arial" panose="020B0604020202020204" pitchFamily="34" charset="0"/>
              <a:buChar char="•"/>
            </a:pPr>
            <a:r>
              <a:rPr lang="uk-UA" dirty="0">
                <a:ea typeface="+mn-lt"/>
                <a:sym typeface="+mn-ea"/>
              </a:rPr>
              <a:t>В історії </a:t>
            </a:r>
            <a:r>
              <a:rPr lang="en-US" dirty="0">
                <a:ea typeface="+mn-lt"/>
                <a:sym typeface="+mn-ea"/>
              </a:rPr>
              <a:t>відомі випадки екологічних катастроф, викликаних подібним «вибухоподібним» розвитком популяції. Наприклад, уперше завезені </a:t>
            </a:r>
            <a:br>
              <a:rPr lang="en-US" dirty="0">
                <a:ea typeface="+mn-lt"/>
                <a:sym typeface="+mn-ea"/>
              </a:rPr>
            </a:br>
            <a:r>
              <a:rPr lang="en-US" dirty="0">
                <a:ea typeface="+mn-lt"/>
                <a:sym typeface="+mn-ea"/>
              </a:rPr>
              <a:t>білими колоністами в Австралію кролики, не зустрічаючи природних </a:t>
            </a:r>
            <a:br>
              <a:rPr lang="en-US" dirty="0">
                <a:ea typeface="+mn-lt"/>
                <a:sym typeface="+mn-ea"/>
              </a:rPr>
            </a:br>
            <a:r>
              <a:rPr lang="en-US" dirty="0">
                <a:ea typeface="+mn-lt"/>
                <a:sym typeface="+mn-ea"/>
              </a:rPr>
              <a:t>ворогів, за короткий термін заповнили весь континент і поставили під </a:t>
            </a:r>
            <a:r>
              <a:rPr lang="uk-UA" altLang="en-US" dirty="0">
                <a:ea typeface="+mn-lt"/>
                <a:sym typeface="+mn-ea"/>
              </a:rPr>
              <a:t>за</a:t>
            </a:r>
            <a:r>
              <a:rPr lang="en-US" dirty="0">
                <a:ea typeface="+mn-lt"/>
                <a:sym typeface="+mn-ea"/>
              </a:rPr>
              <a:t>грозу функціонування сільського господарства, тобто </a:t>
            </a:r>
            <a:br>
              <a:rPr lang="en-US" dirty="0">
                <a:ea typeface="+mn-lt"/>
                <a:sym typeface="+mn-ea"/>
              </a:rPr>
            </a:br>
            <a:r>
              <a:rPr lang="en-US" dirty="0">
                <a:ea typeface="+mn-lt"/>
                <a:sym typeface="+mn-ea"/>
              </a:rPr>
              <a:t>життєзабезпечення колоністів. Ситуацію удалося виправити тільки надзвичайними заходами.</a:t>
            </a:r>
            <a:endParaRPr lang="uk-UA" dirty="0">
              <a:ea typeface="+mn-lt"/>
              <a:cs typeface="+mn-lt"/>
            </a:endParaRPr>
          </a:p>
        </p:txBody>
      </p:sp>
      <p:graphicFrame>
        <p:nvGraphicFramePr>
          <p:cNvPr id="2" name="Object 1"/>
          <p:cNvGraphicFramePr/>
          <p:nvPr/>
        </p:nvGraphicFramePr>
        <p:xfrm>
          <a:off x="3478935" y="2444838"/>
          <a:ext cx="45466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" name="" r:id="rId1" imgW="4546600" imgH="711200" progId="Equation.3">
                  <p:embed/>
                </p:oleObj>
              </mc:Choice>
              <mc:Fallback>
                <p:oleObj name="" r:id="rId1" imgW="4546600" imgH="711200" progId="Equation.3">
                  <p:embed/>
                  <p:pic>
                    <p:nvPicPr>
                      <p:cNvPr id="0" name="Picture 1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478935" y="2444838"/>
                        <a:ext cx="4546600" cy="711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 descr="Рис. 1"/>
          <p:cNvGraphicFramePr/>
          <p:nvPr/>
        </p:nvGraphicFramePr>
        <p:xfrm>
          <a:off x="10109200" y="2151380"/>
          <a:ext cx="1858010" cy="4241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" name="" r:id="rId3" imgW="1858010" imgH="4241165" progId="Word.Picture.8">
                  <p:embed/>
                </p:oleObj>
              </mc:Choice>
              <mc:Fallback>
                <p:oleObj name="" r:id="rId3" imgW="1858010" imgH="4241165" progId="Word.Picture.8">
                  <p:embed/>
                  <p:pic>
                    <p:nvPicPr>
                      <p:cNvPr id="0" name="Picture 1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109200" y="2151380"/>
                        <a:ext cx="1858010" cy="42411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6CF35C1-A94A-4504-B2A8-9895D8DEB22C}" type="slidenum">
              <a:rPr lang="en-US" altLang="uk-UA"/>
            </a:fld>
            <a:endParaRPr lang="en-US" altLang="uk-U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Frosty">
      <a:dk1>
        <a:sysClr val="windowText" lastClr="000000"/>
      </a:dk1>
      <a:lt1>
        <a:sysClr val="window" lastClr="FFFFFF"/>
      </a:lt1>
      <a:dk2>
        <a:srgbClr val="0B2827"/>
      </a:dk2>
      <a:lt2>
        <a:srgbClr val="DAE3E3"/>
      </a:lt2>
      <a:accent1>
        <a:srgbClr val="767E37"/>
      </a:accent1>
      <a:accent2>
        <a:srgbClr val="B495C2"/>
      </a:accent2>
      <a:accent3>
        <a:srgbClr val="8FA3A3"/>
      </a:accent3>
      <a:accent4>
        <a:srgbClr val="CE7F01"/>
      </a:accent4>
      <a:accent5>
        <a:srgbClr val="D15A29"/>
      </a:accent5>
      <a:accent6>
        <a:srgbClr val="B88470"/>
      </a:accent6>
      <a:hlink>
        <a:srgbClr val="B57001"/>
      </a:hlink>
      <a:folHlink>
        <a:srgbClr val="996209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13518</Words>
  <Application>WPS Presentation</Application>
  <PresentationFormat>Широкий екран</PresentationFormat>
  <Paragraphs>244</Paragraphs>
  <Slides>26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20</vt:i4>
      </vt:variant>
      <vt:variant>
        <vt:lpstr>幻灯片标题</vt:lpstr>
      </vt:variant>
      <vt:variant>
        <vt:i4>26</vt:i4>
      </vt:variant>
    </vt:vector>
  </HeadingPairs>
  <TitlesOfParts>
    <vt:vector size="61" baseType="lpstr">
      <vt:lpstr>Arial</vt:lpstr>
      <vt:lpstr>SimSun</vt:lpstr>
      <vt:lpstr>Wingdings</vt:lpstr>
      <vt:lpstr>Goudy Old Style</vt:lpstr>
      <vt:lpstr>Calibri</vt:lpstr>
      <vt:lpstr>Avenir Next LT Pro</vt:lpstr>
      <vt:lpstr>Yu Gothic UI</vt:lpstr>
      <vt:lpstr>Calibri</vt:lpstr>
      <vt:lpstr>Wingdings,Sans-Serif</vt:lpstr>
      <vt:lpstr>Arial</vt:lpstr>
      <vt:lpstr>Arial</vt:lpstr>
      <vt:lpstr>Microsoft YaHei</vt:lpstr>
      <vt:lpstr>Arial Unicode MS</vt:lpstr>
      <vt:lpstr>Wingdings 3</vt:lpstr>
      <vt:lpstr>FrostyVTI</vt:lpstr>
      <vt:lpstr>Equation.3</vt:lpstr>
      <vt:lpstr>Equation.3</vt:lpstr>
      <vt:lpstr>Word.Document.8</vt:lpstr>
      <vt:lpstr>Equation.2</vt:lpstr>
      <vt:lpstr>Equation.2</vt:lpstr>
      <vt:lpstr>Equation.2</vt:lpstr>
      <vt:lpstr>Equation.2</vt:lpstr>
      <vt:lpstr>Equation.2</vt:lpstr>
      <vt:lpstr>Equation.2</vt:lpstr>
      <vt:lpstr>Equation.2</vt:lpstr>
      <vt:lpstr>Equation.2</vt:lpstr>
      <vt:lpstr>Equation.2</vt:lpstr>
      <vt:lpstr>Equation.2</vt:lpstr>
      <vt:lpstr>Equation.3</vt:lpstr>
      <vt:lpstr>Equation.3</vt:lpstr>
      <vt:lpstr>Equation.3</vt:lpstr>
      <vt:lpstr>Word.Picture.8</vt:lpstr>
      <vt:lpstr>Word.Picture.8</vt:lpstr>
      <vt:lpstr>Word.Document.8</vt:lpstr>
      <vt:lpstr>Equation.3</vt:lpstr>
      <vt:lpstr>Системний аналіз</vt:lpstr>
      <vt:lpstr>СИСТЕМА + АНАЛІЗ = ?</vt:lpstr>
      <vt:lpstr>Як аналізувати систему?</vt:lpstr>
      <vt:lpstr>Аналітичне моделювання</vt:lpstr>
      <vt:lpstr>Імітаційне моделювання </vt:lpstr>
      <vt:lpstr>Аналітичне моделювання</vt:lpstr>
      <vt:lpstr>Системний аналіз динаміки популяції</vt:lpstr>
      <vt:lpstr>Системний аналіз динаміки популяції</vt:lpstr>
      <vt:lpstr>Системний аналіз динаміки популяції</vt:lpstr>
      <vt:lpstr>Системний аналіз динаміки популяції</vt:lpstr>
      <vt:lpstr>Вплив смертності на динаміку популяції</vt:lpstr>
      <vt:lpstr>Вплив смертності на динаміку популяції</vt:lpstr>
      <vt:lpstr>Вплив смертності на динаміку популяції</vt:lpstr>
      <vt:lpstr>Вплив смертності на динаміку популяції</vt:lpstr>
      <vt:lpstr>Вплив смертності на динаміку популяції</vt:lpstr>
      <vt:lpstr>Система «хижак-жертва»</vt:lpstr>
      <vt:lpstr>Система «хижак-жертва»</vt:lpstr>
      <vt:lpstr>Система «хижак-жертва»</vt:lpstr>
      <vt:lpstr>Система «хижак-жертва»</vt:lpstr>
      <vt:lpstr>Система «хижак-жертва»</vt:lpstr>
      <vt:lpstr>Видозмінений варіант системи «хижак-жертва»</vt:lpstr>
      <vt:lpstr>Система «хижак-жертва»</vt:lpstr>
      <vt:lpstr>Вплив смертності на динаміку популяції</vt:lpstr>
      <vt:lpstr>Вплив смертності на динаміку популяції</vt:lpstr>
      <vt:lpstr>Вплив смертності на динаміку популяції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/>
  <cp:lastModifiedBy>Yuliia Lymarenko</cp:lastModifiedBy>
  <cp:revision>225</cp:revision>
  <dcterms:created xsi:type="dcterms:W3CDTF">2022-09-03T17:04:00Z</dcterms:created>
  <dcterms:modified xsi:type="dcterms:W3CDTF">2022-09-21T20:38:04Z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CB257B3639CC461FB1ECEDD01FFE751B</vt:lpwstr>
  </property>
  <property fmtid="{D5CDD505-2E9C-101B-9397-08002B2CF9AE}" pid="3" name="KSOProductBuildVer">
    <vt:lpwstr>1033-11.2.0.11306</vt:lpwstr>
  </property>
</Properties>
</file>