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70AC2E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image" Target="../media/image34.jpeg"/><Relationship Id="rId7" Type="http://schemas.openxmlformats.org/officeDocument/2006/relationships/image" Target="../media/image38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image" Target="../media/image43.jpeg"/><Relationship Id="rId7" Type="http://schemas.openxmlformats.org/officeDocument/2006/relationships/image" Target="../media/image47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Relationship Id="rId9" Type="http://schemas.openxmlformats.org/officeDocument/2006/relationships/image" Target="../media/image49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FFFF00"/>
                </a:solidFill>
              </a:rPr>
              <a:t>Основні класи неорганічних сполук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91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3"/>
            <a:ext cx="9143999" cy="4941168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0070C0"/>
                </a:solidFill>
              </a:rPr>
              <a:t>Одержання</a:t>
            </a:r>
            <a:r>
              <a:rPr lang="ru-RU" b="1" dirty="0">
                <a:solidFill>
                  <a:srgbClr val="0070C0"/>
                </a:solidFill>
              </a:rPr>
              <a:t> кислот</a:t>
            </a:r>
          </a:p>
          <a:p>
            <a:r>
              <a:rPr lang="ru-RU" dirty="0"/>
              <a:t>1) </a:t>
            </a:r>
            <a:r>
              <a:rPr lang="ru-RU" dirty="0" err="1"/>
              <a:t>Оксигеновмісні</a:t>
            </a:r>
            <a:r>
              <a:rPr lang="ru-RU" dirty="0"/>
              <a:t> </a:t>
            </a:r>
            <a:r>
              <a:rPr lang="ru-RU" dirty="0" err="1"/>
              <a:t>розчинні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добути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оксидів</a:t>
            </a:r>
            <a:r>
              <a:rPr lang="ru-RU" dirty="0"/>
              <a:t> з водою:</a:t>
            </a:r>
            <a:br>
              <a:rPr lang="ru-RU" dirty="0"/>
            </a:br>
            <a:br>
              <a:rPr lang="ru-RU" dirty="0"/>
            </a:br>
            <a:r>
              <a:rPr lang="ru-RU" dirty="0"/>
              <a:t>2) </a:t>
            </a:r>
            <a:r>
              <a:rPr lang="ru-RU" dirty="0" err="1"/>
              <a:t>Оксигеновмисні</a:t>
            </a:r>
            <a:r>
              <a:rPr lang="ru-RU" dirty="0"/>
              <a:t> </a:t>
            </a:r>
            <a:r>
              <a:rPr lang="ru-RU" dirty="0" err="1"/>
              <a:t>нерозчинні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добувають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з </a:t>
            </a:r>
            <a:r>
              <a:rPr lang="ru-RU" dirty="0" err="1"/>
              <a:t>більш</a:t>
            </a:r>
            <a:r>
              <a:rPr lang="ru-RU" dirty="0"/>
              <a:t> сильною кислотою:</a:t>
            </a:r>
            <a:br>
              <a:rPr lang="ru-RU" dirty="0"/>
            </a:br>
            <a:br>
              <a:rPr lang="ru-RU" dirty="0"/>
            </a:br>
            <a:r>
              <a:rPr lang="ru-RU" dirty="0"/>
              <a:t>3) </a:t>
            </a:r>
            <a:r>
              <a:rPr lang="ru-RU" dirty="0" err="1"/>
              <a:t>Безкисневі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добувають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 з </a:t>
            </a:r>
            <a:r>
              <a:rPr lang="ru-RU" dirty="0" err="1"/>
              <a:t>неметалом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з </a:t>
            </a:r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розчиненням</a:t>
            </a:r>
            <a:r>
              <a:rPr lang="ru-RU" dirty="0"/>
              <a:t> продукту </a:t>
            </a:r>
            <a:r>
              <a:rPr lang="ru-RU" dirty="0" err="1"/>
              <a:t>реакції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 descr="https://shkolnik.in.ua/images/stories/uroki/himia/Eqn0325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06731"/>
            <a:ext cx="2376264" cy="40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shkolnik.in.ua/images/stories/uroki/himia/Eqn0326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227570"/>
            <a:ext cx="360040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shkolnik.in.ua/images/stories/uroki/himia/Eqn0327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013176"/>
            <a:ext cx="2160240" cy="44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24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248347"/>
            <a:ext cx="8496944" cy="3877815"/>
          </a:xfrm>
        </p:spPr>
        <p:txBody>
          <a:bodyPr/>
          <a:lstStyle/>
          <a:p>
            <a:r>
              <a:rPr lang="ru-RU" b="1" dirty="0" err="1">
                <a:solidFill>
                  <a:srgbClr val="002060"/>
                </a:solidFill>
              </a:rPr>
              <a:t>Фізичні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властивості</a:t>
            </a:r>
            <a:r>
              <a:rPr lang="ru-RU" b="1" dirty="0">
                <a:solidFill>
                  <a:srgbClr val="002060"/>
                </a:solidFill>
              </a:rPr>
              <a:t> кислот</a:t>
            </a:r>
          </a:p>
          <a:p>
            <a:r>
              <a:rPr lang="ru-RU" dirty="0" err="1"/>
              <a:t>Більшість</a:t>
            </a:r>
            <a:r>
              <a:rPr lang="ru-RU" dirty="0"/>
              <a:t> кислот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але є і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ортофосфатна</a:t>
            </a:r>
            <a:r>
              <a:rPr lang="ru-RU" dirty="0"/>
              <a:t> і </a:t>
            </a:r>
            <a:r>
              <a:rPr lang="ru-RU" dirty="0" err="1"/>
              <a:t>метафосфатна</a:t>
            </a:r>
            <a:r>
              <a:rPr lang="ru-RU" dirty="0"/>
              <a:t>, </a:t>
            </a:r>
            <a:r>
              <a:rPr lang="ru-RU" dirty="0" err="1"/>
              <a:t>силікатна</a:t>
            </a:r>
            <a:r>
              <a:rPr lang="ru-RU" dirty="0"/>
              <a:t>. 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важчі</a:t>
            </a:r>
            <a:r>
              <a:rPr lang="ru-RU" dirty="0"/>
              <a:t> за воду й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добре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розчиняються</a:t>
            </a:r>
            <a:r>
              <a:rPr lang="ru-RU" dirty="0"/>
              <a:t>. </a:t>
            </a:r>
          </a:p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леткі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(</a:t>
            </a:r>
            <a:r>
              <a:rPr lang="ru-RU" dirty="0" err="1"/>
              <a:t>хлоридна</a:t>
            </a:r>
            <a:r>
              <a:rPr lang="ru-RU" dirty="0"/>
              <a:t>, </a:t>
            </a:r>
            <a:r>
              <a:rPr lang="ru-RU" dirty="0" err="1"/>
              <a:t>нітратна</a:t>
            </a:r>
            <a:r>
              <a:rPr lang="ru-RU" dirty="0"/>
              <a:t>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характерний</a:t>
            </a:r>
            <a:r>
              <a:rPr lang="ru-RU" dirty="0"/>
              <a:t> запах. </a:t>
            </a:r>
          </a:p>
          <a:p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безбарвні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80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556792"/>
            <a:ext cx="9143999" cy="5301209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Хімічні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властивості</a:t>
            </a:r>
            <a:r>
              <a:rPr lang="ru-RU" b="1" dirty="0">
                <a:solidFill>
                  <a:srgbClr val="7030A0"/>
                </a:solidFill>
              </a:rPr>
              <a:t> кислот</a:t>
            </a:r>
            <a:endParaRPr lang="en-US" b="1" dirty="0">
              <a:solidFill>
                <a:srgbClr val="7030A0"/>
              </a:solidFill>
            </a:endParaRPr>
          </a:p>
          <a:p>
            <a:r>
              <a:rPr lang="ru-RU" dirty="0"/>
              <a:t>1) </a:t>
            </a:r>
            <a:r>
              <a:rPr lang="ru-RU" dirty="0" err="1"/>
              <a:t>Дія</a:t>
            </a:r>
            <a:r>
              <a:rPr lang="ru-RU" dirty="0"/>
              <a:t> на </a:t>
            </a:r>
            <a:r>
              <a:rPr lang="ru-RU" dirty="0" err="1"/>
              <a:t>індикатори</a:t>
            </a:r>
            <a:r>
              <a:rPr lang="ru-RU" dirty="0"/>
              <a:t>.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змінюють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кислот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лугів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  <a:r>
              <a:rPr lang="ru-RU" b="1" dirty="0" err="1">
                <a:solidFill>
                  <a:srgbClr val="C00000"/>
                </a:solidFill>
              </a:rPr>
              <a:t>індикаторами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2) </a:t>
            </a:r>
            <a:r>
              <a:rPr lang="ru-RU" dirty="0" err="1"/>
              <a:t>Взаємодія</a:t>
            </a:r>
            <a:r>
              <a:rPr lang="ru-RU" dirty="0"/>
              <a:t> з </a:t>
            </a:r>
            <a:r>
              <a:rPr lang="ru-RU" dirty="0" err="1"/>
              <a:t>металами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Метали, що стоять у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напруг</a:t>
            </a:r>
            <a:r>
              <a:rPr lang="ru-RU" dirty="0"/>
              <a:t> до </a:t>
            </a:r>
            <a:r>
              <a:rPr lang="ru-RU" dirty="0" err="1"/>
              <a:t>Гідрогену</a:t>
            </a:r>
            <a:r>
              <a:rPr lang="ru-RU" dirty="0"/>
              <a:t>, </a:t>
            </a:r>
            <a:r>
              <a:rPr lang="ru-RU" dirty="0" err="1"/>
              <a:t>витісняють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розведених</a:t>
            </a:r>
            <a:r>
              <a:rPr lang="ru-RU" dirty="0"/>
              <a:t> кислот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нітратної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):</a:t>
            </a:r>
            <a:br>
              <a:rPr lang="ru-RU" dirty="0"/>
            </a:br>
            <a:br>
              <a:rPr lang="ru-RU" dirty="0"/>
            </a:br>
            <a:r>
              <a:rPr lang="ru-RU" dirty="0"/>
              <a:t>3)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з оксидами, що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r>
              <a:rPr lang="ru-RU" b="1" dirty="0" err="1">
                <a:solidFill>
                  <a:srgbClr val="FF9900"/>
                </a:solidFill>
              </a:rPr>
              <a:t>Реакції</a:t>
            </a:r>
            <a:r>
              <a:rPr lang="ru-RU" b="1" dirty="0">
                <a:solidFill>
                  <a:srgbClr val="FF9900"/>
                </a:solidFill>
              </a:rPr>
              <a:t> </a:t>
            </a:r>
            <a:r>
              <a:rPr lang="ru-RU" b="1" dirty="0" err="1">
                <a:solidFill>
                  <a:srgbClr val="FF9900"/>
                </a:solidFill>
              </a:rPr>
              <a:t>обміну</a:t>
            </a:r>
            <a:r>
              <a:rPr lang="ru-RU" b="1" dirty="0"/>
              <a:t> 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складними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/>
              <a:t>обмінюються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4)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з основами:</a:t>
            </a:r>
            <a:br>
              <a:rPr lang="ru-RU" dirty="0"/>
            </a:br>
            <a:endParaRPr lang="ru-RU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pic>
        <p:nvPicPr>
          <p:cNvPr id="8194" name="Picture 2" descr="https://shkolnik.in.ua/images/stories/uroki/himia/Eqn0328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4002284"/>
            <a:ext cx="2407125" cy="32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shkolnik.in.ua/images/stories/uroki/himia/Eqn0329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40" y="4725144"/>
            <a:ext cx="2407125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shkolnik.in.ua/images/stories/uroki/himia/Eqn0330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447718"/>
            <a:ext cx="300890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924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0"/>
            <a:ext cx="9143999" cy="486915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Основи</a:t>
            </a:r>
            <a:r>
              <a:rPr lang="ru-RU" dirty="0">
                <a:solidFill>
                  <a:srgbClr val="7030A0"/>
                </a:solidFill>
              </a:rPr>
              <a:t> 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до складу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атом </a:t>
            </a:r>
            <a:r>
              <a:rPr lang="ru-RU" dirty="0" err="1"/>
              <a:t>металу</a:t>
            </a:r>
            <a:r>
              <a:rPr lang="ru-RU" dirty="0"/>
              <a:t> й одна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гідроксильних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Назви</a:t>
            </a:r>
            <a:r>
              <a:rPr lang="ru-RU" dirty="0"/>
              <a:t> основ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 в </a:t>
            </a:r>
            <a:r>
              <a:rPr lang="ru-RU" dirty="0" err="1"/>
              <a:t>називному</a:t>
            </a:r>
            <a:r>
              <a:rPr lang="ru-RU" dirty="0"/>
              <a:t> </a:t>
            </a:r>
            <a:r>
              <a:rPr lang="ru-RU" dirty="0" err="1"/>
              <a:t>відмінку</a:t>
            </a:r>
            <a:r>
              <a:rPr lang="ru-RU" dirty="0"/>
              <a:t> і слова «</a:t>
            </a:r>
            <a:r>
              <a:rPr lang="ru-RU" dirty="0" err="1"/>
              <a:t>гідроксид</a:t>
            </a:r>
            <a:r>
              <a:rPr lang="ru-RU" dirty="0"/>
              <a:t>»:</a:t>
            </a:r>
            <a:br>
              <a:rPr lang="ru-RU" dirty="0"/>
            </a:br>
            <a:r>
              <a:rPr lang="en-US" dirty="0"/>
              <a:t>NaOH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en-US" dirty="0"/>
              <a:t> </a:t>
            </a:r>
            <a:r>
              <a:rPr lang="ru-RU" dirty="0" err="1"/>
              <a:t>натрій</a:t>
            </a:r>
            <a:r>
              <a:rPr lang="ru-RU" dirty="0"/>
              <a:t> </a:t>
            </a:r>
            <a:r>
              <a:rPr lang="ru-RU" dirty="0" err="1"/>
              <a:t>гідроксид</a:t>
            </a:r>
            <a:r>
              <a:rPr lang="ru-RU" dirty="0"/>
              <a:t>;</a:t>
            </a:r>
            <a:br>
              <a:rPr lang="ru-RU" dirty="0"/>
            </a:br>
            <a:r>
              <a:rPr lang="en-US" dirty="0"/>
              <a:t>Fe(OH)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ферум</a:t>
            </a:r>
            <a:r>
              <a:rPr lang="ru-RU" dirty="0"/>
              <a:t>(ІІ) </a:t>
            </a:r>
            <a:r>
              <a:rPr lang="ru-RU" dirty="0" err="1"/>
              <a:t>гідроксид</a:t>
            </a:r>
            <a:r>
              <a:rPr lang="ru-RU" dirty="0"/>
              <a:t>;</a:t>
            </a:r>
            <a:br>
              <a:rPr lang="ru-RU" dirty="0"/>
            </a:br>
            <a:r>
              <a:rPr lang="en-US" dirty="0"/>
              <a:t>Fe(OH)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ферум</a:t>
            </a:r>
            <a:r>
              <a:rPr lang="ru-RU" dirty="0"/>
              <a:t>(ІІІ) </a:t>
            </a:r>
            <a:r>
              <a:rPr lang="ru-RU" dirty="0" err="1"/>
              <a:t>гідроксид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r>
              <a:rPr lang="ru-RU" dirty="0" err="1"/>
              <a:t>Застосовуються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UA" dirty="0" err="1"/>
              <a:t>тривіальні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:</a:t>
            </a:r>
            <a:br>
              <a:rPr lang="ru-RU" dirty="0"/>
            </a:br>
            <a:r>
              <a:rPr lang="en-US" dirty="0"/>
              <a:t>NaOH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en-US" dirty="0"/>
              <a:t> </a:t>
            </a:r>
            <a:r>
              <a:rPr lang="ru-RU" dirty="0" err="1"/>
              <a:t>їдкий</a:t>
            </a:r>
            <a:r>
              <a:rPr lang="ru-RU" dirty="0"/>
              <a:t> натр;</a:t>
            </a:r>
            <a:br>
              <a:rPr lang="ru-RU" dirty="0"/>
            </a:br>
            <a:r>
              <a:rPr lang="en-US" dirty="0"/>
              <a:t>Ca(OH)</a:t>
            </a:r>
            <a:r>
              <a:rPr lang="en-US" baseline="-25000" dirty="0"/>
              <a:t>2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гашене</a:t>
            </a:r>
            <a:r>
              <a:rPr lang="ru-RU" dirty="0"/>
              <a:t> </a:t>
            </a:r>
            <a:r>
              <a:rPr lang="ru-RU" dirty="0" err="1"/>
              <a:t>вапно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класифікуються</a:t>
            </a:r>
            <a:r>
              <a:rPr lang="ru-RU" dirty="0"/>
              <a:t> за </a:t>
            </a:r>
            <a:r>
              <a:rPr lang="ru-RU" dirty="0" err="1"/>
              <a:t>розчинністю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1) на </a:t>
            </a:r>
            <a:r>
              <a:rPr lang="ru-RU" dirty="0" err="1"/>
              <a:t>розчинні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b="1" dirty="0"/>
              <a:t> </a:t>
            </a:r>
            <a:r>
              <a:rPr lang="ru-RU" b="1" dirty="0" err="1">
                <a:solidFill>
                  <a:srgbClr val="002060"/>
                </a:solidFill>
              </a:rPr>
              <a:t>луги</a:t>
            </a:r>
            <a:r>
              <a:rPr lang="ru-RU" dirty="0"/>
              <a:t>,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добуті</a:t>
            </a:r>
            <a:r>
              <a:rPr lang="ru-RU" dirty="0"/>
              <a:t> </a:t>
            </a:r>
            <a:r>
              <a:rPr lang="ru-RU" dirty="0" err="1"/>
              <a:t>лужними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лужноземельними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:</a:t>
            </a:r>
            <a:r>
              <a:rPr lang="ru-UA" dirty="0"/>
              <a:t> </a:t>
            </a:r>
            <a:r>
              <a:rPr lang="en-US" dirty="0"/>
              <a:t>Li, Na, K, Rb, Cs, Ba, Sr, Ca;</a:t>
            </a:r>
            <a:br>
              <a:rPr lang="en-US" dirty="0"/>
            </a:br>
            <a:r>
              <a:rPr lang="en-US" dirty="0"/>
              <a:t>2) </a:t>
            </a:r>
            <a:r>
              <a:rPr lang="ru-RU" dirty="0" err="1"/>
              <a:t>нерозчинні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052736"/>
            <a:ext cx="7756263" cy="1152128"/>
          </a:xfrm>
        </p:spPr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Основи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603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Фізичні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властивості</a:t>
            </a:r>
            <a:r>
              <a:rPr lang="ru-RU" b="1" dirty="0">
                <a:solidFill>
                  <a:srgbClr val="C00000"/>
                </a:solidFill>
              </a:rPr>
              <a:t> основ</a:t>
            </a:r>
          </a:p>
          <a:p>
            <a:r>
              <a:rPr lang="ru-RU" dirty="0"/>
              <a:t>За </a:t>
            </a:r>
            <a:r>
              <a:rPr lang="ru-RU" dirty="0" err="1"/>
              <a:t>нормальних</a:t>
            </a:r>
            <a:r>
              <a:rPr lang="ru-RU" dirty="0"/>
              <a:t> умов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луги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, </a:t>
            </a:r>
            <a:r>
              <a:rPr lang="ru-RU" dirty="0" err="1"/>
              <a:t>милкі</a:t>
            </a:r>
            <a:r>
              <a:rPr lang="ru-RU" dirty="0"/>
              <a:t> на </a:t>
            </a:r>
            <a:r>
              <a:rPr lang="ru-RU" dirty="0" err="1"/>
              <a:t>дотик</a:t>
            </a:r>
            <a:r>
              <a:rPr lang="ru-RU" dirty="0"/>
              <a:t>, </a:t>
            </a:r>
            <a:r>
              <a:rPr lang="ru-RU" dirty="0" err="1"/>
              <a:t>їдкі</a:t>
            </a:r>
            <a:r>
              <a:rPr lang="ru-RU" dirty="0"/>
              <a:t>, </a:t>
            </a:r>
            <a:r>
              <a:rPr lang="ru-RU" dirty="0" err="1"/>
              <a:t>роз’їдають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, </a:t>
            </a:r>
            <a:r>
              <a:rPr lang="ru-RU" dirty="0" err="1"/>
              <a:t>тканини</a:t>
            </a:r>
            <a:r>
              <a:rPr lang="ru-RU" dirty="0"/>
              <a:t>, </a:t>
            </a:r>
            <a:r>
              <a:rPr lang="ru-RU" dirty="0" err="1"/>
              <a:t>папір</a:t>
            </a:r>
            <a:r>
              <a:rPr lang="ru-RU" dirty="0"/>
              <a:t>. </a:t>
            </a:r>
            <a:endParaRPr lang="ru-UA" dirty="0"/>
          </a:p>
          <a:p>
            <a:r>
              <a:rPr lang="ru-RU" dirty="0" err="1"/>
              <a:t>Нерозчинні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822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8121225" cy="387781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>
                <a:solidFill>
                  <a:srgbClr val="FF9900"/>
                </a:solidFill>
              </a:rPr>
              <a:t>Добування</a:t>
            </a:r>
            <a:r>
              <a:rPr lang="ru-RU" b="1" dirty="0">
                <a:solidFill>
                  <a:srgbClr val="FF9900"/>
                </a:solidFill>
              </a:rPr>
              <a:t> основ</a:t>
            </a:r>
          </a:p>
          <a:p>
            <a:pPr marL="0" indent="0">
              <a:buNone/>
            </a:pPr>
            <a:r>
              <a:rPr lang="ru-RU" dirty="0"/>
              <a:t>1) Луги </a:t>
            </a:r>
            <a:r>
              <a:rPr lang="ru-RU" dirty="0" err="1"/>
              <a:t>добувають</a:t>
            </a:r>
            <a:r>
              <a:rPr lang="ru-RU" dirty="0"/>
              <a:t>:</a:t>
            </a:r>
            <a:endParaRPr lang="ru-UA" dirty="0"/>
          </a:p>
          <a:p>
            <a:pPr marL="0" indent="0">
              <a:buNone/>
            </a:pP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води з </a:t>
            </a:r>
            <a:r>
              <a:rPr lang="ru-RU" dirty="0" err="1"/>
              <a:t>лужними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лужноземельними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en-US" dirty="0"/>
          </a:p>
          <a:p>
            <a:pPr marL="0" indent="0">
              <a:buNone/>
            </a:pP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води з оксидами </a:t>
            </a:r>
            <a:r>
              <a:rPr lang="ru-RU" dirty="0" err="1"/>
              <a:t>лужних</a:t>
            </a:r>
            <a:r>
              <a:rPr lang="ru-RU" dirty="0"/>
              <a:t> і </a:t>
            </a:r>
            <a:r>
              <a:rPr lang="ru-RU" dirty="0" err="1"/>
              <a:t>лужноземельних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r>
              <a:rPr lang="en-US" dirty="0" err="1"/>
              <a:t>BaO</a:t>
            </a:r>
            <a:r>
              <a:rPr lang="en-US" dirty="0"/>
              <a:t> + 2H</a:t>
            </a:r>
            <a:r>
              <a:rPr lang="en-US" baseline="-30000" dirty="0"/>
              <a:t>2</a:t>
            </a:r>
            <a:r>
              <a:rPr lang="en-US" dirty="0"/>
              <a:t>O = Ba(OH)</a:t>
            </a:r>
            <a:r>
              <a:rPr lang="en-US" baseline="-30000" dirty="0"/>
              <a:t>2</a:t>
            </a:r>
            <a:br>
              <a:rPr lang="en-US" dirty="0"/>
            </a:br>
            <a:endParaRPr lang="ru-UA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ru-RU" dirty="0" err="1"/>
              <a:t>Нерозчинні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добувають</a:t>
            </a:r>
            <a:r>
              <a:rPr lang="ru-RU" dirty="0"/>
              <a:t>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розчинних</a:t>
            </a:r>
            <a:r>
              <a:rPr lang="ru-RU" dirty="0"/>
              <a:t> солей з лугами:</a:t>
            </a:r>
            <a:br>
              <a:rPr lang="ru-RU" dirty="0"/>
            </a:b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s://shkolnik.in.ua/images/stories/uroki/himia/Eqn0334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230" y="3573370"/>
            <a:ext cx="1993095" cy="27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hkolnik.in.ua/images/stories/uroki/himia/Eqn0335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429000"/>
            <a:ext cx="2137111" cy="30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hkolnik.in.ua/images/stories/uroki/himia/Eqn0336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365104"/>
            <a:ext cx="1679869" cy="28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hkolnik.in.ua/images/stories/uroki/himia/Eqn0337_fmt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598127"/>
            <a:ext cx="2772308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438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/>
          <a:lstStyle/>
          <a:p>
            <a:r>
              <a:rPr lang="ru-RU" b="1" dirty="0" err="1">
                <a:solidFill>
                  <a:srgbClr val="002060"/>
                </a:solidFill>
              </a:rPr>
              <a:t>Хімічні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властивості</a:t>
            </a:r>
            <a:r>
              <a:rPr lang="ru-RU" b="1" dirty="0">
                <a:solidFill>
                  <a:srgbClr val="002060"/>
                </a:solidFill>
              </a:rPr>
              <a:t> основ</a:t>
            </a:r>
          </a:p>
          <a:p>
            <a:r>
              <a:rPr lang="ru-RU" sz="1800" dirty="0"/>
              <a:t>1) Луги </a:t>
            </a:r>
            <a:r>
              <a:rPr lang="ru-RU" sz="1800" dirty="0" err="1"/>
              <a:t>мають</a:t>
            </a:r>
            <a:r>
              <a:rPr lang="ru-RU" sz="1800" dirty="0"/>
              <a:t> </a:t>
            </a:r>
            <a:r>
              <a:rPr lang="ru-RU" sz="1800" dirty="0" err="1"/>
              <a:t>такі</a:t>
            </a:r>
            <a:r>
              <a:rPr lang="ru-RU" sz="1800" dirty="0"/>
              <a:t> </a:t>
            </a:r>
            <a:r>
              <a:rPr lang="ru-RU" sz="1800" dirty="0" err="1"/>
              <a:t>хімічні</a:t>
            </a:r>
            <a:r>
              <a:rPr lang="ru-RU" sz="1800" dirty="0"/>
              <a:t> </a:t>
            </a:r>
            <a:r>
              <a:rPr lang="ru-RU" sz="1800" dirty="0" err="1"/>
              <a:t>властивості</a:t>
            </a:r>
            <a:r>
              <a:rPr lang="ru-RU" sz="1800" dirty="0"/>
              <a:t>:</a:t>
            </a:r>
            <a:br>
              <a:rPr lang="ru-RU" sz="1800" dirty="0"/>
            </a:br>
            <a:r>
              <a:rPr lang="ru-RU" sz="1800" dirty="0">
                <a:cs typeface="Arial" panose="020B0604020202020204" pitchFamily="34" charset="0"/>
              </a:rPr>
              <a:t>‒</a:t>
            </a:r>
            <a:r>
              <a:rPr lang="ru-RU" sz="1800" dirty="0"/>
              <a:t> </a:t>
            </a:r>
            <a:r>
              <a:rPr lang="ru-RU" sz="1800" dirty="0" err="1"/>
              <a:t>змінюють</a:t>
            </a:r>
            <a:r>
              <a:rPr lang="ru-RU" sz="1800" dirty="0"/>
              <a:t> </a:t>
            </a:r>
            <a:r>
              <a:rPr lang="ru-RU" sz="1800" dirty="0" err="1"/>
              <a:t>забарвлення</a:t>
            </a:r>
            <a:r>
              <a:rPr lang="ru-RU" sz="1800" dirty="0"/>
              <a:t> </a:t>
            </a:r>
            <a:r>
              <a:rPr lang="ru-RU" sz="1800" dirty="0" err="1"/>
              <a:t>індикаторів</a:t>
            </a:r>
            <a:r>
              <a:rPr lang="ru-RU" sz="1800" dirty="0"/>
              <a:t>: </a:t>
            </a:r>
            <a:r>
              <a:rPr lang="ru-RU" sz="1800" dirty="0" err="1"/>
              <a:t>фенолфталеїну</a:t>
            </a:r>
            <a:r>
              <a:rPr lang="ru-RU" sz="1800" dirty="0"/>
              <a:t> без </a:t>
            </a:r>
            <a:r>
              <a:rPr lang="ru-RU" sz="1800" dirty="0" err="1"/>
              <a:t>кольору</a:t>
            </a:r>
            <a:r>
              <a:rPr lang="ru-RU" sz="1800" dirty="0"/>
              <a:t> на </a:t>
            </a:r>
            <a:r>
              <a:rPr lang="ru-RU" sz="1800" dirty="0" err="1"/>
              <a:t>малинове</a:t>
            </a:r>
            <a:r>
              <a:rPr lang="ru-RU" sz="1800" dirty="0"/>
              <a:t>, метилового оранжевого на </a:t>
            </a:r>
            <a:r>
              <a:rPr lang="ru-RU" sz="1800" dirty="0" err="1"/>
              <a:t>жовте</a:t>
            </a:r>
            <a:r>
              <a:rPr lang="ru-RU" sz="1800" dirty="0"/>
              <a:t>, </a:t>
            </a:r>
            <a:r>
              <a:rPr lang="ru-RU" sz="1800" dirty="0" err="1"/>
              <a:t>фіолетового</a:t>
            </a:r>
            <a:r>
              <a:rPr lang="ru-RU" sz="1800" dirty="0"/>
              <a:t> лакмусу на </a:t>
            </a:r>
            <a:r>
              <a:rPr lang="ru-RU" sz="1800" dirty="0" err="1"/>
              <a:t>синє</a:t>
            </a:r>
            <a:r>
              <a:rPr lang="ru-RU" sz="1800" dirty="0"/>
              <a:t>, </a:t>
            </a:r>
            <a:r>
              <a:rPr lang="ru-RU" sz="1800" dirty="0" err="1"/>
              <a:t>універсального</a:t>
            </a:r>
            <a:r>
              <a:rPr lang="ru-RU" sz="1800" dirty="0"/>
              <a:t> </a:t>
            </a:r>
            <a:r>
              <a:rPr lang="ru-RU" sz="1800" dirty="0" err="1"/>
              <a:t>індикаторного</a:t>
            </a:r>
            <a:r>
              <a:rPr lang="ru-RU" sz="1800" dirty="0"/>
              <a:t> </a:t>
            </a:r>
            <a:r>
              <a:rPr lang="ru-RU" sz="1800" dirty="0" err="1"/>
              <a:t>паперу</a:t>
            </a:r>
            <a:r>
              <a:rPr lang="ru-RU" sz="1800" dirty="0"/>
              <a:t> на </a:t>
            </a:r>
            <a:r>
              <a:rPr lang="ru-RU" sz="1800" dirty="0" err="1"/>
              <a:t>синє</a:t>
            </a:r>
            <a:r>
              <a:rPr lang="ru-RU" sz="1800" dirty="0"/>
              <a:t>;</a:t>
            </a:r>
            <a:br>
              <a:rPr lang="ru-RU" sz="1800" dirty="0"/>
            </a:br>
            <a:r>
              <a:rPr lang="ru-RU" sz="1800" dirty="0" err="1"/>
              <a:t>взаємодіють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кислотними</a:t>
            </a:r>
            <a:r>
              <a:rPr lang="ru-RU" sz="1800" dirty="0"/>
              <a:t> оксидами:</a:t>
            </a:r>
          </a:p>
          <a:p>
            <a:endParaRPr lang="en-US" dirty="0"/>
          </a:p>
          <a:p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кислотами:</a:t>
            </a:r>
            <a:br>
              <a:rPr lang="ru-RU" dirty="0"/>
            </a:b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солями: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s://shkolnik.in.ua/images/stories/uroki/himia/Eqn0342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2486389" cy="28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s://shkolnik.in.ua/images/stories/uroki/himia/Eqn0343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79230"/>
            <a:ext cx="234540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s://shkolnik.in.ua/images/stories/uroki/himia/Eqn0344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229200"/>
            <a:ext cx="2718302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311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9143999" cy="4941167"/>
          </a:xfrm>
        </p:spPr>
        <p:txBody>
          <a:bodyPr/>
          <a:lstStyle/>
          <a:p>
            <a:r>
              <a:rPr lang="ru-RU" dirty="0"/>
              <a:t>2) </a:t>
            </a:r>
            <a:r>
              <a:rPr lang="ru-RU" dirty="0" err="1"/>
              <a:t>Нерозчинні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не </a:t>
            </a:r>
            <a:r>
              <a:rPr lang="ru-RU" dirty="0" err="1"/>
              <a:t>змінюють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 </a:t>
            </a:r>
            <a:r>
              <a:rPr lang="ru-RU" dirty="0" err="1"/>
              <a:t>індикаторів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практично не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кислотними</a:t>
            </a:r>
            <a:r>
              <a:rPr lang="ru-RU" dirty="0"/>
              <a:t> оксидами;</a:t>
            </a: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кислотами:</a:t>
            </a:r>
            <a:br>
              <a:rPr lang="ru-RU" dirty="0"/>
            </a:b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розкладаються</a:t>
            </a:r>
            <a:r>
              <a:rPr lang="ru-RU" dirty="0"/>
              <a:t> при </a:t>
            </a:r>
            <a:r>
              <a:rPr lang="ru-RU" dirty="0" err="1"/>
              <a:t>нагріванні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кислот з основами </a:t>
            </a:r>
            <a:r>
              <a:rPr lang="ru-RU" dirty="0" err="1"/>
              <a:t>називається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00B0F0"/>
                </a:solidFill>
              </a:rPr>
              <a:t>реакцією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нейтралізації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dirty="0"/>
              <a:t>і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s://shkolnik.in.ua/images/stories/uroki/himia/Eqn0345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01008"/>
            <a:ext cx="297033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shkolnik.in.ua/images/stories/uroki/himia/Eqn0346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22656"/>
            <a:ext cx="2160240" cy="40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383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988840"/>
            <a:ext cx="9036495" cy="4869159"/>
          </a:xfrm>
        </p:spPr>
        <p:txBody>
          <a:bodyPr/>
          <a:lstStyle/>
          <a:p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кислотні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вони </a:t>
            </a:r>
            <a:r>
              <a:rPr lang="ru-RU" dirty="0" err="1"/>
              <a:t>реагують</a:t>
            </a:r>
            <a:r>
              <a:rPr lang="ru-RU" dirty="0"/>
              <a:t>, </a:t>
            </a:r>
            <a:r>
              <a:rPr lang="ru-RU" dirty="0" err="1"/>
              <a:t>називається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7030A0"/>
                </a:solidFill>
              </a:rPr>
              <a:t>амфотерністю</a:t>
            </a:r>
            <a:r>
              <a:rPr lang="ru-RU" dirty="0"/>
              <a:t>.</a:t>
            </a:r>
            <a:br>
              <a:rPr lang="ru-RU" dirty="0"/>
            </a:br>
            <a:endParaRPr lang="ru-UA" dirty="0"/>
          </a:p>
          <a:p>
            <a:r>
              <a:rPr lang="ru-RU" dirty="0" err="1"/>
              <a:t>Амфотерні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перехідні</a:t>
            </a:r>
            <a:r>
              <a:rPr lang="ru-RU" dirty="0"/>
              <a:t> метали,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оксиди</a:t>
            </a:r>
            <a:r>
              <a:rPr lang="ru-RU" dirty="0"/>
              <a:t> та </a:t>
            </a:r>
            <a:r>
              <a:rPr lang="ru-RU" dirty="0" err="1"/>
              <a:t>гідроксиди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: цинк, </a:t>
            </a:r>
            <a:r>
              <a:rPr lang="ru-RU" dirty="0" err="1"/>
              <a:t>алюміній</a:t>
            </a:r>
            <a:r>
              <a:rPr lang="ru-RU" dirty="0"/>
              <a:t>, </a:t>
            </a:r>
            <a:r>
              <a:rPr lang="ru-RU" dirty="0" err="1"/>
              <a:t>берилій</a:t>
            </a:r>
            <a:r>
              <a:rPr lang="ru-RU" dirty="0"/>
              <a:t>, </a:t>
            </a:r>
            <a:r>
              <a:rPr lang="ru-RU" dirty="0" err="1"/>
              <a:t>тривалентний</a:t>
            </a:r>
            <a:r>
              <a:rPr lang="ru-RU" dirty="0"/>
              <a:t> хром і </a:t>
            </a:r>
            <a:r>
              <a:rPr lang="ru-RU" dirty="0" err="1"/>
              <a:t>тривалентне</a:t>
            </a:r>
            <a:r>
              <a:rPr lang="ru-RU" dirty="0"/>
              <a:t> </a:t>
            </a:r>
            <a:r>
              <a:rPr lang="ru-RU" dirty="0" err="1"/>
              <a:t>залізо</a:t>
            </a:r>
            <a:r>
              <a:rPr lang="ru-RU" dirty="0"/>
              <a:t>,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оксиди</a:t>
            </a:r>
            <a:r>
              <a:rPr lang="ru-RU" dirty="0"/>
              <a:t> і </a:t>
            </a:r>
            <a:r>
              <a:rPr lang="ru-RU" dirty="0" err="1"/>
              <a:t>гідроксиди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296144"/>
          </a:xfrm>
        </p:spPr>
        <p:txBody>
          <a:bodyPr/>
          <a:lstStyle/>
          <a:p>
            <a:r>
              <a:rPr lang="ru-RU" b="1" dirty="0" err="1">
                <a:solidFill>
                  <a:srgbClr val="00B050"/>
                </a:solidFill>
              </a:rPr>
              <a:t>Амфотерні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гідроксиди</a:t>
            </a:r>
            <a:r>
              <a:rPr lang="ru-RU" b="1" dirty="0">
                <a:solidFill>
                  <a:srgbClr val="00B050"/>
                </a:solidFill>
              </a:rPr>
              <a:t> та </a:t>
            </a:r>
            <a:r>
              <a:rPr lang="ru-RU" b="1" dirty="0" err="1">
                <a:solidFill>
                  <a:srgbClr val="00B050"/>
                </a:solidFill>
              </a:rPr>
              <a:t>оксиди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99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Хімічні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властивості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амфотерних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речовин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ru-RU" dirty="0"/>
              <a:t>Характерною є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амфотерних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як </a:t>
            </a:r>
            <a:r>
              <a:rPr lang="ru-RU" dirty="0" err="1"/>
              <a:t>із</a:t>
            </a:r>
            <a:r>
              <a:rPr lang="ru-RU" dirty="0"/>
              <a:t> кислотами, так і з основами: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з цинк </a:t>
            </a:r>
            <a:r>
              <a:rPr lang="ru-RU" dirty="0" err="1"/>
              <a:t>гідроксидом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098" name="Picture 2" descr="https://shkolnik.in.ua/images/stories/uroki/himia/Eqn0347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67" y="3421448"/>
            <a:ext cx="2394522" cy="31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hkolnik.in.ua/images/stories/uroki/himia/Eqn0348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2" y="3781488"/>
            <a:ext cx="3205044" cy="53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shkolnik.in.ua/images/stories/uroki/himia/Eqn0349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3" y="4653136"/>
            <a:ext cx="3421068" cy="39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shkolnik.in.ua/images/stories/uroki/himia/Eqn0350_fmt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67" y="5445224"/>
            <a:ext cx="3731324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67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Ð ÐµÐ·ÑÐ»ÑÑÐ°Ñ Ð¿Ð¾ÑÑÐºÑ Ð·Ð¾Ð±ÑÐ°Ð¶ÐµÐ½Ñ Ð·Ð° Ð·Ð°Ð¿Ð¸ÑÐ¾Ð¼ &quot;ÐÑÐ½Ð¾Ð²Ð½Ñ ÐºÐ»Ð°ÑÐ¸ Ð½ÐµÐ¾ÑÐ³Ð°Ð½ÑÑÐ½Ð¸Ñ ÑÐ¿Ð¾Ð»ÑÐ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5" y="731838"/>
            <a:ext cx="9159422" cy="509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969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0"/>
            <a:ext cx="9143999" cy="4869159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rgbClr val="FF0000"/>
                </a:solidFill>
              </a:rPr>
              <a:t>Солі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>
                <a:cs typeface="Arial" panose="020B0604020202020204" pitchFamily="34" charset="0"/>
              </a:rPr>
              <a:t>‒</a:t>
            </a:r>
            <a:r>
              <a:rPr lang="ru-RU" sz="1800" dirty="0"/>
              <a:t> </a:t>
            </a:r>
            <a:r>
              <a:rPr lang="ru-RU" sz="1800" dirty="0" err="1"/>
              <a:t>складні</a:t>
            </a:r>
            <a:r>
              <a:rPr lang="ru-RU" sz="1800" dirty="0"/>
              <a:t> </a:t>
            </a:r>
            <a:r>
              <a:rPr lang="ru-RU" sz="1800" dirty="0" err="1"/>
              <a:t>речовини</a:t>
            </a:r>
            <a:r>
              <a:rPr lang="ru-RU" sz="1800" dirty="0"/>
              <a:t>, </a:t>
            </a:r>
            <a:r>
              <a:rPr lang="ru-RU" sz="1800" dirty="0" err="1"/>
              <a:t>утворені</a:t>
            </a:r>
            <a:r>
              <a:rPr lang="ru-RU" sz="1800" dirty="0"/>
              <a:t> атомами </a:t>
            </a:r>
            <a:r>
              <a:rPr lang="ru-RU" sz="1800" dirty="0" err="1"/>
              <a:t>металів</a:t>
            </a:r>
            <a:r>
              <a:rPr lang="ru-RU" sz="1800" dirty="0"/>
              <a:t> і </a:t>
            </a:r>
            <a:r>
              <a:rPr lang="ru-RU" sz="1800" dirty="0" err="1"/>
              <a:t>кислотними</a:t>
            </a:r>
            <a:r>
              <a:rPr lang="ru-RU" sz="1800" dirty="0"/>
              <a:t> </a:t>
            </a:r>
            <a:r>
              <a:rPr lang="ru-RU" sz="1800" dirty="0" err="1"/>
              <a:t>залишками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err="1"/>
              <a:t>Назви</a:t>
            </a:r>
            <a:r>
              <a:rPr lang="ru-RU" sz="1800" dirty="0"/>
              <a:t> солей </a:t>
            </a:r>
            <a:r>
              <a:rPr lang="ru-RU" sz="1800" dirty="0" err="1"/>
              <a:t>складаються</a:t>
            </a:r>
            <a:r>
              <a:rPr lang="ru-RU" sz="1800" dirty="0"/>
              <a:t> з </a:t>
            </a:r>
            <a:r>
              <a:rPr lang="ru-RU" sz="1800" dirty="0" err="1"/>
              <a:t>назви</a:t>
            </a:r>
            <a:r>
              <a:rPr lang="ru-RU" sz="1800" dirty="0"/>
              <a:t> </a:t>
            </a:r>
            <a:r>
              <a:rPr lang="ru-RU" sz="1800" dirty="0" err="1"/>
              <a:t>металу</a:t>
            </a:r>
            <a:r>
              <a:rPr lang="ru-RU" sz="1800" dirty="0"/>
              <a:t> і </a:t>
            </a:r>
            <a:r>
              <a:rPr lang="ru-RU" sz="1800" dirty="0" err="1"/>
              <a:t>назви</a:t>
            </a:r>
            <a:r>
              <a:rPr lang="ru-RU" sz="1800" dirty="0"/>
              <a:t> кислотного </a:t>
            </a:r>
            <a:r>
              <a:rPr lang="ru-RU" sz="1800" dirty="0" err="1"/>
              <a:t>залишку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b="1" dirty="0" err="1">
                <a:solidFill>
                  <a:srgbClr val="FF9900"/>
                </a:solidFill>
              </a:rPr>
              <a:t>Назви</a:t>
            </a:r>
            <a:r>
              <a:rPr lang="ru-RU" sz="1800" b="1" dirty="0">
                <a:solidFill>
                  <a:srgbClr val="FF9900"/>
                </a:solidFill>
              </a:rPr>
              <a:t> солей, що </a:t>
            </a:r>
            <a:r>
              <a:rPr lang="ru-RU" sz="1800" b="1" dirty="0" err="1">
                <a:solidFill>
                  <a:srgbClr val="FF9900"/>
                </a:solidFill>
              </a:rPr>
              <a:t>утворюють</a:t>
            </a:r>
            <a:r>
              <a:rPr lang="ru-RU" sz="1800" b="1" dirty="0">
                <a:solidFill>
                  <a:srgbClr val="FF9900"/>
                </a:solidFill>
              </a:rPr>
              <a:t> </a:t>
            </a:r>
            <a:r>
              <a:rPr lang="ru-RU" sz="1800" b="1" dirty="0" err="1">
                <a:solidFill>
                  <a:srgbClr val="FF9900"/>
                </a:solidFill>
              </a:rPr>
              <a:t>кислоти</a:t>
            </a:r>
            <a:endParaRPr lang="en-US" sz="1800" b="1" dirty="0">
              <a:solidFill>
                <a:srgbClr val="FF9900"/>
              </a:solidFill>
            </a:endParaRPr>
          </a:p>
          <a:p>
            <a:endParaRPr lang="en-US" b="1" dirty="0">
              <a:solidFill>
                <a:srgbClr val="FF99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Солі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911591"/>
              </p:ext>
            </p:extLst>
          </p:nvPr>
        </p:nvGraphicFramePr>
        <p:xfrm>
          <a:off x="2771800" y="2938893"/>
          <a:ext cx="5112568" cy="3933827"/>
        </p:xfrm>
        <a:graphic>
          <a:graphicData uri="http://schemas.openxmlformats.org/drawingml/2006/table">
            <a:tbl>
              <a:tblPr/>
              <a:tblGrid>
                <a:gridCol w="2556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096">
                <a:tc>
                  <a:txBody>
                    <a:bodyPr/>
                    <a:lstStyle/>
                    <a:p>
                      <a:r>
                        <a:rPr lang="ru-RU" dirty="0"/>
                        <a:t>Формула </a:t>
                      </a:r>
                      <a:r>
                        <a:rPr lang="ru-RU" dirty="0" err="1"/>
                        <a:t>кислоти</a:t>
                      </a:r>
                      <a:endParaRPr lang="ru-RU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Назва солей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Сульфати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Сульфіти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Нітрати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Метафосфати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1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Ортофосфати (або фосфати)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Карбонати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Силікати</a:t>
                      </a:r>
                      <a:endParaRPr lang="ru-RU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121" name="Picture 1" descr="https://shkolnik.in.ua/images/stories/uroki/himia/Eqn0351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455" y="3441398"/>
            <a:ext cx="549592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shkolnik.in.ua/images/stories/uroki/himia/Eqn0352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455" y="3861048"/>
            <a:ext cx="620377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ttps://shkolnik.in.ua/images/stories/uroki/himia/Eqn0353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456" y="4293096"/>
            <a:ext cx="598220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shkolnik.in.ua/images/stories/uroki/himia/Eqn0354_fmt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644" y="4725860"/>
            <a:ext cx="598021" cy="310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https://shkolnik.in.ua/images/stories/uroki/himia/Eqn0355_fmt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475877"/>
            <a:ext cx="598021" cy="2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shkolnik.in.ua/images/stories/uroki/himia/Eqn0356_fmt1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093296"/>
            <a:ext cx="603760" cy="280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https://shkolnik.in.ua/images/stories/uroki/himia/Eqn0357_fmt1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586928"/>
            <a:ext cx="603761" cy="25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844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r>
              <a:rPr lang="ru-RU" b="1" dirty="0" err="1">
                <a:solidFill>
                  <a:srgbClr val="FFCC00"/>
                </a:solidFill>
              </a:rPr>
              <a:t>Фізичні</a:t>
            </a:r>
            <a:r>
              <a:rPr lang="ru-RU" b="1" dirty="0">
                <a:solidFill>
                  <a:srgbClr val="FFCC00"/>
                </a:solidFill>
              </a:rPr>
              <a:t> </a:t>
            </a:r>
            <a:r>
              <a:rPr lang="ru-RU" b="1" dirty="0" err="1">
                <a:solidFill>
                  <a:srgbClr val="FFCC00"/>
                </a:solidFill>
              </a:rPr>
              <a:t>властивості</a:t>
            </a:r>
            <a:r>
              <a:rPr lang="ru-RU" b="1" dirty="0">
                <a:solidFill>
                  <a:srgbClr val="FFCC00"/>
                </a:solidFill>
              </a:rPr>
              <a:t> солей</a:t>
            </a:r>
          </a:p>
          <a:p>
            <a:r>
              <a:rPr lang="ru-RU" dirty="0"/>
              <a:t>За </a:t>
            </a:r>
            <a:r>
              <a:rPr lang="ru-RU" dirty="0" err="1"/>
              <a:t>нормальних</a:t>
            </a:r>
            <a:r>
              <a:rPr lang="ru-RU" dirty="0"/>
              <a:t> умов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кристалічні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. </a:t>
            </a:r>
            <a:r>
              <a:rPr lang="ru-RU" dirty="0" err="1"/>
              <a:t>Розчинність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різна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b="1" dirty="0" err="1">
                <a:solidFill>
                  <a:srgbClr val="00B050"/>
                </a:solidFill>
              </a:rPr>
              <a:t>Хімічні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властивості</a:t>
            </a:r>
            <a:r>
              <a:rPr lang="ru-RU" b="1" dirty="0">
                <a:solidFill>
                  <a:srgbClr val="00B050"/>
                </a:solidFill>
              </a:rPr>
              <a:t> солей</a:t>
            </a:r>
          </a:p>
          <a:p>
            <a:r>
              <a:rPr lang="ru-RU" dirty="0" err="1"/>
              <a:t>Солі</a:t>
            </a:r>
            <a:r>
              <a:rPr lang="ru-RU" dirty="0"/>
              <a:t> </a:t>
            </a:r>
            <a:r>
              <a:rPr lang="ru-RU" dirty="0" err="1"/>
              <a:t>взаємодіють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1) З </a:t>
            </a:r>
            <a:r>
              <a:rPr lang="ru-RU" dirty="0" err="1"/>
              <a:t>металами</a:t>
            </a:r>
            <a:r>
              <a:rPr lang="ru-RU" dirty="0"/>
              <a:t> (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):</a:t>
            </a:r>
            <a:endParaRPr lang="en-US" dirty="0"/>
          </a:p>
          <a:p>
            <a:br>
              <a:rPr lang="ru-RU" dirty="0"/>
            </a:br>
            <a:br>
              <a:rPr lang="ru-RU" dirty="0"/>
            </a:br>
            <a:r>
              <a:rPr lang="ru-RU" dirty="0"/>
              <a:t>2) </a:t>
            </a:r>
            <a:r>
              <a:rPr lang="ru-RU" dirty="0" err="1"/>
              <a:t>Розчинні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з лугами (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):</a:t>
            </a:r>
            <a:endParaRPr lang="en-US" dirty="0"/>
          </a:p>
          <a:p>
            <a:br>
              <a:rPr lang="ru-RU" dirty="0"/>
            </a:br>
            <a:endParaRPr lang="ru-RU" dirty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https://shkolnik.in.ua/images/stories/uroki/himia/Eqn0358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501008"/>
            <a:ext cx="282888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hkolnik.in.ua/images/stories/uroki/himia/Eqn0359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4797152"/>
            <a:ext cx="371291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866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60648"/>
            <a:ext cx="9143999" cy="6597351"/>
          </a:xfrm>
        </p:spPr>
        <p:txBody>
          <a:bodyPr>
            <a:normAutofit/>
          </a:bodyPr>
          <a:lstStyle/>
          <a:p>
            <a:r>
              <a:rPr lang="ru-RU" dirty="0"/>
              <a:t>3) З кислотами (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).</a:t>
            </a:r>
            <a:br>
              <a:rPr lang="ru-RU" dirty="0"/>
            </a:b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за таких умов:</a:t>
            </a: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осад, </a:t>
            </a:r>
            <a:r>
              <a:rPr lang="ru-RU" dirty="0" err="1"/>
              <a:t>нерозчинний</a:t>
            </a:r>
            <a:r>
              <a:rPr lang="ru-RU" dirty="0"/>
              <a:t> у кислотах:</a:t>
            </a:r>
            <a:br>
              <a:rPr lang="ru-RU" dirty="0"/>
            </a:br>
            <a:br>
              <a:rPr lang="ru-RU" dirty="0"/>
            </a:br>
            <a:endParaRPr lang="en-US" dirty="0"/>
          </a:p>
          <a:p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реагуюча</a:t>
            </a:r>
            <a:r>
              <a:rPr lang="ru-RU" dirty="0"/>
              <a:t> кислота </a:t>
            </a:r>
            <a:r>
              <a:rPr lang="ru-RU" dirty="0" err="1"/>
              <a:t>сильніша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, яка </a:t>
            </a:r>
            <a:r>
              <a:rPr lang="ru-RU" dirty="0" err="1"/>
              <a:t>утворила</a:t>
            </a:r>
            <a:r>
              <a:rPr lang="ru-RU" dirty="0"/>
              <a:t> </a:t>
            </a:r>
            <a:r>
              <a:rPr lang="ru-RU" dirty="0" err="1"/>
              <a:t>сіль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сіль</a:t>
            </a:r>
            <a:r>
              <a:rPr lang="ru-RU" dirty="0"/>
              <a:t> </a:t>
            </a:r>
            <a:r>
              <a:rPr lang="ru-RU" dirty="0" err="1"/>
              <a:t>утворена</a:t>
            </a:r>
            <a:r>
              <a:rPr lang="ru-RU" dirty="0"/>
              <a:t> леткою кислотою, а </a:t>
            </a:r>
            <a:r>
              <a:rPr lang="ru-RU" dirty="0" err="1"/>
              <a:t>реагуюча</a:t>
            </a:r>
            <a:r>
              <a:rPr lang="ru-RU" dirty="0"/>
              <a:t> кислота </a:t>
            </a:r>
            <a:r>
              <a:rPr lang="ru-RU" dirty="0" err="1"/>
              <a:t>нелетка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Кислота  </a:t>
            </a:r>
            <a:r>
              <a:rPr lang="en-US" dirty="0"/>
              <a:t>            </a:t>
            </a:r>
            <a:r>
              <a:rPr lang="ru-RU" dirty="0" err="1"/>
              <a:t>нестійка</a:t>
            </a:r>
            <a:r>
              <a:rPr lang="ru-RU" dirty="0"/>
              <a:t>, тому при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утворенні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ж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розкладу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: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записується</a:t>
            </a:r>
            <a:r>
              <a:rPr lang="ru-RU" dirty="0"/>
              <a:t> так:</a:t>
            </a:r>
            <a:br>
              <a:rPr lang="ru-RU" dirty="0"/>
            </a:br>
            <a:endParaRPr lang="en-US" dirty="0"/>
          </a:p>
          <a:p>
            <a:r>
              <a:rPr lang="ru-RU" dirty="0"/>
              <a:t>4) </a:t>
            </a:r>
            <a:r>
              <a:rPr lang="ru-RU" dirty="0" err="1"/>
              <a:t>Із</a:t>
            </a:r>
            <a:r>
              <a:rPr lang="ru-RU" dirty="0"/>
              <a:t> солями (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):</a:t>
            </a:r>
            <a:br>
              <a:rPr lang="ru-RU" dirty="0"/>
            </a:br>
            <a:r>
              <a:rPr lang="en-US" dirty="0" err="1"/>
              <a:t>NaCl</a:t>
            </a:r>
            <a:r>
              <a:rPr lang="en-US" dirty="0"/>
              <a:t> + AgNO3 = NaNO3 + </a:t>
            </a:r>
            <a:r>
              <a:rPr lang="en-US" dirty="0" err="1"/>
              <a:t>AgCl</a:t>
            </a:r>
            <a:endParaRPr lang="ru-RU" dirty="0"/>
          </a:p>
        </p:txBody>
      </p:sp>
      <p:pic>
        <p:nvPicPr>
          <p:cNvPr id="2050" name="Picture 2" descr="https://shkolnik.in.ua/images/stories/uroki/himia/Eqn0360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9" y="1484784"/>
            <a:ext cx="3301871" cy="35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shkolnik.in.ua/images/stories/uroki/himia/Eqn0361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4" y="2636912"/>
            <a:ext cx="3407639" cy="277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shkolnik.in.ua/images/stories/uroki/himia/Eqn0362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351" y="3283527"/>
            <a:ext cx="3456384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shkolnik.in.ua/images/stories/uroki/himia/Eqn0363_fmt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865" y="3707467"/>
            <a:ext cx="648072" cy="29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shkolnik.in.ua/images/stories/uroki/himia/Eqn0364_fmt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411" y="4527585"/>
            <a:ext cx="2859746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shkolnik.in.ua/images/stories/uroki/himia/Eqn0365_fmt1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941168"/>
            <a:ext cx="432048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shkolnik.in.ua/images/stories/uroki/himia/Eqn0366_fmt1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656" y="4951834"/>
            <a:ext cx="411563" cy="28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shkolnik.in.ua/images/stories/uroki/himia/Eqn0367_fmt1.jpe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229" y="5581065"/>
            <a:ext cx="3864429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735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9"/>
            <a:ext cx="9143999" cy="4797152"/>
          </a:xfrm>
        </p:spPr>
        <p:txBody>
          <a:bodyPr/>
          <a:lstStyle/>
          <a:p>
            <a:r>
              <a:rPr lang="ru-UA" dirty="0" err="1"/>
              <a:t>Можливо</a:t>
            </a:r>
            <a:r>
              <a:rPr lang="ru-UA" dirty="0"/>
              <a:t> </a:t>
            </a:r>
            <a:r>
              <a:rPr lang="ru-UA" dirty="0" err="1"/>
              <a:t>дізнатися</a:t>
            </a:r>
            <a:r>
              <a:rPr lang="ru-RU" dirty="0"/>
              <a:t>:</a:t>
            </a:r>
          </a:p>
          <a:p>
            <a:r>
              <a:rPr lang="ru-RU" dirty="0"/>
              <a:t>• за </a:t>
            </a:r>
            <a:r>
              <a:rPr lang="ru-RU" dirty="0" err="1"/>
              <a:t>якими</a:t>
            </a:r>
            <a:r>
              <a:rPr lang="ru-RU" dirty="0"/>
              <a:t> правилами </a:t>
            </a:r>
            <a:r>
              <a:rPr lang="ru-RU" dirty="0" err="1"/>
              <a:t>заповнюються</a:t>
            </a:r>
            <a:r>
              <a:rPr lang="ru-RU" dirty="0"/>
              <a:t> </a:t>
            </a:r>
            <a:r>
              <a:rPr lang="ru-RU" dirty="0" err="1"/>
              <a:t>електронами</a:t>
            </a:r>
            <a:r>
              <a:rPr lang="ru-RU" dirty="0"/>
              <a:t> </a:t>
            </a:r>
            <a:r>
              <a:rPr lang="ru-RU" dirty="0" err="1"/>
              <a:t>енергетичні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;</a:t>
            </a:r>
          </a:p>
          <a:p>
            <a:r>
              <a:rPr lang="ru-RU" dirty="0"/>
              <a:t>•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заповнюються</a:t>
            </a:r>
            <a:r>
              <a:rPr lang="ru-RU" dirty="0"/>
              <a:t> </a:t>
            </a:r>
            <a:r>
              <a:rPr lang="ru-RU" dirty="0" err="1"/>
              <a:t>електронами</a:t>
            </a:r>
            <a:r>
              <a:rPr lang="ru-RU" dirty="0"/>
              <a:t> </a:t>
            </a:r>
            <a:r>
              <a:rPr lang="ru-RU" dirty="0" err="1"/>
              <a:t>орбіталі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перших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періодів</a:t>
            </a:r>
            <a:r>
              <a:rPr lang="ru-RU" dirty="0"/>
              <a:t> 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r>
              <a:rPr lang="ru-RU" dirty="0"/>
              <a:t>• що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електронна</a:t>
            </a:r>
            <a:r>
              <a:rPr lang="ru-RU" dirty="0"/>
              <a:t> структура атома;</a:t>
            </a:r>
          </a:p>
          <a:p>
            <a:r>
              <a:rPr lang="ru-RU" dirty="0"/>
              <a:t>• </a:t>
            </a:r>
            <a:r>
              <a:rPr lang="ru-RU" dirty="0" err="1"/>
              <a:t>чим</a:t>
            </a:r>
            <a:r>
              <a:rPr lang="ru-RU" dirty="0"/>
              <a:t> коротка форма 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довгої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70156"/>
            <a:ext cx="9144000" cy="1346676"/>
          </a:xfrm>
        </p:spPr>
        <p:txBody>
          <a:bodyPr/>
          <a:lstStyle/>
          <a:p>
            <a:r>
              <a:rPr lang="ru-RU" sz="4000" b="1" dirty="0" err="1">
                <a:solidFill>
                  <a:srgbClr val="7030A0"/>
                </a:solidFill>
              </a:rPr>
              <a:t>Електронні</a:t>
            </a:r>
            <a:r>
              <a:rPr lang="ru-RU" sz="4000" b="1" dirty="0">
                <a:solidFill>
                  <a:srgbClr val="7030A0"/>
                </a:solidFill>
              </a:rPr>
              <a:t> </a:t>
            </a:r>
            <a:r>
              <a:rPr lang="ru-RU" sz="4000" b="1" dirty="0" err="1">
                <a:solidFill>
                  <a:srgbClr val="7030A0"/>
                </a:solidFill>
              </a:rPr>
              <a:t>структури</a:t>
            </a:r>
            <a:r>
              <a:rPr lang="ru-RU" sz="4000" b="1" dirty="0">
                <a:solidFill>
                  <a:srgbClr val="7030A0"/>
                </a:solidFill>
              </a:rPr>
              <a:t> </a:t>
            </a:r>
            <a:r>
              <a:rPr lang="ru-RU" sz="4000" b="1" dirty="0" err="1">
                <a:solidFill>
                  <a:srgbClr val="7030A0"/>
                </a:solidFill>
              </a:rPr>
              <a:t>атомів</a:t>
            </a:r>
            <a:r>
              <a:rPr lang="ru-RU" sz="4000" b="1" dirty="0">
                <a:solidFill>
                  <a:srgbClr val="7030A0"/>
                </a:solidFill>
              </a:rPr>
              <a:t>. </a:t>
            </a:r>
            <a:br>
              <a:rPr lang="ru-UA" sz="4000" b="1" dirty="0">
                <a:solidFill>
                  <a:srgbClr val="7030A0"/>
                </a:solidFill>
              </a:rPr>
            </a:br>
            <a:r>
              <a:rPr lang="ru-RU" sz="4000" b="1" dirty="0" err="1">
                <a:solidFill>
                  <a:srgbClr val="7030A0"/>
                </a:solidFill>
              </a:rPr>
              <a:t>Довга</a:t>
            </a:r>
            <a:r>
              <a:rPr lang="ru-RU" sz="4000" b="1" dirty="0">
                <a:solidFill>
                  <a:srgbClr val="7030A0"/>
                </a:solidFill>
              </a:rPr>
              <a:t> форма </a:t>
            </a:r>
            <a:r>
              <a:rPr lang="ru-RU" sz="4000" b="1" dirty="0" err="1">
                <a:solidFill>
                  <a:srgbClr val="7030A0"/>
                </a:solidFill>
              </a:rPr>
              <a:t>періодичної</a:t>
            </a:r>
            <a:r>
              <a:rPr lang="ru-RU" sz="4000" b="1" dirty="0">
                <a:solidFill>
                  <a:srgbClr val="7030A0"/>
                </a:solidFill>
              </a:rPr>
              <a:t> </a:t>
            </a:r>
            <a:r>
              <a:rPr lang="ru-RU" sz="4000" b="1" dirty="0" err="1">
                <a:solidFill>
                  <a:srgbClr val="7030A0"/>
                </a:solidFill>
              </a:rPr>
              <a:t>системи</a:t>
            </a:r>
            <a:r>
              <a:rPr lang="ru-RU" sz="4000" b="1" dirty="0">
                <a:solidFill>
                  <a:srgbClr val="7030A0"/>
                </a:solidFill>
              </a:rPr>
              <a:t> </a:t>
            </a:r>
            <a:r>
              <a:rPr lang="ru-RU" sz="4000" b="1" dirty="0" err="1">
                <a:solidFill>
                  <a:srgbClr val="7030A0"/>
                </a:solidFill>
              </a:rPr>
              <a:t>хімічних</a:t>
            </a:r>
            <a:r>
              <a:rPr lang="ru-RU" sz="4000" b="1" dirty="0">
                <a:solidFill>
                  <a:srgbClr val="7030A0"/>
                </a:solidFill>
              </a:rPr>
              <a:t> </a:t>
            </a:r>
            <a:r>
              <a:rPr lang="ru-RU" sz="4000" b="1" dirty="0" err="1">
                <a:solidFill>
                  <a:srgbClr val="7030A0"/>
                </a:solidFill>
              </a:rPr>
              <a:t>елементів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375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9143999" cy="4941167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Орбіталі</a:t>
            </a:r>
            <a:r>
              <a:rPr lang="ru-RU" b="1" dirty="0">
                <a:solidFill>
                  <a:srgbClr val="FF0000"/>
                </a:solidFill>
              </a:rPr>
              <a:t> атома </a:t>
            </a:r>
            <a:r>
              <a:rPr lang="ru-RU" b="1" dirty="0" err="1">
                <a:solidFill>
                  <a:srgbClr val="FF0000"/>
                </a:solidFill>
              </a:rPr>
              <a:t>відповідно</a:t>
            </a:r>
            <a:r>
              <a:rPr lang="ru-RU" b="1" dirty="0">
                <a:solidFill>
                  <a:srgbClr val="FF0000"/>
                </a:solidFill>
              </a:rPr>
              <a:t> до стану </a:t>
            </a:r>
            <a:r>
              <a:rPr lang="ru-RU" b="1" dirty="0" err="1">
                <a:solidFill>
                  <a:srgbClr val="FF0000"/>
                </a:solidFill>
              </a:rPr>
              <a:t>електрона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заповнюються</a:t>
            </a:r>
            <a:r>
              <a:rPr lang="ru-RU" b="1" dirty="0">
                <a:solidFill>
                  <a:srgbClr val="FF0000"/>
                </a:solidFill>
              </a:rPr>
              <a:t> за такими правилами.</a:t>
            </a:r>
          </a:p>
          <a:p>
            <a:r>
              <a:rPr lang="ru-RU" sz="2000" dirty="0"/>
              <a:t>1. </a:t>
            </a:r>
            <a:r>
              <a:rPr lang="ru-RU" sz="2000" dirty="0" err="1"/>
              <a:t>Згідно</a:t>
            </a:r>
            <a:r>
              <a:rPr lang="ru-RU" sz="2000" dirty="0"/>
              <a:t> з </a:t>
            </a:r>
            <a:r>
              <a:rPr lang="ru-RU" sz="2000" b="1" dirty="0">
                <a:solidFill>
                  <a:srgbClr val="FF9900"/>
                </a:solidFill>
              </a:rPr>
              <a:t>принципом </a:t>
            </a:r>
            <a:r>
              <a:rPr lang="ru-RU" sz="2000" b="1" dirty="0" err="1">
                <a:solidFill>
                  <a:srgbClr val="FF9900"/>
                </a:solidFill>
              </a:rPr>
              <a:t>мінімальної</a:t>
            </a:r>
            <a:r>
              <a:rPr lang="ru-RU" sz="2000" b="1" dirty="0">
                <a:solidFill>
                  <a:srgbClr val="FF9900"/>
                </a:solidFill>
              </a:rPr>
              <a:t> </a:t>
            </a:r>
            <a:r>
              <a:rPr lang="ru-RU" sz="2000" b="1" dirty="0" err="1">
                <a:solidFill>
                  <a:srgbClr val="FF9900"/>
                </a:solidFill>
              </a:rPr>
              <a:t>енергії</a:t>
            </a:r>
            <a:r>
              <a:rPr lang="ru-RU" sz="2000" b="1" dirty="0"/>
              <a:t> </a:t>
            </a:r>
            <a:r>
              <a:rPr lang="ru-RU" sz="2000" dirty="0" err="1"/>
              <a:t>електрони</a:t>
            </a:r>
            <a:r>
              <a:rPr lang="ru-RU" sz="2000" dirty="0"/>
              <a:t> в </a:t>
            </a:r>
            <a:r>
              <a:rPr lang="ru-RU" sz="2000" dirty="0" err="1"/>
              <a:t>атомі</a:t>
            </a:r>
            <a:r>
              <a:rPr lang="ru-RU" sz="2000" dirty="0"/>
              <a:t> </a:t>
            </a:r>
            <a:r>
              <a:rPr lang="ru-RU" sz="2000" dirty="0" err="1"/>
              <a:t>прагнуть</a:t>
            </a:r>
            <a:r>
              <a:rPr lang="ru-RU" sz="2000" dirty="0"/>
              <a:t> </a:t>
            </a:r>
            <a:r>
              <a:rPr lang="ru-RU" sz="2000" dirty="0" err="1"/>
              <a:t>зайняти</a:t>
            </a:r>
            <a:r>
              <a:rPr lang="ru-RU" sz="2000" dirty="0"/>
              <a:t> в першу </a:t>
            </a:r>
            <a:r>
              <a:rPr lang="ru-RU" sz="2000" dirty="0" err="1"/>
              <a:t>чергу</a:t>
            </a:r>
            <a:r>
              <a:rPr lang="ru-RU" sz="2000" dirty="0"/>
              <a:t> </a:t>
            </a:r>
            <a:r>
              <a:rPr lang="ru-RU" sz="2000" dirty="0" err="1"/>
              <a:t>енергетичні</a:t>
            </a:r>
            <a:r>
              <a:rPr lang="ru-RU" sz="2000" dirty="0"/>
              <a:t> </a:t>
            </a:r>
            <a:r>
              <a:rPr lang="ru-RU" sz="2000" dirty="0" err="1"/>
              <a:t>рівні</a:t>
            </a:r>
            <a:r>
              <a:rPr lang="ru-RU" sz="2000" dirty="0"/>
              <a:t>, </a:t>
            </a:r>
            <a:r>
              <a:rPr lang="ru-RU" sz="2000" dirty="0" err="1"/>
              <a:t>розташовані</a:t>
            </a:r>
            <a:r>
              <a:rPr lang="ru-RU" sz="2000" dirty="0"/>
              <a:t> </a:t>
            </a:r>
            <a:r>
              <a:rPr lang="ru-RU" sz="2000" dirty="0" err="1"/>
              <a:t>ближче</a:t>
            </a:r>
            <a:r>
              <a:rPr lang="ru-RU" sz="2000" dirty="0"/>
              <a:t> до ядра (</a:t>
            </a:r>
            <a:r>
              <a:rPr lang="ru-RU" sz="2000" dirty="0" err="1"/>
              <a:t>тобто</a:t>
            </a:r>
            <a:r>
              <a:rPr lang="ru-RU" sz="2000" dirty="0"/>
              <a:t> в </a:t>
            </a:r>
            <a:r>
              <a:rPr lang="ru-RU" sz="2000" dirty="0" err="1"/>
              <a:t>послідовності</a:t>
            </a:r>
            <a:r>
              <a:rPr lang="ru-RU" sz="2000" dirty="0"/>
              <a:t> 1, 2, 3...),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їхні</a:t>
            </a:r>
            <a:r>
              <a:rPr lang="ru-RU" sz="2000" dirty="0"/>
              <a:t> </a:t>
            </a:r>
            <a:r>
              <a:rPr lang="ru-RU" sz="2000" dirty="0" err="1"/>
              <a:t>орбіталі</a:t>
            </a:r>
            <a:r>
              <a:rPr lang="ru-RU" sz="2000" dirty="0"/>
              <a:t> </a:t>
            </a:r>
            <a:r>
              <a:rPr lang="ru-RU" sz="2000" dirty="0" err="1"/>
              <a:t>простішої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характеризуються</a:t>
            </a:r>
            <a:r>
              <a:rPr lang="ru-RU" sz="2000" dirty="0"/>
              <a:t> </a:t>
            </a:r>
            <a:r>
              <a:rPr lang="ru-RU" sz="2000" dirty="0" err="1"/>
              <a:t>меншим</a:t>
            </a:r>
            <a:r>
              <a:rPr lang="ru-RU" sz="2000" dirty="0"/>
              <a:t> запасом </a:t>
            </a:r>
            <a:r>
              <a:rPr lang="ru-RU" sz="2000" dirty="0" err="1"/>
              <a:t>енергії</a:t>
            </a:r>
            <a:r>
              <a:rPr lang="ru-RU" sz="2000" dirty="0"/>
              <a:t>. </a:t>
            </a:r>
            <a:r>
              <a:rPr lang="ru-RU" sz="2000" dirty="0" err="1"/>
              <a:t>Потім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dirty="0" err="1"/>
              <a:t>заповнення</a:t>
            </a:r>
            <a:r>
              <a:rPr lang="ru-RU" sz="2000" dirty="0"/>
              <a:t> </a:t>
            </a:r>
            <a:r>
              <a:rPr lang="ru-RU" sz="2000" dirty="0" err="1"/>
              <a:t>більш</a:t>
            </a:r>
            <a:r>
              <a:rPr lang="ru-RU" sz="2000" dirty="0"/>
              <a:t> </a:t>
            </a:r>
            <a:r>
              <a:rPr lang="ru-RU" sz="2000" dirty="0" err="1"/>
              <a:t>віддалених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ядра і </a:t>
            </a:r>
            <a:r>
              <a:rPr lang="ru-RU" sz="2000" dirty="0" err="1"/>
              <a:t>складніших</a:t>
            </a:r>
            <a:r>
              <a:rPr lang="ru-RU" sz="2000" dirty="0"/>
              <a:t> за формою </a:t>
            </a:r>
            <a:r>
              <a:rPr lang="ru-RU" sz="2000" dirty="0" err="1"/>
              <a:t>атомних</a:t>
            </a:r>
            <a:r>
              <a:rPr lang="ru-RU" sz="2000" dirty="0"/>
              <a:t> </a:t>
            </a:r>
            <a:r>
              <a:rPr lang="ru-RU" sz="2000" dirty="0" err="1"/>
              <a:t>орбіталей</a:t>
            </a:r>
            <a:r>
              <a:rPr lang="ru-RU" sz="2000" dirty="0"/>
              <a:t>. </a:t>
            </a:r>
            <a:r>
              <a:rPr lang="ru-RU" sz="2000" dirty="0" err="1"/>
              <a:t>Цей</a:t>
            </a:r>
            <a:r>
              <a:rPr lang="ru-RU" sz="2000" dirty="0"/>
              <a:t> принцип </a:t>
            </a:r>
            <a:r>
              <a:rPr lang="ru-RU" sz="2000" dirty="0" err="1"/>
              <a:t>розкрито</a:t>
            </a:r>
            <a:r>
              <a:rPr lang="ru-RU" sz="2000" dirty="0"/>
              <a:t> в </a:t>
            </a:r>
            <a:r>
              <a:rPr lang="ru-RU" sz="2000" b="1" dirty="0">
                <a:solidFill>
                  <a:srgbClr val="00B050"/>
                </a:solidFill>
              </a:rPr>
              <a:t>правилах </a:t>
            </a:r>
            <a:r>
              <a:rPr lang="ru-RU" sz="2000" b="1" dirty="0" err="1">
                <a:solidFill>
                  <a:srgbClr val="00B050"/>
                </a:solidFill>
              </a:rPr>
              <a:t>Клечковського</a:t>
            </a:r>
            <a:r>
              <a:rPr lang="ru-RU" sz="2000" dirty="0"/>
              <a:t>.</a:t>
            </a:r>
          </a:p>
          <a:p>
            <a:r>
              <a:rPr lang="ru-RU" sz="2000" b="1" dirty="0" err="1">
                <a:solidFill>
                  <a:srgbClr val="0070C0"/>
                </a:solidFill>
              </a:rPr>
              <a:t>Згідно</a:t>
            </a:r>
            <a:r>
              <a:rPr lang="ru-RU" sz="2000" b="1" dirty="0">
                <a:solidFill>
                  <a:srgbClr val="0070C0"/>
                </a:solidFill>
              </a:rPr>
              <a:t> з першим </a:t>
            </a:r>
            <a:r>
              <a:rPr lang="ru-RU" sz="2000" b="1" dirty="0" err="1">
                <a:solidFill>
                  <a:srgbClr val="0070C0"/>
                </a:solidFill>
              </a:rPr>
              <a:t>із</a:t>
            </a:r>
            <a:r>
              <a:rPr lang="ru-RU" sz="2000" b="1" dirty="0">
                <a:solidFill>
                  <a:srgbClr val="0070C0"/>
                </a:solidFill>
              </a:rPr>
              <a:t> них:</a:t>
            </a:r>
          </a:p>
          <a:p>
            <a:r>
              <a:rPr lang="ru-RU" sz="2000" dirty="0" err="1"/>
              <a:t>електрони</a:t>
            </a:r>
            <a:r>
              <a:rPr lang="ru-RU" sz="2000" dirty="0"/>
              <a:t> </a:t>
            </a:r>
            <a:r>
              <a:rPr lang="ru-RU" sz="2000" dirty="0" err="1"/>
              <a:t>заповнюють</a:t>
            </a:r>
            <a:r>
              <a:rPr lang="ru-RU" sz="2000" dirty="0"/>
              <a:t> </a:t>
            </a:r>
            <a:r>
              <a:rPr lang="ru-RU" sz="2000" dirty="0" err="1"/>
              <a:t>енергетичні</a:t>
            </a:r>
            <a:r>
              <a:rPr lang="ru-RU" sz="2000" dirty="0"/>
              <a:t> </a:t>
            </a:r>
            <a:r>
              <a:rPr lang="ru-RU" sz="2000" dirty="0" err="1"/>
              <a:t>підрівні</a:t>
            </a:r>
            <a:r>
              <a:rPr lang="ru-RU" sz="2000" dirty="0"/>
              <a:t> за </a:t>
            </a:r>
            <a:r>
              <a:rPr lang="ru-RU" sz="2000" dirty="0" err="1"/>
              <a:t>зростанням</a:t>
            </a:r>
            <a:r>
              <a:rPr lang="ru-RU" sz="2000" dirty="0"/>
              <a:t> </a:t>
            </a:r>
            <a:r>
              <a:rPr lang="ru-RU" sz="2000" dirty="0" err="1"/>
              <a:t>їхньої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, яка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/>
              <a:t>мінімальним</a:t>
            </a:r>
            <a:r>
              <a:rPr lang="ru-RU" sz="2000" dirty="0"/>
              <a:t> </a:t>
            </a:r>
            <a:r>
              <a:rPr lang="ru-RU" sz="2000" dirty="0" err="1"/>
              <a:t>значенням</a:t>
            </a:r>
            <a:r>
              <a:rPr lang="ru-RU" sz="2000" dirty="0"/>
              <a:t> </a:t>
            </a:r>
            <a:r>
              <a:rPr lang="ru-RU" sz="2000" dirty="0" err="1"/>
              <a:t>суми</a:t>
            </a:r>
            <a:r>
              <a:rPr lang="ru-RU" sz="2000" dirty="0"/>
              <a:t> </a:t>
            </a:r>
            <a:r>
              <a:rPr lang="ru-RU" sz="2000" dirty="0" err="1"/>
              <a:t>квантових</a:t>
            </a:r>
            <a:r>
              <a:rPr lang="ru-RU" sz="2000" dirty="0"/>
              <a:t> чисел(п + /):</a:t>
            </a:r>
          </a:p>
          <a:p>
            <a:endParaRPr lang="ru-RU" dirty="0"/>
          </a:p>
          <a:p>
            <a:endParaRPr lang="ru-RU" dirty="0"/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507774"/>
          </a:xfrm>
        </p:spPr>
        <p:txBody>
          <a:bodyPr/>
          <a:lstStyle/>
          <a:p>
            <a:r>
              <a:rPr lang="ru-RU" sz="3600" b="1" dirty="0">
                <a:solidFill>
                  <a:srgbClr val="C00000"/>
                </a:solidFill>
              </a:rPr>
              <a:t>Правила </a:t>
            </a:r>
            <a:r>
              <a:rPr lang="ru-RU" sz="3600" b="1" dirty="0" err="1">
                <a:solidFill>
                  <a:srgbClr val="C00000"/>
                </a:solidFill>
              </a:rPr>
              <a:t>заповнення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атомних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орбіталей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narodna-osvita.com.ua/uploads/him8butenko/him8butenko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82" y="5863671"/>
            <a:ext cx="8136904" cy="66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133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628800"/>
            <a:ext cx="9143999" cy="522919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 другим правилом:</a:t>
            </a:r>
          </a:p>
          <a:p>
            <a:r>
              <a:rPr lang="ru-RU" dirty="0" err="1"/>
              <a:t>якщо</a:t>
            </a:r>
            <a:r>
              <a:rPr lang="ru-RU" dirty="0"/>
              <a:t> сума </a:t>
            </a:r>
            <a:r>
              <a:rPr lang="ru-RU" dirty="0" err="1"/>
              <a:t>квантових</a:t>
            </a:r>
            <a:r>
              <a:rPr lang="ru-RU" dirty="0"/>
              <a:t> чисел(п + /) для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підрівнів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для 4</a:t>
            </a:r>
            <a:r>
              <a:rPr lang="en-US" dirty="0"/>
              <a:t>f</a:t>
            </a:r>
            <a:r>
              <a:rPr lang="ru-RU" dirty="0"/>
              <a:t>, 5d, 6р, 7s) </a:t>
            </a:r>
            <a:r>
              <a:rPr lang="ru-RU" dirty="0" err="1"/>
              <a:t>однакова</a:t>
            </a:r>
            <a:r>
              <a:rPr lang="ru-RU" dirty="0"/>
              <a:t>, то першими </a:t>
            </a:r>
            <a:r>
              <a:rPr lang="ru-RU" dirty="0" err="1"/>
              <a:t>заповнюються</a:t>
            </a:r>
            <a:r>
              <a:rPr lang="ru-RU" dirty="0"/>
              <a:t> </a:t>
            </a:r>
            <a:r>
              <a:rPr lang="ru-RU" dirty="0" err="1"/>
              <a:t>підрівні</a:t>
            </a:r>
            <a:r>
              <a:rPr lang="ru-RU" dirty="0"/>
              <a:t> з </a:t>
            </a:r>
            <a:r>
              <a:rPr lang="ru-RU" dirty="0" err="1"/>
              <a:t>меншим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 п:</a:t>
            </a:r>
            <a:endParaRPr lang="en-US" dirty="0"/>
          </a:p>
          <a:p>
            <a:endParaRPr lang="en-US" dirty="0"/>
          </a:p>
          <a:p>
            <a:r>
              <a:rPr lang="ru-RU" dirty="0"/>
              <a:t>2. </a:t>
            </a:r>
            <a:r>
              <a:rPr lang="ru-RU" b="1" dirty="0">
                <a:solidFill>
                  <a:srgbClr val="7030A0"/>
                </a:solidFill>
              </a:rPr>
              <a:t>Принцип </a:t>
            </a:r>
            <a:r>
              <a:rPr lang="ru-RU" b="1" dirty="0" err="1">
                <a:solidFill>
                  <a:srgbClr val="7030A0"/>
                </a:solidFill>
              </a:rPr>
              <a:t>Паулі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на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орбіталі</a:t>
            </a:r>
            <a:r>
              <a:rPr lang="ru-RU" dirty="0"/>
              <a:t> не </a:t>
            </a:r>
            <a:r>
              <a:rPr lang="ru-RU" dirty="0" err="1"/>
              <a:t>більш</a:t>
            </a:r>
            <a:r>
              <a:rPr lang="ru-RU" dirty="0"/>
              <a:t> як </a:t>
            </a:r>
            <a:r>
              <a:rPr lang="ru-RU" dirty="0" err="1"/>
              <a:t>двом</a:t>
            </a:r>
            <a:r>
              <a:rPr lang="ru-RU" dirty="0"/>
              <a:t> </a:t>
            </a:r>
            <a:r>
              <a:rPr lang="ru-RU" dirty="0" err="1"/>
              <a:t>електронам</a:t>
            </a:r>
            <a:r>
              <a:rPr lang="ru-RU" dirty="0"/>
              <a:t>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відрізнятися</a:t>
            </a:r>
            <a:r>
              <a:rPr lang="ru-RU" dirty="0"/>
              <a:t> один 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напрямком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 </a:t>
            </a:r>
            <a:r>
              <a:rPr lang="ru-RU" dirty="0" err="1"/>
              <a:t>осі</a:t>
            </a:r>
            <a:r>
              <a:rPr lang="ru-RU" dirty="0"/>
              <a:t> (за </a:t>
            </a:r>
            <a:r>
              <a:rPr lang="ru-RU" dirty="0" err="1"/>
              <a:t>годинниковою</a:t>
            </a:r>
            <a:r>
              <a:rPr lang="ru-RU" dirty="0"/>
              <a:t> </a:t>
            </a:r>
            <a:r>
              <a:rPr lang="ru-RU" dirty="0" err="1"/>
              <a:t>стрілкою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), яке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dirty="0" err="1"/>
              <a:t>спіном</a:t>
            </a:r>
            <a:r>
              <a:rPr lang="ru-RU" dirty="0"/>
              <a:t>. </a:t>
            </a:r>
            <a:r>
              <a:rPr lang="ru-RU" dirty="0" err="1"/>
              <a:t>Електрони</a:t>
            </a:r>
            <a:r>
              <a:rPr lang="ru-RU" dirty="0"/>
              <a:t> з </a:t>
            </a:r>
            <a:r>
              <a:rPr lang="ru-RU" dirty="0" err="1"/>
              <a:t>протилежними</a:t>
            </a:r>
            <a:r>
              <a:rPr lang="ru-RU" dirty="0"/>
              <a:t> </a:t>
            </a:r>
            <a:r>
              <a:rPr lang="ru-RU" dirty="0" err="1"/>
              <a:t>спінами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стрілками</a:t>
            </a:r>
            <a:r>
              <a:rPr lang="ru-RU" dirty="0"/>
              <a:t>, </a:t>
            </a:r>
            <a:r>
              <a:rPr lang="ru-RU" dirty="0" err="1"/>
              <a:t>спрямованими</a:t>
            </a:r>
            <a:r>
              <a:rPr lang="ru-RU" dirty="0"/>
              <a:t> в </a:t>
            </a:r>
            <a:r>
              <a:rPr lang="ru-RU" dirty="0" err="1"/>
              <a:t>протилежні</a:t>
            </a:r>
            <a:r>
              <a:rPr lang="ru-RU" dirty="0"/>
              <a:t> боки. Два </a:t>
            </a:r>
            <a:r>
              <a:rPr lang="ru-RU" dirty="0" err="1"/>
              <a:t>електрони</a:t>
            </a:r>
            <a:r>
              <a:rPr lang="ru-RU" dirty="0"/>
              <a:t> з </a:t>
            </a:r>
            <a:r>
              <a:rPr lang="ru-RU" dirty="0" err="1"/>
              <a:t>протилежними</a:t>
            </a:r>
            <a:r>
              <a:rPr lang="ru-RU" dirty="0"/>
              <a:t> (</a:t>
            </a:r>
            <a:r>
              <a:rPr lang="ru-RU" dirty="0" err="1"/>
              <a:t>аитипаралельпими</a:t>
            </a:r>
            <a:r>
              <a:rPr lang="ru-RU" dirty="0"/>
              <a:t>) </a:t>
            </a:r>
            <a:r>
              <a:rPr lang="ru-RU" dirty="0" err="1"/>
              <a:t>спінами</a:t>
            </a:r>
            <a:r>
              <a:rPr lang="ru-RU" dirty="0"/>
              <a:t>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орбіталі</a:t>
            </a:r>
            <a:r>
              <a:rPr lang="ru-RU" dirty="0"/>
              <a:t> 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спареними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стан в </a:t>
            </a:r>
            <a:r>
              <a:rPr lang="ru-RU" dirty="0" err="1"/>
              <a:t>атомі</a:t>
            </a:r>
            <a:r>
              <a:rPr lang="ru-RU" dirty="0"/>
              <a:t> є </a:t>
            </a:r>
            <a:r>
              <a:rPr lang="ru-RU" dirty="0" err="1"/>
              <a:t>енергетично</a:t>
            </a:r>
            <a:r>
              <a:rPr lang="ru-RU" dirty="0"/>
              <a:t> </a:t>
            </a:r>
            <a:r>
              <a:rPr lang="ru-RU" dirty="0" err="1"/>
              <a:t>вигіднішим</a:t>
            </a:r>
            <a:r>
              <a:rPr lang="ru-RU" dirty="0"/>
              <a:t>. </a:t>
            </a:r>
            <a:r>
              <a:rPr lang="ru-RU" dirty="0" err="1"/>
              <a:t>Спарені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орбіталі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стрілками</a:t>
            </a:r>
            <a:r>
              <a:rPr lang="ru-RU" dirty="0"/>
              <a:t> </a:t>
            </a:r>
            <a:r>
              <a:rPr lang="en-US" dirty="0" err="1"/>
              <a:t>Tji</a:t>
            </a:r>
            <a:r>
              <a:rPr lang="en-US" dirty="0"/>
              <a:t>.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орбіталі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один </a:t>
            </a:r>
            <a:r>
              <a:rPr lang="ru-RU" dirty="0" err="1"/>
              <a:t>електрон</a:t>
            </a:r>
            <a:r>
              <a:rPr lang="ru-RU" dirty="0"/>
              <a:t>, то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неспареним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b="1" dirty="0">
                <a:solidFill>
                  <a:srgbClr val="C00000"/>
                </a:solidFill>
              </a:rPr>
              <a:t>За правилом </a:t>
            </a:r>
            <a:r>
              <a:rPr lang="ru-RU" b="1" dirty="0" err="1">
                <a:solidFill>
                  <a:srgbClr val="C00000"/>
                </a:solidFill>
              </a:rPr>
              <a:t>Гунда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орбіталь</a:t>
            </a:r>
            <a:r>
              <a:rPr lang="ru-RU" dirty="0"/>
              <a:t> одного </a:t>
            </a:r>
            <a:r>
              <a:rPr lang="ru-RU" dirty="0" err="1"/>
              <a:t>підрівня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заповнюється</a:t>
            </a:r>
            <a:r>
              <a:rPr lang="ru-RU" dirty="0"/>
              <a:t> </a:t>
            </a:r>
            <a:r>
              <a:rPr lang="ru-RU" dirty="0" err="1"/>
              <a:t>поодинокими</a:t>
            </a:r>
            <a:r>
              <a:rPr lang="ru-RU" dirty="0"/>
              <a:t> (</a:t>
            </a:r>
            <a:r>
              <a:rPr lang="ru-RU" dirty="0" err="1"/>
              <a:t>неспареними</a:t>
            </a:r>
            <a:r>
              <a:rPr lang="ru-RU" dirty="0"/>
              <a:t>) </a:t>
            </a:r>
            <a:r>
              <a:rPr lang="ru-RU" dirty="0" err="1"/>
              <a:t>електронами</a:t>
            </a:r>
            <a:r>
              <a:rPr lang="ru-RU" dirty="0"/>
              <a:t> з </a:t>
            </a:r>
            <a:r>
              <a:rPr lang="ru-RU" dirty="0" err="1"/>
              <a:t>паралельними</a:t>
            </a:r>
            <a:r>
              <a:rPr lang="ru-RU" dirty="0"/>
              <a:t> </a:t>
            </a:r>
            <a:r>
              <a:rPr lang="ru-RU" dirty="0" err="1"/>
              <a:t>спінами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того як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займуть</a:t>
            </a:r>
            <a:r>
              <a:rPr lang="ru-RU" dirty="0"/>
              <a:t> 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орбіталі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підрівня</a:t>
            </a:r>
            <a:r>
              <a:rPr lang="ru-RU" dirty="0"/>
              <a:t>,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спарювання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838" y="2620095"/>
            <a:ext cx="3384376" cy="36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841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9143999" cy="4941167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Розглянемо</a:t>
            </a:r>
            <a:r>
              <a:rPr lang="ru-RU" dirty="0">
                <a:solidFill>
                  <a:srgbClr val="FF0000"/>
                </a:solidFill>
              </a:rPr>
              <a:t>, як </a:t>
            </a:r>
            <a:r>
              <a:rPr lang="ru-RU" dirty="0" err="1">
                <a:solidFill>
                  <a:srgbClr val="FF0000"/>
                </a:solidFill>
              </a:rPr>
              <a:t>заповнюються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електронами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орбіталі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елементів</a:t>
            </a:r>
            <a:r>
              <a:rPr lang="ru-RU" dirty="0">
                <a:solidFill>
                  <a:srgbClr val="FF0000"/>
                </a:solidFill>
              </a:rPr>
              <a:t> перших </a:t>
            </a:r>
            <a:r>
              <a:rPr lang="ru-RU" dirty="0" err="1">
                <a:solidFill>
                  <a:srgbClr val="FF0000"/>
                </a:solidFill>
              </a:rPr>
              <a:t>чотирьох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періодів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періодичної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системи</a:t>
            </a:r>
            <a:r>
              <a:rPr lang="ru-RU" dirty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атомних</a:t>
            </a:r>
            <a:r>
              <a:rPr lang="ru-RU" dirty="0"/>
              <a:t> </a:t>
            </a:r>
            <a:r>
              <a:rPr lang="ru-RU" dirty="0" err="1"/>
              <a:t>орбіталей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періодів</a:t>
            </a:r>
            <a:r>
              <a:rPr lang="ru-RU" dirty="0"/>
              <a:t>.</a:t>
            </a:r>
          </a:p>
          <a:p>
            <a:r>
              <a:rPr lang="ru-RU" dirty="0"/>
              <a:t>Перший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два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Гідроген</a:t>
            </a:r>
            <a:r>
              <a:rPr lang="ru-RU" dirty="0"/>
              <a:t> і </a:t>
            </a:r>
            <a:r>
              <a:rPr lang="ru-RU" dirty="0" err="1"/>
              <a:t>Гелій</a:t>
            </a:r>
            <a:r>
              <a:rPr lang="ru-RU" dirty="0"/>
              <a:t>.</a:t>
            </a:r>
          </a:p>
          <a:p>
            <a:r>
              <a:rPr lang="ru-RU" dirty="0"/>
              <a:t>Атом </a:t>
            </a:r>
            <a:r>
              <a:rPr lang="ru-RU" dirty="0" err="1"/>
              <a:t>Гідрогену</a:t>
            </a:r>
            <a:r>
              <a:rPr lang="ru-RU" dirty="0"/>
              <a:t> (</a:t>
            </a:r>
            <a:r>
              <a:rPr lang="en-US" dirty="0"/>
              <a:t>Z = 1) </a:t>
            </a:r>
            <a:r>
              <a:rPr lang="ru-RU" dirty="0" err="1"/>
              <a:t>має</a:t>
            </a:r>
            <a:r>
              <a:rPr lang="ru-RU" dirty="0"/>
              <a:t> один </a:t>
            </a:r>
            <a:r>
              <a:rPr lang="ru-RU" dirty="0" err="1"/>
              <a:t>електрон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енергетичному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орбіталь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найнижчою</a:t>
            </a:r>
            <a:r>
              <a:rPr lang="ru-RU" dirty="0"/>
              <a:t> </a:t>
            </a:r>
            <a:r>
              <a:rPr lang="ru-RU" dirty="0" err="1"/>
              <a:t>енергією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en-US" dirty="0"/>
              <a:t>1s-</a:t>
            </a:r>
            <a:r>
              <a:rPr lang="ru-RU" dirty="0" err="1"/>
              <a:t>орбіталь</a:t>
            </a:r>
            <a:r>
              <a:rPr lang="ru-RU" dirty="0"/>
              <a:t>:</a:t>
            </a:r>
            <a:endParaRPr lang="en-US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122" name="Picture 2" descr="http://narodna-osvita.com.ua/uploads/him8butenko/him8butenko-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97152"/>
            <a:ext cx="1296144" cy="83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13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9143999" cy="4941167"/>
          </a:xfrm>
        </p:spPr>
        <p:txBody>
          <a:bodyPr/>
          <a:lstStyle/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графічного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атома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,</a:t>
            </a:r>
            <a:r>
              <a:rPr lang="en-US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,</a:t>
            </a:r>
            <a:r>
              <a:rPr lang="en-US" dirty="0"/>
              <a:t> </a:t>
            </a:r>
            <a:r>
              <a:rPr lang="ru-RU" dirty="0"/>
              <a:t>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записують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цифру, що </a:t>
            </a:r>
            <a:r>
              <a:rPr lang="ru-RU" dirty="0" err="1"/>
              <a:t>відповідає</a:t>
            </a:r>
            <a:r>
              <a:rPr lang="ru-RU" dirty="0"/>
              <a:t> но-меру </a:t>
            </a:r>
            <a:r>
              <a:rPr lang="ru-RU" dirty="0" err="1"/>
              <a:t>рівня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букву, яка </a:t>
            </a:r>
            <a:r>
              <a:rPr lang="ru-RU" dirty="0" err="1"/>
              <a:t>позначає</a:t>
            </a:r>
            <a:r>
              <a:rPr lang="ru-RU" dirty="0"/>
              <a:t> </a:t>
            </a:r>
            <a:r>
              <a:rPr lang="ru-RU" dirty="0" err="1"/>
              <a:t>підрівень</a:t>
            </a:r>
            <a:r>
              <a:rPr lang="ru-RU" dirty="0"/>
              <a:t>. </a:t>
            </a:r>
            <a:r>
              <a:rPr lang="ru-RU" dirty="0" err="1"/>
              <a:t>Поряд</a:t>
            </a:r>
            <a:r>
              <a:rPr lang="ru-RU" dirty="0"/>
              <a:t> з кожною буквою </a:t>
            </a:r>
            <a:r>
              <a:rPr lang="ru-RU" dirty="0" err="1"/>
              <a:t>праворуч</a:t>
            </a:r>
            <a:r>
              <a:rPr lang="ru-RU" dirty="0"/>
              <a:t> </a:t>
            </a:r>
            <a:r>
              <a:rPr lang="ru-RU" dirty="0" err="1"/>
              <a:t>угорі</a:t>
            </a:r>
            <a:r>
              <a:rPr lang="ru-RU" dirty="0"/>
              <a:t> </a:t>
            </a:r>
            <a:r>
              <a:rPr lang="ru-RU" dirty="0" err="1"/>
              <a:t>записують</a:t>
            </a:r>
            <a:r>
              <a:rPr lang="ru-RU" dirty="0"/>
              <a:t> цифру, що </a:t>
            </a:r>
            <a:r>
              <a:rPr lang="ru-RU" dirty="0" err="1"/>
              <a:t>відповідає</a:t>
            </a:r>
            <a:r>
              <a:rPr lang="ru-RU" dirty="0"/>
              <a:t> числу </a:t>
            </a:r>
            <a:r>
              <a:rPr lang="ru-RU" dirty="0" err="1"/>
              <a:t>електронів</a:t>
            </a:r>
            <a:r>
              <a:rPr lang="ru-RU" dirty="0"/>
              <a:t>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підрівні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146" name="Picture 2" descr="http://narodna-osvita.com.ua/uploads/him8butenko/him8butenko-1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398939"/>
            <a:ext cx="560359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265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0"/>
            <a:ext cx="9143999" cy="4869159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атомі</a:t>
            </a:r>
            <a:r>
              <a:rPr lang="ru-RU" dirty="0"/>
              <a:t> </a:t>
            </a:r>
            <a:r>
              <a:rPr lang="ru-RU" dirty="0" err="1"/>
              <a:t>Гелію</a:t>
            </a:r>
            <a:r>
              <a:rPr lang="ru-RU" dirty="0"/>
              <a:t> на один </a:t>
            </a:r>
            <a:r>
              <a:rPr lang="ru-RU" dirty="0" err="1"/>
              <a:t>електрон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і s-</a:t>
            </a:r>
            <a:r>
              <a:rPr lang="ru-RU" dirty="0" err="1"/>
              <a:t>орбіталь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endParaRPr lang="ru-UA" dirty="0"/>
          </a:p>
          <a:p>
            <a:pPr marL="0" indent="0">
              <a:buNone/>
            </a:pPr>
            <a:r>
              <a:rPr lang="ru-RU" dirty="0"/>
              <a:t>два </a:t>
            </a:r>
            <a:r>
              <a:rPr lang="ru-RU" dirty="0" err="1"/>
              <a:t>електрони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антипаралельні</a:t>
            </a:r>
            <a:r>
              <a:rPr lang="ru-RU" dirty="0"/>
              <a:t> </a:t>
            </a:r>
            <a:r>
              <a:rPr lang="ru-RU" dirty="0" err="1"/>
              <a:t>спіни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електронами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енергетичного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завершується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 descr="http://narodna-osvita.com.ua/uploads/him8butenko/him8butenko-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84984"/>
            <a:ext cx="2592288" cy="101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448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1"/>
            <a:ext cx="9143999" cy="4869160"/>
          </a:xfrm>
        </p:spPr>
        <p:txBody>
          <a:bodyPr/>
          <a:lstStyle/>
          <a:p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другого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на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(номер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число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).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лужним</a:t>
            </a:r>
            <a:r>
              <a:rPr lang="ru-RU" dirty="0"/>
              <a:t> </a:t>
            </a:r>
            <a:r>
              <a:rPr lang="ru-RU" dirty="0" err="1"/>
              <a:t>металічним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Літієм</a:t>
            </a:r>
            <a:r>
              <a:rPr lang="ru-RU" dirty="0"/>
              <a:t> </a:t>
            </a:r>
            <a:r>
              <a:rPr lang="en-US" dirty="0"/>
              <a:t>Li (Z = 3). </a:t>
            </a:r>
            <a:r>
              <a:rPr lang="ru-RU" dirty="0"/>
              <a:t>Два </a:t>
            </a:r>
            <a:r>
              <a:rPr lang="ru-RU" dirty="0" err="1"/>
              <a:t>електрони</a:t>
            </a:r>
            <a:r>
              <a:rPr lang="ru-RU" dirty="0"/>
              <a:t> атома </a:t>
            </a:r>
            <a:r>
              <a:rPr lang="ru-RU" dirty="0" err="1"/>
              <a:t>Літію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 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як в </a:t>
            </a:r>
            <a:r>
              <a:rPr lang="ru-RU" dirty="0" err="1"/>
              <a:t>атомі</a:t>
            </a:r>
            <a:r>
              <a:rPr lang="ru-RU" dirty="0"/>
              <a:t> </a:t>
            </a:r>
            <a:r>
              <a:rPr lang="ru-RU" dirty="0" err="1"/>
              <a:t>Гелію</a:t>
            </a:r>
            <a:r>
              <a:rPr lang="ru-RU" dirty="0"/>
              <a:t>, а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 </a:t>
            </a:r>
            <a:r>
              <a:rPr lang="ru-RU" dirty="0" err="1"/>
              <a:t>заповнювати</a:t>
            </a:r>
            <a:r>
              <a:rPr lang="ru-RU" dirty="0"/>
              <a:t> </a:t>
            </a:r>
            <a:r>
              <a:rPr lang="ru-RU" dirty="0" err="1"/>
              <a:t>вільну</a:t>
            </a:r>
            <a:r>
              <a:rPr lang="ru-RU" dirty="0"/>
              <a:t> 2</a:t>
            </a:r>
            <a:r>
              <a:rPr lang="en-US" dirty="0"/>
              <a:t>s</a:t>
            </a:r>
            <a:r>
              <a:rPr lang="ru-RU" dirty="0"/>
              <a:t>-</a:t>
            </a:r>
            <a:r>
              <a:rPr lang="ru-RU" dirty="0" err="1"/>
              <a:t>орбіталь</a:t>
            </a:r>
            <a:r>
              <a:rPr lang="ru-RU" dirty="0"/>
              <a:t> другого </a:t>
            </a:r>
            <a:r>
              <a:rPr lang="ru-RU" dirty="0" err="1"/>
              <a:t>енергетичного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pic>
        <p:nvPicPr>
          <p:cNvPr id="8194" name="Picture 2" descr="http://narodna-osvita.com.ua/uploads/him8butenko/him8butenko-1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53136"/>
            <a:ext cx="4176464" cy="200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43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35456" y="2204864"/>
            <a:ext cx="8529032" cy="43533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>
                <a:solidFill>
                  <a:srgbClr val="C00000"/>
                </a:solidFill>
              </a:rPr>
              <a:t>Оксиди</a:t>
            </a:r>
            <a:r>
              <a:rPr lang="ru-RU" dirty="0"/>
              <a:t>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,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Оксиген.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слова «оксид» з </a:t>
            </a:r>
            <a:r>
              <a:rPr lang="ru-RU" dirty="0" err="1"/>
              <a:t>додаванням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, що входить до складу </a:t>
            </a:r>
            <a:r>
              <a:rPr lang="ru-RU" dirty="0" err="1"/>
              <a:t>речовини</a:t>
            </a:r>
            <a:r>
              <a:rPr lang="ru-RU" dirty="0"/>
              <a:t>, у </a:t>
            </a:r>
            <a:r>
              <a:rPr lang="ru-RU" dirty="0" err="1"/>
              <a:t>називному</a:t>
            </a:r>
            <a:r>
              <a:rPr lang="ru-RU" dirty="0"/>
              <a:t> </a:t>
            </a:r>
            <a:r>
              <a:rPr lang="ru-RU" dirty="0" err="1"/>
              <a:t>відмінку</a:t>
            </a:r>
            <a:r>
              <a:rPr lang="ru-RU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FF0000"/>
                </a:solidFill>
              </a:rPr>
              <a:t>Класифікація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оксидів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ru-RU" dirty="0"/>
              <a:t> </a:t>
            </a:r>
            <a:r>
              <a:rPr lang="ru-RU" dirty="0" err="1"/>
              <a:t>Оксиди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b="1" dirty="0"/>
              <a:t> </a:t>
            </a:r>
            <a:r>
              <a:rPr lang="ru-RU" b="1" dirty="0" err="1"/>
              <a:t>основним</a:t>
            </a:r>
            <a:r>
              <a:rPr lang="ru-RU" dirty="0" err="1"/>
              <a:t>и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Вони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. До них належать </a:t>
            </a:r>
            <a:r>
              <a:rPr lang="en-US" b="1" dirty="0" err="1"/>
              <a:t>CuO</a:t>
            </a:r>
            <a:r>
              <a:rPr lang="en-US" b="1" dirty="0"/>
              <a:t>,</a:t>
            </a:r>
            <a:r>
              <a:rPr lang="uk-UA" b="1" dirty="0"/>
              <a:t> </a:t>
            </a:r>
            <a:r>
              <a:rPr lang="en-US" b="1" dirty="0"/>
              <a:t>Fe</a:t>
            </a:r>
            <a:r>
              <a:rPr lang="en-US" sz="1700" b="1" dirty="0"/>
              <a:t>2</a:t>
            </a:r>
            <a:r>
              <a:rPr lang="en-US" b="1" dirty="0"/>
              <a:t>O</a:t>
            </a:r>
            <a:r>
              <a:rPr lang="en-US" sz="1700" b="1" dirty="0"/>
              <a:t>3</a:t>
            </a:r>
            <a:r>
              <a:rPr lang="en-US" b="1" dirty="0"/>
              <a:t>, Na</a:t>
            </a:r>
            <a:r>
              <a:rPr lang="en-US" sz="1700" b="1" dirty="0"/>
              <a:t>2</a:t>
            </a:r>
            <a:r>
              <a:rPr lang="en-US" b="1" dirty="0"/>
              <a:t>O, </a:t>
            </a:r>
            <a:r>
              <a:rPr lang="en-US" b="1" dirty="0" err="1"/>
              <a:t>CaO</a:t>
            </a:r>
            <a:r>
              <a:rPr lang="en-US" b="1" dirty="0"/>
              <a:t>, </a:t>
            </a:r>
            <a:r>
              <a:rPr lang="en-US" b="1" dirty="0" err="1"/>
              <a:t>BaO</a:t>
            </a:r>
            <a:r>
              <a:rPr lang="en-US" b="1" dirty="0"/>
              <a:t>, K</a:t>
            </a:r>
            <a:r>
              <a:rPr lang="en-US" sz="1700" b="1" dirty="0"/>
              <a:t>2</a:t>
            </a:r>
            <a:r>
              <a:rPr lang="en-US" b="1" dirty="0"/>
              <a:t>O, </a:t>
            </a:r>
            <a:r>
              <a:rPr lang="en-US" b="1" dirty="0" err="1"/>
              <a:t>NiO</a:t>
            </a:r>
            <a:r>
              <a:rPr lang="en-US" dirty="0"/>
              <a:t> 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br>
              <a:rPr lang="ru-RU" dirty="0"/>
            </a:br>
            <a:r>
              <a:rPr lang="ru-RU" dirty="0"/>
              <a:t>2) </a:t>
            </a:r>
            <a:r>
              <a:rPr lang="ru-RU" dirty="0" err="1"/>
              <a:t>Оксиди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b="1" dirty="0"/>
              <a:t> </a:t>
            </a:r>
            <a:r>
              <a:rPr lang="ru-RU" b="1" dirty="0" err="1"/>
              <a:t>кислотними</a:t>
            </a:r>
            <a:r>
              <a:rPr lang="ru-RU" dirty="0"/>
              <a:t>. Вони </a:t>
            </a:r>
            <a:r>
              <a:rPr lang="ru-RU" dirty="0" err="1"/>
              <a:t>утворені</a:t>
            </a:r>
            <a:r>
              <a:rPr lang="ru-RU" dirty="0"/>
              <a:t> в основному </a:t>
            </a:r>
            <a:r>
              <a:rPr lang="ru-RU" dirty="0" err="1"/>
              <a:t>неметалами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 </a:t>
            </a:r>
            <a:r>
              <a:rPr lang="en-US" b="1" dirty="0"/>
              <a:t>SO</a:t>
            </a:r>
            <a:r>
              <a:rPr lang="en-US" sz="1700" b="1" dirty="0"/>
              <a:t>3</a:t>
            </a:r>
            <a:r>
              <a:rPr lang="ru-RU" b="1" dirty="0"/>
              <a:t>,</a:t>
            </a:r>
            <a:r>
              <a:rPr lang="en-US" b="1" dirty="0"/>
              <a:t> SO</a:t>
            </a:r>
            <a:r>
              <a:rPr lang="en-US" sz="1700" b="1" dirty="0"/>
              <a:t>2</a:t>
            </a:r>
            <a:r>
              <a:rPr lang="ru-RU" b="1" dirty="0"/>
              <a:t>, </a:t>
            </a:r>
            <a:r>
              <a:rPr lang="en-US" b="1" dirty="0"/>
              <a:t>CO</a:t>
            </a:r>
            <a:r>
              <a:rPr lang="en-US" sz="1700" b="1" dirty="0"/>
              <a:t>2</a:t>
            </a:r>
            <a:r>
              <a:rPr lang="ru-RU" b="1" dirty="0"/>
              <a:t>, </a:t>
            </a:r>
            <a:r>
              <a:rPr lang="en-US" b="1" dirty="0"/>
              <a:t>P</a:t>
            </a:r>
            <a:r>
              <a:rPr lang="en-US" sz="1700" b="1" dirty="0"/>
              <a:t>2</a:t>
            </a:r>
            <a:r>
              <a:rPr lang="en-US" b="1" dirty="0"/>
              <a:t>O</a:t>
            </a:r>
            <a:r>
              <a:rPr lang="en-US" sz="1700" b="1" dirty="0"/>
              <a:t>5</a:t>
            </a:r>
            <a:r>
              <a:rPr lang="ru-RU" b="1" dirty="0"/>
              <a:t>, </a:t>
            </a:r>
            <a:r>
              <a:rPr lang="en-US" b="1" dirty="0"/>
              <a:t>SiO</a:t>
            </a:r>
            <a:r>
              <a:rPr lang="en-US" sz="1700" b="1" dirty="0"/>
              <a:t>2</a:t>
            </a:r>
            <a:r>
              <a:rPr lang="ru-RU" b="1" dirty="0"/>
              <a:t>,</a:t>
            </a:r>
            <a:r>
              <a:rPr lang="en-US" b="1" dirty="0"/>
              <a:t> N</a:t>
            </a:r>
            <a:r>
              <a:rPr lang="en-US" sz="1700" b="1" dirty="0"/>
              <a:t>2</a:t>
            </a:r>
            <a:r>
              <a:rPr lang="en-US" b="1" dirty="0"/>
              <a:t>O</a:t>
            </a:r>
            <a:r>
              <a:rPr lang="en-US" sz="1700" b="1" dirty="0"/>
              <a:t>4</a:t>
            </a:r>
            <a:r>
              <a:rPr lang="ru-RU" b="1" dirty="0"/>
              <a:t>  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6217" y="548680"/>
            <a:ext cx="7756263" cy="720080"/>
          </a:xfrm>
        </p:spPr>
        <p:txBody>
          <a:bodyPr/>
          <a:lstStyle/>
          <a:p>
            <a:r>
              <a:rPr lang="ru-RU" dirty="0" err="1">
                <a:solidFill>
                  <a:srgbClr val="C00000"/>
                </a:solidFill>
              </a:rPr>
              <a:t>Оксиди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9791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"/>
            <a:ext cx="9143999" cy="6381328"/>
          </a:xfrm>
        </p:spPr>
        <p:txBody>
          <a:bodyPr>
            <a:normAutofit/>
          </a:bodyPr>
          <a:lstStyle/>
          <a:p>
            <a:r>
              <a:rPr lang="ru-RU" sz="1800" dirty="0"/>
              <a:t>В </a:t>
            </a:r>
            <a:r>
              <a:rPr lang="ru-RU" sz="1800" dirty="0" err="1"/>
              <a:t>атомі</a:t>
            </a:r>
            <a:r>
              <a:rPr lang="ru-RU" sz="1800" dirty="0"/>
              <a:t> </a:t>
            </a:r>
            <a:r>
              <a:rPr lang="ru-RU" sz="1800" dirty="0" err="1"/>
              <a:t>Нітрогену</a:t>
            </a:r>
            <a:r>
              <a:rPr lang="ru-RU" sz="1800" dirty="0"/>
              <a:t> </a:t>
            </a:r>
            <a:r>
              <a:rPr lang="ru-RU" sz="1800" dirty="0" err="1"/>
              <a:t>сьомий</a:t>
            </a:r>
            <a:r>
              <a:rPr lang="ru-RU" sz="1800" dirty="0"/>
              <a:t> </a:t>
            </a:r>
            <a:r>
              <a:rPr lang="ru-RU" sz="1800" dirty="0" err="1"/>
              <a:t>електрон</a:t>
            </a:r>
            <a:r>
              <a:rPr lang="ru-RU" sz="1800" dirty="0"/>
              <a:t> </a:t>
            </a:r>
            <a:r>
              <a:rPr lang="ru-RU" sz="1800" dirty="0" err="1"/>
              <a:t>займає</a:t>
            </a:r>
            <a:r>
              <a:rPr lang="ru-RU" sz="1800" dirty="0"/>
              <a:t> </a:t>
            </a:r>
            <a:r>
              <a:rPr lang="ru-RU" sz="1800" dirty="0" err="1"/>
              <a:t>ще</a:t>
            </a:r>
            <a:r>
              <a:rPr lang="ru-RU" sz="1800" dirty="0"/>
              <a:t> одну </a:t>
            </a:r>
            <a:r>
              <a:rPr lang="ru-RU" sz="1800" dirty="0" err="1"/>
              <a:t>вільну</a:t>
            </a:r>
            <a:r>
              <a:rPr lang="ru-RU" sz="1800" dirty="0"/>
              <a:t> 2р-орбіталь, а в атомах Оксигену, </a:t>
            </a:r>
            <a:r>
              <a:rPr lang="ru-RU" sz="1800" dirty="0" err="1"/>
              <a:t>Флуору</a:t>
            </a:r>
            <a:r>
              <a:rPr lang="ru-RU" sz="1800" dirty="0"/>
              <a:t> й Неону </a:t>
            </a:r>
            <a:r>
              <a:rPr lang="ru-RU" sz="1800" dirty="0" err="1"/>
              <a:t>електрони</a:t>
            </a:r>
            <a:r>
              <a:rPr lang="ru-RU" sz="1800" dirty="0"/>
              <a:t> </a:t>
            </a:r>
            <a:r>
              <a:rPr lang="ru-RU" sz="1800" dirty="0" err="1"/>
              <a:t>займають</a:t>
            </a:r>
            <a:r>
              <a:rPr lang="ru-RU" sz="1800" dirty="0"/>
              <a:t> 2р-орбіталі, на </a:t>
            </a:r>
            <a:r>
              <a:rPr lang="ru-RU" sz="1800" dirty="0" err="1"/>
              <a:t>яких</a:t>
            </a:r>
            <a:r>
              <a:rPr lang="ru-RU" sz="1800" dirty="0"/>
              <a:t> уже є по одному </a:t>
            </a:r>
            <a:r>
              <a:rPr lang="ru-RU" sz="1800" dirty="0" err="1"/>
              <a:t>електрону</a:t>
            </a:r>
            <a:r>
              <a:rPr lang="ru-RU" sz="1800" dirty="0"/>
              <a:t>. </a:t>
            </a:r>
            <a:r>
              <a:rPr lang="ru-RU" sz="1800" dirty="0" err="1"/>
              <a:t>Другий</a:t>
            </a:r>
            <a:r>
              <a:rPr lang="ru-RU" sz="1800" dirty="0"/>
              <a:t> </a:t>
            </a:r>
            <a:r>
              <a:rPr lang="ru-RU" sz="1800" dirty="0" err="1"/>
              <a:t>рівень</a:t>
            </a:r>
            <a:r>
              <a:rPr lang="ru-RU" sz="1800" dirty="0"/>
              <a:t> завершено. </a:t>
            </a:r>
            <a:r>
              <a:rPr lang="ru-RU" sz="1800" dirty="0" err="1"/>
              <a:t>Такий</a:t>
            </a:r>
            <a:r>
              <a:rPr lang="ru-RU" sz="1800" dirty="0"/>
              <a:t> </a:t>
            </a:r>
            <a:r>
              <a:rPr lang="ru-RU" sz="1800" dirty="0" err="1"/>
              <a:t>розподіл</a:t>
            </a:r>
            <a:r>
              <a:rPr lang="ru-RU" sz="1800" dirty="0"/>
              <a:t> </a:t>
            </a:r>
            <a:r>
              <a:rPr lang="ru-RU" sz="1800" dirty="0" err="1"/>
              <a:t>електронів</a:t>
            </a:r>
            <a:r>
              <a:rPr lang="ru-RU" sz="1800" dirty="0"/>
              <a:t> в </a:t>
            </a:r>
            <a:r>
              <a:rPr lang="ru-RU" sz="1800" dirty="0" err="1"/>
              <a:t>атомів</a:t>
            </a:r>
            <a:r>
              <a:rPr lang="ru-RU" sz="1800" dirty="0"/>
              <a:t> перших десяти </a:t>
            </a:r>
            <a:r>
              <a:rPr lang="ru-RU" sz="1800" dirty="0" err="1"/>
              <a:t>елементів</a:t>
            </a:r>
            <a:r>
              <a:rPr lang="ru-RU" sz="1800" dirty="0"/>
              <a:t> наведено в табл. 9.</a:t>
            </a:r>
          </a:p>
          <a:p>
            <a:endParaRPr lang="ru-UA" sz="1800" dirty="0"/>
          </a:p>
          <a:p>
            <a:pPr algn="ctr"/>
            <a:r>
              <a:rPr lang="ru-RU" sz="1800" dirty="0" err="1"/>
              <a:t>Таблиця</a:t>
            </a:r>
            <a:r>
              <a:rPr lang="ru-RU" sz="1800" dirty="0"/>
              <a:t> ‒</a:t>
            </a:r>
            <a:r>
              <a:rPr lang="ru-UA" sz="1800" dirty="0"/>
              <a:t> </a:t>
            </a:r>
            <a:r>
              <a:rPr lang="ru-RU" sz="1800" dirty="0" err="1"/>
              <a:t>Електронні</a:t>
            </a:r>
            <a:r>
              <a:rPr lang="ru-RU" sz="1800" dirty="0"/>
              <a:t> </a:t>
            </a:r>
            <a:r>
              <a:rPr lang="ru-RU" sz="1800" dirty="0" err="1"/>
              <a:t>структури</a:t>
            </a:r>
            <a:r>
              <a:rPr lang="ru-RU" sz="1800" dirty="0"/>
              <a:t> </a:t>
            </a:r>
            <a:r>
              <a:rPr lang="ru-RU" sz="1800" dirty="0" err="1"/>
              <a:t>атомів</a:t>
            </a:r>
            <a:r>
              <a:rPr lang="ru-RU" sz="1800" dirty="0"/>
              <a:t> </a:t>
            </a:r>
            <a:r>
              <a:rPr lang="ru-RU" sz="1800" dirty="0" err="1"/>
              <a:t>елементів</a:t>
            </a:r>
            <a:r>
              <a:rPr lang="ru-RU" sz="1800" dirty="0"/>
              <a:t> </a:t>
            </a:r>
            <a:r>
              <a:rPr lang="ru-RU" sz="1800" dirty="0" err="1"/>
              <a:t>першого</a:t>
            </a:r>
            <a:r>
              <a:rPr lang="ru-RU" sz="1800" dirty="0"/>
              <a:t> й другого </a:t>
            </a:r>
            <a:r>
              <a:rPr lang="ru-RU" sz="1800" dirty="0" err="1"/>
              <a:t>періодів</a:t>
            </a:r>
            <a:endParaRPr lang="ru-RU" sz="1800" dirty="0"/>
          </a:p>
          <a:p>
            <a:endParaRPr lang="ru-RU" dirty="0"/>
          </a:p>
        </p:txBody>
      </p:sp>
      <p:pic>
        <p:nvPicPr>
          <p:cNvPr id="9218" name="Picture 2" descr="http://narodna-osvita.com.ua/uploads/him8butenko/him8butenko-1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44" y="1916832"/>
            <a:ext cx="5530910" cy="478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111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"/>
            <a:ext cx="8892480" cy="155679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періодпочинається</a:t>
            </a:r>
            <a:r>
              <a:rPr lang="ru-RU" dirty="0"/>
              <a:t> з </a:t>
            </a:r>
            <a:r>
              <a:rPr lang="ru-RU" dirty="0" err="1"/>
              <a:t>Натрію</a:t>
            </a:r>
            <a:r>
              <a:rPr lang="ru-RU" dirty="0"/>
              <a:t> </a:t>
            </a:r>
            <a:r>
              <a:rPr lang="en-US" dirty="0"/>
              <a:t>Na (Z = 11). </a:t>
            </a:r>
            <a:endParaRPr lang="ru-UA" dirty="0"/>
          </a:p>
          <a:p>
            <a:pPr marL="0" indent="0">
              <a:buNone/>
            </a:pPr>
            <a:r>
              <a:rPr lang="ru-RU" dirty="0"/>
              <a:t>З 11 </a:t>
            </a:r>
            <a:r>
              <a:rPr lang="ru-RU" dirty="0" err="1"/>
              <a:t>електронів</a:t>
            </a:r>
            <a:r>
              <a:rPr lang="ru-RU" dirty="0"/>
              <a:t>, </a:t>
            </a:r>
            <a:r>
              <a:rPr lang="ru-RU" dirty="0" err="1"/>
              <a:t>розташованих</a:t>
            </a:r>
            <a:r>
              <a:rPr lang="ru-RU" dirty="0"/>
              <a:t> на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, два </a:t>
            </a:r>
            <a:r>
              <a:rPr lang="ru-RU" dirty="0" err="1"/>
              <a:t>перебувають</a:t>
            </a:r>
            <a:r>
              <a:rPr lang="ru-RU" dirty="0"/>
              <a:t>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енергетичному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en-US" dirty="0"/>
              <a:t>1s</a:t>
            </a:r>
            <a:r>
              <a:rPr lang="en-US" baseline="30000" dirty="0"/>
              <a:t>2</a:t>
            </a:r>
            <a:r>
              <a:rPr lang="en-US" dirty="0"/>
              <a:t> (</a:t>
            </a:r>
            <a:r>
              <a:rPr lang="ru-RU" dirty="0"/>
              <a:t>як в </a:t>
            </a:r>
            <a:r>
              <a:rPr lang="ru-RU" dirty="0" err="1"/>
              <a:t>атомі</a:t>
            </a:r>
            <a:r>
              <a:rPr lang="ru-RU" dirty="0"/>
              <a:t> </a:t>
            </a:r>
            <a:r>
              <a:rPr lang="ru-RU" dirty="0" err="1"/>
              <a:t>Гелію</a:t>
            </a:r>
            <a:r>
              <a:rPr lang="ru-RU" dirty="0"/>
              <a:t>), </a:t>
            </a:r>
            <a:r>
              <a:rPr lang="ru-RU" dirty="0" err="1"/>
              <a:t>вісім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на другому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2</a:t>
            </a:r>
            <a:r>
              <a:rPr lang="en-US" dirty="0"/>
              <a:t>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G</a:t>
            </a:r>
            <a:r>
              <a:rPr lang="en-US" dirty="0"/>
              <a:t> (</a:t>
            </a:r>
            <a:r>
              <a:rPr lang="ru-RU" dirty="0"/>
              <a:t>як в </a:t>
            </a:r>
            <a:r>
              <a:rPr lang="ru-RU" dirty="0" err="1"/>
              <a:t>атомі</a:t>
            </a:r>
            <a:r>
              <a:rPr lang="ru-RU" dirty="0"/>
              <a:t> Неону).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одинадцятий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 </a:t>
            </a:r>
            <a:r>
              <a:rPr lang="ru-RU" dirty="0" err="1"/>
              <a:t>розташований</a:t>
            </a:r>
            <a:r>
              <a:rPr lang="ru-RU" dirty="0"/>
              <a:t> на </a:t>
            </a:r>
            <a:r>
              <a:rPr lang="en-US" dirty="0"/>
              <a:t>s-</a:t>
            </a:r>
            <a:r>
              <a:rPr lang="ru-RU" dirty="0" err="1"/>
              <a:t>підрівні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 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en-US" dirty="0"/>
              <a:t>ls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ru-UA" baseline="30000" dirty="0"/>
              <a:t>2</a:t>
            </a:r>
            <a:r>
              <a:rPr lang="en-US" dirty="0"/>
              <a:t>3s'. </a:t>
            </a:r>
            <a:r>
              <a:rPr lang="ru-RU" dirty="0"/>
              <a:t>В </a:t>
            </a:r>
            <a:r>
              <a:rPr lang="ru-RU" dirty="0" err="1"/>
              <a:t>атомі</a:t>
            </a:r>
            <a:r>
              <a:rPr lang="ru-RU" dirty="0"/>
              <a:t> </a:t>
            </a:r>
            <a:r>
              <a:rPr lang="ru-RU" dirty="0" err="1"/>
              <a:t>Магнію</a:t>
            </a:r>
            <a:r>
              <a:rPr lang="ru-RU" dirty="0"/>
              <a:t> </a:t>
            </a:r>
            <a:r>
              <a:rPr lang="en-US" dirty="0"/>
              <a:t>Mg </a:t>
            </a:r>
            <a:r>
              <a:rPr lang="ru-RU" dirty="0"/>
              <a:t>на </a:t>
            </a:r>
            <a:r>
              <a:rPr lang="en-US" dirty="0"/>
              <a:t>s-</a:t>
            </a:r>
            <a:r>
              <a:rPr lang="ru-RU" dirty="0" err="1"/>
              <a:t>підрівні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 </a:t>
            </a:r>
            <a:r>
              <a:rPr lang="ru-RU" dirty="0" err="1"/>
              <a:t>рівня</a:t>
            </a:r>
            <a:r>
              <a:rPr lang="ru-RU" dirty="0"/>
              <a:t> є </a:t>
            </a:r>
            <a:r>
              <a:rPr lang="ru-RU" dirty="0" err="1"/>
              <a:t>вже</a:t>
            </a:r>
            <a:r>
              <a:rPr lang="ru-RU" dirty="0"/>
              <a:t> два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en-US" dirty="0"/>
              <a:t>ls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ru-UA" baseline="30000" dirty="0"/>
              <a:t>2</a:t>
            </a:r>
            <a:r>
              <a:rPr lang="en-US" dirty="0"/>
              <a:t>3s</a:t>
            </a:r>
            <a:r>
              <a:rPr lang="en-US" baseline="30000" dirty="0"/>
              <a:t>2</a:t>
            </a:r>
            <a:r>
              <a:rPr lang="en-US" dirty="0"/>
              <a:t> (</a:t>
            </a:r>
            <a:r>
              <a:rPr lang="ru-RU" dirty="0"/>
              <a:t>табл.).</a:t>
            </a:r>
          </a:p>
          <a:p>
            <a:endParaRPr lang="ru-RU" dirty="0"/>
          </a:p>
        </p:txBody>
      </p:sp>
      <p:pic>
        <p:nvPicPr>
          <p:cNvPr id="10242" name="Picture 2" descr="http://narodna-osvita.com.ua/uploads/him8butenko/him8butenko-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6255652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67663" y="2060848"/>
            <a:ext cx="28763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Алюмінію</a:t>
            </a:r>
            <a:r>
              <a:rPr lang="ru-RU" dirty="0"/>
              <a:t> </a:t>
            </a:r>
            <a:r>
              <a:rPr lang="en-US" dirty="0"/>
              <a:t>AI </a:t>
            </a:r>
            <a:r>
              <a:rPr lang="ru-RU" dirty="0"/>
              <a:t>і </a:t>
            </a:r>
            <a:r>
              <a:rPr lang="ru-RU" dirty="0" err="1"/>
              <a:t>закінчуючи</a:t>
            </a:r>
            <a:r>
              <a:rPr lang="ru-RU" dirty="0"/>
              <a:t> Аргоном </a:t>
            </a:r>
            <a:r>
              <a:rPr lang="ru-RU" dirty="0" err="1"/>
              <a:t>Аг</a:t>
            </a:r>
            <a:r>
              <a:rPr lang="ru-RU" dirty="0"/>
              <a:t>, </a:t>
            </a:r>
            <a:endParaRPr lang="ru-UA" dirty="0"/>
          </a:p>
          <a:p>
            <a:r>
              <a:rPr lang="ru-RU" dirty="0"/>
              <a:t>в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(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Зя-орбіталі</a:t>
            </a:r>
            <a:r>
              <a:rPr lang="ru-RU" dirty="0"/>
              <a:t>, яку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заповнено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електронами</a:t>
            </a:r>
            <a:r>
              <a:rPr lang="ru-RU" dirty="0"/>
              <a:t>)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послідовне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endParaRPr lang="ru-UA" dirty="0"/>
          </a:p>
          <a:p>
            <a:r>
              <a:rPr lang="ru-RU" dirty="0"/>
              <a:t>р-</a:t>
            </a:r>
            <a:r>
              <a:rPr lang="ru-RU" dirty="0" err="1"/>
              <a:t>орбіталей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UA" dirty="0"/>
              <a:t>3 </a:t>
            </a:r>
            <a:r>
              <a:rPr lang="ru-RU" dirty="0"/>
              <a:t>р-</a:t>
            </a:r>
            <a:r>
              <a:rPr lang="ru-RU" dirty="0" err="1"/>
              <a:t>підрівпя</a:t>
            </a:r>
            <a:r>
              <a:rPr lang="ru-RU" dirty="0"/>
              <a:t>. </a:t>
            </a:r>
            <a:r>
              <a:rPr lang="ru-RU" dirty="0" err="1"/>
              <a:t>Розміщення</a:t>
            </a:r>
            <a:r>
              <a:rPr lang="ru-RU" dirty="0"/>
              <a:t> максимально </a:t>
            </a:r>
            <a:r>
              <a:rPr lang="ru-RU" dirty="0" err="1"/>
              <a:t>можливого</a:t>
            </a:r>
            <a:r>
              <a:rPr lang="ru-RU" dirty="0"/>
              <a:t> числа </a:t>
            </a:r>
            <a:r>
              <a:rPr lang="ru-RU" dirty="0" err="1"/>
              <a:t>електронів</a:t>
            </a:r>
            <a:r>
              <a:rPr lang="ru-RU" dirty="0"/>
              <a:t> для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відбулося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8 в </a:t>
            </a:r>
            <a:r>
              <a:rPr lang="ru-RU" dirty="0" err="1"/>
              <a:t>атомі</a:t>
            </a:r>
            <a:r>
              <a:rPr lang="ru-RU" dirty="0"/>
              <a:t> Аргону,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endParaRPr lang="ru-UA" dirty="0"/>
          </a:p>
          <a:p>
            <a:r>
              <a:rPr lang="en-US" dirty="0"/>
              <a:t>d-</a:t>
            </a:r>
            <a:r>
              <a:rPr lang="ru-RU" dirty="0"/>
              <a:t>е</a:t>
            </a:r>
            <a:r>
              <a:rPr lang="ru-UA" dirty="0"/>
              <a:t>н</a:t>
            </a:r>
            <a:r>
              <a:rPr lang="ru-RU" dirty="0" err="1"/>
              <a:t>ергетичпий</a:t>
            </a:r>
            <a:r>
              <a:rPr lang="ru-RU" dirty="0"/>
              <a:t> </a:t>
            </a:r>
            <a:r>
              <a:rPr lang="ru-RU" dirty="0" err="1"/>
              <a:t>підріве</a:t>
            </a:r>
            <a:r>
              <a:rPr lang="ru-UA" dirty="0"/>
              <a:t>н</a:t>
            </a:r>
            <a:r>
              <a:rPr lang="ru-RU" dirty="0"/>
              <a:t>ь у </a:t>
            </a:r>
            <a:r>
              <a:rPr lang="ru-RU" dirty="0" err="1"/>
              <a:t>цих</a:t>
            </a:r>
            <a:r>
              <a:rPr lang="ru-RU" dirty="0"/>
              <a:t> 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залишився</a:t>
            </a:r>
            <a:r>
              <a:rPr lang="ru-RU" dirty="0"/>
              <a:t> </a:t>
            </a:r>
            <a:r>
              <a:rPr lang="ru-RU" dirty="0" err="1"/>
              <a:t>незавершеним</a:t>
            </a:r>
            <a:r>
              <a:rPr lang="ru-RU" dirty="0"/>
              <a:t> (табл.)</a:t>
            </a:r>
            <a:r>
              <a:rPr lang="ru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263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24744"/>
            <a:ext cx="9143999" cy="57332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Алгоритм </a:t>
            </a:r>
            <a:r>
              <a:rPr lang="ru-RU" b="1" dirty="0" err="1">
                <a:solidFill>
                  <a:srgbClr val="FF0000"/>
                </a:solidFill>
              </a:rPr>
              <a:t>складання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електронних</a:t>
            </a:r>
            <a:r>
              <a:rPr lang="ru-RU" b="1" dirty="0">
                <a:solidFill>
                  <a:srgbClr val="FF0000"/>
                </a:solidFill>
              </a:rPr>
              <a:t> формул і схем </a:t>
            </a:r>
            <a:r>
              <a:rPr lang="ru-RU" b="1" dirty="0" err="1">
                <a:solidFill>
                  <a:srgbClr val="FF0000"/>
                </a:solidFill>
              </a:rPr>
              <a:t>атомів</a:t>
            </a:r>
            <a:endParaRPr lang="en-US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1. </a:t>
            </a:r>
            <a:r>
              <a:rPr lang="ru-RU" dirty="0" err="1"/>
              <a:t>Елемент</a:t>
            </a:r>
            <a:r>
              <a:rPr lang="ru-RU" dirty="0"/>
              <a:t>, </a:t>
            </a:r>
            <a:r>
              <a:rPr lang="ru-RU" dirty="0" err="1"/>
              <a:t>порядковий</a:t>
            </a:r>
            <a:r>
              <a:rPr lang="ru-RU" dirty="0"/>
              <a:t> номер і символ.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2.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в </a:t>
            </a:r>
            <a:r>
              <a:rPr lang="ru-RU" dirty="0" err="1"/>
              <a:t>періодичній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(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група</a:t>
            </a:r>
            <a:r>
              <a:rPr lang="ru-RU" dirty="0"/>
              <a:t>, </a:t>
            </a:r>
            <a:r>
              <a:rPr lang="ru-RU" dirty="0" err="1"/>
              <a:t>підгрупа</a:t>
            </a:r>
            <a:r>
              <a:rPr lang="ru-RU" dirty="0"/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3.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, число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і </a:t>
            </a:r>
            <a:r>
              <a:rPr lang="ru-RU" dirty="0" err="1"/>
              <a:t>підрівнів</a:t>
            </a:r>
            <a:r>
              <a:rPr lang="ru-RU" dirty="0"/>
              <a:t> в </a:t>
            </a:r>
            <a:r>
              <a:rPr lang="ru-RU" dirty="0" err="1"/>
              <a:t>атомі</a:t>
            </a:r>
            <a:r>
              <a:rPr lang="ru-RU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4.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атомних</a:t>
            </a:r>
            <a:r>
              <a:rPr lang="ru-RU" dirty="0"/>
              <a:t> </a:t>
            </a:r>
            <a:r>
              <a:rPr lang="ru-RU" dirty="0" err="1"/>
              <a:t>орбіталей</a:t>
            </a:r>
            <a:r>
              <a:rPr lang="ru-RU" dirty="0"/>
              <a:t> </a:t>
            </a:r>
            <a:r>
              <a:rPr lang="ru-RU" dirty="0" err="1"/>
              <a:t>електронами</a:t>
            </a:r>
            <a:r>
              <a:rPr lang="ru-RU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5.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формул і </a:t>
            </a:r>
            <a:r>
              <a:rPr lang="ru-RU" dirty="0" err="1"/>
              <a:t>схеми</a:t>
            </a:r>
            <a:r>
              <a:rPr lang="ru-RU" dirty="0"/>
              <a:t> атома </a:t>
            </a:r>
            <a:r>
              <a:rPr lang="ru-RU" dirty="0" err="1"/>
              <a:t>елемента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08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48347"/>
            <a:ext cx="8784976" cy="413298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Оксиди</a:t>
            </a:r>
            <a:r>
              <a:rPr lang="ru-RU" dirty="0"/>
              <a:t> широко </a:t>
            </a:r>
            <a:r>
              <a:rPr lang="ru-RU" dirty="0" err="1"/>
              <a:t>поширені</a:t>
            </a:r>
            <a:r>
              <a:rPr lang="ru-RU" dirty="0"/>
              <a:t> в </a:t>
            </a:r>
            <a:r>
              <a:rPr lang="ru-RU" dirty="0" err="1"/>
              <a:t>природі</a:t>
            </a:r>
            <a:r>
              <a:rPr lang="ru-RU" dirty="0"/>
              <a:t>. </a:t>
            </a:r>
            <a:endParaRPr lang="ru-UA" dirty="0"/>
          </a:p>
          <a:p>
            <a:pPr algn="just"/>
            <a:r>
              <a:rPr lang="ru-RU" b="1" dirty="0" err="1"/>
              <a:t>Наприклад</a:t>
            </a:r>
            <a:r>
              <a:rPr lang="ru-RU" b="1" dirty="0"/>
              <a:t>, </a:t>
            </a:r>
          </a:p>
          <a:p>
            <a:pPr marL="0" indent="0" algn="just">
              <a:buNone/>
            </a:pPr>
            <a:r>
              <a:rPr lang="en-US" b="1" dirty="0"/>
              <a:t>SiO</a:t>
            </a:r>
            <a:r>
              <a:rPr lang="en-US" sz="1700" b="1" dirty="0"/>
              <a:t>2</a:t>
            </a:r>
            <a:r>
              <a:rPr lang="en-US" sz="1700" dirty="0"/>
              <a:t> </a:t>
            </a:r>
            <a:r>
              <a:rPr lang="ru-RU" dirty="0"/>
              <a:t>‒ </a:t>
            </a:r>
            <a:r>
              <a:rPr lang="ru-RU" dirty="0" err="1"/>
              <a:t>силіцій</a:t>
            </a:r>
            <a:r>
              <a:rPr lang="ru-UA" dirty="0"/>
              <a:t> </a:t>
            </a:r>
            <a:r>
              <a:rPr lang="ru-RU" dirty="0"/>
              <a:t>(</a:t>
            </a:r>
            <a:r>
              <a:rPr lang="en-US" dirty="0"/>
              <a:t>IV) </a:t>
            </a:r>
            <a:r>
              <a:rPr lang="ru-RU" dirty="0"/>
              <a:t>оксид </a:t>
            </a:r>
            <a:r>
              <a:rPr lang="en-US" dirty="0"/>
              <a:t> </a:t>
            </a:r>
            <a:r>
              <a:rPr lang="ru-RU" dirty="0"/>
              <a:t>  </a:t>
            </a:r>
            <a:r>
              <a:rPr lang="ru-RU" dirty="0" err="1"/>
              <a:t>або</a:t>
            </a:r>
            <a:r>
              <a:rPr lang="ru-RU" dirty="0"/>
              <a:t> кремнезем є основною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піску</a:t>
            </a:r>
            <a:r>
              <a:rPr lang="ru-RU" dirty="0"/>
              <a:t>, </a:t>
            </a:r>
            <a:r>
              <a:rPr lang="ru-RU" dirty="0" err="1"/>
              <a:t>глини</a:t>
            </a:r>
            <a:r>
              <a:rPr lang="ru-RU" dirty="0"/>
              <a:t>, входить до складу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мінералів</a:t>
            </a:r>
            <a:r>
              <a:rPr lang="ru-RU" dirty="0"/>
              <a:t>;  </a:t>
            </a:r>
            <a:r>
              <a:rPr lang="en-US" b="1" dirty="0"/>
              <a:t> </a:t>
            </a:r>
            <a:endParaRPr lang="ru-RU" b="1" dirty="0"/>
          </a:p>
          <a:p>
            <a:pPr marL="0" indent="0" algn="just">
              <a:buNone/>
            </a:pPr>
            <a:r>
              <a:rPr lang="en-US" b="1" dirty="0"/>
              <a:t>CO</a:t>
            </a:r>
            <a:r>
              <a:rPr lang="en-US" sz="1700" b="1" dirty="0"/>
              <a:t>2 </a:t>
            </a:r>
            <a:r>
              <a:rPr lang="ru-RU" dirty="0"/>
              <a:t>‒ карбон</a:t>
            </a:r>
            <a:r>
              <a:rPr lang="ru-UA" dirty="0"/>
              <a:t> </a:t>
            </a:r>
            <a:r>
              <a:rPr lang="ru-RU" dirty="0"/>
              <a:t>(</a:t>
            </a:r>
            <a:r>
              <a:rPr lang="en-US" dirty="0"/>
              <a:t>IV) </a:t>
            </a:r>
            <a:r>
              <a:rPr lang="ru-RU" dirty="0"/>
              <a:t>оксид, </a:t>
            </a:r>
            <a:r>
              <a:rPr lang="ru-RU" dirty="0" err="1"/>
              <a:t>вуглекислий</a:t>
            </a:r>
            <a:r>
              <a:rPr lang="ru-RU" dirty="0"/>
              <a:t> газ, ‒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;  </a:t>
            </a:r>
          </a:p>
          <a:p>
            <a:pPr marL="0" indent="0" algn="just">
              <a:buNone/>
            </a:pPr>
            <a:r>
              <a:rPr lang="en-US" b="1" dirty="0"/>
              <a:t>Al</a:t>
            </a:r>
            <a:r>
              <a:rPr lang="en-US" sz="1600" b="1" dirty="0"/>
              <a:t>2</a:t>
            </a:r>
            <a:r>
              <a:rPr lang="en-US" b="1" dirty="0"/>
              <a:t>O</a:t>
            </a:r>
            <a:r>
              <a:rPr lang="en-US" sz="1600" b="1" dirty="0"/>
              <a:t>3</a:t>
            </a:r>
            <a:r>
              <a:rPr lang="ru-UA" dirty="0"/>
              <a:t> </a:t>
            </a:r>
            <a:r>
              <a:rPr lang="ru-RU" dirty="0"/>
              <a:t>‒ </a:t>
            </a:r>
            <a:r>
              <a:rPr lang="ru-RU" dirty="0" err="1"/>
              <a:t>алюміній</a:t>
            </a:r>
            <a:r>
              <a:rPr lang="ru-RU" dirty="0"/>
              <a:t> оксид входить до складу </a:t>
            </a:r>
            <a:r>
              <a:rPr lang="ru-RU" dirty="0" err="1"/>
              <a:t>глини</a:t>
            </a:r>
            <a:r>
              <a:rPr lang="ru-RU" dirty="0"/>
              <a:t> і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гірських</a:t>
            </a:r>
            <a:r>
              <a:rPr lang="ru-RU" dirty="0"/>
              <a:t> </a:t>
            </a:r>
            <a:r>
              <a:rPr lang="ru-RU" dirty="0" err="1"/>
              <a:t>порід</a:t>
            </a:r>
            <a:r>
              <a:rPr lang="ru-RU" dirty="0"/>
              <a:t>;  </a:t>
            </a:r>
            <a:r>
              <a:rPr lang="en-US" dirty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en-US" b="1" dirty="0"/>
              <a:t>Fe</a:t>
            </a:r>
            <a:r>
              <a:rPr lang="en-US" sz="1700" b="1" dirty="0"/>
              <a:t>2</a:t>
            </a:r>
            <a:r>
              <a:rPr lang="en-US" b="1" dirty="0"/>
              <a:t>O</a:t>
            </a:r>
            <a:r>
              <a:rPr lang="en-US" sz="1700" b="1" dirty="0"/>
              <a:t>3 </a:t>
            </a:r>
            <a:r>
              <a:rPr lang="ru-RU" dirty="0"/>
              <a:t>‒ </a:t>
            </a:r>
            <a:r>
              <a:rPr lang="ru-RU" dirty="0" err="1"/>
              <a:t>ферум</a:t>
            </a:r>
            <a:r>
              <a:rPr lang="ru-UA" dirty="0"/>
              <a:t> </a:t>
            </a:r>
            <a:r>
              <a:rPr lang="ru-RU" dirty="0"/>
              <a:t>(ІІІ) оксид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залізних</a:t>
            </a:r>
            <a:r>
              <a:rPr lang="ru-RU" dirty="0"/>
              <a:t> рудах; </a:t>
            </a:r>
          </a:p>
          <a:p>
            <a:pPr marL="0" indent="0" algn="just">
              <a:buNone/>
            </a:pPr>
            <a:r>
              <a:rPr lang="en-US" b="1" dirty="0"/>
              <a:t>H</a:t>
            </a:r>
            <a:r>
              <a:rPr lang="en-US" sz="1600" b="1" dirty="0"/>
              <a:t>2</a:t>
            </a:r>
            <a:r>
              <a:rPr lang="en-US" b="1" dirty="0"/>
              <a:t>O</a:t>
            </a:r>
            <a:r>
              <a:rPr lang="ru-RU" b="1" dirty="0"/>
              <a:t> </a:t>
            </a:r>
            <a:r>
              <a:rPr lang="ru-RU" dirty="0"/>
              <a:t> ‒ вода </a:t>
            </a:r>
            <a:r>
              <a:rPr lang="ru-RU" dirty="0" err="1"/>
              <a:t>найпоширеніший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 оксид.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3868" y="332656"/>
            <a:ext cx="7756263" cy="1346676"/>
          </a:xfrm>
        </p:spPr>
        <p:txBody>
          <a:bodyPr/>
          <a:lstStyle/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Поширення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оксидів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природі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01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9"/>
            <a:ext cx="9143999" cy="45365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>
                <a:solidFill>
                  <a:srgbClr val="002060"/>
                </a:solidFill>
              </a:rPr>
              <a:t>Фізичні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властивості</a:t>
            </a:r>
            <a:r>
              <a:rPr lang="ru-RU" b="1" dirty="0">
                <a:solidFill>
                  <a:srgbClr val="002060"/>
                </a:solidFill>
              </a:rPr>
              <a:t> води. </a:t>
            </a:r>
            <a:r>
              <a:rPr lang="ru-RU" dirty="0"/>
              <a:t>Чиста вода </a:t>
            </a:r>
            <a:r>
              <a:rPr lang="ru-RU" dirty="0" err="1"/>
              <a:t>прозора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запаху і смаку. </a:t>
            </a:r>
            <a:r>
              <a:rPr lang="ru-RU" dirty="0" err="1"/>
              <a:t>Найбільша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 ‒ при  (1 г/см</a:t>
            </a:r>
            <a:r>
              <a:rPr lang="ru-RU" baseline="30000" dirty="0"/>
              <a:t>3</a:t>
            </a:r>
            <a:r>
              <a:rPr lang="ru-RU" dirty="0"/>
              <a:t>).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льоду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рідкої</a:t>
            </a:r>
            <a:r>
              <a:rPr lang="ru-RU" dirty="0"/>
              <a:t> води, тому </a:t>
            </a:r>
            <a:r>
              <a:rPr lang="ru-RU" dirty="0" err="1"/>
              <a:t>лід</a:t>
            </a:r>
            <a:r>
              <a:rPr lang="ru-RU" dirty="0"/>
              <a:t> </a:t>
            </a:r>
            <a:r>
              <a:rPr lang="ru-RU" dirty="0" err="1"/>
              <a:t>спливає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. Вода </a:t>
            </a:r>
            <a:r>
              <a:rPr lang="ru-RU" dirty="0" err="1"/>
              <a:t>замерзає</a:t>
            </a:r>
            <a:r>
              <a:rPr lang="ru-RU" dirty="0"/>
              <a:t> при 0 °С й </a:t>
            </a:r>
            <a:r>
              <a:rPr lang="ru-RU" dirty="0" err="1"/>
              <a:t>кипить</a:t>
            </a:r>
            <a:r>
              <a:rPr lang="ru-RU" dirty="0"/>
              <a:t> </a:t>
            </a:r>
            <a:br>
              <a:rPr lang="ru-UA" dirty="0"/>
            </a:br>
            <a:r>
              <a:rPr lang="ru-RU" dirty="0"/>
              <a:t>при</a:t>
            </a:r>
            <a:r>
              <a:rPr lang="en-US" dirty="0"/>
              <a:t> 100</a:t>
            </a:r>
            <a:r>
              <a:rPr lang="en-US" dirty="0">
                <a:sym typeface="Symbol"/>
              </a:rPr>
              <a:t></a:t>
            </a:r>
            <a:r>
              <a:rPr lang="ru-RU" dirty="0"/>
              <a:t> С  та </a:t>
            </a:r>
            <a:r>
              <a:rPr lang="ru-RU" dirty="0" err="1"/>
              <a:t>тиску</a:t>
            </a:r>
            <a:r>
              <a:rPr lang="ru-RU" dirty="0"/>
              <a:t> 101 325 Па (1 </a:t>
            </a:r>
            <a:r>
              <a:rPr lang="ru-RU" dirty="0" err="1"/>
              <a:t>атм</a:t>
            </a:r>
            <a:r>
              <a:rPr lang="ru-RU" dirty="0"/>
              <a:t>). Вона погано проводить тепло і </a:t>
            </a:r>
            <a:r>
              <a:rPr lang="ru-RU" dirty="0" err="1"/>
              <a:t>дуже</a:t>
            </a:r>
            <a:r>
              <a:rPr lang="ru-RU" dirty="0"/>
              <a:t> погано ‒ </a:t>
            </a:r>
            <a:r>
              <a:rPr lang="ru-RU" dirty="0" err="1"/>
              <a:t>електрику</a:t>
            </a:r>
            <a:r>
              <a:rPr lang="ru-RU" dirty="0"/>
              <a:t>. Вода є </a:t>
            </a:r>
            <a:r>
              <a:rPr lang="ru-RU" b="1" dirty="0" err="1"/>
              <a:t>гарним</a:t>
            </a:r>
            <a:r>
              <a:rPr lang="ru-RU" b="1" dirty="0"/>
              <a:t> </a:t>
            </a:r>
            <a:r>
              <a:rPr lang="ru-RU" b="1" dirty="0" err="1"/>
              <a:t>розчинником</a:t>
            </a:r>
            <a:r>
              <a:rPr lang="ru-RU" b="1" dirty="0"/>
              <a:t>.</a:t>
            </a:r>
            <a:endParaRPr lang="ru-UA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0070C0"/>
                </a:solidFill>
              </a:rPr>
              <a:t>Хімічні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властивості</a:t>
            </a:r>
            <a:r>
              <a:rPr lang="ru-RU" b="1" dirty="0">
                <a:solidFill>
                  <a:srgbClr val="0070C0"/>
                </a:solidFill>
              </a:rPr>
              <a:t> води.</a:t>
            </a:r>
            <a:endParaRPr lang="ru-UA" b="1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1) </a:t>
            </a:r>
            <a:r>
              <a:rPr lang="ru-RU" dirty="0" err="1">
                <a:solidFill>
                  <a:srgbClr val="C00000"/>
                </a:solidFill>
              </a:rPr>
              <a:t>Взаємодія</a:t>
            </a:r>
            <a:r>
              <a:rPr lang="ru-RU" dirty="0">
                <a:solidFill>
                  <a:srgbClr val="C00000"/>
                </a:solidFill>
              </a:rPr>
              <a:t> з </a:t>
            </a:r>
            <a:r>
              <a:rPr lang="ru-RU" dirty="0" err="1">
                <a:solidFill>
                  <a:srgbClr val="C00000"/>
                </a:solidFill>
              </a:rPr>
              <a:t>металами</a:t>
            </a:r>
            <a:r>
              <a:rPr lang="ru-RU" dirty="0"/>
              <a:t>. Метали, що стоять у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напруг</a:t>
            </a:r>
            <a:r>
              <a:rPr lang="ru-RU" dirty="0"/>
              <a:t> до </a:t>
            </a:r>
            <a:r>
              <a:rPr lang="ru-RU" dirty="0" err="1"/>
              <a:t>Алюмінію</a:t>
            </a:r>
            <a:r>
              <a:rPr lang="ru-RU" dirty="0"/>
              <a:t> </a:t>
            </a:r>
            <a:r>
              <a:rPr lang="ru-RU" dirty="0" err="1"/>
              <a:t>включно</a:t>
            </a:r>
            <a:r>
              <a:rPr lang="ru-RU" dirty="0"/>
              <a:t>, </a:t>
            </a:r>
            <a:r>
              <a:rPr lang="ru-RU" dirty="0" err="1"/>
              <a:t>реагують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водою за </a:t>
            </a:r>
            <a:r>
              <a:rPr lang="ru-RU" dirty="0" err="1"/>
              <a:t>звичайних</a:t>
            </a:r>
            <a:r>
              <a:rPr lang="ru-RU" dirty="0"/>
              <a:t> умов:</a:t>
            </a:r>
            <a:endParaRPr lang="en-US" dirty="0"/>
          </a:p>
          <a:p>
            <a:br>
              <a:rPr lang="ru-RU" dirty="0"/>
            </a:br>
            <a:br>
              <a:rPr lang="ru-RU" dirty="0"/>
            </a:br>
            <a:r>
              <a:rPr lang="ru-RU" dirty="0"/>
              <a:t>Метали, що стоять у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напруг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Мангану</a:t>
            </a:r>
            <a:r>
              <a:rPr lang="ru-RU" dirty="0"/>
              <a:t> до </a:t>
            </a:r>
            <a:r>
              <a:rPr lang="ru-RU" dirty="0" err="1"/>
              <a:t>Гідрогену</a:t>
            </a:r>
            <a:r>
              <a:rPr lang="ru-RU" dirty="0"/>
              <a:t>, </a:t>
            </a:r>
            <a:r>
              <a:rPr lang="ru-RU" dirty="0" err="1"/>
              <a:t>реагують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водою при </a:t>
            </a:r>
            <a:r>
              <a:rPr lang="ru-RU" dirty="0" err="1"/>
              <a:t>нагріванні</a:t>
            </a:r>
            <a:r>
              <a:rPr lang="ru-RU" dirty="0"/>
              <a:t>:</a:t>
            </a:r>
            <a:endParaRPr lang="en-US" dirty="0"/>
          </a:p>
          <a:p>
            <a:br>
              <a:rPr lang="ru-RU" dirty="0"/>
            </a:br>
            <a:br>
              <a:rPr lang="ru-RU" dirty="0"/>
            </a:br>
            <a:r>
              <a:rPr lang="ru-RU" dirty="0"/>
              <a:t>Метали, що стоять у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напруг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Гідрогену</a:t>
            </a:r>
            <a:r>
              <a:rPr lang="ru-RU" dirty="0"/>
              <a:t>, з водою не </a:t>
            </a:r>
            <a:r>
              <a:rPr lang="ru-RU" dirty="0" err="1"/>
              <a:t>реагують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Вода</a:t>
            </a:r>
            <a:r>
              <a:rPr lang="ru-RU" dirty="0">
                <a:solidFill>
                  <a:srgbClr val="FF990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як </a:t>
            </a:r>
            <a:r>
              <a:rPr lang="ru-RU" dirty="0" err="1">
                <a:solidFill>
                  <a:srgbClr val="00B0F0"/>
                </a:solidFill>
              </a:rPr>
              <a:t>найважливіший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природний</a:t>
            </a:r>
            <a:r>
              <a:rPr lang="ru-RU" dirty="0">
                <a:solidFill>
                  <a:srgbClr val="00B0F0"/>
                </a:solidFill>
              </a:rPr>
              <a:t> оксид</a:t>
            </a:r>
            <a:br>
              <a:rPr lang="ru-RU" dirty="0">
                <a:solidFill>
                  <a:srgbClr val="FF9900"/>
                </a:solidFill>
              </a:rPr>
            </a:br>
            <a:endParaRPr lang="ru-RU" dirty="0">
              <a:solidFill>
                <a:srgbClr val="FF9900"/>
              </a:solidFill>
            </a:endParaRPr>
          </a:p>
        </p:txBody>
      </p:sp>
      <p:pic>
        <p:nvPicPr>
          <p:cNvPr id="2050" name="Picture 2" descr="https://shkolnik.in.ua/images/stories/uroki/himia/Eqn0315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395" y="4596648"/>
            <a:ext cx="3392840" cy="42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shkolnik.in.ua/images/stories/uroki/himia/Eqn0316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462" y="5639219"/>
            <a:ext cx="309977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27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7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2) </a:t>
            </a:r>
            <a:r>
              <a:rPr lang="ru-RU" dirty="0">
                <a:solidFill>
                  <a:srgbClr val="C00000"/>
                </a:solidFill>
              </a:rPr>
              <a:t>Вода </a:t>
            </a:r>
            <a:r>
              <a:rPr lang="ru-RU" dirty="0" err="1">
                <a:solidFill>
                  <a:srgbClr val="C00000"/>
                </a:solidFill>
              </a:rPr>
              <a:t>реагує</a:t>
            </a:r>
            <a:r>
              <a:rPr lang="ru-RU" dirty="0">
                <a:solidFill>
                  <a:srgbClr val="C00000"/>
                </a:solidFill>
              </a:rPr>
              <a:t> з оксидами </a:t>
            </a:r>
            <a:r>
              <a:rPr lang="ru-RU" dirty="0" err="1">
                <a:solidFill>
                  <a:srgbClr val="C00000"/>
                </a:solidFill>
              </a:rPr>
              <a:t>металів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якщо</a:t>
            </a:r>
            <a:r>
              <a:rPr lang="ru-RU" dirty="0">
                <a:solidFill>
                  <a:srgbClr val="C00000"/>
                </a:solidFill>
              </a:rPr>
              <a:t> метали, що </a:t>
            </a:r>
            <a:r>
              <a:rPr lang="ru-RU" dirty="0" err="1">
                <a:solidFill>
                  <a:srgbClr val="C00000"/>
                </a:solidFill>
              </a:rPr>
              <a:t>утворюють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оксиди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знаходяться</a:t>
            </a:r>
            <a:r>
              <a:rPr lang="ru-RU" dirty="0">
                <a:solidFill>
                  <a:srgbClr val="C00000"/>
                </a:solidFill>
              </a:rPr>
              <a:t> в </a:t>
            </a:r>
            <a:r>
              <a:rPr lang="ru-RU" dirty="0" err="1">
                <a:solidFill>
                  <a:srgbClr val="C00000"/>
                </a:solidFill>
              </a:rPr>
              <a:t>ряді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напруг</a:t>
            </a:r>
            <a:r>
              <a:rPr lang="ru-RU" dirty="0">
                <a:solidFill>
                  <a:srgbClr val="C00000"/>
                </a:solidFill>
              </a:rPr>
              <a:t> до </a:t>
            </a:r>
            <a:r>
              <a:rPr lang="ru-RU" dirty="0" err="1">
                <a:solidFill>
                  <a:srgbClr val="C00000"/>
                </a:solidFill>
              </a:rPr>
              <a:t>Магнію</a:t>
            </a:r>
            <a:r>
              <a:rPr lang="ru-RU" dirty="0"/>
              <a:t>. </a:t>
            </a:r>
            <a:endParaRPr lang="ru-UA" dirty="0"/>
          </a:p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луги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розчинні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:</a:t>
            </a:r>
            <a:br>
              <a:rPr lang="ru-RU" dirty="0"/>
            </a:br>
            <a:r>
              <a:rPr lang="en-US" dirty="0"/>
              <a:t>                                                  </a:t>
            </a:r>
            <a:r>
              <a:rPr lang="ru-RU" dirty="0"/>
              <a:t> ‒ </a:t>
            </a:r>
            <a:r>
              <a:rPr lang="ru-RU" dirty="0" err="1"/>
              <a:t>кальцій</a:t>
            </a:r>
            <a:r>
              <a:rPr lang="ru-RU" dirty="0"/>
              <a:t> </a:t>
            </a:r>
            <a:r>
              <a:rPr lang="ru-RU" dirty="0" err="1"/>
              <a:t>гідро­ксид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3) Вода </a:t>
            </a:r>
            <a:r>
              <a:rPr lang="ru-RU" dirty="0" err="1"/>
              <a:t>реагує</a:t>
            </a:r>
            <a:r>
              <a:rPr lang="ru-RU" dirty="0"/>
              <a:t> з </a:t>
            </a:r>
            <a:r>
              <a:rPr lang="ru-RU" dirty="0" err="1"/>
              <a:t>багатьма</a:t>
            </a:r>
            <a:r>
              <a:rPr lang="ru-RU" dirty="0"/>
              <a:t> оксидами </a:t>
            </a:r>
            <a:r>
              <a:rPr lang="ru-RU" dirty="0" err="1"/>
              <a:t>неметалів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розчинні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:</a:t>
            </a:r>
            <a:endParaRPr lang="ru-UA" dirty="0"/>
          </a:p>
          <a:p>
            <a:pPr marL="0" indent="0" algn="just">
              <a:buNone/>
            </a:pPr>
            <a:r>
              <a:rPr lang="ru-RU" dirty="0"/>
              <a:t> ‒ </a:t>
            </a:r>
            <a:r>
              <a:rPr lang="ru-RU" dirty="0" err="1"/>
              <a:t>сульфатна</a:t>
            </a:r>
            <a:r>
              <a:rPr lang="ru-RU" dirty="0"/>
              <a:t> кислота.</a:t>
            </a:r>
            <a:br>
              <a:rPr lang="ru-RU" dirty="0"/>
            </a:br>
            <a:r>
              <a:rPr lang="ru-RU" dirty="0"/>
              <a:t>4) Вода </a:t>
            </a:r>
            <a:r>
              <a:rPr lang="ru-RU" dirty="0" err="1"/>
              <a:t>розкладається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струму:</a:t>
            </a:r>
          </a:p>
        </p:txBody>
      </p:sp>
      <p:pic>
        <p:nvPicPr>
          <p:cNvPr id="3074" name="Picture 2" descr="https://shkolnik.in.ua/images/stories/uroki/himia/Eqn0317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39348"/>
            <a:ext cx="2644308" cy="45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shkolnik.in.ua/images/stories/uroki/himia/Eqn0318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997" y="4448448"/>
            <a:ext cx="2530567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shkolnik.in.ua/images/stories/uroki/himia/Eqn0319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284" y="5625244"/>
            <a:ext cx="252028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84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48347"/>
            <a:ext cx="8640960" cy="3877815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ru-RU" b="1" dirty="0" err="1">
                <a:solidFill>
                  <a:srgbClr val="70AC2E"/>
                </a:solidFill>
              </a:rPr>
              <a:t>Кислоти</a:t>
            </a:r>
            <a:r>
              <a:rPr lang="ru-RU" dirty="0"/>
              <a:t> 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що </a:t>
            </a:r>
            <a:r>
              <a:rPr lang="ru-RU" dirty="0" err="1"/>
              <a:t>складаються</a:t>
            </a:r>
            <a:r>
              <a:rPr lang="ru-RU" dirty="0"/>
              <a:t> з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Гідрогену</a:t>
            </a:r>
            <a:r>
              <a:rPr lang="ru-RU" dirty="0"/>
              <a:t> та кислотного </a:t>
            </a:r>
            <a:r>
              <a:rPr lang="ru-RU" dirty="0" err="1"/>
              <a:t>залишку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:</a:t>
            </a:r>
            <a:endParaRPr lang="ru-UA" dirty="0"/>
          </a:p>
          <a:p>
            <a:pPr marL="0" indent="0" algn="just">
              <a:spcBef>
                <a:spcPts val="0"/>
              </a:spcBef>
            </a:pPr>
            <a:r>
              <a:rPr lang="ru-RU" dirty="0"/>
              <a:t>1)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Гідрогену</a:t>
            </a:r>
            <a:r>
              <a:rPr lang="ru-RU" dirty="0"/>
              <a:t> в </a:t>
            </a:r>
            <a:r>
              <a:rPr lang="ru-RU" dirty="0" err="1"/>
              <a:t>кислоті</a:t>
            </a:r>
            <a:r>
              <a:rPr lang="ru-RU" dirty="0"/>
              <a:t> ‒ на одно-, </a:t>
            </a:r>
            <a:r>
              <a:rPr lang="ru-RU" dirty="0" err="1"/>
              <a:t>дво</a:t>
            </a:r>
            <a:r>
              <a:rPr lang="ru-RU" dirty="0"/>
              <a:t>- та </a:t>
            </a:r>
            <a:r>
              <a:rPr lang="ru-RU" dirty="0" err="1"/>
              <a:t>триосновні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908720"/>
            <a:ext cx="7756263" cy="1296144"/>
          </a:xfrm>
        </p:spPr>
        <p:txBody>
          <a:bodyPr/>
          <a:lstStyle/>
          <a:p>
            <a:r>
              <a:rPr lang="ru-RU" b="1" dirty="0" err="1">
                <a:solidFill>
                  <a:srgbClr val="FFCC00"/>
                </a:solidFill>
              </a:rPr>
              <a:t>Кислоти</a:t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416664"/>
              </p:ext>
            </p:extLst>
          </p:nvPr>
        </p:nvGraphicFramePr>
        <p:xfrm>
          <a:off x="1979712" y="4699564"/>
          <a:ext cx="4988397" cy="1426598"/>
        </p:xfrm>
        <a:graphic>
          <a:graphicData uri="http://schemas.openxmlformats.org/drawingml/2006/table">
            <a:tbl>
              <a:tblPr/>
              <a:tblGrid>
                <a:gridCol w="1662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3299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err="1">
                          <a:effectLst/>
                        </a:rPr>
                        <a:t>Одно­основні</a:t>
                      </a:r>
                      <a:endParaRPr lang="ru-RU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Дво­основні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err="1">
                          <a:effectLst/>
                        </a:rPr>
                        <a:t>Три­основні</a:t>
                      </a:r>
                      <a:endParaRPr lang="ru-RU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299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HCl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104" name="Picture 8" descr="https://shkolnik.in.ua/images/stories/uroki/himia/Eqn0320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84" y="5517232"/>
            <a:ext cx="617240" cy="30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https://shkolnik.in.ua/images/stories/uroki/himia/Eqn0321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568" y="5517156"/>
            <a:ext cx="440994" cy="30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s://shkolnik.in.ua/images/stories/uroki/himia/Eqn0322_fmt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387" y="5501988"/>
            <a:ext cx="635081" cy="29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https://shkolnik.in.ua/images/stories/uroki/himia/Eqn0323_fmt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5501988"/>
            <a:ext cx="568657" cy="25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s://shkolnik.in.ua/images/stories/uroki/himia/Eqn0324_fmt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967" y="5501880"/>
            <a:ext cx="489413" cy="22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13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1"/>
            <a:ext cx="9143999" cy="4869160"/>
          </a:xfrm>
        </p:spPr>
        <p:txBody>
          <a:bodyPr/>
          <a:lstStyle/>
          <a:p>
            <a:pPr algn="just"/>
            <a:r>
              <a:rPr lang="ru-RU" dirty="0"/>
              <a:t>2) за </a:t>
            </a:r>
            <a:r>
              <a:rPr lang="ru-RU" dirty="0" err="1"/>
              <a:t>наявністю</a:t>
            </a:r>
            <a:r>
              <a:rPr lang="ru-RU" dirty="0"/>
              <a:t> Оксигену в кислотному </a:t>
            </a:r>
            <a:r>
              <a:rPr lang="ru-RU" dirty="0" err="1"/>
              <a:t>залишку</a:t>
            </a:r>
            <a:r>
              <a:rPr lang="ru-RU" dirty="0"/>
              <a:t> </a:t>
            </a:r>
            <a:r>
              <a:rPr lang="ru-RU" dirty="0">
                <a:cs typeface="Arial" panose="020B0604020202020204" pitchFamily="34" charset="0"/>
              </a:rPr>
              <a:t>‒</a:t>
            </a:r>
            <a:r>
              <a:rPr lang="ru-RU" dirty="0"/>
              <a:t> на </a:t>
            </a:r>
            <a:r>
              <a:rPr lang="ru-RU" dirty="0" err="1"/>
              <a:t>безоксигенові</a:t>
            </a:r>
            <a:r>
              <a:rPr lang="ru-RU" dirty="0"/>
              <a:t> та </a:t>
            </a:r>
            <a:r>
              <a:rPr lang="ru-RU" dirty="0" err="1"/>
              <a:t>оксигеновмісні</a:t>
            </a:r>
            <a:r>
              <a:rPr lang="ru-RU" dirty="0"/>
              <a:t>.</a:t>
            </a:r>
            <a:endParaRPr lang="en-US" dirty="0"/>
          </a:p>
          <a:p>
            <a:r>
              <a:rPr lang="ru-RU" b="1" dirty="0" err="1">
                <a:solidFill>
                  <a:srgbClr val="00B050"/>
                </a:solidFill>
              </a:rPr>
              <a:t>Оксигенові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кислоти</a:t>
            </a:r>
            <a:endParaRPr lang="en-US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64742"/>
              </p:ext>
            </p:extLst>
          </p:nvPr>
        </p:nvGraphicFramePr>
        <p:xfrm>
          <a:off x="467544" y="3429000"/>
          <a:ext cx="8280920" cy="3240360"/>
        </p:xfrm>
        <a:graphic>
          <a:graphicData uri="http://schemas.openxmlformats.org/drawingml/2006/table">
            <a:tbl>
              <a:tblPr/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Формула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Назва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</a:t>
                      </a:r>
                      <a:r>
                        <a:rPr lang="en-US" baseline="-34000" dirty="0"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>SO</a:t>
                      </a:r>
                      <a:r>
                        <a:rPr lang="en-US" baseline="-34000" dirty="0">
                          <a:effectLst/>
                        </a:rPr>
                        <a:t>4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Сульфатна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</a:t>
                      </a:r>
                      <a:r>
                        <a:rPr lang="en-US" cap="small" baseline="-34000" dirty="0"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>SO</a:t>
                      </a:r>
                      <a:r>
                        <a:rPr lang="en-US" cap="small" baseline="-34000" dirty="0">
                          <a:effectLst/>
                        </a:rPr>
                        <a:t>3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Сульфітна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HNO</a:t>
                      </a:r>
                      <a:r>
                        <a:rPr lang="en-US" baseline="-34000" dirty="0">
                          <a:effectLst/>
                        </a:rPr>
                        <a:t>3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Нітратна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HPO</a:t>
                      </a:r>
                      <a:r>
                        <a:rPr lang="en-US" baseline="-34000" dirty="0">
                          <a:effectLst/>
                        </a:rPr>
                        <a:t>3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Метафосфатна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</a:t>
                      </a:r>
                      <a:r>
                        <a:rPr lang="en-US" baseline="-34000" dirty="0">
                          <a:effectLst/>
                        </a:rPr>
                        <a:t>3</a:t>
                      </a:r>
                      <a:r>
                        <a:rPr lang="en-US" dirty="0">
                          <a:effectLst/>
                        </a:rPr>
                        <a:t>PO</a:t>
                      </a:r>
                      <a:r>
                        <a:rPr lang="en-US" baseline="-34000" dirty="0">
                          <a:effectLst/>
                        </a:rPr>
                        <a:t>4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Ортофосфатна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</a:t>
                      </a:r>
                      <a:r>
                        <a:rPr lang="en-US" baseline="-34000" dirty="0"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>CO</a:t>
                      </a:r>
                      <a:r>
                        <a:rPr lang="en-US" baseline="-34000" dirty="0">
                          <a:effectLst/>
                        </a:rPr>
                        <a:t>3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Карбонатна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045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</a:t>
                      </a:r>
                      <a:r>
                        <a:rPr lang="en-US" baseline="-34000" dirty="0"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>SiO</a:t>
                      </a:r>
                      <a:r>
                        <a:rPr lang="en-US" baseline="-34000" dirty="0">
                          <a:effectLst/>
                        </a:rPr>
                        <a:t>3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err="1">
                          <a:effectLst/>
                        </a:rPr>
                        <a:t>Силікатна</a:t>
                      </a:r>
                      <a:endParaRPr lang="ru-RU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904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B0F0"/>
                </a:solidFill>
              </a:rPr>
              <a:t>Безоксигенові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кислоти</a:t>
            </a:r>
            <a:endParaRPr lang="en-US" b="1" dirty="0">
              <a:solidFill>
                <a:srgbClr val="00B0F0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988544"/>
              </p:ext>
            </p:extLst>
          </p:nvPr>
        </p:nvGraphicFramePr>
        <p:xfrm>
          <a:off x="755576" y="3112611"/>
          <a:ext cx="6140524" cy="1974701"/>
        </p:xfrm>
        <a:graphic>
          <a:graphicData uri="http://schemas.openxmlformats.org/drawingml/2006/table">
            <a:tbl>
              <a:tblPr/>
              <a:tblGrid>
                <a:gridCol w="307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593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effectLst/>
                        </a:rPr>
                        <a:t>Формула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Назва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93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HCl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Хлоридна (соляна)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601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HF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Фтороводнева (плавікова)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593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HBr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Бромоводнева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593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</a:t>
                      </a:r>
                      <a:r>
                        <a:rPr lang="en-US" baseline="-34000" dirty="0"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>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</a:rPr>
                        <a:t>Сульфідна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593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HI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err="1">
                          <a:effectLst/>
                        </a:rPr>
                        <a:t>Іодоводнева</a:t>
                      </a:r>
                      <a:endParaRPr lang="ru-RU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22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999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464</TotalTime>
  <Words>2138</Words>
  <Application>Microsoft Office PowerPoint</Application>
  <PresentationFormat>Экран (4:3)</PresentationFormat>
  <Paragraphs>162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Book Antiqua</vt:lpstr>
      <vt:lpstr>Symbol</vt:lpstr>
      <vt:lpstr>Times New Roman</vt:lpstr>
      <vt:lpstr>Wingdings</vt:lpstr>
      <vt:lpstr>Твердый переплет</vt:lpstr>
      <vt:lpstr>Основні класи неорганічних сполук</vt:lpstr>
      <vt:lpstr>Презентация PowerPoint</vt:lpstr>
      <vt:lpstr>Оксиди </vt:lpstr>
      <vt:lpstr>Поширення оксидів  у природі</vt:lpstr>
      <vt:lpstr>Вода як найважливіший природний оксид </vt:lpstr>
      <vt:lpstr>Презентация PowerPoint</vt:lpstr>
      <vt:lpstr>Кислоти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Основи </vt:lpstr>
      <vt:lpstr>Презентация PowerPoint</vt:lpstr>
      <vt:lpstr>Презентация PowerPoint</vt:lpstr>
      <vt:lpstr>Презентация PowerPoint</vt:lpstr>
      <vt:lpstr>Презентация PowerPoint</vt:lpstr>
      <vt:lpstr>Амфотерні гідроксиди та оксиди</vt:lpstr>
      <vt:lpstr>Презентация PowerPoint</vt:lpstr>
      <vt:lpstr>Солі</vt:lpstr>
      <vt:lpstr>Презентация PowerPoint</vt:lpstr>
      <vt:lpstr>Презентация PowerPoint</vt:lpstr>
      <vt:lpstr>Електронні структури атомів.  Довга форма періодичної системи хімічних елементів </vt:lpstr>
      <vt:lpstr>Правила заповнення атомних орбіталей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класи неорганічних сполук</dc:title>
  <dc:creator>user</dc:creator>
  <cp:lastModifiedBy>Gencheva.Viktoriia@renters.mans.edu.pl Gencheva</cp:lastModifiedBy>
  <cp:revision>43</cp:revision>
  <dcterms:created xsi:type="dcterms:W3CDTF">2018-09-14T06:28:51Z</dcterms:created>
  <dcterms:modified xsi:type="dcterms:W3CDTF">2024-09-02T21:03:17Z</dcterms:modified>
</cp:coreProperties>
</file>