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1F487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1F487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1F487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65125"/>
          </a:xfrm>
          <a:custGeom>
            <a:avLst/>
            <a:gdLst/>
            <a:ahLst/>
            <a:cxnLst/>
            <a:rect l="l" t="t" r="r" b="b"/>
            <a:pathLst>
              <a:path w="9144000" h="365125">
                <a:moveTo>
                  <a:pt x="9144000" y="0"/>
                </a:moveTo>
                <a:lnTo>
                  <a:pt x="0" y="0"/>
                </a:lnTo>
                <a:lnTo>
                  <a:pt x="0" y="365125"/>
                </a:lnTo>
                <a:lnTo>
                  <a:pt x="9144000" y="365125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007" y="483819"/>
            <a:ext cx="821598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1F487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78069"/>
            <a:ext cx="7375525" cy="463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50" Type="http://schemas.openxmlformats.org/officeDocument/2006/relationships/image" Target="../media/image71.png"/><Relationship Id="rId55" Type="http://schemas.openxmlformats.org/officeDocument/2006/relationships/image" Target="../media/image7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59" Type="http://schemas.openxmlformats.org/officeDocument/2006/relationships/image" Target="../media/image80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54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3" Type="http://schemas.openxmlformats.org/officeDocument/2006/relationships/image" Target="../media/image74.png"/><Relationship Id="rId58" Type="http://schemas.openxmlformats.org/officeDocument/2006/relationships/image" Target="../media/image79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49" Type="http://schemas.openxmlformats.org/officeDocument/2006/relationships/image" Target="../media/image70.png"/><Relationship Id="rId57" Type="http://schemas.openxmlformats.org/officeDocument/2006/relationships/image" Target="../media/image78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52" Type="http://schemas.openxmlformats.org/officeDocument/2006/relationships/image" Target="../media/image73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Relationship Id="rId56" Type="http://schemas.openxmlformats.org/officeDocument/2006/relationships/image" Target="../media/image77.png"/><Relationship Id="rId8" Type="http://schemas.openxmlformats.org/officeDocument/2006/relationships/image" Target="../media/image29.png"/><Relationship Id="rId51" Type="http://schemas.openxmlformats.org/officeDocument/2006/relationships/image" Target="../media/image72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9" Type="http://schemas.openxmlformats.org/officeDocument/2006/relationships/image" Target="../media/image118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42" Type="http://schemas.openxmlformats.org/officeDocument/2006/relationships/image" Target="../media/image121.png"/><Relationship Id="rId47" Type="http://schemas.openxmlformats.org/officeDocument/2006/relationships/image" Target="../media/image126.png"/><Relationship Id="rId50" Type="http://schemas.openxmlformats.org/officeDocument/2006/relationships/image" Target="../media/image129.png"/><Relationship Id="rId55" Type="http://schemas.openxmlformats.org/officeDocument/2006/relationships/image" Target="../media/image134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46" Type="http://schemas.openxmlformats.org/officeDocument/2006/relationships/image" Target="../media/image125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41" Type="http://schemas.openxmlformats.org/officeDocument/2006/relationships/image" Target="../media/image120.png"/><Relationship Id="rId54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40" Type="http://schemas.openxmlformats.org/officeDocument/2006/relationships/image" Target="../media/image119.png"/><Relationship Id="rId45" Type="http://schemas.openxmlformats.org/officeDocument/2006/relationships/image" Target="../media/image124.png"/><Relationship Id="rId53" Type="http://schemas.openxmlformats.org/officeDocument/2006/relationships/image" Target="../media/image132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49" Type="http://schemas.openxmlformats.org/officeDocument/2006/relationships/image" Target="../media/image128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4" Type="http://schemas.openxmlformats.org/officeDocument/2006/relationships/image" Target="../media/image123.png"/><Relationship Id="rId52" Type="http://schemas.openxmlformats.org/officeDocument/2006/relationships/image" Target="../media/image131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43" Type="http://schemas.openxmlformats.org/officeDocument/2006/relationships/image" Target="../media/image122.png"/><Relationship Id="rId48" Type="http://schemas.openxmlformats.org/officeDocument/2006/relationships/image" Target="../media/image127.png"/><Relationship Id="rId56" Type="http://schemas.openxmlformats.org/officeDocument/2006/relationships/image" Target="../media/image135.png"/><Relationship Id="rId8" Type="http://schemas.openxmlformats.org/officeDocument/2006/relationships/image" Target="../media/image87.png"/><Relationship Id="rId51" Type="http://schemas.openxmlformats.org/officeDocument/2006/relationships/image" Target="../media/image130.png"/><Relationship Id="rId3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68" y="1891106"/>
            <a:ext cx="786701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100" dirty="0"/>
              <a:t>С</a:t>
            </a:r>
            <a:r>
              <a:rPr sz="4800" spc="-105" dirty="0"/>
              <a:t>И</a:t>
            </a:r>
            <a:r>
              <a:rPr sz="4800" spc="-254" dirty="0"/>
              <a:t>С</a:t>
            </a:r>
            <a:r>
              <a:rPr sz="4800" spc="-105" dirty="0"/>
              <a:t>Т</a:t>
            </a:r>
            <a:r>
              <a:rPr sz="4800" spc="-100" dirty="0"/>
              <a:t>Е</a:t>
            </a:r>
            <a:r>
              <a:rPr sz="4800" spc="-105" dirty="0"/>
              <a:t>М</a:t>
            </a:r>
            <a:r>
              <a:rPr sz="4800" spc="-110" dirty="0"/>
              <a:t>Н</a:t>
            </a:r>
            <a:r>
              <a:rPr sz="4800" spc="-120" dirty="0"/>
              <a:t>И</a:t>
            </a:r>
            <a:r>
              <a:rPr sz="4800" spc="-15" dirty="0"/>
              <a:t>Й</a:t>
            </a:r>
            <a:r>
              <a:rPr sz="4800" spc="-165" dirty="0"/>
              <a:t> </a:t>
            </a:r>
            <a:r>
              <a:rPr sz="4800" spc="-105" dirty="0"/>
              <a:t>П</a:t>
            </a:r>
            <a:r>
              <a:rPr sz="4800" spc="-100" dirty="0"/>
              <a:t>І</a:t>
            </a:r>
            <a:r>
              <a:rPr sz="4800" spc="-570" dirty="0"/>
              <a:t>Д</a:t>
            </a:r>
            <a:r>
              <a:rPr sz="4800" spc="-100" dirty="0"/>
              <a:t>ХІ</a:t>
            </a:r>
            <a:r>
              <a:rPr sz="4800" spc="-470" dirty="0"/>
              <a:t>Д</a:t>
            </a:r>
            <a:r>
              <a:rPr sz="4800" spc="-165" dirty="0"/>
              <a:t> </a:t>
            </a:r>
            <a:r>
              <a:rPr sz="4800" spc="-570" dirty="0"/>
              <a:t>Д</a:t>
            </a:r>
            <a:r>
              <a:rPr sz="4800" dirty="0"/>
              <a:t>О  </a:t>
            </a:r>
            <a:r>
              <a:rPr sz="4800" u="heavy" spc="-125" dirty="0">
                <a:uFill>
                  <a:solidFill>
                    <a:srgbClr val="1F487C"/>
                  </a:solidFill>
                </a:uFill>
              </a:rPr>
              <a:t>У</a:t>
            </a:r>
            <a:r>
              <a:rPr sz="4800" u="heavy" spc="-110" dirty="0">
                <a:uFill>
                  <a:solidFill>
                    <a:srgbClr val="1F487C"/>
                  </a:solidFill>
                </a:uFill>
              </a:rPr>
              <a:t>П</a:t>
            </a:r>
            <a:r>
              <a:rPr sz="4800" u="heavy" spc="-420" dirty="0">
                <a:uFill>
                  <a:solidFill>
                    <a:srgbClr val="1F487C"/>
                  </a:solidFill>
                </a:uFill>
              </a:rPr>
              <a:t>Р</a:t>
            </a:r>
            <a:r>
              <a:rPr sz="4800" u="heavy" spc="-100" dirty="0">
                <a:uFill>
                  <a:solidFill>
                    <a:srgbClr val="1F487C"/>
                  </a:solidFill>
                </a:uFill>
              </a:rPr>
              <a:t>А</a:t>
            </a:r>
            <a:r>
              <a:rPr sz="4800" u="heavy" spc="-145" dirty="0">
                <a:uFill>
                  <a:solidFill>
                    <a:srgbClr val="1F487C"/>
                  </a:solidFill>
                </a:uFill>
              </a:rPr>
              <a:t>В</a:t>
            </a:r>
            <a:r>
              <a:rPr sz="4800" u="heavy" spc="-340" dirty="0">
                <a:uFill>
                  <a:solidFill>
                    <a:srgbClr val="1F487C"/>
                  </a:solidFill>
                </a:uFill>
              </a:rPr>
              <a:t>Л</a:t>
            </a:r>
            <a:r>
              <a:rPr sz="4800" u="heavy" spc="-100" dirty="0">
                <a:uFill>
                  <a:solidFill>
                    <a:srgbClr val="1F487C"/>
                  </a:solidFill>
                </a:uFill>
              </a:rPr>
              <a:t>І</a:t>
            </a:r>
            <a:r>
              <a:rPr sz="4800" u="heavy" spc="-110" dirty="0">
                <a:uFill>
                  <a:solidFill>
                    <a:srgbClr val="1F487C"/>
                  </a:solidFill>
                </a:uFill>
              </a:rPr>
              <a:t>НН</a:t>
            </a:r>
            <a:r>
              <a:rPr sz="4800" u="heavy" dirty="0">
                <a:uFill>
                  <a:solidFill>
                    <a:srgbClr val="1F487C"/>
                  </a:solidFill>
                </a:uFill>
              </a:rPr>
              <a:t>Я</a:t>
            </a:r>
            <a:r>
              <a:rPr sz="4800" u="heavy" spc="-170" dirty="0">
                <a:uFill>
                  <a:solidFill>
                    <a:srgbClr val="1F487C"/>
                  </a:solidFill>
                </a:uFill>
              </a:rPr>
              <a:t> </a:t>
            </a:r>
            <a:r>
              <a:rPr sz="4800" u="heavy" spc="-110" dirty="0">
                <a:uFill>
                  <a:solidFill>
                    <a:srgbClr val="1F487C"/>
                  </a:solidFill>
                </a:uFill>
              </a:rPr>
              <a:t>П</a:t>
            </a:r>
            <a:r>
              <a:rPr sz="4800" u="heavy" spc="-204" dirty="0">
                <a:uFill>
                  <a:solidFill>
                    <a:srgbClr val="1F487C"/>
                  </a:solidFill>
                </a:uFill>
              </a:rPr>
              <a:t>Р</a:t>
            </a:r>
            <a:r>
              <a:rPr sz="4800" u="heavy" spc="-100" dirty="0">
                <a:uFill>
                  <a:solidFill>
                    <a:srgbClr val="1F487C"/>
                  </a:solidFill>
                </a:uFill>
              </a:rPr>
              <a:t>О</a:t>
            </a:r>
            <a:r>
              <a:rPr sz="4800" u="heavy" spc="-85" dirty="0">
                <a:uFill>
                  <a:solidFill>
                    <a:srgbClr val="1F487C"/>
                  </a:solidFill>
                </a:uFill>
              </a:rPr>
              <a:t>Є</a:t>
            </a:r>
            <a:r>
              <a:rPr sz="4800" u="heavy" spc="-509" dirty="0">
                <a:uFill>
                  <a:solidFill>
                    <a:srgbClr val="1F487C"/>
                  </a:solidFill>
                </a:uFill>
              </a:rPr>
              <a:t>К</a:t>
            </a:r>
            <a:r>
              <a:rPr sz="4800" u="heavy" spc="-254" dirty="0">
                <a:uFill>
                  <a:solidFill>
                    <a:srgbClr val="1F487C"/>
                  </a:solidFill>
                </a:uFill>
              </a:rPr>
              <a:t>Т</a:t>
            </a:r>
            <a:r>
              <a:rPr sz="4800" u="heavy" spc="-100" dirty="0">
                <a:uFill>
                  <a:solidFill>
                    <a:srgbClr val="1F487C"/>
                  </a:solidFill>
                </a:uFill>
              </a:rPr>
              <a:t>А</a:t>
            </a:r>
            <a:r>
              <a:rPr sz="4800" u="heavy" spc="-105" dirty="0">
                <a:uFill>
                  <a:solidFill>
                    <a:srgbClr val="1F487C"/>
                  </a:solidFill>
                </a:uFill>
              </a:rPr>
              <a:t>М</a:t>
            </a:r>
            <a:r>
              <a:rPr sz="4800" u="heavy" spc="-20" dirty="0">
                <a:uFill>
                  <a:solidFill>
                    <a:srgbClr val="1F487C"/>
                  </a:solidFill>
                </a:uFill>
              </a:rPr>
              <a:t>И</a:t>
            </a:r>
            <a:r>
              <a:rPr sz="4800" u="heavy" spc="445" dirty="0">
                <a:uFill>
                  <a:solidFill>
                    <a:srgbClr val="1F487C"/>
                  </a:solidFill>
                </a:uFill>
              </a:rPr>
              <a:t> </a:t>
            </a:r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2534"/>
            <a:ext cx="67856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С</a:t>
            </a:r>
            <a:r>
              <a:rPr sz="4000" spc="-50" dirty="0"/>
              <a:t>у</a:t>
            </a:r>
            <a:r>
              <a:rPr sz="4000" spc="-95" dirty="0"/>
              <a:t>б</a:t>
            </a:r>
            <a:r>
              <a:rPr sz="4000" spc="-105" dirty="0"/>
              <a:t>’</a:t>
            </a:r>
            <a:r>
              <a:rPr sz="4000" spc="-60" dirty="0"/>
              <a:t>є</a:t>
            </a:r>
            <a:r>
              <a:rPr sz="4000" spc="-305" dirty="0"/>
              <a:t>к</a:t>
            </a:r>
            <a:r>
              <a:rPr sz="4000" spc="-100" dirty="0"/>
              <a:t>т</a:t>
            </a:r>
            <a:r>
              <a:rPr sz="4000" spc="-5" dirty="0"/>
              <a:t>и</a:t>
            </a:r>
            <a:r>
              <a:rPr sz="4000" spc="-190" dirty="0"/>
              <a:t> </a:t>
            </a:r>
            <a:r>
              <a:rPr sz="4000" spc="-100" dirty="0"/>
              <a:t>у</a:t>
            </a:r>
            <a:r>
              <a:rPr sz="4000" spc="-165" dirty="0"/>
              <a:t>п</a:t>
            </a:r>
            <a:r>
              <a:rPr sz="4000" spc="-105" dirty="0"/>
              <a:t>ра</a:t>
            </a:r>
            <a:r>
              <a:rPr sz="4000" spc="-200" dirty="0"/>
              <a:t>в</a:t>
            </a:r>
            <a:r>
              <a:rPr sz="4000" spc="-55" dirty="0"/>
              <a:t>л</a:t>
            </a:r>
            <a:r>
              <a:rPr sz="4000" spc="-125" dirty="0"/>
              <a:t>і</a:t>
            </a:r>
            <a:r>
              <a:rPr sz="4000" spc="-114" dirty="0"/>
              <a:t>нн</a:t>
            </a:r>
            <a:r>
              <a:rPr sz="4000" spc="-5" dirty="0"/>
              <a:t>я</a:t>
            </a:r>
            <a:r>
              <a:rPr sz="4000" spc="-155" dirty="0"/>
              <a:t> </a:t>
            </a:r>
            <a:r>
              <a:rPr sz="4000" spc="-165" dirty="0"/>
              <a:t>п</a:t>
            </a:r>
            <a:r>
              <a:rPr sz="4000" spc="-105" dirty="0"/>
              <a:t>ро</a:t>
            </a:r>
            <a:r>
              <a:rPr sz="4000" spc="-65" dirty="0"/>
              <a:t>є</a:t>
            </a:r>
            <a:r>
              <a:rPr sz="4000" spc="-305" dirty="0"/>
              <a:t>к</a:t>
            </a:r>
            <a:r>
              <a:rPr sz="4000" spc="-145" dirty="0"/>
              <a:t>т</a:t>
            </a:r>
            <a:r>
              <a:rPr sz="4000" spc="-105" dirty="0"/>
              <a:t>о</a:t>
            </a:r>
            <a:r>
              <a:rPr sz="4000" spc="-110" dirty="0"/>
              <a:t>м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21104"/>
            <a:ext cx="8038465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 algn="just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195580" algn="l"/>
              </a:tabLst>
            </a:pPr>
            <a:r>
              <a:rPr sz="2800" b="1" i="1" spc="-15" dirty="0">
                <a:latin typeface="Arial"/>
                <a:cs typeface="Arial"/>
              </a:rPr>
              <a:t>Управлінський</a:t>
            </a:r>
            <a:r>
              <a:rPr sz="2800" b="1" i="1" spc="30" dirty="0">
                <a:latin typeface="Arial"/>
                <a:cs typeface="Arial"/>
              </a:rPr>
              <a:t> </a:t>
            </a:r>
            <a:r>
              <a:rPr sz="2800" b="1" i="1" spc="-10" dirty="0">
                <a:latin typeface="Arial"/>
                <a:cs typeface="Arial"/>
              </a:rPr>
              <a:t>апарат</a:t>
            </a:r>
            <a:r>
              <a:rPr sz="2800" b="1" i="1" spc="3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замовника</a:t>
            </a:r>
            <a:r>
              <a:rPr sz="2800" b="1" i="1" spc="2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проєкта</a:t>
            </a:r>
            <a:endParaRPr sz="2800">
              <a:latin typeface="Arial"/>
              <a:cs typeface="Arial"/>
            </a:endParaRPr>
          </a:p>
          <a:p>
            <a:pPr marL="194945" algn="just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Microsoft Sans Serif"/>
                <a:cs typeface="Microsoft Sans Serif"/>
              </a:rPr>
              <a:t>(інвестор,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5" dirty="0">
                <a:latin typeface="Microsoft Sans Serif"/>
                <a:cs typeface="Microsoft Sans Serif"/>
              </a:rPr>
              <a:t>замовник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тощо);</a:t>
            </a:r>
            <a:endParaRPr sz="2800">
              <a:latin typeface="Microsoft Sans Serif"/>
              <a:cs typeface="Microsoft Sans Serif"/>
            </a:endParaRPr>
          </a:p>
          <a:p>
            <a:pPr marL="194945" marR="45085" indent="-182880" algn="just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195580" algn="l"/>
              </a:tabLst>
            </a:pPr>
            <a:r>
              <a:rPr sz="2800" b="1" i="1" spc="-5" dirty="0">
                <a:latin typeface="Arial"/>
                <a:cs typeface="Arial"/>
              </a:rPr>
              <a:t>управлінський </a:t>
            </a:r>
            <a:r>
              <a:rPr sz="2800" b="1" i="1" spc="-10" dirty="0">
                <a:latin typeface="Arial"/>
                <a:cs typeface="Arial"/>
              </a:rPr>
              <a:t>апарат </a:t>
            </a:r>
            <a:r>
              <a:rPr sz="2800" b="1" i="1" spc="-5" dirty="0">
                <a:latin typeface="Arial"/>
                <a:cs typeface="Arial"/>
              </a:rPr>
              <a:t>виконавця проєкта </a:t>
            </a:r>
            <a:r>
              <a:rPr sz="2800" b="1" i="1" dirty="0">
                <a:latin typeface="Arial"/>
                <a:cs typeface="Arial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(генеральний </a:t>
            </a:r>
            <a:r>
              <a:rPr sz="2800" spc="-30" dirty="0">
                <a:latin typeface="Microsoft Sans Serif"/>
                <a:cs typeface="Microsoft Sans Serif"/>
              </a:rPr>
              <a:t>підрядник, </a:t>
            </a:r>
            <a:r>
              <a:rPr sz="2800" spc="-20" dirty="0">
                <a:latin typeface="Microsoft Sans Serif"/>
                <a:cs typeface="Microsoft Sans Serif"/>
              </a:rPr>
              <a:t>системний </a:t>
            </a:r>
            <a:r>
              <a:rPr sz="2800" spc="-25" dirty="0">
                <a:latin typeface="Microsoft Sans Serif"/>
                <a:cs typeface="Microsoft Sans Serif"/>
              </a:rPr>
              <a:t>інтегратор,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підрядник,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субпідрядник,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постачальник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тощо);</a:t>
            </a:r>
            <a:endParaRPr sz="2800">
              <a:latin typeface="Microsoft Sans Serif"/>
              <a:cs typeface="Microsoft Sans Serif"/>
            </a:endParaRPr>
          </a:p>
          <a:p>
            <a:pPr marL="194945" marR="5080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195580" algn="l"/>
              </a:tabLst>
            </a:pPr>
            <a:r>
              <a:rPr sz="2800" b="1" i="1" spc="-10" dirty="0">
                <a:latin typeface="Arial"/>
                <a:cs typeface="Arial"/>
              </a:rPr>
              <a:t>команди </a:t>
            </a:r>
            <a:r>
              <a:rPr sz="2800" b="1" i="1" spc="-5" dirty="0">
                <a:latin typeface="Arial"/>
                <a:cs typeface="Arial"/>
              </a:rPr>
              <a:t>проєктів </a:t>
            </a:r>
            <a:r>
              <a:rPr sz="2800" spc="730" dirty="0">
                <a:latin typeface="Microsoft Sans Serif"/>
                <a:cs typeface="Microsoft Sans Serif"/>
              </a:rPr>
              <a:t>– </a:t>
            </a:r>
            <a:r>
              <a:rPr sz="2800" spc="-25" dirty="0">
                <a:latin typeface="Microsoft Sans Serif"/>
                <a:cs typeface="Microsoft Sans Serif"/>
              </a:rPr>
              <a:t>спеціалізовані робочі 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структури,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що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створюються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на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період 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виконання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проєктів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и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включають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управлінський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і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технічний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персонал,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що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виділяється</a:t>
            </a:r>
            <a:endParaRPr sz="2800">
              <a:latin typeface="Microsoft Sans Serif"/>
              <a:cs typeface="Microsoft Sans Serif"/>
            </a:endParaRPr>
          </a:p>
          <a:p>
            <a:pPr marL="194945" marR="1073785">
              <a:lnSpc>
                <a:spcPct val="100000"/>
              </a:lnSpc>
            </a:pPr>
            <a:r>
              <a:rPr sz="2800" spc="-45" dirty="0">
                <a:latin typeface="Microsoft Sans Serif"/>
                <a:cs typeface="Microsoft Sans Serif"/>
              </a:rPr>
              <a:t>замовником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і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виконвцями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для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виконання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проєктів.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1609"/>
            <a:ext cx="3021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4" dirty="0"/>
              <a:t>П</a:t>
            </a:r>
            <a:r>
              <a:rPr sz="4000" spc="-110" dirty="0"/>
              <a:t>ро</a:t>
            </a:r>
            <a:r>
              <a:rPr sz="4000" spc="-60" dirty="0"/>
              <a:t>є</a:t>
            </a:r>
            <a:r>
              <a:rPr sz="4000" spc="-305" dirty="0"/>
              <a:t>к</a:t>
            </a:r>
            <a:r>
              <a:rPr sz="4000" spc="-100" dirty="0"/>
              <a:t>т</a:t>
            </a:r>
            <a:r>
              <a:rPr sz="4000" spc="-120" dirty="0"/>
              <a:t>н</a:t>
            </a:r>
            <a:r>
              <a:rPr sz="4000" spc="-25" dirty="0"/>
              <a:t>і</a:t>
            </a:r>
            <a:r>
              <a:rPr sz="4000" spc="-165" dirty="0"/>
              <a:t> </a:t>
            </a:r>
            <a:r>
              <a:rPr sz="4000" spc="-110" dirty="0"/>
              <a:t>р</a:t>
            </a:r>
            <a:r>
              <a:rPr sz="4000" spc="-190" dirty="0"/>
              <a:t>о</a:t>
            </a:r>
            <a:r>
              <a:rPr sz="4000" spc="-60" dirty="0"/>
              <a:t>л</a:t>
            </a:r>
            <a:r>
              <a:rPr sz="4000" spc="-25" dirty="0"/>
              <a:t>і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7708265" cy="33426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870"/>
              </a:spcBef>
              <a:buClr>
                <a:srgbClr val="4F81BC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Спеціаліст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(виконавець)</a:t>
            </a:r>
            <a:endParaRPr sz="3200">
              <a:latin typeface="Microsoft Sans Serif"/>
              <a:cs typeface="Microsoft Sans Serif"/>
            </a:endParaRPr>
          </a:p>
          <a:p>
            <a:pPr marL="622300" indent="-610235">
              <a:lnSpc>
                <a:spcPct val="100000"/>
              </a:lnSpc>
              <a:spcBef>
                <a:spcPts val="765"/>
              </a:spcBef>
              <a:buClr>
                <a:srgbClr val="4F81BC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sz="3200" spc="-65" dirty="0">
                <a:latin typeface="Microsoft Sans Serif"/>
                <a:cs typeface="Microsoft Sans Serif"/>
              </a:rPr>
              <a:t>Керівник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35" dirty="0">
                <a:latin typeface="Microsoft Sans Serif"/>
                <a:cs typeface="Microsoft Sans Serif"/>
              </a:rPr>
              <a:t>проєкта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35" dirty="0">
                <a:latin typeface="Microsoft Sans Serif"/>
                <a:cs typeface="Microsoft Sans Serif"/>
              </a:rPr>
              <a:t>(менеджер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30" dirty="0">
                <a:latin typeface="Microsoft Sans Serif"/>
                <a:cs typeface="Microsoft Sans Serif"/>
              </a:rPr>
              <a:t>проєкта)</a:t>
            </a:r>
            <a:endParaRPr sz="3200">
              <a:latin typeface="Microsoft Sans Serif"/>
              <a:cs typeface="Microsoft Sans Serif"/>
            </a:endParaRPr>
          </a:p>
          <a:p>
            <a:pPr marL="622300" marR="93345" indent="-610235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sz="3200" spc="-65" dirty="0">
                <a:latin typeface="Microsoft Sans Serif"/>
                <a:cs typeface="Microsoft Sans Serif"/>
              </a:rPr>
              <a:t>Керівник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30" dirty="0">
                <a:latin typeface="Microsoft Sans Serif"/>
                <a:cs typeface="Microsoft Sans Serif"/>
              </a:rPr>
              <a:t>функціонального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spc="-30" dirty="0">
                <a:latin typeface="Microsoft Sans Serif"/>
                <a:cs typeface="Microsoft Sans Serif"/>
              </a:rPr>
              <a:t>підрозділу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-35" dirty="0">
                <a:latin typeface="Microsoft Sans Serif"/>
                <a:cs typeface="Microsoft Sans Serif"/>
              </a:rPr>
              <a:t>(власник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ресурсів)</a:t>
            </a:r>
            <a:endParaRPr sz="3200">
              <a:latin typeface="Microsoft Sans Serif"/>
              <a:cs typeface="Microsoft Sans Serif"/>
            </a:endParaRPr>
          </a:p>
          <a:p>
            <a:pPr marL="622300" marR="952500" indent="-610235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Спонсор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35" dirty="0">
                <a:latin typeface="Microsoft Sans Serif"/>
                <a:cs typeface="Microsoft Sans Serif"/>
              </a:rPr>
              <a:t>проєкта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35" dirty="0">
                <a:latin typeface="Microsoft Sans Serif"/>
                <a:cs typeface="Microsoft Sans Serif"/>
              </a:rPr>
              <a:t>(топ-менеджер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компанії)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364997"/>
            <a:ext cx="7151370" cy="10134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spc="-105" dirty="0"/>
              <a:t>І</a:t>
            </a:r>
            <a:r>
              <a:rPr sz="3600" spc="-110" dirty="0"/>
              <a:t>н</a:t>
            </a:r>
            <a:r>
              <a:rPr sz="3600" spc="-105" dirty="0"/>
              <a:t>ф</a:t>
            </a:r>
            <a:r>
              <a:rPr sz="3600" spc="-95" dirty="0"/>
              <a:t>ор</a:t>
            </a:r>
            <a:r>
              <a:rPr sz="3600" spc="-195" dirty="0"/>
              <a:t>м</a:t>
            </a:r>
            <a:r>
              <a:rPr sz="3600" spc="-95" dirty="0"/>
              <a:t>а</a:t>
            </a:r>
            <a:r>
              <a:rPr sz="3600" spc="-120" dirty="0"/>
              <a:t>ці</a:t>
            </a:r>
            <a:r>
              <a:rPr sz="3600" spc="-110" dirty="0"/>
              <a:t>й</a:t>
            </a:r>
            <a:r>
              <a:rPr sz="3600" spc="-125" dirty="0"/>
              <a:t>н</a:t>
            </a:r>
            <a:r>
              <a:rPr sz="3600" spc="-25" dirty="0"/>
              <a:t>і</a:t>
            </a:r>
            <a:r>
              <a:rPr sz="3600" spc="-185" dirty="0"/>
              <a:t> </a:t>
            </a:r>
            <a:r>
              <a:rPr sz="3600" spc="-160" dirty="0"/>
              <a:t>п</a:t>
            </a:r>
            <a:r>
              <a:rPr sz="3600" spc="-180" dirty="0"/>
              <a:t>о</a:t>
            </a:r>
            <a:r>
              <a:rPr sz="3600" spc="-140" dirty="0"/>
              <a:t>т</a:t>
            </a:r>
            <a:r>
              <a:rPr sz="3600" spc="-95" dirty="0"/>
              <a:t>о</a:t>
            </a:r>
            <a:r>
              <a:rPr sz="3600" spc="-325" dirty="0"/>
              <a:t>к</a:t>
            </a:r>
            <a:r>
              <a:rPr sz="3600" spc="-5" dirty="0"/>
              <a:t>и</a:t>
            </a:r>
            <a:r>
              <a:rPr sz="3600" spc="-175" dirty="0"/>
              <a:t> </a:t>
            </a:r>
            <a:r>
              <a:rPr sz="3600" spc="-160" dirty="0"/>
              <a:t>п</a:t>
            </a:r>
            <a:r>
              <a:rPr sz="3600" spc="-95" dirty="0"/>
              <a:t>р</a:t>
            </a:r>
            <a:r>
              <a:rPr sz="3600" spc="-5" dirty="0"/>
              <a:t>и</a:t>
            </a:r>
            <a:r>
              <a:rPr sz="3600" spc="-160" dirty="0"/>
              <a:t> </a:t>
            </a:r>
            <a:r>
              <a:rPr sz="3600" spc="-100" dirty="0"/>
              <a:t>у</a:t>
            </a:r>
            <a:r>
              <a:rPr sz="3600" spc="-160" dirty="0"/>
              <a:t>п</a:t>
            </a:r>
            <a:r>
              <a:rPr sz="3600" spc="-95" dirty="0"/>
              <a:t>ра</a:t>
            </a:r>
            <a:r>
              <a:rPr sz="3600" spc="-185" dirty="0"/>
              <a:t>в</a:t>
            </a:r>
            <a:r>
              <a:rPr sz="3600" spc="-55" dirty="0"/>
              <a:t>л</a:t>
            </a:r>
            <a:r>
              <a:rPr sz="3600" spc="-120" dirty="0"/>
              <a:t>і</a:t>
            </a:r>
            <a:r>
              <a:rPr sz="3600" spc="-110" dirty="0"/>
              <a:t>н</a:t>
            </a:r>
            <a:r>
              <a:rPr sz="3600" spc="-125" dirty="0"/>
              <a:t>н</a:t>
            </a:r>
            <a:r>
              <a:rPr sz="3600" spc="-25" dirty="0"/>
              <a:t>і  </a:t>
            </a:r>
            <a:r>
              <a:rPr sz="3600" spc="-130" dirty="0"/>
              <a:t>проєктами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553807" y="1686380"/>
            <a:ext cx="1754505" cy="943610"/>
          </a:xfrm>
          <a:custGeom>
            <a:avLst/>
            <a:gdLst/>
            <a:ahLst/>
            <a:cxnLst/>
            <a:rect l="l" t="t" r="r" b="b"/>
            <a:pathLst>
              <a:path w="1754504" h="943610">
                <a:moveTo>
                  <a:pt x="1578955" y="943175"/>
                </a:moveTo>
                <a:lnTo>
                  <a:pt x="1625613" y="936916"/>
                </a:lnTo>
                <a:lnTo>
                  <a:pt x="1667543" y="919253"/>
                </a:lnTo>
                <a:lnTo>
                  <a:pt x="1703071" y="891850"/>
                </a:lnTo>
                <a:lnTo>
                  <a:pt x="1730521" y="856375"/>
                </a:lnTo>
                <a:lnTo>
                  <a:pt x="1748219" y="814495"/>
                </a:lnTo>
                <a:lnTo>
                  <a:pt x="1754491" y="767876"/>
                </a:lnTo>
                <a:lnTo>
                  <a:pt x="1754491" y="175298"/>
                </a:lnTo>
                <a:lnTo>
                  <a:pt x="1748219" y="128722"/>
                </a:lnTo>
                <a:lnTo>
                  <a:pt x="1730521" y="86854"/>
                </a:lnTo>
                <a:lnTo>
                  <a:pt x="1703071" y="51371"/>
                </a:lnTo>
                <a:lnTo>
                  <a:pt x="1667543" y="23949"/>
                </a:lnTo>
                <a:lnTo>
                  <a:pt x="1625613" y="6266"/>
                </a:lnTo>
                <a:lnTo>
                  <a:pt x="1578955" y="0"/>
                </a:lnTo>
                <a:lnTo>
                  <a:pt x="175411" y="0"/>
                </a:lnTo>
                <a:lnTo>
                  <a:pt x="128762" y="6266"/>
                </a:lnTo>
                <a:lnTo>
                  <a:pt x="86855" y="23949"/>
                </a:lnTo>
                <a:lnTo>
                  <a:pt x="51357" y="51371"/>
                </a:lnTo>
                <a:lnTo>
                  <a:pt x="23937" y="86854"/>
                </a:lnTo>
                <a:lnTo>
                  <a:pt x="6262" y="128722"/>
                </a:lnTo>
                <a:lnTo>
                  <a:pt x="0" y="175298"/>
                </a:lnTo>
                <a:lnTo>
                  <a:pt x="0" y="767876"/>
                </a:lnTo>
                <a:lnTo>
                  <a:pt x="6262" y="814495"/>
                </a:lnTo>
                <a:lnTo>
                  <a:pt x="23937" y="856375"/>
                </a:lnTo>
                <a:lnTo>
                  <a:pt x="51357" y="891850"/>
                </a:lnTo>
                <a:lnTo>
                  <a:pt x="86855" y="919253"/>
                </a:lnTo>
                <a:lnTo>
                  <a:pt x="128762" y="936916"/>
                </a:lnTo>
                <a:lnTo>
                  <a:pt x="175411" y="943175"/>
                </a:lnTo>
                <a:lnTo>
                  <a:pt x="1578955" y="9431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6570" y="1759291"/>
            <a:ext cx="1209675" cy="7335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325" marR="5080" indent="-48260">
              <a:lnSpc>
                <a:spcPct val="101600"/>
              </a:lnSpc>
              <a:spcBef>
                <a:spcPts val="90"/>
              </a:spcBef>
            </a:pPr>
            <a:r>
              <a:rPr sz="2300" spc="25" dirty="0" err="1">
                <a:latin typeface="Microsoft Sans Serif"/>
                <a:cs typeface="Microsoft Sans Serif"/>
              </a:rPr>
              <a:t>С</a:t>
            </a:r>
            <a:r>
              <a:rPr sz="2300" spc="-15" dirty="0" err="1">
                <a:latin typeface="Microsoft Sans Serif"/>
                <a:cs typeface="Microsoft Sans Serif"/>
              </a:rPr>
              <a:t>п</a:t>
            </a:r>
            <a:r>
              <a:rPr sz="2300" spc="20" dirty="0" err="1">
                <a:latin typeface="Microsoft Sans Serif"/>
                <a:cs typeface="Microsoft Sans Serif"/>
              </a:rPr>
              <a:t>о</a:t>
            </a:r>
            <a:r>
              <a:rPr sz="2300" spc="10" dirty="0" err="1">
                <a:latin typeface="Microsoft Sans Serif"/>
                <a:cs typeface="Microsoft Sans Serif"/>
              </a:rPr>
              <a:t>н</a:t>
            </a:r>
            <a:r>
              <a:rPr sz="2300" spc="15" dirty="0" err="1">
                <a:latin typeface="Microsoft Sans Serif"/>
                <a:cs typeface="Microsoft Sans Serif"/>
              </a:rPr>
              <a:t>сор</a:t>
            </a:r>
            <a:r>
              <a:rPr sz="2300" spc="15" dirty="0">
                <a:latin typeface="Microsoft Sans Serif"/>
                <a:cs typeface="Microsoft Sans Serif"/>
              </a:rPr>
              <a:t>  </a:t>
            </a:r>
            <a:r>
              <a:rPr sz="2300" spc="-5" dirty="0" err="1" smtClean="0">
                <a:latin typeface="Microsoft Sans Serif"/>
                <a:cs typeface="Microsoft Sans Serif"/>
              </a:rPr>
              <a:t>про</a:t>
            </a:r>
            <a:r>
              <a:rPr lang="uk-UA" sz="2300" spc="-5" dirty="0" smtClean="0">
                <a:latin typeface="Microsoft Sans Serif"/>
                <a:cs typeface="Microsoft Sans Serif"/>
              </a:rPr>
              <a:t>є</a:t>
            </a:r>
            <a:r>
              <a:rPr sz="2300" spc="-5" dirty="0" err="1" smtClean="0">
                <a:latin typeface="Microsoft Sans Serif"/>
                <a:cs typeface="Microsoft Sans Serif"/>
              </a:rPr>
              <a:t>кт</a:t>
            </a:r>
            <a:r>
              <a:rPr lang="uk-UA" sz="2300" spc="-5" dirty="0" smtClean="0">
                <a:latin typeface="Microsoft Sans Serif"/>
                <a:cs typeface="Microsoft Sans Serif"/>
              </a:rPr>
              <a:t>у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0693" y="5555922"/>
            <a:ext cx="1755139" cy="943610"/>
          </a:xfrm>
          <a:custGeom>
            <a:avLst/>
            <a:gdLst/>
            <a:ahLst/>
            <a:cxnLst/>
            <a:rect l="l" t="t" r="r" b="b"/>
            <a:pathLst>
              <a:path w="1755139" h="943610">
                <a:moveTo>
                  <a:pt x="1579079" y="943204"/>
                </a:moveTo>
                <a:lnTo>
                  <a:pt x="1625737" y="936941"/>
                </a:lnTo>
                <a:lnTo>
                  <a:pt x="1667667" y="919265"/>
                </a:lnTo>
                <a:lnTo>
                  <a:pt x="1703195" y="891848"/>
                </a:lnTo>
                <a:lnTo>
                  <a:pt x="1730645" y="856362"/>
                </a:lnTo>
                <a:lnTo>
                  <a:pt x="1748343" y="814476"/>
                </a:lnTo>
                <a:lnTo>
                  <a:pt x="1754614" y="767863"/>
                </a:lnTo>
                <a:lnTo>
                  <a:pt x="1754614" y="175336"/>
                </a:lnTo>
                <a:lnTo>
                  <a:pt x="1748343" y="128727"/>
                </a:lnTo>
                <a:lnTo>
                  <a:pt x="1730645" y="86843"/>
                </a:lnTo>
                <a:lnTo>
                  <a:pt x="1703195" y="51357"/>
                </a:lnTo>
                <a:lnTo>
                  <a:pt x="1667667" y="23939"/>
                </a:lnTo>
                <a:lnTo>
                  <a:pt x="1625737" y="6263"/>
                </a:lnTo>
                <a:lnTo>
                  <a:pt x="1579079" y="0"/>
                </a:lnTo>
                <a:lnTo>
                  <a:pt x="175535" y="0"/>
                </a:lnTo>
                <a:lnTo>
                  <a:pt x="128886" y="6263"/>
                </a:lnTo>
                <a:lnTo>
                  <a:pt x="86974" y="23939"/>
                </a:lnTo>
                <a:lnTo>
                  <a:pt x="51466" y="51357"/>
                </a:lnTo>
                <a:lnTo>
                  <a:pt x="24024" y="86843"/>
                </a:lnTo>
                <a:lnTo>
                  <a:pt x="6314" y="128727"/>
                </a:lnTo>
                <a:lnTo>
                  <a:pt x="0" y="175336"/>
                </a:lnTo>
                <a:lnTo>
                  <a:pt x="123" y="767863"/>
                </a:lnTo>
                <a:lnTo>
                  <a:pt x="6386" y="814476"/>
                </a:lnTo>
                <a:lnTo>
                  <a:pt x="24061" y="856361"/>
                </a:lnTo>
                <a:lnTo>
                  <a:pt x="51481" y="891848"/>
                </a:lnTo>
                <a:lnTo>
                  <a:pt x="86979" y="919265"/>
                </a:lnTo>
                <a:lnTo>
                  <a:pt x="128886" y="936941"/>
                </a:lnTo>
                <a:lnTo>
                  <a:pt x="175535" y="943204"/>
                </a:lnTo>
                <a:lnTo>
                  <a:pt x="1579079" y="9432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2241" y="5693170"/>
            <a:ext cx="101219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spc="-10" dirty="0">
                <a:latin typeface="Microsoft Sans Serif"/>
                <a:cs typeface="Microsoft Sans Serif"/>
              </a:rPr>
              <a:t>Спонсор</a:t>
            </a:r>
            <a:endParaRPr sz="195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64452" y="5433419"/>
            <a:ext cx="1757680" cy="946785"/>
            <a:chOff x="3464452" y="5433419"/>
            <a:chExt cx="1757680" cy="946785"/>
          </a:xfrm>
        </p:grpSpPr>
        <p:sp>
          <p:nvSpPr>
            <p:cNvPr id="8" name="object 8"/>
            <p:cNvSpPr/>
            <p:nvPr/>
          </p:nvSpPr>
          <p:spPr>
            <a:xfrm>
              <a:off x="3466040" y="5435006"/>
              <a:ext cx="1754505" cy="943610"/>
            </a:xfrm>
            <a:custGeom>
              <a:avLst/>
              <a:gdLst/>
              <a:ahLst/>
              <a:cxnLst/>
              <a:rect l="l" t="t" r="r" b="b"/>
              <a:pathLst>
                <a:path w="1754504" h="943610">
                  <a:moveTo>
                    <a:pt x="1579079" y="0"/>
                  </a:moveTo>
                  <a:lnTo>
                    <a:pt x="175411" y="0"/>
                  </a:lnTo>
                  <a:lnTo>
                    <a:pt x="128762" y="6262"/>
                  </a:lnTo>
                  <a:lnTo>
                    <a:pt x="86855" y="23937"/>
                  </a:lnTo>
                  <a:lnTo>
                    <a:pt x="51357" y="51352"/>
                  </a:lnTo>
                  <a:lnTo>
                    <a:pt x="23937" y="86838"/>
                  </a:lnTo>
                  <a:lnTo>
                    <a:pt x="6262" y="128722"/>
                  </a:lnTo>
                  <a:lnTo>
                    <a:pt x="0" y="175336"/>
                  </a:lnTo>
                  <a:lnTo>
                    <a:pt x="0" y="767863"/>
                  </a:lnTo>
                  <a:lnTo>
                    <a:pt x="6262" y="814472"/>
                  </a:lnTo>
                  <a:lnTo>
                    <a:pt x="23937" y="856356"/>
                  </a:lnTo>
                  <a:lnTo>
                    <a:pt x="51357" y="891842"/>
                  </a:lnTo>
                  <a:lnTo>
                    <a:pt x="86855" y="919260"/>
                  </a:lnTo>
                  <a:lnTo>
                    <a:pt x="128762" y="936936"/>
                  </a:lnTo>
                  <a:lnTo>
                    <a:pt x="175411" y="943200"/>
                  </a:lnTo>
                  <a:lnTo>
                    <a:pt x="1579079" y="943200"/>
                  </a:lnTo>
                  <a:lnTo>
                    <a:pt x="1625728" y="936936"/>
                  </a:lnTo>
                  <a:lnTo>
                    <a:pt x="1667635" y="919260"/>
                  </a:lnTo>
                  <a:lnTo>
                    <a:pt x="1703133" y="891842"/>
                  </a:lnTo>
                  <a:lnTo>
                    <a:pt x="1730553" y="856356"/>
                  </a:lnTo>
                  <a:lnTo>
                    <a:pt x="1748228" y="814472"/>
                  </a:lnTo>
                  <a:lnTo>
                    <a:pt x="1754491" y="767863"/>
                  </a:lnTo>
                  <a:lnTo>
                    <a:pt x="1754491" y="175336"/>
                  </a:lnTo>
                  <a:lnTo>
                    <a:pt x="1748228" y="128722"/>
                  </a:lnTo>
                  <a:lnTo>
                    <a:pt x="1730553" y="86838"/>
                  </a:lnTo>
                  <a:lnTo>
                    <a:pt x="1703133" y="51352"/>
                  </a:lnTo>
                  <a:lnTo>
                    <a:pt x="1667635" y="23937"/>
                  </a:lnTo>
                  <a:lnTo>
                    <a:pt x="1625728" y="6262"/>
                  </a:lnTo>
                  <a:lnTo>
                    <a:pt x="1579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6039" y="5435006"/>
              <a:ext cx="1754505" cy="943610"/>
            </a:xfrm>
            <a:custGeom>
              <a:avLst/>
              <a:gdLst/>
              <a:ahLst/>
              <a:cxnLst/>
              <a:rect l="l" t="t" r="r" b="b"/>
              <a:pathLst>
                <a:path w="1754504" h="943610">
                  <a:moveTo>
                    <a:pt x="1579079" y="943199"/>
                  </a:moveTo>
                  <a:lnTo>
                    <a:pt x="1625728" y="936936"/>
                  </a:lnTo>
                  <a:lnTo>
                    <a:pt x="1667635" y="919259"/>
                  </a:lnTo>
                  <a:lnTo>
                    <a:pt x="1703133" y="891842"/>
                  </a:lnTo>
                  <a:lnTo>
                    <a:pt x="1730553" y="856356"/>
                  </a:lnTo>
                  <a:lnTo>
                    <a:pt x="1748228" y="814472"/>
                  </a:lnTo>
                  <a:lnTo>
                    <a:pt x="1754491" y="767863"/>
                  </a:lnTo>
                  <a:lnTo>
                    <a:pt x="1754491" y="175336"/>
                  </a:lnTo>
                  <a:lnTo>
                    <a:pt x="1748228" y="128722"/>
                  </a:lnTo>
                  <a:lnTo>
                    <a:pt x="1730553" y="86838"/>
                  </a:lnTo>
                  <a:lnTo>
                    <a:pt x="1703133" y="51352"/>
                  </a:lnTo>
                  <a:lnTo>
                    <a:pt x="1667635" y="23937"/>
                  </a:lnTo>
                  <a:lnTo>
                    <a:pt x="1625728" y="6262"/>
                  </a:lnTo>
                  <a:lnTo>
                    <a:pt x="1579079" y="0"/>
                  </a:lnTo>
                  <a:lnTo>
                    <a:pt x="175411" y="0"/>
                  </a:lnTo>
                  <a:lnTo>
                    <a:pt x="128762" y="6262"/>
                  </a:lnTo>
                  <a:lnTo>
                    <a:pt x="86855" y="23937"/>
                  </a:lnTo>
                  <a:lnTo>
                    <a:pt x="51357" y="51352"/>
                  </a:lnTo>
                  <a:lnTo>
                    <a:pt x="23937" y="86838"/>
                  </a:lnTo>
                  <a:lnTo>
                    <a:pt x="6262" y="128722"/>
                  </a:lnTo>
                  <a:lnTo>
                    <a:pt x="0" y="175336"/>
                  </a:lnTo>
                  <a:lnTo>
                    <a:pt x="0" y="767863"/>
                  </a:lnTo>
                  <a:lnTo>
                    <a:pt x="6262" y="814472"/>
                  </a:lnTo>
                  <a:lnTo>
                    <a:pt x="23937" y="856356"/>
                  </a:lnTo>
                  <a:lnTo>
                    <a:pt x="51357" y="891842"/>
                  </a:lnTo>
                  <a:lnTo>
                    <a:pt x="86855" y="919259"/>
                  </a:lnTo>
                  <a:lnTo>
                    <a:pt x="128762" y="936936"/>
                  </a:lnTo>
                  <a:lnTo>
                    <a:pt x="175411" y="943199"/>
                  </a:lnTo>
                  <a:lnTo>
                    <a:pt x="1579079" y="9431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746702" y="5869162"/>
            <a:ext cx="108839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925" spc="-712" baseline="-27065" dirty="0">
                <a:latin typeface="Microsoft Sans Serif"/>
                <a:cs typeface="Microsoft Sans Serif"/>
              </a:rPr>
              <a:t>п</a:t>
            </a:r>
            <a:r>
              <a:rPr sz="1950" spc="-475" dirty="0">
                <a:latin typeface="Microsoft Sans Serif"/>
                <a:cs typeface="Microsoft Sans Serif"/>
              </a:rPr>
              <a:t>п</a:t>
            </a:r>
            <a:r>
              <a:rPr sz="2925" spc="-712" baseline="-27065" dirty="0">
                <a:latin typeface="Microsoft Sans Serif"/>
                <a:cs typeface="Microsoft Sans Serif"/>
              </a:rPr>
              <a:t>р</a:t>
            </a:r>
            <a:r>
              <a:rPr sz="1950" spc="-475" dirty="0">
                <a:latin typeface="Microsoft Sans Serif"/>
                <a:cs typeface="Microsoft Sans Serif"/>
              </a:rPr>
              <a:t>р</a:t>
            </a:r>
            <a:r>
              <a:rPr sz="2925" spc="-712" baseline="-27065" dirty="0">
                <a:latin typeface="Microsoft Sans Serif"/>
                <a:cs typeface="Microsoft Sans Serif"/>
              </a:rPr>
              <a:t>о</a:t>
            </a:r>
            <a:r>
              <a:rPr sz="1950" spc="-475" dirty="0">
                <a:latin typeface="Microsoft Sans Serif"/>
                <a:cs typeface="Microsoft Sans Serif"/>
              </a:rPr>
              <a:t>о</a:t>
            </a:r>
            <a:r>
              <a:rPr sz="2925" spc="-712" baseline="-27065" dirty="0">
                <a:latin typeface="Microsoft Sans Serif"/>
                <a:cs typeface="Microsoft Sans Serif"/>
              </a:rPr>
              <a:t>е</a:t>
            </a:r>
            <a:r>
              <a:rPr sz="1950" spc="-475" dirty="0">
                <a:latin typeface="Microsoft Sans Serif"/>
                <a:cs typeface="Microsoft Sans Serif"/>
              </a:rPr>
              <a:t>е</a:t>
            </a:r>
            <a:r>
              <a:rPr sz="2925" spc="-712" baseline="-27065" dirty="0">
                <a:latin typeface="Microsoft Sans Serif"/>
                <a:cs typeface="Microsoft Sans Serif"/>
              </a:rPr>
              <a:t>к</a:t>
            </a:r>
            <a:r>
              <a:rPr sz="1950" spc="-475" dirty="0">
                <a:latin typeface="Microsoft Sans Serif"/>
                <a:cs typeface="Microsoft Sans Serif"/>
              </a:rPr>
              <a:t>к</a:t>
            </a:r>
            <a:r>
              <a:rPr sz="2925" spc="-712" baseline="-27065" dirty="0">
                <a:latin typeface="Microsoft Sans Serif"/>
                <a:cs typeface="Microsoft Sans Serif"/>
              </a:rPr>
              <a:t>т</a:t>
            </a:r>
            <a:r>
              <a:rPr sz="1950" spc="-475" dirty="0">
                <a:latin typeface="Microsoft Sans Serif"/>
                <a:cs typeface="Microsoft Sans Serif"/>
              </a:rPr>
              <a:t>т</a:t>
            </a:r>
            <a:r>
              <a:rPr sz="2925" spc="-712" baseline="-27065" dirty="0">
                <a:latin typeface="Microsoft Sans Serif"/>
                <a:cs typeface="Microsoft Sans Serif"/>
              </a:rPr>
              <a:t>а</a:t>
            </a:r>
            <a:r>
              <a:rPr sz="1950" spc="-475" dirty="0">
                <a:latin typeface="Microsoft Sans Serif"/>
                <a:cs typeface="Microsoft Sans Serif"/>
              </a:rPr>
              <a:t>а</a:t>
            </a:r>
            <a:endParaRPr sz="195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96579" y="5459568"/>
            <a:ext cx="1757680" cy="946785"/>
            <a:chOff x="3604831" y="5258070"/>
            <a:chExt cx="1757680" cy="946785"/>
          </a:xfrm>
        </p:grpSpPr>
        <p:sp>
          <p:nvSpPr>
            <p:cNvPr id="12" name="object 12"/>
            <p:cNvSpPr/>
            <p:nvPr/>
          </p:nvSpPr>
          <p:spPr>
            <a:xfrm>
              <a:off x="3606419" y="5259658"/>
              <a:ext cx="1754505" cy="943610"/>
            </a:xfrm>
            <a:custGeom>
              <a:avLst/>
              <a:gdLst/>
              <a:ahLst/>
              <a:cxnLst/>
              <a:rect l="l" t="t" r="r" b="b"/>
              <a:pathLst>
                <a:path w="1754504" h="943610">
                  <a:moveTo>
                    <a:pt x="1579079" y="0"/>
                  </a:moveTo>
                  <a:lnTo>
                    <a:pt x="175411" y="0"/>
                  </a:lnTo>
                  <a:lnTo>
                    <a:pt x="128762" y="6263"/>
                  </a:lnTo>
                  <a:lnTo>
                    <a:pt x="86855" y="23940"/>
                  </a:lnTo>
                  <a:lnTo>
                    <a:pt x="51357" y="51358"/>
                  </a:lnTo>
                  <a:lnTo>
                    <a:pt x="23937" y="86847"/>
                  </a:lnTo>
                  <a:lnTo>
                    <a:pt x="6262" y="128734"/>
                  </a:lnTo>
                  <a:lnTo>
                    <a:pt x="0" y="175348"/>
                  </a:lnTo>
                  <a:lnTo>
                    <a:pt x="0" y="767863"/>
                  </a:lnTo>
                  <a:lnTo>
                    <a:pt x="6262" y="814477"/>
                  </a:lnTo>
                  <a:lnTo>
                    <a:pt x="23937" y="856362"/>
                  </a:lnTo>
                  <a:lnTo>
                    <a:pt x="51357" y="891848"/>
                  </a:lnTo>
                  <a:lnTo>
                    <a:pt x="86855" y="919266"/>
                  </a:lnTo>
                  <a:lnTo>
                    <a:pt x="128762" y="936944"/>
                  </a:lnTo>
                  <a:lnTo>
                    <a:pt x="175411" y="943212"/>
                  </a:lnTo>
                  <a:lnTo>
                    <a:pt x="1579079" y="943212"/>
                  </a:lnTo>
                  <a:lnTo>
                    <a:pt x="1625685" y="936944"/>
                  </a:lnTo>
                  <a:lnTo>
                    <a:pt x="1667580" y="919266"/>
                  </a:lnTo>
                  <a:lnTo>
                    <a:pt x="1703086" y="891848"/>
                  </a:lnTo>
                  <a:lnTo>
                    <a:pt x="1730526" y="856362"/>
                  </a:lnTo>
                  <a:lnTo>
                    <a:pt x="1748220" y="814477"/>
                  </a:lnTo>
                  <a:lnTo>
                    <a:pt x="1754491" y="767863"/>
                  </a:lnTo>
                  <a:lnTo>
                    <a:pt x="1754491" y="175348"/>
                  </a:lnTo>
                  <a:lnTo>
                    <a:pt x="1748220" y="128734"/>
                  </a:lnTo>
                  <a:lnTo>
                    <a:pt x="1730526" y="86847"/>
                  </a:lnTo>
                  <a:lnTo>
                    <a:pt x="1703086" y="51358"/>
                  </a:lnTo>
                  <a:lnTo>
                    <a:pt x="1667580" y="23940"/>
                  </a:lnTo>
                  <a:lnTo>
                    <a:pt x="1625685" y="6263"/>
                  </a:lnTo>
                  <a:lnTo>
                    <a:pt x="1579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06419" y="5259658"/>
              <a:ext cx="1754505" cy="943610"/>
            </a:xfrm>
            <a:custGeom>
              <a:avLst/>
              <a:gdLst/>
              <a:ahLst/>
              <a:cxnLst/>
              <a:rect l="l" t="t" r="r" b="b"/>
              <a:pathLst>
                <a:path w="1754504" h="943610">
                  <a:moveTo>
                    <a:pt x="1579079" y="943212"/>
                  </a:moveTo>
                  <a:lnTo>
                    <a:pt x="1625685" y="936944"/>
                  </a:lnTo>
                  <a:lnTo>
                    <a:pt x="1667580" y="919266"/>
                  </a:lnTo>
                  <a:lnTo>
                    <a:pt x="1703086" y="891848"/>
                  </a:lnTo>
                  <a:lnTo>
                    <a:pt x="1730525" y="856362"/>
                  </a:lnTo>
                  <a:lnTo>
                    <a:pt x="1748220" y="814477"/>
                  </a:lnTo>
                  <a:lnTo>
                    <a:pt x="1754491" y="767863"/>
                  </a:lnTo>
                  <a:lnTo>
                    <a:pt x="1754491" y="175348"/>
                  </a:lnTo>
                  <a:lnTo>
                    <a:pt x="1748220" y="128734"/>
                  </a:lnTo>
                  <a:lnTo>
                    <a:pt x="1730525" y="86847"/>
                  </a:lnTo>
                  <a:lnTo>
                    <a:pt x="1703086" y="51358"/>
                  </a:lnTo>
                  <a:lnTo>
                    <a:pt x="1667580" y="23940"/>
                  </a:lnTo>
                  <a:lnTo>
                    <a:pt x="1625685" y="6263"/>
                  </a:lnTo>
                  <a:lnTo>
                    <a:pt x="1579079" y="0"/>
                  </a:lnTo>
                  <a:lnTo>
                    <a:pt x="175411" y="0"/>
                  </a:lnTo>
                  <a:lnTo>
                    <a:pt x="128762" y="6263"/>
                  </a:lnTo>
                  <a:lnTo>
                    <a:pt x="86855" y="23940"/>
                  </a:lnTo>
                  <a:lnTo>
                    <a:pt x="51357" y="51358"/>
                  </a:lnTo>
                  <a:lnTo>
                    <a:pt x="23937" y="86847"/>
                  </a:lnTo>
                  <a:lnTo>
                    <a:pt x="6262" y="128734"/>
                  </a:lnTo>
                  <a:lnTo>
                    <a:pt x="0" y="175348"/>
                  </a:lnTo>
                  <a:lnTo>
                    <a:pt x="0" y="767863"/>
                  </a:lnTo>
                  <a:lnTo>
                    <a:pt x="6262" y="814477"/>
                  </a:lnTo>
                  <a:lnTo>
                    <a:pt x="23937" y="856362"/>
                  </a:lnTo>
                  <a:lnTo>
                    <a:pt x="51357" y="891848"/>
                  </a:lnTo>
                  <a:lnTo>
                    <a:pt x="86855" y="919266"/>
                  </a:lnTo>
                  <a:lnTo>
                    <a:pt x="128762" y="936944"/>
                  </a:lnTo>
                  <a:lnTo>
                    <a:pt x="175411" y="943212"/>
                  </a:lnTo>
                  <a:lnTo>
                    <a:pt x="1579079" y="9432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86911" y="5545360"/>
            <a:ext cx="159385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uk-UA" sz="1950" dirty="0" smtClean="0">
                <a:latin typeface="Microsoft Sans Serif"/>
                <a:cs typeface="Microsoft Sans Serif"/>
              </a:rPr>
              <a:t>Виконавець</a:t>
            </a:r>
            <a:endParaRPr sz="1950" dirty="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05905" y="3302477"/>
            <a:ext cx="2003425" cy="1242695"/>
            <a:chOff x="3514092" y="3344379"/>
            <a:chExt cx="2003425" cy="1242695"/>
          </a:xfrm>
        </p:grpSpPr>
        <p:sp>
          <p:nvSpPr>
            <p:cNvPr id="16" name="object 16"/>
            <p:cNvSpPr/>
            <p:nvPr/>
          </p:nvSpPr>
          <p:spPr>
            <a:xfrm>
              <a:off x="3515680" y="3642256"/>
              <a:ext cx="1754505" cy="943610"/>
            </a:xfrm>
            <a:custGeom>
              <a:avLst/>
              <a:gdLst/>
              <a:ahLst/>
              <a:cxnLst/>
              <a:rect l="l" t="t" r="r" b="b"/>
              <a:pathLst>
                <a:path w="1754504" h="943610">
                  <a:moveTo>
                    <a:pt x="1579079" y="943175"/>
                  </a:moveTo>
                  <a:lnTo>
                    <a:pt x="1625728" y="936916"/>
                  </a:lnTo>
                  <a:lnTo>
                    <a:pt x="1667635" y="919253"/>
                  </a:lnTo>
                  <a:lnTo>
                    <a:pt x="1703133" y="891850"/>
                  </a:lnTo>
                  <a:lnTo>
                    <a:pt x="1730553" y="856375"/>
                  </a:lnTo>
                  <a:lnTo>
                    <a:pt x="1748228" y="814495"/>
                  </a:lnTo>
                  <a:lnTo>
                    <a:pt x="1754491" y="767876"/>
                  </a:lnTo>
                  <a:lnTo>
                    <a:pt x="1754491" y="175298"/>
                  </a:lnTo>
                  <a:lnTo>
                    <a:pt x="1748228" y="128722"/>
                  </a:lnTo>
                  <a:lnTo>
                    <a:pt x="1730553" y="86854"/>
                  </a:lnTo>
                  <a:lnTo>
                    <a:pt x="1703133" y="51371"/>
                  </a:lnTo>
                  <a:lnTo>
                    <a:pt x="1667635" y="23949"/>
                  </a:lnTo>
                  <a:lnTo>
                    <a:pt x="1625728" y="6266"/>
                  </a:lnTo>
                  <a:lnTo>
                    <a:pt x="1579079" y="0"/>
                  </a:lnTo>
                  <a:lnTo>
                    <a:pt x="175411" y="0"/>
                  </a:lnTo>
                  <a:lnTo>
                    <a:pt x="128805" y="6266"/>
                  </a:lnTo>
                  <a:lnTo>
                    <a:pt x="86910" y="23949"/>
                  </a:lnTo>
                  <a:lnTo>
                    <a:pt x="51404" y="51371"/>
                  </a:lnTo>
                  <a:lnTo>
                    <a:pt x="23965" y="86854"/>
                  </a:lnTo>
                  <a:lnTo>
                    <a:pt x="6270" y="128722"/>
                  </a:lnTo>
                  <a:lnTo>
                    <a:pt x="0" y="175298"/>
                  </a:lnTo>
                  <a:lnTo>
                    <a:pt x="0" y="767876"/>
                  </a:lnTo>
                  <a:lnTo>
                    <a:pt x="6270" y="814495"/>
                  </a:lnTo>
                  <a:lnTo>
                    <a:pt x="23965" y="856375"/>
                  </a:lnTo>
                  <a:lnTo>
                    <a:pt x="51404" y="891850"/>
                  </a:lnTo>
                  <a:lnTo>
                    <a:pt x="86910" y="919253"/>
                  </a:lnTo>
                  <a:lnTo>
                    <a:pt x="128805" y="936916"/>
                  </a:lnTo>
                  <a:lnTo>
                    <a:pt x="175411" y="943175"/>
                  </a:lnTo>
                  <a:lnTo>
                    <a:pt x="1579079" y="9431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20902" y="3521389"/>
              <a:ext cx="1755139" cy="943610"/>
            </a:xfrm>
            <a:custGeom>
              <a:avLst/>
              <a:gdLst/>
              <a:ahLst/>
              <a:cxnLst/>
              <a:rect l="l" t="t" r="r" b="b"/>
              <a:pathLst>
                <a:path w="1755139" h="943610">
                  <a:moveTo>
                    <a:pt x="1579079" y="0"/>
                  </a:moveTo>
                  <a:lnTo>
                    <a:pt x="175535" y="0"/>
                  </a:lnTo>
                  <a:lnTo>
                    <a:pt x="128877" y="6258"/>
                  </a:lnTo>
                  <a:lnTo>
                    <a:pt x="86947" y="23922"/>
                  </a:lnTo>
                  <a:lnTo>
                    <a:pt x="51419" y="51324"/>
                  </a:lnTo>
                  <a:lnTo>
                    <a:pt x="23969" y="86799"/>
                  </a:lnTo>
                  <a:lnTo>
                    <a:pt x="6271" y="128679"/>
                  </a:lnTo>
                  <a:lnTo>
                    <a:pt x="0" y="175298"/>
                  </a:lnTo>
                  <a:lnTo>
                    <a:pt x="0" y="767752"/>
                  </a:lnTo>
                  <a:lnTo>
                    <a:pt x="6271" y="814380"/>
                  </a:lnTo>
                  <a:lnTo>
                    <a:pt x="23969" y="856284"/>
                  </a:lnTo>
                  <a:lnTo>
                    <a:pt x="51419" y="891788"/>
                  </a:lnTo>
                  <a:lnTo>
                    <a:pt x="86947" y="919221"/>
                  </a:lnTo>
                  <a:lnTo>
                    <a:pt x="128877" y="936907"/>
                  </a:lnTo>
                  <a:lnTo>
                    <a:pt x="175535" y="943175"/>
                  </a:lnTo>
                  <a:lnTo>
                    <a:pt x="1579079" y="943175"/>
                  </a:lnTo>
                  <a:lnTo>
                    <a:pt x="1625737" y="936907"/>
                  </a:lnTo>
                  <a:lnTo>
                    <a:pt x="1667667" y="919221"/>
                  </a:lnTo>
                  <a:lnTo>
                    <a:pt x="1703195" y="891788"/>
                  </a:lnTo>
                  <a:lnTo>
                    <a:pt x="1730645" y="856284"/>
                  </a:lnTo>
                  <a:lnTo>
                    <a:pt x="1748343" y="814380"/>
                  </a:lnTo>
                  <a:lnTo>
                    <a:pt x="1754614" y="767752"/>
                  </a:lnTo>
                  <a:lnTo>
                    <a:pt x="1754614" y="175298"/>
                  </a:lnTo>
                  <a:lnTo>
                    <a:pt x="1748343" y="128679"/>
                  </a:lnTo>
                  <a:lnTo>
                    <a:pt x="1730645" y="86799"/>
                  </a:lnTo>
                  <a:lnTo>
                    <a:pt x="1703195" y="51324"/>
                  </a:lnTo>
                  <a:lnTo>
                    <a:pt x="1667667" y="23922"/>
                  </a:lnTo>
                  <a:lnTo>
                    <a:pt x="1625737" y="6258"/>
                  </a:lnTo>
                  <a:lnTo>
                    <a:pt x="1579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20902" y="3521390"/>
              <a:ext cx="1755139" cy="943610"/>
            </a:xfrm>
            <a:custGeom>
              <a:avLst/>
              <a:gdLst/>
              <a:ahLst/>
              <a:cxnLst/>
              <a:rect l="l" t="t" r="r" b="b"/>
              <a:pathLst>
                <a:path w="1755139" h="943610">
                  <a:moveTo>
                    <a:pt x="1579079" y="943175"/>
                  </a:moveTo>
                  <a:lnTo>
                    <a:pt x="1625737" y="936907"/>
                  </a:lnTo>
                  <a:lnTo>
                    <a:pt x="1667667" y="919221"/>
                  </a:lnTo>
                  <a:lnTo>
                    <a:pt x="1703195" y="891788"/>
                  </a:lnTo>
                  <a:lnTo>
                    <a:pt x="1730645" y="856284"/>
                  </a:lnTo>
                  <a:lnTo>
                    <a:pt x="1748343" y="814380"/>
                  </a:lnTo>
                  <a:lnTo>
                    <a:pt x="1754614" y="767752"/>
                  </a:lnTo>
                  <a:lnTo>
                    <a:pt x="1754614" y="175298"/>
                  </a:lnTo>
                  <a:lnTo>
                    <a:pt x="1748343" y="128679"/>
                  </a:lnTo>
                  <a:lnTo>
                    <a:pt x="1730645" y="86799"/>
                  </a:lnTo>
                  <a:lnTo>
                    <a:pt x="1703195" y="51324"/>
                  </a:lnTo>
                  <a:lnTo>
                    <a:pt x="1667667" y="23922"/>
                  </a:lnTo>
                  <a:lnTo>
                    <a:pt x="1625737" y="6258"/>
                  </a:lnTo>
                  <a:lnTo>
                    <a:pt x="1579079" y="0"/>
                  </a:lnTo>
                  <a:lnTo>
                    <a:pt x="175535" y="0"/>
                  </a:lnTo>
                  <a:lnTo>
                    <a:pt x="128877" y="6258"/>
                  </a:lnTo>
                  <a:lnTo>
                    <a:pt x="86947" y="23922"/>
                  </a:lnTo>
                  <a:lnTo>
                    <a:pt x="51419" y="51324"/>
                  </a:lnTo>
                  <a:lnTo>
                    <a:pt x="23969" y="86799"/>
                  </a:lnTo>
                  <a:lnTo>
                    <a:pt x="6271" y="128679"/>
                  </a:lnTo>
                  <a:lnTo>
                    <a:pt x="0" y="175298"/>
                  </a:lnTo>
                  <a:lnTo>
                    <a:pt x="0" y="767752"/>
                  </a:lnTo>
                  <a:lnTo>
                    <a:pt x="6271" y="814380"/>
                  </a:lnTo>
                  <a:lnTo>
                    <a:pt x="23969" y="856284"/>
                  </a:lnTo>
                  <a:lnTo>
                    <a:pt x="51419" y="891788"/>
                  </a:lnTo>
                  <a:lnTo>
                    <a:pt x="86947" y="919221"/>
                  </a:lnTo>
                  <a:lnTo>
                    <a:pt x="128877" y="936907"/>
                  </a:lnTo>
                  <a:lnTo>
                    <a:pt x="175535" y="943175"/>
                  </a:lnTo>
                  <a:lnTo>
                    <a:pt x="1579079" y="9431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61281" y="3345967"/>
              <a:ext cx="1755139" cy="943610"/>
            </a:xfrm>
            <a:custGeom>
              <a:avLst/>
              <a:gdLst/>
              <a:ahLst/>
              <a:cxnLst/>
              <a:rect l="l" t="t" r="r" b="b"/>
              <a:pathLst>
                <a:path w="1755139" h="943610">
                  <a:moveTo>
                    <a:pt x="1579079" y="0"/>
                  </a:moveTo>
                  <a:lnTo>
                    <a:pt x="175535" y="0"/>
                  </a:lnTo>
                  <a:lnTo>
                    <a:pt x="128877" y="6267"/>
                  </a:lnTo>
                  <a:lnTo>
                    <a:pt x="86947" y="23954"/>
                  </a:lnTo>
                  <a:lnTo>
                    <a:pt x="51419" y="51386"/>
                  </a:lnTo>
                  <a:lnTo>
                    <a:pt x="23969" y="86891"/>
                  </a:lnTo>
                  <a:lnTo>
                    <a:pt x="6271" y="128794"/>
                  </a:lnTo>
                  <a:lnTo>
                    <a:pt x="0" y="175422"/>
                  </a:lnTo>
                  <a:lnTo>
                    <a:pt x="0" y="767876"/>
                  </a:lnTo>
                  <a:lnTo>
                    <a:pt x="6271" y="814495"/>
                  </a:lnTo>
                  <a:lnTo>
                    <a:pt x="23969" y="856375"/>
                  </a:lnTo>
                  <a:lnTo>
                    <a:pt x="51419" y="891850"/>
                  </a:lnTo>
                  <a:lnTo>
                    <a:pt x="86947" y="919253"/>
                  </a:lnTo>
                  <a:lnTo>
                    <a:pt x="128877" y="936916"/>
                  </a:lnTo>
                  <a:lnTo>
                    <a:pt x="175535" y="943175"/>
                  </a:lnTo>
                  <a:lnTo>
                    <a:pt x="1579079" y="943175"/>
                  </a:lnTo>
                  <a:lnTo>
                    <a:pt x="1625737" y="936916"/>
                  </a:lnTo>
                  <a:lnTo>
                    <a:pt x="1667667" y="919253"/>
                  </a:lnTo>
                  <a:lnTo>
                    <a:pt x="1703195" y="891850"/>
                  </a:lnTo>
                  <a:lnTo>
                    <a:pt x="1730645" y="856375"/>
                  </a:lnTo>
                  <a:lnTo>
                    <a:pt x="1748343" y="814495"/>
                  </a:lnTo>
                  <a:lnTo>
                    <a:pt x="1754614" y="767876"/>
                  </a:lnTo>
                  <a:lnTo>
                    <a:pt x="1754614" y="175422"/>
                  </a:lnTo>
                  <a:lnTo>
                    <a:pt x="1748343" y="128794"/>
                  </a:lnTo>
                  <a:lnTo>
                    <a:pt x="1730645" y="86891"/>
                  </a:lnTo>
                  <a:lnTo>
                    <a:pt x="1703195" y="51386"/>
                  </a:lnTo>
                  <a:lnTo>
                    <a:pt x="1667667" y="23954"/>
                  </a:lnTo>
                  <a:lnTo>
                    <a:pt x="1625737" y="6267"/>
                  </a:lnTo>
                  <a:lnTo>
                    <a:pt x="1579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61281" y="3345967"/>
              <a:ext cx="1755139" cy="943610"/>
            </a:xfrm>
            <a:custGeom>
              <a:avLst/>
              <a:gdLst/>
              <a:ahLst/>
              <a:cxnLst/>
              <a:rect l="l" t="t" r="r" b="b"/>
              <a:pathLst>
                <a:path w="1755139" h="943610">
                  <a:moveTo>
                    <a:pt x="1579079" y="943175"/>
                  </a:moveTo>
                  <a:lnTo>
                    <a:pt x="1625737" y="936916"/>
                  </a:lnTo>
                  <a:lnTo>
                    <a:pt x="1667667" y="919253"/>
                  </a:lnTo>
                  <a:lnTo>
                    <a:pt x="1703195" y="891850"/>
                  </a:lnTo>
                  <a:lnTo>
                    <a:pt x="1730645" y="856375"/>
                  </a:lnTo>
                  <a:lnTo>
                    <a:pt x="1748343" y="814495"/>
                  </a:lnTo>
                  <a:lnTo>
                    <a:pt x="1754614" y="767876"/>
                  </a:lnTo>
                  <a:lnTo>
                    <a:pt x="1754614" y="175422"/>
                  </a:lnTo>
                  <a:lnTo>
                    <a:pt x="1748343" y="128794"/>
                  </a:lnTo>
                  <a:lnTo>
                    <a:pt x="1730645" y="86891"/>
                  </a:lnTo>
                  <a:lnTo>
                    <a:pt x="1703195" y="51386"/>
                  </a:lnTo>
                  <a:lnTo>
                    <a:pt x="1667667" y="23954"/>
                  </a:lnTo>
                  <a:lnTo>
                    <a:pt x="1625737" y="6267"/>
                  </a:lnTo>
                  <a:lnTo>
                    <a:pt x="1579079" y="0"/>
                  </a:lnTo>
                  <a:lnTo>
                    <a:pt x="175535" y="0"/>
                  </a:lnTo>
                  <a:lnTo>
                    <a:pt x="128877" y="6267"/>
                  </a:lnTo>
                  <a:lnTo>
                    <a:pt x="86947" y="23954"/>
                  </a:lnTo>
                  <a:lnTo>
                    <a:pt x="51419" y="51386"/>
                  </a:lnTo>
                  <a:lnTo>
                    <a:pt x="23969" y="86891"/>
                  </a:lnTo>
                  <a:lnTo>
                    <a:pt x="6271" y="128794"/>
                  </a:lnTo>
                  <a:lnTo>
                    <a:pt x="0" y="175422"/>
                  </a:lnTo>
                  <a:lnTo>
                    <a:pt x="0" y="767876"/>
                  </a:lnTo>
                  <a:lnTo>
                    <a:pt x="6271" y="814495"/>
                  </a:lnTo>
                  <a:lnTo>
                    <a:pt x="23969" y="856375"/>
                  </a:lnTo>
                  <a:lnTo>
                    <a:pt x="51419" y="891850"/>
                  </a:lnTo>
                  <a:lnTo>
                    <a:pt x="86947" y="919253"/>
                  </a:lnTo>
                  <a:lnTo>
                    <a:pt x="128877" y="936916"/>
                  </a:lnTo>
                  <a:lnTo>
                    <a:pt x="175535" y="943175"/>
                  </a:lnTo>
                  <a:lnTo>
                    <a:pt x="1579079" y="9431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00847" y="3331718"/>
            <a:ext cx="1307465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100"/>
              </a:spcBef>
            </a:pPr>
            <a:r>
              <a:rPr lang="uk-UA" sz="1750" spc="-10" dirty="0" smtClean="0">
                <a:latin typeface="Microsoft Sans Serif"/>
                <a:cs typeface="Microsoft Sans Serif"/>
              </a:rPr>
              <a:t>Менеджер</a:t>
            </a:r>
            <a:endParaRPr sz="1750" dirty="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66179" y="2629555"/>
            <a:ext cx="1162685" cy="2630170"/>
            <a:chOff x="4066179" y="2629555"/>
            <a:chExt cx="1162685" cy="2630170"/>
          </a:xfrm>
        </p:grpSpPr>
        <p:sp>
          <p:nvSpPr>
            <p:cNvPr id="23" name="object 23"/>
            <p:cNvSpPr/>
            <p:nvPr/>
          </p:nvSpPr>
          <p:spPr>
            <a:xfrm>
              <a:off x="4638589" y="2756111"/>
              <a:ext cx="0" cy="463550"/>
            </a:xfrm>
            <a:custGeom>
              <a:avLst/>
              <a:gdLst/>
              <a:ahLst/>
              <a:cxnLst/>
              <a:rect l="l" t="t" r="r" b="b"/>
              <a:pathLst>
                <a:path h="463550">
                  <a:moveTo>
                    <a:pt x="0" y="463298"/>
                  </a:moveTo>
                  <a:lnTo>
                    <a:pt x="0" y="0"/>
                  </a:lnTo>
                </a:path>
              </a:pathLst>
            </a:custGeom>
            <a:ln w="14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92536" y="2629560"/>
              <a:ext cx="92710" cy="716915"/>
            </a:xfrm>
            <a:custGeom>
              <a:avLst/>
              <a:gdLst/>
              <a:ahLst/>
              <a:cxnLst/>
              <a:rect l="l" t="t" r="r" b="b"/>
              <a:pathLst>
                <a:path w="92710" h="716914">
                  <a:moveTo>
                    <a:pt x="92100" y="578345"/>
                  </a:moveTo>
                  <a:lnTo>
                    <a:pt x="0" y="578345"/>
                  </a:lnTo>
                  <a:lnTo>
                    <a:pt x="46050" y="716419"/>
                  </a:lnTo>
                  <a:lnTo>
                    <a:pt x="92100" y="578345"/>
                  </a:lnTo>
                  <a:close/>
                </a:path>
                <a:path w="92710" h="716914">
                  <a:moveTo>
                    <a:pt x="92100" y="138061"/>
                  </a:moveTo>
                  <a:lnTo>
                    <a:pt x="46050" y="0"/>
                  </a:lnTo>
                  <a:lnTo>
                    <a:pt x="0" y="138061"/>
                  </a:lnTo>
                  <a:lnTo>
                    <a:pt x="92100" y="138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12229" y="4415699"/>
              <a:ext cx="0" cy="717550"/>
            </a:xfrm>
            <a:custGeom>
              <a:avLst/>
              <a:gdLst/>
              <a:ahLst/>
              <a:cxnLst/>
              <a:rect l="l" t="t" r="r" b="b"/>
              <a:pathLst>
                <a:path h="717550">
                  <a:moveTo>
                    <a:pt x="0" y="717402"/>
                  </a:moveTo>
                  <a:lnTo>
                    <a:pt x="0" y="0"/>
                  </a:lnTo>
                </a:path>
              </a:pathLst>
            </a:custGeom>
            <a:ln w="14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66171" y="4289145"/>
              <a:ext cx="92710" cy="970915"/>
            </a:xfrm>
            <a:custGeom>
              <a:avLst/>
              <a:gdLst/>
              <a:ahLst/>
              <a:cxnLst/>
              <a:rect l="l" t="t" r="r" b="b"/>
              <a:pathLst>
                <a:path w="92710" h="970914">
                  <a:moveTo>
                    <a:pt x="92100" y="832459"/>
                  </a:moveTo>
                  <a:lnTo>
                    <a:pt x="0" y="832459"/>
                  </a:lnTo>
                  <a:lnTo>
                    <a:pt x="46050" y="970521"/>
                  </a:lnTo>
                  <a:lnTo>
                    <a:pt x="92100" y="832459"/>
                  </a:lnTo>
                  <a:close/>
                </a:path>
                <a:path w="92710" h="970914">
                  <a:moveTo>
                    <a:pt x="92100" y="138061"/>
                  </a:moveTo>
                  <a:lnTo>
                    <a:pt x="46050" y="0"/>
                  </a:lnTo>
                  <a:lnTo>
                    <a:pt x="0" y="138061"/>
                  </a:lnTo>
                  <a:lnTo>
                    <a:pt x="92100" y="138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7641" y="2756111"/>
              <a:ext cx="0" cy="463550"/>
            </a:xfrm>
            <a:custGeom>
              <a:avLst/>
              <a:gdLst/>
              <a:ahLst/>
              <a:cxnLst/>
              <a:rect l="l" t="t" r="r" b="b"/>
              <a:pathLst>
                <a:path h="463550">
                  <a:moveTo>
                    <a:pt x="0" y="463298"/>
                  </a:moveTo>
                  <a:lnTo>
                    <a:pt x="0" y="0"/>
                  </a:lnTo>
                </a:path>
              </a:pathLst>
            </a:custGeom>
            <a:ln w="14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41584" y="2629560"/>
              <a:ext cx="92710" cy="716915"/>
            </a:xfrm>
            <a:custGeom>
              <a:avLst/>
              <a:gdLst/>
              <a:ahLst/>
              <a:cxnLst/>
              <a:rect l="l" t="t" r="r" b="b"/>
              <a:pathLst>
                <a:path w="92710" h="716914">
                  <a:moveTo>
                    <a:pt x="92100" y="578345"/>
                  </a:moveTo>
                  <a:lnTo>
                    <a:pt x="0" y="578345"/>
                  </a:lnTo>
                  <a:lnTo>
                    <a:pt x="46050" y="716419"/>
                  </a:lnTo>
                  <a:lnTo>
                    <a:pt x="92100" y="578345"/>
                  </a:lnTo>
                  <a:close/>
                </a:path>
                <a:path w="92710" h="716914">
                  <a:moveTo>
                    <a:pt x="92100" y="138061"/>
                  </a:moveTo>
                  <a:lnTo>
                    <a:pt x="46050" y="0"/>
                  </a:lnTo>
                  <a:lnTo>
                    <a:pt x="0" y="138061"/>
                  </a:lnTo>
                  <a:lnTo>
                    <a:pt x="92100" y="138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89537" y="2756111"/>
              <a:ext cx="0" cy="463550"/>
            </a:xfrm>
            <a:custGeom>
              <a:avLst/>
              <a:gdLst/>
              <a:ahLst/>
              <a:cxnLst/>
              <a:rect l="l" t="t" r="r" b="b"/>
              <a:pathLst>
                <a:path h="463550">
                  <a:moveTo>
                    <a:pt x="0" y="463298"/>
                  </a:moveTo>
                  <a:lnTo>
                    <a:pt x="0" y="0"/>
                  </a:lnTo>
                </a:path>
              </a:pathLst>
            </a:custGeom>
            <a:ln w="14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43475" y="2629560"/>
              <a:ext cx="92710" cy="716915"/>
            </a:xfrm>
            <a:custGeom>
              <a:avLst/>
              <a:gdLst/>
              <a:ahLst/>
              <a:cxnLst/>
              <a:rect l="l" t="t" r="r" b="b"/>
              <a:pathLst>
                <a:path w="92710" h="716914">
                  <a:moveTo>
                    <a:pt x="92100" y="578345"/>
                  </a:moveTo>
                  <a:lnTo>
                    <a:pt x="0" y="578345"/>
                  </a:lnTo>
                  <a:lnTo>
                    <a:pt x="46050" y="716419"/>
                  </a:lnTo>
                  <a:lnTo>
                    <a:pt x="92100" y="578345"/>
                  </a:lnTo>
                  <a:close/>
                </a:path>
                <a:path w="92710" h="716914">
                  <a:moveTo>
                    <a:pt x="92100" y="138061"/>
                  </a:moveTo>
                  <a:lnTo>
                    <a:pt x="46050" y="0"/>
                  </a:lnTo>
                  <a:lnTo>
                    <a:pt x="0" y="138061"/>
                  </a:lnTo>
                  <a:lnTo>
                    <a:pt x="92100" y="138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38589" y="4415699"/>
              <a:ext cx="0" cy="717550"/>
            </a:xfrm>
            <a:custGeom>
              <a:avLst/>
              <a:gdLst/>
              <a:ahLst/>
              <a:cxnLst/>
              <a:rect l="l" t="t" r="r" b="b"/>
              <a:pathLst>
                <a:path h="717550">
                  <a:moveTo>
                    <a:pt x="0" y="717402"/>
                  </a:moveTo>
                  <a:lnTo>
                    <a:pt x="0" y="0"/>
                  </a:lnTo>
                </a:path>
              </a:pathLst>
            </a:custGeom>
            <a:ln w="14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92536" y="4289145"/>
              <a:ext cx="92710" cy="970915"/>
            </a:xfrm>
            <a:custGeom>
              <a:avLst/>
              <a:gdLst/>
              <a:ahLst/>
              <a:cxnLst/>
              <a:rect l="l" t="t" r="r" b="b"/>
              <a:pathLst>
                <a:path w="92710" h="970914">
                  <a:moveTo>
                    <a:pt x="92100" y="832459"/>
                  </a:moveTo>
                  <a:lnTo>
                    <a:pt x="0" y="832459"/>
                  </a:lnTo>
                  <a:lnTo>
                    <a:pt x="46050" y="970521"/>
                  </a:lnTo>
                  <a:lnTo>
                    <a:pt x="92100" y="832459"/>
                  </a:lnTo>
                  <a:close/>
                </a:path>
                <a:path w="92710" h="970914">
                  <a:moveTo>
                    <a:pt x="92100" y="138061"/>
                  </a:moveTo>
                  <a:lnTo>
                    <a:pt x="46050" y="0"/>
                  </a:lnTo>
                  <a:lnTo>
                    <a:pt x="0" y="138061"/>
                  </a:lnTo>
                  <a:lnTo>
                    <a:pt x="92100" y="138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67672" y="4415699"/>
              <a:ext cx="15240" cy="717550"/>
            </a:xfrm>
            <a:custGeom>
              <a:avLst/>
              <a:gdLst/>
              <a:ahLst/>
              <a:cxnLst/>
              <a:rect l="l" t="t" r="r" b="b"/>
              <a:pathLst>
                <a:path w="15239" h="717550">
                  <a:moveTo>
                    <a:pt x="15102" y="717402"/>
                  </a:moveTo>
                  <a:lnTo>
                    <a:pt x="0" y="0"/>
                  </a:lnTo>
                </a:path>
              </a:pathLst>
            </a:custGeom>
            <a:ln w="14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21859" y="4289145"/>
              <a:ext cx="107314" cy="970915"/>
            </a:xfrm>
            <a:custGeom>
              <a:avLst/>
              <a:gdLst/>
              <a:ahLst/>
              <a:cxnLst/>
              <a:rect l="l" t="t" r="r" b="b"/>
              <a:pathLst>
                <a:path w="107314" h="970914">
                  <a:moveTo>
                    <a:pt x="91986" y="137071"/>
                  </a:moveTo>
                  <a:lnTo>
                    <a:pt x="43078" y="0"/>
                  </a:lnTo>
                  <a:lnTo>
                    <a:pt x="0" y="139052"/>
                  </a:lnTo>
                  <a:lnTo>
                    <a:pt x="91986" y="137071"/>
                  </a:lnTo>
                  <a:close/>
                </a:path>
                <a:path w="107314" h="970914">
                  <a:moveTo>
                    <a:pt x="106718" y="831469"/>
                  </a:moveTo>
                  <a:lnTo>
                    <a:pt x="14617" y="833450"/>
                  </a:lnTo>
                  <a:lnTo>
                    <a:pt x="63627" y="970521"/>
                  </a:lnTo>
                  <a:lnTo>
                    <a:pt x="106718" y="8314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1393" y="1546168"/>
            <a:ext cx="1831975" cy="984885"/>
          </a:xfrm>
          <a:custGeom>
            <a:avLst/>
            <a:gdLst/>
            <a:ahLst/>
            <a:cxnLst/>
            <a:rect l="l" t="t" r="r" b="b"/>
            <a:pathLst>
              <a:path w="1831975" h="984885">
                <a:moveTo>
                  <a:pt x="1648207" y="984539"/>
                </a:moveTo>
                <a:lnTo>
                  <a:pt x="1696911" y="978006"/>
                </a:lnTo>
                <a:lnTo>
                  <a:pt x="1740681" y="959568"/>
                </a:lnTo>
                <a:lnTo>
                  <a:pt x="1777766" y="930963"/>
                </a:lnTo>
                <a:lnTo>
                  <a:pt x="1806420" y="893933"/>
                </a:lnTo>
                <a:lnTo>
                  <a:pt x="1824895" y="850216"/>
                </a:lnTo>
                <a:lnTo>
                  <a:pt x="1831441" y="801552"/>
                </a:lnTo>
                <a:lnTo>
                  <a:pt x="1831441" y="182986"/>
                </a:lnTo>
                <a:lnTo>
                  <a:pt x="1824895" y="134368"/>
                </a:lnTo>
                <a:lnTo>
                  <a:pt x="1806420" y="90663"/>
                </a:lnTo>
                <a:lnTo>
                  <a:pt x="1777766" y="53624"/>
                </a:lnTo>
                <a:lnTo>
                  <a:pt x="1740681" y="24999"/>
                </a:lnTo>
                <a:lnTo>
                  <a:pt x="1696911" y="6541"/>
                </a:lnTo>
                <a:lnTo>
                  <a:pt x="1648207" y="0"/>
                </a:lnTo>
                <a:lnTo>
                  <a:pt x="183105" y="0"/>
                </a:lnTo>
                <a:lnTo>
                  <a:pt x="134410" y="6541"/>
                </a:lnTo>
                <a:lnTo>
                  <a:pt x="90664" y="24999"/>
                </a:lnTo>
                <a:lnTo>
                  <a:pt x="53610" y="53624"/>
                </a:lnTo>
                <a:lnTo>
                  <a:pt x="24987" y="90663"/>
                </a:lnTo>
                <a:lnTo>
                  <a:pt x="6537" y="134368"/>
                </a:lnTo>
                <a:lnTo>
                  <a:pt x="0" y="182986"/>
                </a:lnTo>
                <a:lnTo>
                  <a:pt x="0" y="801552"/>
                </a:lnTo>
                <a:lnTo>
                  <a:pt x="6537" y="850216"/>
                </a:lnTo>
                <a:lnTo>
                  <a:pt x="24987" y="893933"/>
                </a:lnTo>
                <a:lnTo>
                  <a:pt x="53610" y="930963"/>
                </a:lnTo>
                <a:lnTo>
                  <a:pt x="90664" y="959568"/>
                </a:lnTo>
                <a:lnTo>
                  <a:pt x="134410" y="978006"/>
                </a:lnTo>
                <a:lnTo>
                  <a:pt x="183105" y="984539"/>
                </a:lnTo>
                <a:lnTo>
                  <a:pt x="1648207" y="98453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46675" y="1622834"/>
            <a:ext cx="1261110" cy="7696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2230" marR="5080" indent="-50165">
              <a:lnSpc>
                <a:spcPts val="2930"/>
              </a:lnSpc>
              <a:spcBef>
                <a:spcPts val="195"/>
              </a:spcBef>
            </a:pPr>
            <a:r>
              <a:rPr sz="2450" spc="-10" dirty="0" err="1">
                <a:latin typeface="Microsoft Sans Serif"/>
                <a:cs typeface="Microsoft Sans Serif"/>
              </a:rPr>
              <a:t>С</a:t>
            </a:r>
            <a:r>
              <a:rPr sz="2450" spc="-45" dirty="0" err="1">
                <a:latin typeface="Microsoft Sans Serif"/>
                <a:cs typeface="Microsoft Sans Serif"/>
              </a:rPr>
              <a:t>п</a:t>
            </a:r>
            <a:r>
              <a:rPr sz="2450" spc="-5" dirty="0" err="1">
                <a:latin typeface="Microsoft Sans Serif"/>
                <a:cs typeface="Microsoft Sans Serif"/>
              </a:rPr>
              <a:t>о</a:t>
            </a:r>
            <a:r>
              <a:rPr sz="2450" spc="-15" dirty="0" err="1">
                <a:latin typeface="Microsoft Sans Serif"/>
                <a:cs typeface="Microsoft Sans Serif"/>
              </a:rPr>
              <a:t>н</a:t>
            </a:r>
            <a:r>
              <a:rPr sz="2450" spc="-5" dirty="0" err="1">
                <a:latin typeface="Microsoft Sans Serif"/>
                <a:cs typeface="Microsoft Sans Serif"/>
              </a:rPr>
              <a:t>сор</a:t>
            </a:r>
            <a:r>
              <a:rPr sz="2450" spc="-5" dirty="0">
                <a:latin typeface="Microsoft Sans Serif"/>
                <a:cs typeface="Microsoft Sans Serif"/>
              </a:rPr>
              <a:t>  </a:t>
            </a:r>
            <a:r>
              <a:rPr sz="2450" spc="-35" dirty="0" err="1" smtClean="0">
                <a:latin typeface="Microsoft Sans Serif"/>
                <a:cs typeface="Microsoft Sans Serif"/>
              </a:rPr>
              <a:t>про</a:t>
            </a:r>
            <a:r>
              <a:rPr lang="uk-UA" sz="2450" spc="-35" dirty="0" smtClean="0">
                <a:latin typeface="Microsoft Sans Serif"/>
                <a:cs typeface="Microsoft Sans Serif"/>
              </a:rPr>
              <a:t>є</a:t>
            </a:r>
            <a:r>
              <a:rPr sz="2450" spc="-35" dirty="0" err="1" smtClean="0">
                <a:latin typeface="Microsoft Sans Serif"/>
                <a:cs typeface="Microsoft Sans Serif"/>
              </a:rPr>
              <a:t>кт</a:t>
            </a:r>
            <a:r>
              <a:rPr lang="uk-UA" sz="2450" spc="-35" dirty="0" smtClean="0">
                <a:latin typeface="Microsoft Sans Serif"/>
                <a:cs typeface="Microsoft Sans Serif"/>
              </a:rPr>
              <a:t>у</a:t>
            </a:r>
            <a:endParaRPr sz="245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9808" y="5585415"/>
            <a:ext cx="1831975" cy="984885"/>
          </a:xfrm>
          <a:custGeom>
            <a:avLst/>
            <a:gdLst/>
            <a:ahLst/>
            <a:cxnLst/>
            <a:rect l="l" t="t" r="r" b="b"/>
            <a:pathLst>
              <a:path w="1831975" h="984884">
                <a:moveTo>
                  <a:pt x="1648336" y="984570"/>
                </a:moveTo>
                <a:lnTo>
                  <a:pt x="1697041" y="978032"/>
                </a:lnTo>
                <a:lnTo>
                  <a:pt x="1740810" y="959581"/>
                </a:lnTo>
                <a:lnTo>
                  <a:pt x="1777896" y="930962"/>
                </a:lnTo>
                <a:lnTo>
                  <a:pt x="1806550" y="893919"/>
                </a:lnTo>
                <a:lnTo>
                  <a:pt x="1825024" y="850196"/>
                </a:lnTo>
                <a:lnTo>
                  <a:pt x="1831571" y="801539"/>
                </a:lnTo>
                <a:lnTo>
                  <a:pt x="1831571" y="183025"/>
                </a:lnTo>
                <a:lnTo>
                  <a:pt x="1825024" y="134372"/>
                </a:lnTo>
                <a:lnTo>
                  <a:pt x="1806550" y="90652"/>
                </a:lnTo>
                <a:lnTo>
                  <a:pt x="1777896" y="53609"/>
                </a:lnTo>
                <a:lnTo>
                  <a:pt x="1740810" y="24989"/>
                </a:lnTo>
                <a:lnTo>
                  <a:pt x="1697041" y="6538"/>
                </a:lnTo>
                <a:lnTo>
                  <a:pt x="1648336" y="0"/>
                </a:lnTo>
                <a:lnTo>
                  <a:pt x="183234" y="0"/>
                </a:lnTo>
                <a:lnTo>
                  <a:pt x="134538" y="6538"/>
                </a:lnTo>
                <a:lnTo>
                  <a:pt x="90789" y="24989"/>
                </a:lnTo>
                <a:lnTo>
                  <a:pt x="53723" y="53609"/>
                </a:lnTo>
                <a:lnTo>
                  <a:pt x="25078" y="90652"/>
                </a:lnTo>
                <a:lnTo>
                  <a:pt x="6591" y="134372"/>
                </a:lnTo>
                <a:lnTo>
                  <a:pt x="0" y="183025"/>
                </a:lnTo>
                <a:lnTo>
                  <a:pt x="129" y="183025"/>
                </a:lnTo>
                <a:lnTo>
                  <a:pt x="129" y="801539"/>
                </a:lnTo>
                <a:lnTo>
                  <a:pt x="6666" y="850196"/>
                </a:lnTo>
                <a:lnTo>
                  <a:pt x="25116" y="893918"/>
                </a:lnTo>
                <a:lnTo>
                  <a:pt x="53739" y="930961"/>
                </a:lnTo>
                <a:lnTo>
                  <a:pt x="90794" y="959581"/>
                </a:lnTo>
                <a:lnTo>
                  <a:pt x="134539" y="978032"/>
                </a:lnTo>
                <a:lnTo>
                  <a:pt x="183234" y="984570"/>
                </a:lnTo>
                <a:lnTo>
                  <a:pt x="1648336" y="9845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48209" y="5729240"/>
            <a:ext cx="105537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0" dirty="0">
                <a:latin typeface="Microsoft Sans Serif"/>
                <a:cs typeface="Microsoft Sans Serif"/>
              </a:rPr>
              <a:t>Спонсор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68188" y="5457609"/>
            <a:ext cx="1835150" cy="988060"/>
            <a:chOff x="3568188" y="5457609"/>
            <a:chExt cx="1835150" cy="988060"/>
          </a:xfrm>
        </p:grpSpPr>
        <p:sp>
          <p:nvSpPr>
            <p:cNvPr id="7" name="object 7"/>
            <p:cNvSpPr/>
            <p:nvPr/>
          </p:nvSpPr>
          <p:spPr>
            <a:xfrm>
              <a:off x="3569775" y="5459197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36" y="0"/>
                  </a:moveTo>
                  <a:lnTo>
                    <a:pt x="183105" y="0"/>
                  </a:lnTo>
                  <a:lnTo>
                    <a:pt x="134410" y="6537"/>
                  </a:lnTo>
                  <a:lnTo>
                    <a:pt x="90664" y="24987"/>
                  </a:lnTo>
                  <a:lnTo>
                    <a:pt x="53610" y="53604"/>
                  </a:lnTo>
                  <a:lnTo>
                    <a:pt x="24987" y="90646"/>
                  </a:lnTo>
                  <a:lnTo>
                    <a:pt x="6537" y="134368"/>
                  </a:lnTo>
                  <a:lnTo>
                    <a:pt x="0" y="183025"/>
                  </a:lnTo>
                  <a:lnTo>
                    <a:pt x="0" y="801539"/>
                  </a:lnTo>
                  <a:lnTo>
                    <a:pt x="6537" y="850192"/>
                  </a:lnTo>
                  <a:lnTo>
                    <a:pt x="24987" y="893913"/>
                  </a:lnTo>
                  <a:lnTo>
                    <a:pt x="53610" y="930955"/>
                  </a:lnTo>
                  <a:lnTo>
                    <a:pt x="90664" y="959575"/>
                  </a:lnTo>
                  <a:lnTo>
                    <a:pt x="134410" y="978027"/>
                  </a:lnTo>
                  <a:lnTo>
                    <a:pt x="183105" y="984565"/>
                  </a:lnTo>
                  <a:lnTo>
                    <a:pt x="1648336" y="984565"/>
                  </a:lnTo>
                  <a:lnTo>
                    <a:pt x="1697031" y="978027"/>
                  </a:lnTo>
                  <a:lnTo>
                    <a:pt x="1740776" y="959575"/>
                  </a:lnTo>
                  <a:lnTo>
                    <a:pt x="1777831" y="930955"/>
                  </a:lnTo>
                  <a:lnTo>
                    <a:pt x="1806454" y="893913"/>
                  </a:lnTo>
                  <a:lnTo>
                    <a:pt x="1824904" y="850192"/>
                  </a:lnTo>
                  <a:lnTo>
                    <a:pt x="1831441" y="801539"/>
                  </a:lnTo>
                  <a:lnTo>
                    <a:pt x="1831441" y="183025"/>
                  </a:lnTo>
                  <a:lnTo>
                    <a:pt x="1824904" y="134368"/>
                  </a:lnTo>
                  <a:lnTo>
                    <a:pt x="1806454" y="90646"/>
                  </a:lnTo>
                  <a:lnTo>
                    <a:pt x="1777831" y="53604"/>
                  </a:lnTo>
                  <a:lnTo>
                    <a:pt x="1740776" y="24987"/>
                  </a:lnTo>
                  <a:lnTo>
                    <a:pt x="1697031" y="6537"/>
                  </a:lnTo>
                  <a:lnTo>
                    <a:pt x="164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9775" y="5459197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36" y="984565"/>
                  </a:moveTo>
                  <a:lnTo>
                    <a:pt x="1697031" y="978027"/>
                  </a:lnTo>
                  <a:lnTo>
                    <a:pt x="1740776" y="959575"/>
                  </a:lnTo>
                  <a:lnTo>
                    <a:pt x="1777831" y="930955"/>
                  </a:lnTo>
                  <a:lnTo>
                    <a:pt x="1806454" y="893913"/>
                  </a:lnTo>
                  <a:lnTo>
                    <a:pt x="1824904" y="850192"/>
                  </a:lnTo>
                  <a:lnTo>
                    <a:pt x="1831441" y="801539"/>
                  </a:lnTo>
                  <a:lnTo>
                    <a:pt x="1831441" y="183025"/>
                  </a:lnTo>
                  <a:lnTo>
                    <a:pt x="1824904" y="134368"/>
                  </a:lnTo>
                  <a:lnTo>
                    <a:pt x="1806454" y="90646"/>
                  </a:lnTo>
                  <a:lnTo>
                    <a:pt x="1777831" y="53604"/>
                  </a:lnTo>
                  <a:lnTo>
                    <a:pt x="1740776" y="24987"/>
                  </a:lnTo>
                  <a:lnTo>
                    <a:pt x="1697031" y="6537"/>
                  </a:lnTo>
                  <a:lnTo>
                    <a:pt x="1648336" y="0"/>
                  </a:lnTo>
                  <a:lnTo>
                    <a:pt x="183105" y="0"/>
                  </a:lnTo>
                  <a:lnTo>
                    <a:pt x="134410" y="6537"/>
                  </a:lnTo>
                  <a:lnTo>
                    <a:pt x="90664" y="24987"/>
                  </a:lnTo>
                  <a:lnTo>
                    <a:pt x="53610" y="53604"/>
                  </a:lnTo>
                  <a:lnTo>
                    <a:pt x="24987" y="90646"/>
                  </a:lnTo>
                  <a:lnTo>
                    <a:pt x="6537" y="134368"/>
                  </a:lnTo>
                  <a:lnTo>
                    <a:pt x="0" y="183025"/>
                  </a:lnTo>
                  <a:lnTo>
                    <a:pt x="0" y="801539"/>
                  </a:lnTo>
                  <a:lnTo>
                    <a:pt x="6537" y="850192"/>
                  </a:lnTo>
                  <a:lnTo>
                    <a:pt x="24987" y="893913"/>
                  </a:lnTo>
                  <a:lnTo>
                    <a:pt x="53610" y="930955"/>
                  </a:lnTo>
                  <a:lnTo>
                    <a:pt x="90664" y="959575"/>
                  </a:lnTo>
                  <a:lnTo>
                    <a:pt x="134410" y="978027"/>
                  </a:lnTo>
                  <a:lnTo>
                    <a:pt x="183105" y="984565"/>
                  </a:lnTo>
                  <a:lnTo>
                    <a:pt x="1648336" y="9845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64418" y="5912950"/>
            <a:ext cx="113284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000" spc="-719" baseline="-27777" dirty="0">
                <a:latin typeface="Microsoft Sans Serif"/>
                <a:cs typeface="Microsoft Sans Serif"/>
              </a:rPr>
              <a:t>п</a:t>
            </a:r>
            <a:r>
              <a:rPr sz="2000" spc="-480" dirty="0">
                <a:latin typeface="Microsoft Sans Serif"/>
                <a:cs typeface="Microsoft Sans Serif"/>
              </a:rPr>
              <a:t>п</a:t>
            </a:r>
            <a:r>
              <a:rPr sz="3000" spc="-719" baseline="-27777" dirty="0">
                <a:latin typeface="Microsoft Sans Serif"/>
                <a:cs typeface="Microsoft Sans Serif"/>
              </a:rPr>
              <a:t>р</a:t>
            </a:r>
            <a:r>
              <a:rPr sz="2000" spc="-480" dirty="0">
                <a:latin typeface="Microsoft Sans Serif"/>
                <a:cs typeface="Microsoft Sans Serif"/>
              </a:rPr>
              <a:t>р</a:t>
            </a:r>
            <a:r>
              <a:rPr sz="3000" spc="-719" baseline="-27777" dirty="0">
                <a:latin typeface="Microsoft Sans Serif"/>
                <a:cs typeface="Microsoft Sans Serif"/>
              </a:rPr>
              <a:t>о</a:t>
            </a:r>
            <a:r>
              <a:rPr sz="2000" spc="-480" dirty="0">
                <a:latin typeface="Microsoft Sans Serif"/>
                <a:cs typeface="Microsoft Sans Serif"/>
              </a:rPr>
              <a:t>о</a:t>
            </a:r>
            <a:r>
              <a:rPr sz="3000" spc="-719" baseline="-27777" dirty="0">
                <a:latin typeface="Microsoft Sans Serif"/>
                <a:cs typeface="Microsoft Sans Serif"/>
              </a:rPr>
              <a:t>е</a:t>
            </a:r>
            <a:r>
              <a:rPr sz="2000" spc="-480" dirty="0">
                <a:latin typeface="Microsoft Sans Serif"/>
                <a:cs typeface="Microsoft Sans Serif"/>
              </a:rPr>
              <a:t>е</a:t>
            </a:r>
            <a:r>
              <a:rPr sz="3000" spc="-719" baseline="-27777" dirty="0">
                <a:latin typeface="Microsoft Sans Serif"/>
                <a:cs typeface="Microsoft Sans Serif"/>
              </a:rPr>
              <a:t>к</a:t>
            </a:r>
            <a:r>
              <a:rPr sz="2000" spc="-480" dirty="0">
                <a:latin typeface="Microsoft Sans Serif"/>
                <a:cs typeface="Microsoft Sans Serif"/>
              </a:rPr>
              <a:t>к</a:t>
            </a:r>
            <a:r>
              <a:rPr sz="3000" spc="-719" baseline="-27777" dirty="0">
                <a:latin typeface="Microsoft Sans Serif"/>
                <a:cs typeface="Microsoft Sans Serif"/>
              </a:rPr>
              <a:t>т</a:t>
            </a:r>
            <a:r>
              <a:rPr sz="2000" spc="-480" dirty="0">
                <a:latin typeface="Microsoft Sans Serif"/>
                <a:cs typeface="Microsoft Sans Serif"/>
              </a:rPr>
              <a:t>т</a:t>
            </a:r>
            <a:r>
              <a:rPr sz="3000" spc="-719" baseline="-27777" dirty="0">
                <a:latin typeface="Microsoft Sans Serif"/>
                <a:cs typeface="Microsoft Sans Serif"/>
              </a:rPr>
              <a:t>а</a:t>
            </a:r>
            <a:r>
              <a:rPr sz="2000" spc="-480" dirty="0">
                <a:latin typeface="Microsoft Sans Serif"/>
                <a:cs typeface="Microsoft Sans Serif"/>
              </a:rPr>
              <a:t>а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14724" y="5274570"/>
            <a:ext cx="1835150" cy="988060"/>
            <a:chOff x="3714724" y="5274570"/>
            <a:chExt cx="1835150" cy="988060"/>
          </a:xfrm>
        </p:grpSpPr>
        <p:sp>
          <p:nvSpPr>
            <p:cNvPr id="11" name="object 11"/>
            <p:cNvSpPr/>
            <p:nvPr/>
          </p:nvSpPr>
          <p:spPr>
            <a:xfrm>
              <a:off x="3716311" y="5276158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36" y="0"/>
                  </a:moveTo>
                  <a:lnTo>
                    <a:pt x="183105" y="0"/>
                  </a:lnTo>
                  <a:lnTo>
                    <a:pt x="134410" y="6538"/>
                  </a:lnTo>
                  <a:lnTo>
                    <a:pt x="90664" y="24990"/>
                  </a:lnTo>
                  <a:lnTo>
                    <a:pt x="53610" y="53611"/>
                  </a:lnTo>
                  <a:lnTo>
                    <a:pt x="24987" y="90656"/>
                  </a:lnTo>
                  <a:lnTo>
                    <a:pt x="6537" y="134380"/>
                  </a:lnTo>
                  <a:lnTo>
                    <a:pt x="0" y="183038"/>
                  </a:lnTo>
                  <a:lnTo>
                    <a:pt x="0" y="801539"/>
                  </a:lnTo>
                  <a:lnTo>
                    <a:pt x="6537" y="850197"/>
                  </a:lnTo>
                  <a:lnTo>
                    <a:pt x="24987" y="893919"/>
                  </a:lnTo>
                  <a:lnTo>
                    <a:pt x="53610" y="930962"/>
                  </a:lnTo>
                  <a:lnTo>
                    <a:pt x="90664" y="959582"/>
                  </a:lnTo>
                  <a:lnTo>
                    <a:pt x="134410" y="978035"/>
                  </a:lnTo>
                  <a:lnTo>
                    <a:pt x="183105" y="984578"/>
                  </a:lnTo>
                  <a:lnTo>
                    <a:pt x="1648336" y="984578"/>
                  </a:lnTo>
                  <a:lnTo>
                    <a:pt x="1696986" y="978035"/>
                  </a:lnTo>
                  <a:lnTo>
                    <a:pt x="1740719" y="959582"/>
                  </a:lnTo>
                  <a:lnTo>
                    <a:pt x="1777783" y="930962"/>
                  </a:lnTo>
                  <a:lnTo>
                    <a:pt x="1806425" y="893919"/>
                  </a:lnTo>
                  <a:lnTo>
                    <a:pt x="1824895" y="850197"/>
                  </a:lnTo>
                  <a:lnTo>
                    <a:pt x="1831441" y="801539"/>
                  </a:lnTo>
                  <a:lnTo>
                    <a:pt x="1831441" y="183038"/>
                  </a:lnTo>
                  <a:lnTo>
                    <a:pt x="1824895" y="134380"/>
                  </a:lnTo>
                  <a:lnTo>
                    <a:pt x="1806425" y="90656"/>
                  </a:lnTo>
                  <a:lnTo>
                    <a:pt x="1777783" y="53611"/>
                  </a:lnTo>
                  <a:lnTo>
                    <a:pt x="1740719" y="24990"/>
                  </a:lnTo>
                  <a:lnTo>
                    <a:pt x="1696986" y="6538"/>
                  </a:lnTo>
                  <a:lnTo>
                    <a:pt x="164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16311" y="5276158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36" y="984578"/>
                  </a:moveTo>
                  <a:lnTo>
                    <a:pt x="1696986" y="978035"/>
                  </a:lnTo>
                  <a:lnTo>
                    <a:pt x="1740719" y="959582"/>
                  </a:lnTo>
                  <a:lnTo>
                    <a:pt x="1777783" y="930962"/>
                  </a:lnTo>
                  <a:lnTo>
                    <a:pt x="1806425" y="893919"/>
                  </a:lnTo>
                  <a:lnTo>
                    <a:pt x="1824895" y="850197"/>
                  </a:lnTo>
                  <a:lnTo>
                    <a:pt x="1831441" y="801539"/>
                  </a:lnTo>
                  <a:lnTo>
                    <a:pt x="1831441" y="183038"/>
                  </a:lnTo>
                  <a:lnTo>
                    <a:pt x="1824895" y="134380"/>
                  </a:lnTo>
                  <a:lnTo>
                    <a:pt x="1806425" y="90656"/>
                  </a:lnTo>
                  <a:lnTo>
                    <a:pt x="1777783" y="53611"/>
                  </a:lnTo>
                  <a:lnTo>
                    <a:pt x="1740719" y="24990"/>
                  </a:lnTo>
                  <a:lnTo>
                    <a:pt x="1696986" y="6538"/>
                  </a:lnTo>
                  <a:lnTo>
                    <a:pt x="1648336" y="0"/>
                  </a:lnTo>
                  <a:lnTo>
                    <a:pt x="183105" y="0"/>
                  </a:lnTo>
                  <a:lnTo>
                    <a:pt x="134410" y="6538"/>
                  </a:lnTo>
                  <a:lnTo>
                    <a:pt x="90664" y="24990"/>
                  </a:lnTo>
                  <a:lnTo>
                    <a:pt x="53610" y="53611"/>
                  </a:lnTo>
                  <a:lnTo>
                    <a:pt x="24987" y="90656"/>
                  </a:lnTo>
                  <a:lnTo>
                    <a:pt x="6537" y="134380"/>
                  </a:lnTo>
                  <a:lnTo>
                    <a:pt x="0" y="183038"/>
                  </a:lnTo>
                  <a:lnTo>
                    <a:pt x="0" y="801539"/>
                  </a:lnTo>
                  <a:lnTo>
                    <a:pt x="6537" y="850197"/>
                  </a:lnTo>
                  <a:lnTo>
                    <a:pt x="24987" y="893919"/>
                  </a:lnTo>
                  <a:lnTo>
                    <a:pt x="53610" y="930962"/>
                  </a:lnTo>
                  <a:lnTo>
                    <a:pt x="90664" y="959582"/>
                  </a:lnTo>
                  <a:lnTo>
                    <a:pt x="134410" y="978035"/>
                  </a:lnTo>
                  <a:lnTo>
                    <a:pt x="183105" y="984578"/>
                  </a:lnTo>
                  <a:lnTo>
                    <a:pt x="1648336" y="9845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45197" y="5574947"/>
            <a:ext cx="1517332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lang="uk-UA" sz="2000" spc="-350" dirty="0" smtClean="0">
                <a:latin typeface="Microsoft Sans Serif"/>
                <a:cs typeface="Microsoft Sans Serif"/>
              </a:rPr>
              <a:t>Виконавець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40825" y="3657298"/>
            <a:ext cx="1831975" cy="984885"/>
          </a:xfrm>
          <a:custGeom>
            <a:avLst/>
            <a:gdLst/>
            <a:ahLst/>
            <a:cxnLst/>
            <a:rect l="l" t="t" r="r" b="b"/>
            <a:pathLst>
              <a:path w="1831975" h="984885">
                <a:moveTo>
                  <a:pt x="1648336" y="984539"/>
                </a:moveTo>
                <a:lnTo>
                  <a:pt x="1696986" y="978006"/>
                </a:lnTo>
                <a:lnTo>
                  <a:pt x="1740719" y="959568"/>
                </a:lnTo>
                <a:lnTo>
                  <a:pt x="1777783" y="930963"/>
                </a:lnTo>
                <a:lnTo>
                  <a:pt x="1806425" y="893933"/>
                </a:lnTo>
                <a:lnTo>
                  <a:pt x="1824895" y="850216"/>
                </a:lnTo>
                <a:lnTo>
                  <a:pt x="1831441" y="801552"/>
                </a:lnTo>
                <a:lnTo>
                  <a:pt x="1831441" y="182986"/>
                </a:lnTo>
                <a:lnTo>
                  <a:pt x="1824895" y="134368"/>
                </a:lnTo>
                <a:lnTo>
                  <a:pt x="1806425" y="90663"/>
                </a:lnTo>
                <a:lnTo>
                  <a:pt x="1777783" y="53624"/>
                </a:lnTo>
                <a:lnTo>
                  <a:pt x="1740719" y="24999"/>
                </a:lnTo>
                <a:lnTo>
                  <a:pt x="1696986" y="6541"/>
                </a:lnTo>
                <a:lnTo>
                  <a:pt x="1648336" y="0"/>
                </a:lnTo>
                <a:lnTo>
                  <a:pt x="183105" y="0"/>
                </a:lnTo>
                <a:lnTo>
                  <a:pt x="134410" y="6541"/>
                </a:lnTo>
                <a:lnTo>
                  <a:pt x="90664" y="24999"/>
                </a:lnTo>
                <a:lnTo>
                  <a:pt x="53610" y="53624"/>
                </a:lnTo>
                <a:lnTo>
                  <a:pt x="24987" y="90663"/>
                </a:lnTo>
                <a:lnTo>
                  <a:pt x="6537" y="134368"/>
                </a:lnTo>
                <a:lnTo>
                  <a:pt x="0" y="182986"/>
                </a:lnTo>
                <a:lnTo>
                  <a:pt x="0" y="801552"/>
                </a:lnTo>
                <a:lnTo>
                  <a:pt x="6537" y="850216"/>
                </a:lnTo>
                <a:lnTo>
                  <a:pt x="24987" y="893933"/>
                </a:lnTo>
                <a:lnTo>
                  <a:pt x="53610" y="930963"/>
                </a:lnTo>
                <a:lnTo>
                  <a:pt x="90664" y="959568"/>
                </a:lnTo>
                <a:lnTo>
                  <a:pt x="134410" y="978006"/>
                </a:lnTo>
                <a:lnTo>
                  <a:pt x="183105" y="984539"/>
                </a:lnTo>
                <a:lnTo>
                  <a:pt x="1648336" y="98453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18129" y="4113623"/>
            <a:ext cx="877569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п</a:t>
            </a:r>
            <a:r>
              <a:rPr sz="1800" spc="15" dirty="0">
                <a:latin typeface="Microsoft Sans Serif"/>
                <a:cs typeface="Microsoft Sans Serif"/>
              </a:rPr>
              <a:t>рое</a:t>
            </a:r>
            <a:r>
              <a:rPr sz="1800" spc="-100" dirty="0">
                <a:latin typeface="Microsoft Sans Serif"/>
                <a:cs typeface="Microsoft Sans Serif"/>
              </a:rPr>
              <a:t>к</a:t>
            </a:r>
            <a:r>
              <a:rPr sz="1800" spc="15" dirty="0">
                <a:latin typeface="Microsoft Sans Serif"/>
                <a:cs typeface="Microsoft Sans Serif"/>
              </a:rPr>
              <a:t>та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49075" y="3529544"/>
            <a:ext cx="1835150" cy="988060"/>
            <a:chOff x="5949075" y="3529544"/>
            <a:chExt cx="1835150" cy="988060"/>
          </a:xfrm>
        </p:grpSpPr>
        <p:sp>
          <p:nvSpPr>
            <p:cNvPr id="17" name="object 17"/>
            <p:cNvSpPr/>
            <p:nvPr/>
          </p:nvSpPr>
          <p:spPr>
            <a:xfrm>
              <a:off x="5950663" y="3531131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36" y="0"/>
                  </a:moveTo>
                  <a:lnTo>
                    <a:pt x="183105" y="0"/>
                  </a:lnTo>
                  <a:lnTo>
                    <a:pt x="134455" y="6532"/>
                  </a:lnTo>
                  <a:lnTo>
                    <a:pt x="90722" y="24971"/>
                  </a:lnTo>
                  <a:lnTo>
                    <a:pt x="53658" y="53575"/>
                  </a:lnTo>
                  <a:lnTo>
                    <a:pt x="25016" y="90606"/>
                  </a:lnTo>
                  <a:lnTo>
                    <a:pt x="6545" y="134323"/>
                  </a:lnTo>
                  <a:lnTo>
                    <a:pt x="0" y="182986"/>
                  </a:lnTo>
                  <a:lnTo>
                    <a:pt x="0" y="801423"/>
                  </a:lnTo>
                  <a:lnTo>
                    <a:pt x="6545" y="850096"/>
                  </a:lnTo>
                  <a:lnTo>
                    <a:pt x="25016" y="893837"/>
                  </a:lnTo>
                  <a:lnTo>
                    <a:pt x="53658" y="930899"/>
                  </a:lnTo>
                  <a:lnTo>
                    <a:pt x="90722" y="959534"/>
                  </a:lnTo>
                  <a:lnTo>
                    <a:pt x="134455" y="977997"/>
                  </a:lnTo>
                  <a:lnTo>
                    <a:pt x="183105" y="984539"/>
                  </a:lnTo>
                  <a:lnTo>
                    <a:pt x="1648336" y="984539"/>
                  </a:lnTo>
                  <a:lnTo>
                    <a:pt x="1697031" y="977997"/>
                  </a:lnTo>
                  <a:lnTo>
                    <a:pt x="1740776" y="959534"/>
                  </a:lnTo>
                  <a:lnTo>
                    <a:pt x="1777831" y="930899"/>
                  </a:lnTo>
                  <a:lnTo>
                    <a:pt x="1806454" y="893837"/>
                  </a:lnTo>
                  <a:lnTo>
                    <a:pt x="1824904" y="850096"/>
                  </a:lnTo>
                  <a:lnTo>
                    <a:pt x="1831441" y="801423"/>
                  </a:lnTo>
                  <a:lnTo>
                    <a:pt x="1831441" y="182986"/>
                  </a:lnTo>
                  <a:lnTo>
                    <a:pt x="1824904" y="134323"/>
                  </a:lnTo>
                  <a:lnTo>
                    <a:pt x="1806454" y="90606"/>
                  </a:lnTo>
                  <a:lnTo>
                    <a:pt x="1777831" y="53575"/>
                  </a:lnTo>
                  <a:lnTo>
                    <a:pt x="1740776" y="24971"/>
                  </a:lnTo>
                  <a:lnTo>
                    <a:pt x="1697031" y="6532"/>
                  </a:lnTo>
                  <a:lnTo>
                    <a:pt x="164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50663" y="3531131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36" y="984539"/>
                  </a:moveTo>
                  <a:lnTo>
                    <a:pt x="1697031" y="977997"/>
                  </a:lnTo>
                  <a:lnTo>
                    <a:pt x="1740776" y="959534"/>
                  </a:lnTo>
                  <a:lnTo>
                    <a:pt x="1777831" y="930899"/>
                  </a:lnTo>
                  <a:lnTo>
                    <a:pt x="1806454" y="893837"/>
                  </a:lnTo>
                  <a:lnTo>
                    <a:pt x="1824904" y="850096"/>
                  </a:lnTo>
                  <a:lnTo>
                    <a:pt x="1831441" y="801423"/>
                  </a:lnTo>
                  <a:lnTo>
                    <a:pt x="1831441" y="182986"/>
                  </a:lnTo>
                  <a:lnTo>
                    <a:pt x="1824904" y="134323"/>
                  </a:lnTo>
                  <a:lnTo>
                    <a:pt x="1806454" y="90606"/>
                  </a:lnTo>
                  <a:lnTo>
                    <a:pt x="1777831" y="53575"/>
                  </a:lnTo>
                  <a:lnTo>
                    <a:pt x="1740776" y="24971"/>
                  </a:lnTo>
                  <a:lnTo>
                    <a:pt x="1697031" y="6532"/>
                  </a:lnTo>
                  <a:lnTo>
                    <a:pt x="1648336" y="0"/>
                  </a:lnTo>
                  <a:lnTo>
                    <a:pt x="183105" y="0"/>
                  </a:lnTo>
                  <a:lnTo>
                    <a:pt x="134455" y="6532"/>
                  </a:lnTo>
                  <a:lnTo>
                    <a:pt x="90722" y="24971"/>
                  </a:lnTo>
                  <a:lnTo>
                    <a:pt x="53658" y="53575"/>
                  </a:lnTo>
                  <a:lnTo>
                    <a:pt x="25016" y="90606"/>
                  </a:lnTo>
                  <a:lnTo>
                    <a:pt x="6545" y="134323"/>
                  </a:lnTo>
                  <a:lnTo>
                    <a:pt x="0" y="182986"/>
                  </a:lnTo>
                  <a:lnTo>
                    <a:pt x="0" y="801423"/>
                  </a:lnTo>
                  <a:lnTo>
                    <a:pt x="6545" y="850096"/>
                  </a:lnTo>
                  <a:lnTo>
                    <a:pt x="25016" y="893837"/>
                  </a:lnTo>
                  <a:lnTo>
                    <a:pt x="53658" y="930899"/>
                  </a:lnTo>
                  <a:lnTo>
                    <a:pt x="90722" y="959534"/>
                  </a:lnTo>
                  <a:lnTo>
                    <a:pt x="134455" y="977997"/>
                  </a:lnTo>
                  <a:lnTo>
                    <a:pt x="183105" y="984539"/>
                  </a:lnTo>
                  <a:lnTo>
                    <a:pt x="1648336" y="9845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27966" y="3987456"/>
            <a:ext cx="877569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п</a:t>
            </a:r>
            <a:r>
              <a:rPr sz="1800" spc="15" dirty="0">
                <a:latin typeface="Microsoft Sans Serif"/>
                <a:cs typeface="Microsoft Sans Serif"/>
              </a:rPr>
              <a:t>рое</a:t>
            </a:r>
            <a:r>
              <a:rPr sz="1800" spc="-100" dirty="0">
                <a:latin typeface="Microsoft Sans Serif"/>
                <a:cs typeface="Microsoft Sans Serif"/>
              </a:rPr>
              <a:t>к</a:t>
            </a:r>
            <a:r>
              <a:rPr sz="1800" spc="15" dirty="0">
                <a:latin typeface="Microsoft Sans Serif"/>
                <a:cs typeface="Microsoft Sans Serif"/>
              </a:rPr>
              <a:t>та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95611" y="3346427"/>
            <a:ext cx="1835150" cy="988060"/>
            <a:chOff x="6095611" y="3346427"/>
            <a:chExt cx="1835150" cy="988060"/>
          </a:xfrm>
        </p:grpSpPr>
        <p:sp>
          <p:nvSpPr>
            <p:cNvPr id="21" name="object 21"/>
            <p:cNvSpPr/>
            <p:nvPr/>
          </p:nvSpPr>
          <p:spPr>
            <a:xfrm>
              <a:off x="6097199" y="3348015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36" y="0"/>
                  </a:moveTo>
                  <a:lnTo>
                    <a:pt x="183105" y="0"/>
                  </a:lnTo>
                  <a:lnTo>
                    <a:pt x="134455" y="6542"/>
                  </a:lnTo>
                  <a:lnTo>
                    <a:pt x="90722" y="25004"/>
                  </a:lnTo>
                  <a:lnTo>
                    <a:pt x="53658" y="53640"/>
                  </a:lnTo>
                  <a:lnTo>
                    <a:pt x="25016" y="90701"/>
                  </a:lnTo>
                  <a:lnTo>
                    <a:pt x="6545" y="134442"/>
                  </a:lnTo>
                  <a:lnTo>
                    <a:pt x="0" y="183116"/>
                  </a:lnTo>
                  <a:lnTo>
                    <a:pt x="0" y="801552"/>
                  </a:lnTo>
                  <a:lnTo>
                    <a:pt x="6545" y="850216"/>
                  </a:lnTo>
                  <a:lnTo>
                    <a:pt x="25016" y="893933"/>
                  </a:lnTo>
                  <a:lnTo>
                    <a:pt x="53658" y="930963"/>
                  </a:lnTo>
                  <a:lnTo>
                    <a:pt x="90722" y="959568"/>
                  </a:lnTo>
                  <a:lnTo>
                    <a:pt x="134455" y="978006"/>
                  </a:lnTo>
                  <a:lnTo>
                    <a:pt x="183105" y="984539"/>
                  </a:lnTo>
                  <a:lnTo>
                    <a:pt x="1648336" y="984539"/>
                  </a:lnTo>
                  <a:lnTo>
                    <a:pt x="1697031" y="978006"/>
                  </a:lnTo>
                  <a:lnTo>
                    <a:pt x="1740776" y="959568"/>
                  </a:lnTo>
                  <a:lnTo>
                    <a:pt x="1777831" y="930963"/>
                  </a:lnTo>
                  <a:lnTo>
                    <a:pt x="1806454" y="893933"/>
                  </a:lnTo>
                  <a:lnTo>
                    <a:pt x="1824904" y="850216"/>
                  </a:lnTo>
                  <a:lnTo>
                    <a:pt x="1831441" y="801552"/>
                  </a:lnTo>
                  <a:lnTo>
                    <a:pt x="1831441" y="183116"/>
                  </a:lnTo>
                  <a:lnTo>
                    <a:pt x="1824904" y="134442"/>
                  </a:lnTo>
                  <a:lnTo>
                    <a:pt x="1806454" y="90701"/>
                  </a:lnTo>
                  <a:lnTo>
                    <a:pt x="1777831" y="53640"/>
                  </a:lnTo>
                  <a:lnTo>
                    <a:pt x="1740776" y="25004"/>
                  </a:lnTo>
                  <a:lnTo>
                    <a:pt x="1697031" y="6542"/>
                  </a:lnTo>
                  <a:lnTo>
                    <a:pt x="164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97199" y="3348015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36" y="984539"/>
                  </a:moveTo>
                  <a:lnTo>
                    <a:pt x="1697031" y="978006"/>
                  </a:lnTo>
                  <a:lnTo>
                    <a:pt x="1740776" y="959568"/>
                  </a:lnTo>
                  <a:lnTo>
                    <a:pt x="1777831" y="930963"/>
                  </a:lnTo>
                  <a:lnTo>
                    <a:pt x="1806454" y="893933"/>
                  </a:lnTo>
                  <a:lnTo>
                    <a:pt x="1824904" y="850216"/>
                  </a:lnTo>
                  <a:lnTo>
                    <a:pt x="1831441" y="801552"/>
                  </a:lnTo>
                  <a:lnTo>
                    <a:pt x="1831441" y="183116"/>
                  </a:lnTo>
                  <a:lnTo>
                    <a:pt x="1824904" y="134442"/>
                  </a:lnTo>
                  <a:lnTo>
                    <a:pt x="1806454" y="90701"/>
                  </a:lnTo>
                  <a:lnTo>
                    <a:pt x="1777831" y="53640"/>
                  </a:lnTo>
                  <a:lnTo>
                    <a:pt x="1740776" y="25004"/>
                  </a:lnTo>
                  <a:lnTo>
                    <a:pt x="1697031" y="6542"/>
                  </a:lnTo>
                  <a:lnTo>
                    <a:pt x="1648336" y="0"/>
                  </a:lnTo>
                  <a:lnTo>
                    <a:pt x="183105" y="0"/>
                  </a:lnTo>
                  <a:lnTo>
                    <a:pt x="134455" y="6542"/>
                  </a:lnTo>
                  <a:lnTo>
                    <a:pt x="90722" y="25004"/>
                  </a:lnTo>
                  <a:lnTo>
                    <a:pt x="53658" y="53640"/>
                  </a:lnTo>
                  <a:lnTo>
                    <a:pt x="25016" y="90701"/>
                  </a:lnTo>
                  <a:lnTo>
                    <a:pt x="6545" y="134442"/>
                  </a:lnTo>
                  <a:lnTo>
                    <a:pt x="0" y="183116"/>
                  </a:lnTo>
                  <a:lnTo>
                    <a:pt x="0" y="801552"/>
                  </a:lnTo>
                  <a:lnTo>
                    <a:pt x="6545" y="850216"/>
                  </a:lnTo>
                  <a:lnTo>
                    <a:pt x="25016" y="893933"/>
                  </a:lnTo>
                  <a:lnTo>
                    <a:pt x="53658" y="930963"/>
                  </a:lnTo>
                  <a:lnTo>
                    <a:pt x="90722" y="959568"/>
                  </a:lnTo>
                  <a:lnTo>
                    <a:pt x="134455" y="978006"/>
                  </a:lnTo>
                  <a:lnTo>
                    <a:pt x="183105" y="984539"/>
                  </a:lnTo>
                  <a:lnTo>
                    <a:pt x="1648336" y="9845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434815" y="3525404"/>
            <a:ext cx="115697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5" dirty="0">
                <a:latin typeface="Microsoft Sans Serif"/>
                <a:cs typeface="Microsoft Sans Serif"/>
              </a:rPr>
              <a:t>Менеджер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32317" y="3614645"/>
            <a:ext cx="1945005" cy="1114425"/>
            <a:chOff x="1132317" y="3614645"/>
            <a:chExt cx="1945005" cy="1114425"/>
          </a:xfrm>
        </p:grpSpPr>
        <p:sp>
          <p:nvSpPr>
            <p:cNvPr id="26" name="object 26"/>
            <p:cNvSpPr/>
            <p:nvPr/>
          </p:nvSpPr>
          <p:spPr>
            <a:xfrm>
              <a:off x="1133905" y="3742528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271" y="984539"/>
                  </a:moveTo>
                  <a:lnTo>
                    <a:pt x="1696976" y="978006"/>
                  </a:lnTo>
                  <a:lnTo>
                    <a:pt x="1740745" y="959568"/>
                  </a:lnTo>
                  <a:lnTo>
                    <a:pt x="1777831" y="930963"/>
                  </a:lnTo>
                  <a:lnTo>
                    <a:pt x="1806485" y="893933"/>
                  </a:lnTo>
                  <a:lnTo>
                    <a:pt x="1824959" y="850216"/>
                  </a:lnTo>
                  <a:lnTo>
                    <a:pt x="1831506" y="801552"/>
                  </a:lnTo>
                  <a:lnTo>
                    <a:pt x="1831506" y="182986"/>
                  </a:lnTo>
                  <a:lnTo>
                    <a:pt x="1824959" y="134323"/>
                  </a:lnTo>
                  <a:lnTo>
                    <a:pt x="1806485" y="90606"/>
                  </a:lnTo>
                  <a:lnTo>
                    <a:pt x="1777831" y="53575"/>
                  </a:lnTo>
                  <a:lnTo>
                    <a:pt x="1740745" y="24971"/>
                  </a:lnTo>
                  <a:lnTo>
                    <a:pt x="1696976" y="6532"/>
                  </a:lnTo>
                  <a:lnTo>
                    <a:pt x="1648271" y="0"/>
                  </a:lnTo>
                  <a:lnTo>
                    <a:pt x="183144" y="0"/>
                  </a:lnTo>
                  <a:lnTo>
                    <a:pt x="134457" y="6532"/>
                  </a:lnTo>
                  <a:lnTo>
                    <a:pt x="90708" y="24971"/>
                  </a:lnTo>
                  <a:lnTo>
                    <a:pt x="53642" y="53575"/>
                  </a:lnTo>
                  <a:lnTo>
                    <a:pt x="25005" y="90606"/>
                  </a:lnTo>
                  <a:lnTo>
                    <a:pt x="6542" y="134323"/>
                  </a:lnTo>
                  <a:lnTo>
                    <a:pt x="0" y="182986"/>
                  </a:lnTo>
                  <a:lnTo>
                    <a:pt x="0" y="801552"/>
                  </a:lnTo>
                  <a:lnTo>
                    <a:pt x="6542" y="850216"/>
                  </a:lnTo>
                  <a:lnTo>
                    <a:pt x="25005" y="893933"/>
                  </a:lnTo>
                  <a:lnTo>
                    <a:pt x="53642" y="930963"/>
                  </a:lnTo>
                  <a:lnTo>
                    <a:pt x="90708" y="959568"/>
                  </a:lnTo>
                  <a:lnTo>
                    <a:pt x="134457" y="978006"/>
                  </a:lnTo>
                  <a:lnTo>
                    <a:pt x="183144" y="984539"/>
                  </a:lnTo>
                  <a:lnTo>
                    <a:pt x="1648271" y="9845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43792" y="3616232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50" y="0"/>
                  </a:moveTo>
                  <a:lnTo>
                    <a:pt x="183145" y="0"/>
                  </a:lnTo>
                  <a:lnTo>
                    <a:pt x="134460" y="6542"/>
                  </a:lnTo>
                  <a:lnTo>
                    <a:pt x="90712" y="25004"/>
                  </a:lnTo>
                  <a:lnTo>
                    <a:pt x="53645" y="53640"/>
                  </a:lnTo>
                  <a:lnTo>
                    <a:pt x="25006" y="90701"/>
                  </a:lnTo>
                  <a:lnTo>
                    <a:pt x="6543" y="134442"/>
                  </a:lnTo>
                  <a:lnTo>
                    <a:pt x="0" y="183116"/>
                  </a:lnTo>
                  <a:lnTo>
                    <a:pt x="0" y="801552"/>
                  </a:lnTo>
                  <a:lnTo>
                    <a:pt x="6543" y="850225"/>
                  </a:lnTo>
                  <a:lnTo>
                    <a:pt x="25006" y="893966"/>
                  </a:lnTo>
                  <a:lnTo>
                    <a:pt x="53645" y="931028"/>
                  </a:lnTo>
                  <a:lnTo>
                    <a:pt x="90712" y="959664"/>
                  </a:lnTo>
                  <a:lnTo>
                    <a:pt x="134460" y="978126"/>
                  </a:lnTo>
                  <a:lnTo>
                    <a:pt x="183145" y="984668"/>
                  </a:lnTo>
                  <a:lnTo>
                    <a:pt x="1648350" y="984668"/>
                  </a:lnTo>
                  <a:lnTo>
                    <a:pt x="1697045" y="978126"/>
                  </a:lnTo>
                  <a:lnTo>
                    <a:pt x="1740791" y="959664"/>
                  </a:lnTo>
                  <a:lnTo>
                    <a:pt x="1777845" y="931028"/>
                  </a:lnTo>
                  <a:lnTo>
                    <a:pt x="1806468" y="893966"/>
                  </a:lnTo>
                  <a:lnTo>
                    <a:pt x="1824919" y="850225"/>
                  </a:lnTo>
                  <a:lnTo>
                    <a:pt x="1831456" y="801552"/>
                  </a:lnTo>
                  <a:lnTo>
                    <a:pt x="1831456" y="183116"/>
                  </a:lnTo>
                  <a:lnTo>
                    <a:pt x="1824919" y="134442"/>
                  </a:lnTo>
                  <a:lnTo>
                    <a:pt x="1806468" y="90701"/>
                  </a:lnTo>
                  <a:lnTo>
                    <a:pt x="1777845" y="53640"/>
                  </a:lnTo>
                  <a:lnTo>
                    <a:pt x="1740791" y="25004"/>
                  </a:lnTo>
                  <a:lnTo>
                    <a:pt x="1697045" y="6542"/>
                  </a:lnTo>
                  <a:lnTo>
                    <a:pt x="1648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43792" y="3616232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50" y="984668"/>
                  </a:moveTo>
                  <a:lnTo>
                    <a:pt x="1697045" y="978126"/>
                  </a:lnTo>
                  <a:lnTo>
                    <a:pt x="1740791" y="959664"/>
                  </a:lnTo>
                  <a:lnTo>
                    <a:pt x="1777845" y="931028"/>
                  </a:lnTo>
                  <a:lnTo>
                    <a:pt x="1806468" y="893966"/>
                  </a:lnTo>
                  <a:lnTo>
                    <a:pt x="1824919" y="850225"/>
                  </a:lnTo>
                  <a:lnTo>
                    <a:pt x="1831456" y="801552"/>
                  </a:lnTo>
                  <a:lnTo>
                    <a:pt x="1831456" y="183116"/>
                  </a:lnTo>
                  <a:lnTo>
                    <a:pt x="1824919" y="134442"/>
                  </a:lnTo>
                  <a:lnTo>
                    <a:pt x="1806468" y="90701"/>
                  </a:lnTo>
                  <a:lnTo>
                    <a:pt x="1777845" y="53640"/>
                  </a:lnTo>
                  <a:lnTo>
                    <a:pt x="1740791" y="25004"/>
                  </a:lnTo>
                  <a:lnTo>
                    <a:pt x="1697045" y="6542"/>
                  </a:lnTo>
                  <a:lnTo>
                    <a:pt x="1648350" y="0"/>
                  </a:lnTo>
                  <a:lnTo>
                    <a:pt x="183145" y="0"/>
                  </a:lnTo>
                  <a:lnTo>
                    <a:pt x="134460" y="6542"/>
                  </a:lnTo>
                  <a:lnTo>
                    <a:pt x="90712" y="25004"/>
                  </a:lnTo>
                  <a:lnTo>
                    <a:pt x="53645" y="53640"/>
                  </a:lnTo>
                  <a:lnTo>
                    <a:pt x="25006" y="90701"/>
                  </a:lnTo>
                  <a:lnTo>
                    <a:pt x="6543" y="134442"/>
                  </a:lnTo>
                  <a:lnTo>
                    <a:pt x="0" y="183116"/>
                  </a:lnTo>
                  <a:lnTo>
                    <a:pt x="0" y="801552"/>
                  </a:lnTo>
                  <a:lnTo>
                    <a:pt x="6543" y="850225"/>
                  </a:lnTo>
                  <a:lnTo>
                    <a:pt x="25006" y="893966"/>
                  </a:lnTo>
                  <a:lnTo>
                    <a:pt x="53645" y="931028"/>
                  </a:lnTo>
                  <a:lnTo>
                    <a:pt x="90712" y="959664"/>
                  </a:lnTo>
                  <a:lnTo>
                    <a:pt x="134460" y="978126"/>
                  </a:lnTo>
                  <a:lnTo>
                    <a:pt x="183145" y="984668"/>
                  </a:lnTo>
                  <a:lnTo>
                    <a:pt x="1648350" y="9846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85809" y="4072558"/>
            <a:ext cx="103822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700" spc="-637" baseline="-30864" dirty="0">
                <a:latin typeface="Microsoft Sans Serif"/>
                <a:cs typeface="Microsoft Sans Serif"/>
              </a:rPr>
              <a:t>п</a:t>
            </a:r>
            <a:r>
              <a:rPr sz="1800" spc="-425" dirty="0">
                <a:latin typeface="Microsoft Sans Serif"/>
                <a:cs typeface="Microsoft Sans Serif"/>
              </a:rPr>
              <a:t>п</a:t>
            </a:r>
            <a:r>
              <a:rPr sz="2700" spc="-637" baseline="-30864" dirty="0">
                <a:latin typeface="Microsoft Sans Serif"/>
                <a:cs typeface="Microsoft Sans Serif"/>
              </a:rPr>
              <a:t>р</a:t>
            </a:r>
            <a:r>
              <a:rPr sz="1800" spc="-425" dirty="0">
                <a:latin typeface="Microsoft Sans Serif"/>
                <a:cs typeface="Microsoft Sans Serif"/>
              </a:rPr>
              <a:t>р</a:t>
            </a:r>
            <a:r>
              <a:rPr sz="2700" spc="-637" baseline="-30864" dirty="0">
                <a:latin typeface="Microsoft Sans Serif"/>
                <a:cs typeface="Microsoft Sans Serif"/>
              </a:rPr>
              <a:t>о</a:t>
            </a:r>
            <a:r>
              <a:rPr sz="1800" spc="-425" dirty="0">
                <a:latin typeface="Microsoft Sans Serif"/>
                <a:cs typeface="Microsoft Sans Serif"/>
              </a:rPr>
              <a:t>о</a:t>
            </a:r>
            <a:r>
              <a:rPr sz="2700" spc="-637" baseline="-30864" dirty="0">
                <a:latin typeface="Microsoft Sans Serif"/>
                <a:cs typeface="Microsoft Sans Serif"/>
              </a:rPr>
              <a:t>е</a:t>
            </a:r>
            <a:r>
              <a:rPr sz="1800" spc="-425" dirty="0">
                <a:latin typeface="Microsoft Sans Serif"/>
                <a:cs typeface="Microsoft Sans Serif"/>
              </a:rPr>
              <a:t>е</a:t>
            </a:r>
            <a:r>
              <a:rPr sz="2700" spc="-637" baseline="-30864" dirty="0">
                <a:latin typeface="Microsoft Sans Serif"/>
                <a:cs typeface="Microsoft Sans Serif"/>
              </a:rPr>
              <a:t>кт</a:t>
            </a:r>
            <a:r>
              <a:rPr sz="1800" spc="-425" dirty="0">
                <a:latin typeface="Microsoft Sans Serif"/>
                <a:cs typeface="Microsoft Sans Serif"/>
              </a:rPr>
              <a:t>к</a:t>
            </a:r>
            <a:r>
              <a:rPr sz="2700" spc="-637" baseline="-30864" dirty="0">
                <a:latin typeface="Microsoft Sans Serif"/>
                <a:cs typeface="Microsoft Sans Serif"/>
              </a:rPr>
              <a:t>а</a:t>
            </a:r>
            <a:r>
              <a:rPr sz="1800" spc="-425" dirty="0">
                <a:latin typeface="Microsoft Sans Serif"/>
                <a:cs typeface="Microsoft Sans Serif"/>
              </a:rPr>
              <a:t>та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48812" y="3474123"/>
            <a:ext cx="1835150" cy="988060"/>
            <a:chOff x="1388729" y="3431658"/>
            <a:chExt cx="1835150" cy="988060"/>
          </a:xfrm>
        </p:grpSpPr>
        <p:sp>
          <p:nvSpPr>
            <p:cNvPr id="31" name="object 31"/>
            <p:cNvSpPr/>
            <p:nvPr/>
          </p:nvSpPr>
          <p:spPr>
            <a:xfrm>
              <a:off x="1390317" y="3433245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62" y="0"/>
                  </a:moveTo>
                  <a:lnTo>
                    <a:pt x="183144" y="0"/>
                  </a:lnTo>
                  <a:lnTo>
                    <a:pt x="134455" y="6541"/>
                  </a:lnTo>
                  <a:lnTo>
                    <a:pt x="90705" y="24999"/>
                  </a:lnTo>
                  <a:lnTo>
                    <a:pt x="53639" y="53624"/>
                  </a:lnTo>
                  <a:lnTo>
                    <a:pt x="25003" y="90663"/>
                  </a:lnTo>
                  <a:lnTo>
                    <a:pt x="6541" y="134368"/>
                  </a:lnTo>
                  <a:lnTo>
                    <a:pt x="0" y="182986"/>
                  </a:lnTo>
                  <a:lnTo>
                    <a:pt x="0" y="801552"/>
                  </a:lnTo>
                  <a:lnTo>
                    <a:pt x="6541" y="850216"/>
                  </a:lnTo>
                  <a:lnTo>
                    <a:pt x="25003" y="893933"/>
                  </a:lnTo>
                  <a:lnTo>
                    <a:pt x="53639" y="930963"/>
                  </a:lnTo>
                  <a:lnTo>
                    <a:pt x="90705" y="959568"/>
                  </a:lnTo>
                  <a:lnTo>
                    <a:pt x="134455" y="978006"/>
                  </a:lnTo>
                  <a:lnTo>
                    <a:pt x="183144" y="984539"/>
                  </a:lnTo>
                  <a:lnTo>
                    <a:pt x="1648362" y="984539"/>
                  </a:lnTo>
                  <a:lnTo>
                    <a:pt x="1697012" y="978006"/>
                  </a:lnTo>
                  <a:lnTo>
                    <a:pt x="1740745" y="959568"/>
                  </a:lnTo>
                  <a:lnTo>
                    <a:pt x="1777808" y="930963"/>
                  </a:lnTo>
                  <a:lnTo>
                    <a:pt x="1806451" y="893933"/>
                  </a:lnTo>
                  <a:lnTo>
                    <a:pt x="1824921" y="850216"/>
                  </a:lnTo>
                  <a:lnTo>
                    <a:pt x="1831467" y="801552"/>
                  </a:lnTo>
                  <a:lnTo>
                    <a:pt x="1831467" y="182986"/>
                  </a:lnTo>
                  <a:lnTo>
                    <a:pt x="1824921" y="134368"/>
                  </a:lnTo>
                  <a:lnTo>
                    <a:pt x="1806451" y="90663"/>
                  </a:lnTo>
                  <a:lnTo>
                    <a:pt x="1777808" y="53624"/>
                  </a:lnTo>
                  <a:lnTo>
                    <a:pt x="1740745" y="24999"/>
                  </a:lnTo>
                  <a:lnTo>
                    <a:pt x="1697012" y="6541"/>
                  </a:lnTo>
                  <a:lnTo>
                    <a:pt x="16483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uk-UA" dirty="0" smtClean="0"/>
                <a:t>Керівник структурного підрозділу</a:t>
              </a:r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390317" y="3433245"/>
              <a:ext cx="1831975" cy="984885"/>
            </a:xfrm>
            <a:custGeom>
              <a:avLst/>
              <a:gdLst/>
              <a:ahLst/>
              <a:cxnLst/>
              <a:rect l="l" t="t" r="r" b="b"/>
              <a:pathLst>
                <a:path w="1831975" h="984885">
                  <a:moveTo>
                    <a:pt x="1648362" y="984539"/>
                  </a:moveTo>
                  <a:lnTo>
                    <a:pt x="1697012" y="978006"/>
                  </a:lnTo>
                  <a:lnTo>
                    <a:pt x="1740745" y="959568"/>
                  </a:lnTo>
                  <a:lnTo>
                    <a:pt x="1777808" y="930963"/>
                  </a:lnTo>
                  <a:lnTo>
                    <a:pt x="1806451" y="893933"/>
                  </a:lnTo>
                  <a:lnTo>
                    <a:pt x="1824921" y="850216"/>
                  </a:lnTo>
                  <a:lnTo>
                    <a:pt x="1831467" y="801552"/>
                  </a:lnTo>
                  <a:lnTo>
                    <a:pt x="1831467" y="182986"/>
                  </a:lnTo>
                  <a:lnTo>
                    <a:pt x="1824921" y="134368"/>
                  </a:lnTo>
                  <a:lnTo>
                    <a:pt x="1806451" y="90663"/>
                  </a:lnTo>
                  <a:lnTo>
                    <a:pt x="1777808" y="53624"/>
                  </a:lnTo>
                  <a:lnTo>
                    <a:pt x="1740745" y="24999"/>
                  </a:lnTo>
                  <a:lnTo>
                    <a:pt x="1697012" y="6541"/>
                  </a:lnTo>
                  <a:lnTo>
                    <a:pt x="1648362" y="0"/>
                  </a:lnTo>
                  <a:lnTo>
                    <a:pt x="183144" y="0"/>
                  </a:lnTo>
                  <a:lnTo>
                    <a:pt x="134455" y="6541"/>
                  </a:lnTo>
                  <a:lnTo>
                    <a:pt x="90705" y="24999"/>
                  </a:lnTo>
                  <a:lnTo>
                    <a:pt x="53639" y="53624"/>
                  </a:lnTo>
                  <a:lnTo>
                    <a:pt x="25003" y="90663"/>
                  </a:lnTo>
                  <a:lnTo>
                    <a:pt x="6541" y="134368"/>
                  </a:lnTo>
                  <a:lnTo>
                    <a:pt x="0" y="182986"/>
                  </a:lnTo>
                  <a:lnTo>
                    <a:pt x="0" y="801552"/>
                  </a:lnTo>
                  <a:lnTo>
                    <a:pt x="6541" y="850216"/>
                  </a:lnTo>
                  <a:lnTo>
                    <a:pt x="25003" y="893933"/>
                  </a:lnTo>
                  <a:lnTo>
                    <a:pt x="53639" y="930963"/>
                  </a:lnTo>
                  <a:lnTo>
                    <a:pt x="90705" y="959568"/>
                  </a:lnTo>
                  <a:lnTo>
                    <a:pt x="134455" y="978006"/>
                  </a:lnTo>
                  <a:lnTo>
                    <a:pt x="183144" y="984539"/>
                  </a:lnTo>
                  <a:lnTo>
                    <a:pt x="1648362" y="9845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156426" y="2490029"/>
            <a:ext cx="5274945" cy="2969260"/>
            <a:chOff x="2156426" y="2490029"/>
            <a:chExt cx="5274945" cy="2969260"/>
          </a:xfrm>
        </p:grpSpPr>
        <p:sp>
          <p:nvSpPr>
            <p:cNvPr id="37" name="object 37"/>
            <p:cNvSpPr/>
            <p:nvPr/>
          </p:nvSpPr>
          <p:spPr>
            <a:xfrm>
              <a:off x="3353977" y="3813295"/>
              <a:ext cx="2611120" cy="26034"/>
            </a:xfrm>
            <a:custGeom>
              <a:avLst/>
              <a:gdLst/>
              <a:ahLst/>
              <a:cxnLst/>
              <a:rect l="l" t="t" r="r" b="b"/>
              <a:pathLst>
                <a:path w="2611120" h="26035">
                  <a:moveTo>
                    <a:pt x="2611028" y="25698"/>
                  </a:moveTo>
                  <a:lnTo>
                    <a:pt x="0" y="0"/>
                  </a:lnTo>
                </a:path>
              </a:pathLst>
            </a:custGeom>
            <a:ln w="154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21774" y="3765397"/>
              <a:ext cx="2875915" cy="121920"/>
            </a:xfrm>
            <a:custGeom>
              <a:avLst/>
              <a:gdLst/>
              <a:ahLst/>
              <a:cxnLst/>
              <a:rect l="l" t="t" r="r" b="b"/>
              <a:pathLst>
                <a:path w="2875915" h="121920">
                  <a:moveTo>
                    <a:pt x="144729" y="0"/>
                  </a:moveTo>
                  <a:lnTo>
                    <a:pt x="0" y="46482"/>
                  </a:lnTo>
                  <a:lnTo>
                    <a:pt x="143700" y="95948"/>
                  </a:lnTo>
                  <a:lnTo>
                    <a:pt x="144729" y="0"/>
                  </a:lnTo>
                  <a:close/>
                </a:path>
                <a:path w="2875915" h="121920">
                  <a:moveTo>
                    <a:pt x="2875419" y="74891"/>
                  </a:moveTo>
                  <a:lnTo>
                    <a:pt x="2731719" y="25438"/>
                  </a:lnTo>
                  <a:lnTo>
                    <a:pt x="2730690" y="121513"/>
                  </a:lnTo>
                  <a:lnTo>
                    <a:pt x="2875419" y="748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53977" y="4150859"/>
              <a:ext cx="2611120" cy="26034"/>
            </a:xfrm>
            <a:custGeom>
              <a:avLst/>
              <a:gdLst/>
              <a:ahLst/>
              <a:cxnLst/>
              <a:rect l="l" t="t" r="r" b="b"/>
              <a:pathLst>
                <a:path w="2611120" h="26035">
                  <a:moveTo>
                    <a:pt x="0" y="25827"/>
                  </a:moveTo>
                  <a:lnTo>
                    <a:pt x="2611028" y="0"/>
                  </a:lnTo>
                </a:path>
              </a:pathLst>
            </a:custGeom>
            <a:ln w="154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21774" y="4102950"/>
              <a:ext cx="2875915" cy="121920"/>
            </a:xfrm>
            <a:custGeom>
              <a:avLst/>
              <a:gdLst/>
              <a:ahLst/>
              <a:cxnLst/>
              <a:rect l="l" t="t" r="r" b="b"/>
              <a:pathLst>
                <a:path w="2875915" h="121920">
                  <a:moveTo>
                    <a:pt x="144729" y="121653"/>
                  </a:moveTo>
                  <a:lnTo>
                    <a:pt x="143700" y="25577"/>
                  </a:lnTo>
                  <a:lnTo>
                    <a:pt x="0" y="75031"/>
                  </a:lnTo>
                  <a:lnTo>
                    <a:pt x="144729" y="121653"/>
                  </a:lnTo>
                  <a:close/>
                </a:path>
                <a:path w="2875915" h="121920">
                  <a:moveTo>
                    <a:pt x="2875419" y="46621"/>
                  </a:moveTo>
                  <a:lnTo>
                    <a:pt x="2730690" y="0"/>
                  </a:lnTo>
                  <a:lnTo>
                    <a:pt x="2731719" y="96088"/>
                  </a:lnTo>
                  <a:lnTo>
                    <a:pt x="2875419" y="466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89171" y="2603928"/>
              <a:ext cx="1138555" cy="756285"/>
            </a:xfrm>
            <a:custGeom>
              <a:avLst/>
              <a:gdLst/>
              <a:ahLst/>
              <a:cxnLst/>
              <a:rect l="l" t="t" r="r" b="b"/>
              <a:pathLst>
                <a:path w="1138554" h="756285">
                  <a:moveTo>
                    <a:pt x="1138303" y="0"/>
                  </a:moveTo>
                  <a:lnTo>
                    <a:pt x="0" y="756225"/>
                  </a:lnTo>
                </a:path>
              </a:pathLst>
            </a:custGeom>
            <a:ln w="15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79064" y="2530716"/>
              <a:ext cx="1358900" cy="902969"/>
            </a:xfrm>
            <a:custGeom>
              <a:avLst/>
              <a:gdLst/>
              <a:ahLst/>
              <a:cxnLst/>
              <a:rect l="l" t="t" r="r" b="b"/>
              <a:pathLst>
                <a:path w="1358900" h="902970">
                  <a:moveTo>
                    <a:pt x="146799" y="862761"/>
                  </a:moveTo>
                  <a:lnTo>
                    <a:pt x="93560" y="782701"/>
                  </a:lnTo>
                  <a:lnTo>
                    <a:pt x="0" y="902538"/>
                  </a:lnTo>
                  <a:lnTo>
                    <a:pt x="146799" y="862761"/>
                  </a:lnTo>
                  <a:close/>
                </a:path>
                <a:path w="1358900" h="902970">
                  <a:moveTo>
                    <a:pt x="1358493" y="0"/>
                  </a:moveTo>
                  <a:lnTo>
                    <a:pt x="1211707" y="39776"/>
                  </a:lnTo>
                  <a:lnTo>
                    <a:pt x="1264945" y="119837"/>
                  </a:lnTo>
                  <a:lnTo>
                    <a:pt x="13584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75210" y="2581588"/>
              <a:ext cx="1715770" cy="715645"/>
            </a:xfrm>
            <a:custGeom>
              <a:avLst/>
              <a:gdLst/>
              <a:ahLst/>
              <a:cxnLst/>
              <a:rect l="l" t="t" r="r" b="b"/>
              <a:pathLst>
                <a:path w="1715770" h="715645">
                  <a:moveTo>
                    <a:pt x="1715660" y="715547"/>
                  </a:moveTo>
                  <a:lnTo>
                    <a:pt x="0" y="0"/>
                  </a:lnTo>
                </a:path>
              </a:pathLst>
            </a:custGeom>
            <a:ln w="154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53215" y="2530716"/>
              <a:ext cx="1960245" cy="817880"/>
            </a:xfrm>
            <a:custGeom>
              <a:avLst/>
              <a:gdLst/>
              <a:ahLst/>
              <a:cxnLst/>
              <a:rect l="l" t="t" r="r" b="b"/>
              <a:pathLst>
                <a:path w="1960245" h="817879">
                  <a:moveTo>
                    <a:pt x="151574" y="11239"/>
                  </a:moveTo>
                  <a:lnTo>
                    <a:pt x="0" y="0"/>
                  </a:lnTo>
                  <a:lnTo>
                    <a:pt x="114617" y="99822"/>
                  </a:lnTo>
                  <a:lnTo>
                    <a:pt x="151574" y="11239"/>
                  </a:lnTo>
                  <a:close/>
                </a:path>
                <a:path w="1960245" h="817879">
                  <a:moveTo>
                    <a:pt x="1959762" y="817308"/>
                  </a:moveTo>
                  <a:lnTo>
                    <a:pt x="1845144" y="717486"/>
                  </a:lnTo>
                  <a:lnTo>
                    <a:pt x="1808060" y="806196"/>
                  </a:lnTo>
                  <a:lnTo>
                    <a:pt x="1959762" y="8173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68383" y="4481062"/>
              <a:ext cx="1343025" cy="732155"/>
            </a:xfrm>
            <a:custGeom>
              <a:avLst/>
              <a:gdLst/>
              <a:ahLst/>
              <a:cxnLst/>
              <a:rect l="l" t="t" r="r" b="b"/>
              <a:pathLst>
                <a:path w="1343025" h="732154">
                  <a:moveTo>
                    <a:pt x="0" y="0"/>
                  </a:moveTo>
                  <a:lnTo>
                    <a:pt x="1342988" y="731818"/>
                  </a:lnTo>
                </a:path>
              </a:pathLst>
            </a:custGeom>
            <a:ln w="15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52331" y="4417796"/>
              <a:ext cx="1575435" cy="858519"/>
            </a:xfrm>
            <a:custGeom>
              <a:avLst/>
              <a:gdLst/>
              <a:ahLst/>
              <a:cxnLst/>
              <a:rect l="l" t="t" r="r" b="b"/>
              <a:pathLst>
                <a:path w="1575435" h="858520">
                  <a:moveTo>
                    <a:pt x="149644" y="26860"/>
                  </a:moveTo>
                  <a:lnTo>
                    <a:pt x="0" y="0"/>
                  </a:lnTo>
                  <a:lnTo>
                    <a:pt x="103644" y="111188"/>
                  </a:lnTo>
                  <a:lnTo>
                    <a:pt x="149644" y="26860"/>
                  </a:lnTo>
                  <a:close/>
                </a:path>
                <a:path w="1575435" h="858520">
                  <a:moveTo>
                    <a:pt x="1575079" y="858367"/>
                  </a:moveTo>
                  <a:lnTo>
                    <a:pt x="1471574" y="747179"/>
                  </a:lnTo>
                  <a:lnTo>
                    <a:pt x="1425435" y="831507"/>
                  </a:lnTo>
                  <a:lnTo>
                    <a:pt x="1575079" y="858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72368" y="4390020"/>
              <a:ext cx="1721485" cy="829310"/>
            </a:xfrm>
            <a:custGeom>
              <a:avLst/>
              <a:gdLst/>
              <a:ahLst/>
              <a:cxnLst/>
              <a:rect l="l" t="t" r="r" b="b"/>
              <a:pathLst>
                <a:path w="1721484" h="829310">
                  <a:moveTo>
                    <a:pt x="0" y="828800"/>
                  </a:moveTo>
                  <a:lnTo>
                    <a:pt x="1721475" y="0"/>
                  </a:lnTo>
                </a:path>
              </a:pathLst>
            </a:custGeom>
            <a:ln w="15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53215" y="4332566"/>
              <a:ext cx="1960245" cy="943610"/>
            </a:xfrm>
            <a:custGeom>
              <a:avLst/>
              <a:gdLst/>
              <a:ahLst/>
              <a:cxnLst/>
              <a:rect l="l" t="t" r="r" b="b"/>
              <a:pathLst>
                <a:path w="1960245" h="943610">
                  <a:moveTo>
                    <a:pt x="150799" y="924356"/>
                  </a:moveTo>
                  <a:lnTo>
                    <a:pt x="109067" y="837831"/>
                  </a:lnTo>
                  <a:lnTo>
                    <a:pt x="0" y="943597"/>
                  </a:lnTo>
                  <a:lnTo>
                    <a:pt x="150799" y="924356"/>
                  </a:lnTo>
                  <a:close/>
                </a:path>
                <a:path w="1960245" h="943610">
                  <a:moveTo>
                    <a:pt x="1959762" y="0"/>
                  </a:moveTo>
                  <a:lnTo>
                    <a:pt x="1808962" y="19367"/>
                  </a:lnTo>
                  <a:lnTo>
                    <a:pt x="1850694" y="105892"/>
                  </a:lnTo>
                  <a:lnTo>
                    <a:pt x="1959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99033" y="2581588"/>
              <a:ext cx="1715770" cy="715645"/>
            </a:xfrm>
            <a:custGeom>
              <a:avLst/>
              <a:gdLst/>
              <a:ahLst/>
              <a:cxnLst/>
              <a:rect l="l" t="t" r="r" b="b"/>
              <a:pathLst>
                <a:path w="1715770" h="715645">
                  <a:moveTo>
                    <a:pt x="1715660" y="715547"/>
                  </a:moveTo>
                  <a:lnTo>
                    <a:pt x="0" y="0"/>
                  </a:lnTo>
                </a:path>
              </a:pathLst>
            </a:custGeom>
            <a:ln w="154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77042" y="2530716"/>
              <a:ext cx="1960245" cy="817880"/>
            </a:xfrm>
            <a:custGeom>
              <a:avLst/>
              <a:gdLst/>
              <a:ahLst/>
              <a:cxnLst/>
              <a:rect l="l" t="t" r="r" b="b"/>
              <a:pathLst>
                <a:path w="1960245" h="817879">
                  <a:moveTo>
                    <a:pt x="151574" y="11239"/>
                  </a:moveTo>
                  <a:lnTo>
                    <a:pt x="0" y="0"/>
                  </a:lnTo>
                  <a:lnTo>
                    <a:pt x="114617" y="99822"/>
                  </a:lnTo>
                  <a:lnTo>
                    <a:pt x="151574" y="11239"/>
                  </a:lnTo>
                  <a:close/>
                </a:path>
                <a:path w="1960245" h="817879">
                  <a:moveTo>
                    <a:pt x="1959762" y="817308"/>
                  </a:moveTo>
                  <a:lnTo>
                    <a:pt x="1845144" y="717486"/>
                  </a:lnTo>
                  <a:lnTo>
                    <a:pt x="1808048" y="806196"/>
                  </a:lnTo>
                  <a:lnTo>
                    <a:pt x="1959762" y="8173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46461" y="2541943"/>
              <a:ext cx="1763395" cy="754380"/>
            </a:xfrm>
            <a:custGeom>
              <a:avLst/>
              <a:gdLst/>
              <a:ahLst/>
              <a:cxnLst/>
              <a:rect l="l" t="t" r="r" b="b"/>
              <a:pathLst>
                <a:path w="1763395" h="754379">
                  <a:moveTo>
                    <a:pt x="1763084" y="754159"/>
                  </a:moveTo>
                  <a:lnTo>
                    <a:pt x="0" y="0"/>
                  </a:lnTo>
                </a:path>
              </a:pathLst>
            </a:custGeom>
            <a:ln w="154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24855" y="2490038"/>
              <a:ext cx="2006600" cy="858519"/>
            </a:xfrm>
            <a:custGeom>
              <a:avLst/>
              <a:gdLst/>
              <a:ahLst/>
              <a:cxnLst/>
              <a:rect l="l" t="t" r="r" b="b"/>
              <a:pathLst>
                <a:path w="2006600" h="858520">
                  <a:moveTo>
                    <a:pt x="151447" y="12522"/>
                  </a:moveTo>
                  <a:lnTo>
                    <a:pt x="0" y="0"/>
                  </a:lnTo>
                  <a:lnTo>
                    <a:pt x="113715" y="100850"/>
                  </a:lnTo>
                  <a:lnTo>
                    <a:pt x="151447" y="12522"/>
                  </a:lnTo>
                  <a:close/>
                </a:path>
                <a:path w="2006600" h="858520">
                  <a:moveTo>
                    <a:pt x="2006155" y="857986"/>
                  </a:moveTo>
                  <a:lnTo>
                    <a:pt x="1892566" y="757123"/>
                  </a:lnTo>
                  <a:lnTo>
                    <a:pt x="1854708" y="845451"/>
                  </a:lnTo>
                  <a:lnTo>
                    <a:pt x="2006155" y="857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48775" y="2603928"/>
              <a:ext cx="1138555" cy="756285"/>
            </a:xfrm>
            <a:custGeom>
              <a:avLst/>
              <a:gdLst/>
              <a:ahLst/>
              <a:cxnLst/>
              <a:rect l="l" t="t" r="r" b="b"/>
              <a:pathLst>
                <a:path w="1138554" h="756285">
                  <a:moveTo>
                    <a:pt x="1138173" y="0"/>
                  </a:moveTo>
                  <a:lnTo>
                    <a:pt x="0" y="756225"/>
                  </a:lnTo>
                </a:path>
              </a:pathLst>
            </a:custGeom>
            <a:ln w="15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38678" y="2530716"/>
              <a:ext cx="1358900" cy="902969"/>
            </a:xfrm>
            <a:custGeom>
              <a:avLst/>
              <a:gdLst/>
              <a:ahLst/>
              <a:cxnLst/>
              <a:rect l="l" t="t" r="r" b="b"/>
              <a:pathLst>
                <a:path w="1358900" h="902970">
                  <a:moveTo>
                    <a:pt x="146659" y="862761"/>
                  </a:moveTo>
                  <a:lnTo>
                    <a:pt x="93421" y="782701"/>
                  </a:lnTo>
                  <a:lnTo>
                    <a:pt x="0" y="902538"/>
                  </a:lnTo>
                  <a:lnTo>
                    <a:pt x="146659" y="862761"/>
                  </a:lnTo>
                  <a:close/>
                </a:path>
                <a:path w="1358900" h="902970">
                  <a:moveTo>
                    <a:pt x="1358366" y="0"/>
                  </a:moveTo>
                  <a:lnTo>
                    <a:pt x="1211694" y="39776"/>
                  </a:lnTo>
                  <a:lnTo>
                    <a:pt x="1264805" y="119837"/>
                  </a:lnTo>
                  <a:lnTo>
                    <a:pt x="13583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96228" y="2603928"/>
              <a:ext cx="1138555" cy="756285"/>
            </a:xfrm>
            <a:custGeom>
              <a:avLst/>
              <a:gdLst/>
              <a:ahLst/>
              <a:cxnLst/>
              <a:rect l="l" t="t" r="r" b="b"/>
              <a:pathLst>
                <a:path w="1138554" h="756285">
                  <a:moveTo>
                    <a:pt x="1138173" y="0"/>
                  </a:moveTo>
                  <a:lnTo>
                    <a:pt x="0" y="756225"/>
                  </a:lnTo>
                </a:path>
              </a:pathLst>
            </a:custGeom>
            <a:ln w="15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86126" y="2530716"/>
              <a:ext cx="1358900" cy="902969"/>
            </a:xfrm>
            <a:custGeom>
              <a:avLst/>
              <a:gdLst/>
              <a:ahLst/>
              <a:cxnLst/>
              <a:rect l="l" t="t" r="r" b="b"/>
              <a:pathLst>
                <a:path w="1358900" h="902970">
                  <a:moveTo>
                    <a:pt x="146659" y="862761"/>
                  </a:moveTo>
                  <a:lnTo>
                    <a:pt x="93421" y="782701"/>
                  </a:lnTo>
                  <a:lnTo>
                    <a:pt x="0" y="902538"/>
                  </a:lnTo>
                  <a:lnTo>
                    <a:pt x="146659" y="862761"/>
                  </a:lnTo>
                  <a:close/>
                </a:path>
                <a:path w="1358900" h="902970">
                  <a:moveTo>
                    <a:pt x="1358366" y="0"/>
                  </a:moveTo>
                  <a:lnTo>
                    <a:pt x="1211694" y="39776"/>
                  </a:lnTo>
                  <a:lnTo>
                    <a:pt x="1264805" y="119837"/>
                  </a:lnTo>
                  <a:lnTo>
                    <a:pt x="13583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02172" y="4481062"/>
              <a:ext cx="1343025" cy="732155"/>
            </a:xfrm>
            <a:custGeom>
              <a:avLst/>
              <a:gdLst/>
              <a:ahLst/>
              <a:cxnLst/>
              <a:rect l="l" t="t" r="r" b="b"/>
              <a:pathLst>
                <a:path w="1343025" h="732154">
                  <a:moveTo>
                    <a:pt x="0" y="0"/>
                  </a:moveTo>
                  <a:lnTo>
                    <a:pt x="1342988" y="731818"/>
                  </a:lnTo>
                </a:path>
              </a:pathLst>
            </a:custGeom>
            <a:ln w="15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86126" y="4417796"/>
              <a:ext cx="1575435" cy="858519"/>
            </a:xfrm>
            <a:custGeom>
              <a:avLst/>
              <a:gdLst/>
              <a:ahLst/>
              <a:cxnLst/>
              <a:rect l="l" t="t" r="r" b="b"/>
              <a:pathLst>
                <a:path w="1575435" h="858520">
                  <a:moveTo>
                    <a:pt x="149631" y="26860"/>
                  </a:moveTo>
                  <a:lnTo>
                    <a:pt x="0" y="0"/>
                  </a:lnTo>
                  <a:lnTo>
                    <a:pt x="103505" y="111188"/>
                  </a:lnTo>
                  <a:lnTo>
                    <a:pt x="149631" y="26860"/>
                  </a:lnTo>
                  <a:close/>
                </a:path>
                <a:path w="1575435" h="858520">
                  <a:moveTo>
                    <a:pt x="1575066" y="858367"/>
                  </a:moveTo>
                  <a:lnTo>
                    <a:pt x="1471434" y="747179"/>
                  </a:lnTo>
                  <a:lnTo>
                    <a:pt x="1425435" y="831507"/>
                  </a:lnTo>
                  <a:lnTo>
                    <a:pt x="1575066" y="858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67129" y="4489973"/>
              <a:ext cx="1375410" cy="897255"/>
            </a:xfrm>
            <a:custGeom>
              <a:avLst/>
              <a:gdLst/>
              <a:ahLst/>
              <a:cxnLst/>
              <a:rect l="l" t="t" r="r" b="b"/>
              <a:pathLst>
                <a:path w="1375410" h="897254">
                  <a:moveTo>
                    <a:pt x="0" y="0"/>
                  </a:moveTo>
                  <a:lnTo>
                    <a:pt x="1375138" y="897010"/>
                  </a:lnTo>
                </a:path>
              </a:pathLst>
            </a:custGeom>
            <a:ln w="15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56421" y="4417796"/>
              <a:ext cx="1597025" cy="1042035"/>
            </a:xfrm>
            <a:custGeom>
              <a:avLst/>
              <a:gdLst/>
              <a:ahLst/>
              <a:cxnLst/>
              <a:rect l="l" t="t" r="r" b="b"/>
              <a:pathLst>
                <a:path w="1597025" h="1042035">
                  <a:moveTo>
                    <a:pt x="147040" y="38608"/>
                  </a:moveTo>
                  <a:lnTo>
                    <a:pt x="0" y="0"/>
                  </a:lnTo>
                  <a:lnTo>
                    <a:pt x="94488" y="119062"/>
                  </a:lnTo>
                  <a:lnTo>
                    <a:pt x="147040" y="38608"/>
                  </a:lnTo>
                  <a:close/>
                </a:path>
                <a:path w="1597025" h="1042035">
                  <a:moveTo>
                    <a:pt x="1596453" y="1041412"/>
                  </a:moveTo>
                  <a:lnTo>
                    <a:pt x="1501990" y="922401"/>
                  </a:lnTo>
                  <a:lnTo>
                    <a:pt x="1449400" y="1002855"/>
                  </a:lnTo>
                  <a:lnTo>
                    <a:pt x="1596453" y="1041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12893" y="4390020"/>
              <a:ext cx="1721485" cy="829310"/>
            </a:xfrm>
            <a:custGeom>
              <a:avLst/>
              <a:gdLst/>
              <a:ahLst/>
              <a:cxnLst/>
              <a:rect l="l" t="t" r="r" b="b"/>
              <a:pathLst>
                <a:path w="1721484" h="829310">
                  <a:moveTo>
                    <a:pt x="0" y="828800"/>
                  </a:moveTo>
                  <a:lnTo>
                    <a:pt x="1721475" y="0"/>
                  </a:lnTo>
                </a:path>
              </a:pathLst>
            </a:custGeom>
            <a:ln w="15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93742" y="4332566"/>
              <a:ext cx="1960245" cy="943610"/>
            </a:xfrm>
            <a:custGeom>
              <a:avLst/>
              <a:gdLst/>
              <a:ahLst/>
              <a:cxnLst/>
              <a:rect l="l" t="t" r="r" b="b"/>
              <a:pathLst>
                <a:path w="1960245" h="943610">
                  <a:moveTo>
                    <a:pt x="150799" y="924356"/>
                  </a:moveTo>
                  <a:lnTo>
                    <a:pt x="109067" y="837831"/>
                  </a:lnTo>
                  <a:lnTo>
                    <a:pt x="0" y="943597"/>
                  </a:lnTo>
                  <a:lnTo>
                    <a:pt x="150799" y="924356"/>
                  </a:lnTo>
                  <a:close/>
                </a:path>
                <a:path w="1960245" h="943610">
                  <a:moveTo>
                    <a:pt x="1959635" y="0"/>
                  </a:moveTo>
                  <a:lnTo>
                    <a:pt x="1808835" y="19367"/>
                  </a:lnTo>
                  <a:lnTo>
                    <a:pt x="1850567" y="105892"/>
                  </a:lnTo>
                  <a:lnTo>
                    <a:pt x="19596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83660" y="4390020"/>
              <a:ext cx="1721485" cy="829310"/>
            </a:xfrm>
            <a:custGeom>
              <a:avLst/>
              <a:gdLst/>
              <a:ahLst/>
              <a:cxnLst/>
              <a:rect l="l" t="t" r="r" b="b"/>
              <a:pathLst>
                <a:path w="1721484" h="829310">
                  <a:moveTo>
                    <a:pt x="0" y="828800"/>
                  </a:moveTo>
                  <a:lnTo>
                    <a:pt x="1721475" y="0"/>
                  </a:lnTo>
                </a:path>
              </a:pathLst>
            </a:custGeom>
            <a:ln w="15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64645" y="4332566"/>
              <a:ext cx="1960245" cy="943610"/>
            </a:xfrm>
            <a:custGeom>
              <a:avLst/>
              <a:gdLst/>
              <a:ahLst/>
              <a:cxnLst/>
              <a:rect l="l" t="t" r="r" b="b"/>
              <a:pathLst>
                <a:path w="1960245" h="943610">
                  <a:moveTo>
                    <a:pt x="150799" y="924356"/>
                  </a:moveTo>
                  <a:lnTo>
                    <a:pt x="109054" y="837831"/>
                  </a:lnTo>
                  <a:lnTo>
                    <a:pt x="0" y="943597"/>
                  </a:lnTo>
                  <a:lnTo>
                    <a:pt x="150799" y="924356"/>
                  </a:lnTo>
                  <a:close/>
                </a:path>
                <a:path w="1960245" h="943610">
                  <a:moveTo>
                    <a:pt x="1959622" y="0"/>
                  </a:moveTo>
                  <a:lnTo>
                    <a:pt x="1808822" y="19367"/>
                  </a:lnTo>
                  <a:lnTo>
                    <a:pt x="1850567" y="105892"/>
                  </a:lnTo>
                  <a:lnTo>
                    <a:pt x="1959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258267" y="386334"/>
            <a:ext cx="7151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/>
              <a:t>І</a:t>
            </a:r>
            <a:r>
              <a:rPr sz="3600" spc="-110" dirty="0"/>
              <a:t>н</a:t>
            </a:r>
            <a:r>
              <a:rPr sz="3600" spc="-105" dirty="0"/>
              <a:t>ф</a:t>
            </a:r>
            <a:r>
              <a:rPr sz="3600" spc="-95" dirty="0"/>
              <a:t>ор</a:t>
            </a:r>
            <a:r>
              <a:rPr sz="3600" spc="-195" dirty="0"/>
              <a:t>м</a:t>
            </a:r>
            <a:r>
              <a:rPr sz="3600" spc="-95" dirty="0"/>
              <a:t>а</a:t>
            </a:r>
            <a:r>
              <a:rPr sz="3600" spc="-120" dirty="0"/>
              <a:t>ці</a:t>
            </a:r>
            <a:r>
              <a:rPr sz="3600" spc="-110" dirty="0"/>
              <a:t>й</a:t>
            </a:r>
            <a:r>
              <a:rPr sz="3600" spc="-125" dirty="0"/>
              <a:t>н</a:t>
            </a:r>
            <a:r>
              <a:rPr sz="3600" spc="-25" dirty="0"/>
              <a:t>і</a:t>
            </a:r>
            <a:r>
              <a:rPr sz="3600" spc="-185" dirty="0"/>
              <a:t> </a:t>
            </a:r>
            <a:r>
              <a:rPr sz="3600" spc="-160" dirty="0"/>
              <a:t>п</a:t>
            </a:r>
            <a:r>
              <a:rPr sz="3600" spc="-180" dirty="0"/>
              <a:t>о</a:t>
            </a:r>
            <a:r>
              <a:rPr sz="3600" spc="-140" dirty="0"/>
              <a:t>т</a:t>
            </a:r>
            <a:r>
              <a:rPr sz="3600" spc="-95" dirty="0"/>
              <a:t>о</a:t>
            </a:r>
            <a:r>
              <a:rPr sz="3600" spc="-325" dirty="0"/>
              <a:t>к</a:t>
            </a:r>
            <a:r>
              <a:rPr sz="3600" spc="-5" dirty="0"/>
              <a:t>и</a:t>
            </a:r>
            <a:r>
              <a:rPr sz="3600" spc="-175" dirty="0"/>
              <a:t> </a:t>
            </a:r>
            <a:r>
              <a:rPr sz="3600" spc="-160" dirty="0"/>
              <a:t>п</a:t>
            </a:r>
            <a:r>
              <a:rPr sz="3600" spc="-95" dirty="0"/>
              <a:t>р</a:t>
            </a:r>
            <a:r>
              <a:rPr sz="3600" spc="-5" dirty="0"/>
              <a:t>и</a:t>
            </a:r>
            <a:r>
              <a:rPr sz="3600" spc="-160" dirty="0"/>
              <a:t> </a:t>
            </a:r>
            <a:r>
              <a:rPr sz="3600" spc="-100" dirty="0"/>
              <a:t>у</a:t>
            </a:r>
            <a:r>
              <a:rPr sz="3600" spc="-160" dirty="0"/>
              <a:t>п</a:t>
            </a:r>
            <a:r>
              <a:rPr sz="3600" spc="-95" dirty="0"/>
              <a:t>ра</a:t>
            </a:r>
            <a:r>
              <a:rPr sz="3600" spc="-185" dirty="0"/>
              <a:t>в</a:t>
            </a:r>
            <a:r>
              <a:rPr sz="3600" spc="-55" dirty="0"/>
              <a:t>л</a:t>
            </a:r>
            <a:r>
              <a:rPr sz="3600" spc="-120" dirty="0"/>
              <a:t>і</a:t>
            </a:r>
            <a:r>
              <a:rPr sz="3600" spc="-110" dirty="0"/>
              <a:t>н</a:t>
            </a:r>
            <a:r>
              <a:rPr sz="3600" spc="-125" dirty="0"/>
              <a:t>н</a:t>
            </a:r>
            <a:r>
              <a:rPr sz="3600" spc="-25" dirty="0"/>
              <a:t>і</a:t>
            </a:r>
            <a:endParaRPr sz="3600"/>
          </a:p>
        </p:txBody>
      </p:sp>
      <p:sp>
        <p:nvSpPr>
          <p:cNvPr id="67" name="object 67"/>
          <p:cNvSpPr txBox="1"/>
          <p:nvPr/>
        </p:nvSpPr>
        <p:spPr>
          <a:xfrm>
            <a:off x="258267" y="715517"/>
            <a:ext cx="2149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>
                <a:solidFill>
                  <a:srgbClr val="1F487C"/>
                </a:solidFill>
                <a:latin typeface="Microsoft Sans Serif"/>
                <a:cs typeface="Microsoft Sans Serif"/>
              </a:rPr>
              <a:t>проєктами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216" y="1502953"/>
            <a:ext cx="1821180" cy="979169"/>
          </a:xfrm>
          <a:custGeom>
            <a:avLst/>
            <a:gdLst/>
            <a:ahLst/>
            <a:cxnLst/>
            <a:rect l="l" t="t" r="r" b="b"/>
            <a:pathLst>
              <a:path w="1821179" h="979169">
                <a:moveTo>
                  <a:pt x="1638798" y="978927"/>
                </a:moveTo>
                <a:lnTo>
                  <a:pt x="1687225" y="972431"/>
                </a:lnTo>
                <a:lnTo>
                  <a:pt x="1730744" y="954098"/>
                </a:lnTo>
                <a:lnTo>
                  <a:pt x="1767618" y="925657"/>
                </a:lnTo>
                <a:lnTo>
                  <a:pt x="1796109" y="888837"/>
                </a:lnTo>
                <a:lnTo>
                  <a:pt x="1814478" y="845369"/>
                </a:lnTo>
                <a:lnTo>
                  <a:pt x="1820987" y="796983"/>
                </a:lnTo>
                <a:lnTo>
                  <a:pt x="1820987" y="181943"/>
                </a:lnTo>
                <a:lnTo>
                  <a:pt x="1814478" y="133602"/>
                </a:lnTo>
                <a:lnTo>
                  <a:pt x="1796109" y="90146"/>
                </a:lnTo>
                <a:lnTo>
                  <a:pt x="1767618" y="53318"/>
                </a:lnTo>
                <a:lnTo>
                  <a:pt x="1730744" y="24857"/>
                </a:lnTo>
                <a:lnTo>
                  <a:pt x="1687225" y="6504"/>
                </a:lnTo>
                <a:lnTo>
                  <a:pt x="1638798" y="0"/>
                </a:lnTo>
                <a:lnTo>
                  <a:pt x="182060" y="0"/>
                </a:lnTo>
                <a:lnTo>
                  <a:pt x="133642" y="6504"/>
                </a:lnTo>
                <a:lnTo>
                  <a:pt x="90147" y="24857"/>
                </a:lnTo>
                <a:lnTo>
                  <a:pt x="53304" y="53318"/>
                </a:lnTo>
                <a:lnTo>
                  <a:pt x="24844" y="90146"/>
                </a:lnTo>
                <a:lnTo>
                  <a:pt x="6499" y="133602"/>
                </a:lnTo>
                <a:lnTo>
                  <a:pt x="0" y="181943"/>
                </a:lnTo>
                <a:lnTo>
                  <a:pt x="0" y="796983"/>
                </a:lnTo>
                <a:lnTo>
                  <a:pt x="6499" y="845369"/>
                </a:lnTo>
                <a:lnTo>
                  <a:pt x="24844" y="888837"/>
                </a:lnTo>
                <a:lnTo>
                  <a:pt x="53304" y="925657"/>
                </a:lnTo>
                <a:lnTo>
                  <a:pt x="90147" y="954098"/>
                </a:lnTo>
                <a:lnTo>
                  <a:pt x="133642" y="972431"/>
                </a:lnTo>
                <a:lnTo>
                  <a:pt x="182060" y="978927"/>
                </a:lnTo>
                <a:lnTo>
                  <a:pt x="1638798" y="97892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29798" y="1579110"/>
            <a:ext cx="1254125" cy="758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" marR="5080" indent="-50165">
              <a:lnSpc>
                <a:spcPct val="101099"/>
              </a:lnSpc>
              <a:spcBef>
                <a:spcPts val="95"/>
              </a:spcBef>
            </a:pPr>
            <a:r>
              <a:rPr sz="2400" spc="20" dirty="0" err="1">
                <a:latin typeface="Microsoft Sans Serif"/>
                <a:cs typeface="Microsoft Sans Serif"/>
              </a:rPr>
              <a:t>С</a:t>
            </a:r>
            <a:r>
              <a:rPr sz="2400" spc="-20" dirty="0" err="1">
                <a:latin typeface="Microsoft Sans Serif"/>
                <a:cs typeface="Microsoft Sans Serif"/>
              </a:rPr>
              <a:t>п</a:t>
            </a:r>
            <a:r>
              <a:rPr sz="2400" spc="15" dirty="0" err="1">
                <a:latin typeface="Microsoft Sans Serif"/>
                <a:cs typeface="Microsoft Sans Serif"/>
              </a:rPr>
              <a:t>о</a:t>
            </a:r>
            <a:r>
              <a:rPr sz="2400" spc="5" dirty="0" err="1">
                <a:latin typeface="Microsoft Sans Serif"/>
                <a:cs typeface="Microsoft Sans Serif"/>
              </a:rPr>
              <a:t>н</a:t>
            </a:r>
            <a:r>
              <a:rPr sz="2400" spc="10" dirty="0" err="1">
                <a:latin typeface="Microsoft Sans Serif"/>
                <a:cs typeface="Microsoft Sans Serif"/>
              </a:rPr>
              <a:t>сор</a:t>
            </a:r>
            <a:r>
              <a:rPr sz="2400" spc="10" dirty="0">
                <a:latin typeface="Microsoft Sans Serif"/>
                <a:cs typeface="Microsoft Sans Serif"/>
              </a:rPr>
              <a:t>  </a:t>
            </a:r>
            <a:r>
              <a:rPr sz="2400" spc="-15" dirty="0" err="1" smtClean="0">
                <a:latin typeface="Microsoft Sans Serif"/>
                <a:cs typeface="Microsoft Sans Serif"/>
              </a:rPr>
              <a:t>про</a:t>
            </a:r>
            <a:r>
              <a:rPr lang="uk-UA" sz="2400" spc="-15" dirty="0" smtClean="0">
                <a:latin typeface="Microsoft Sans Serif"/>
                <a:cs typeface="Microsoft Sans Serif"/>
              </a:rPr>
              <a:t>є</a:t>
            </a:r>
            <a:r>
              <a:rPr sz="2400" spc="-15" dirty="0" err="1" smtClean="0">
                <a:latin typeface="Microsoft Sans Serif"/>
                <a:cs typeface="Microsoft Sans Serif"/>
              </a:rPr>
              <a:t>кт</a:t>
            </a:r>
            <a:r>
              <a:rPr lang="uk-UA" sz="2400" spc="-15" dirty="0" smtClean="0">
                <a:latin typeface="Microsoft Sans Serif"/>
                <a:cs typeface="Microsoft Sans Serif"/>
              </a:rPr>
              <a:t>у</a:t>
            </a:r>
            <a:endParaRPr sz="2400" dirty="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44629" y="3390269"/>
            <a:ext cx="1824355" cy="1038860"/>
            <a:chOff x="3644629" y="3390269"/>
            <a:chExt cx="1824355" cy="1038860"/>
          </a:xfrm>
        </p:grpSpPr>
        <p:sp>
          <p:nvSpPr>
            <p:cNvPr id="5" name="object 5"/>
            <p:cNvSpPr/>
            <p:nvPr/>
          </p:nvSpPr>
          <p:spPr>
            <a:xfrm>
              <a:off x="3646217" y="3391857"/>
              <a:ext cx="1821180" cy="1035685"/>
            </a:xfrm>
            <a:custGeom>
              <a:avLst/>
              <a:gdLst/>
              <a:ahLst/>
              <a:cxnLst/>
              <a:rect l="l" t="t" r="r" b="b"/>
              <a:pathLst>
                <a:path w="1821179" h="1035685">
                  <a:moveTo>
                    <a:pt x="1638798" y="0"/>
                  </a:moveTo>
                  <a:lnTo>
                    <a:pt x="182060" y="0"/>
                  </a:lnTo>
                  <a:lnTo>
                    <a:pt x="133642" y="6495"/>
                  </a:lnTo>
                  <a:lnTo>
                    <a:pt x="90147" y="24828"/>
                  </a:lnTo>
                  <a:lnTo>
                    <a:pt x="53304" y="53270"/>
                  </a:lnTo>
                  <a:lnTo>
                    <a:pt x="24844" y="90089"/>
                  </a:lnTo>
                  <a:lnTo>
                    <a:pt x="6499" y="133557"/>
                  </a:lnTo>
                  <a:lnTo>
                    <a:pt x="0" y="181943"/>
                  </a:lnTo>
                  <a:lnTo>
                    <a:pt x="0" y="853479"/>
                  </a:lnTo>
                  <a:lnTo>
                    <a:pt x="6499" y="901821"/>
                  </a:lnTo>
                  <a:lnTo>
                    <a:pt x="24844" y="945276"/>
                  </a:lnTo>
                  <a:lnTo>
                    <a:pt x="53304" y="982105"/>
                  </a:lnTo>
                  <a:lnTo>
                    <a:pt x="90147" y="1010566"/>
                  </a:lnTo>
                  <a:lnTo>
                    <a:pt x="133642" y="1028919"/>
                  </a:lnTo>
                  <a:lnTo>
                    <a:pt x="182060" y="1035423"/>
                  </a:lnTo>
                  <a:lnTo>
                    <a:pt x="1638798" y="1035423"/>
                  </a:lnTo>
                  <a:lnTo>
                    <a:pt x="1687225" y="1028919"/>
                  </a:lnTo>
                  <a:lnTo>
                    <a:pt x="1730744" y="1010566"/>
                  </a:lnTo>
                  <a:lnTo>
                    <a:pt x="1767618" y="982105"/>
                  </a:lnTo>
                  <a:lnTo>
                    <a:pt x="1796109" y="945276"/>
                  </a:lnTo>
                  <a:lnTo>
                    <a:pt x="1814478" y="901821"/>
                  </a:lnTo>
                  <a:lnTo>
                    <a:pt x="1820987" y="853479"/>
                  </a:lnTo>
                  <a:lnTo>
                    <a:pt x="1820987" y="181943"/>
                  </a:lnTo>
                  <a:lnTo>
                    <a:pt x="1814478" y="133557"/>
                  </a:lnTo>
                  <a:lnTo>
                    <a:pt x="1796109" y="90089"/>
                  </a:lnTo>
                  <a:lnTo>
                    <a:pt x="1767618" y="53270"/>
                  </a:lnTo>
                  <a:lnTo>
                    <a:pt x="1730744" y="24828"/>
                  </a:lnTo>
                  <a:lnTo>
                    <a:pt x="1687225" y="6495"/>
                  </a:lnTo>
                  <a:lnTo>
                    <a:pt x="163879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6216" y="3391857"/>
              <a:ext cx="1821180" cy="1035685"/>
            </a:xfrm>
            <a:custGeom>
              <a:avLst/>
              <a:gdLst/>
              <a:ahLst/>
              <a:cxnLst/>
              <a:rect l="l" t="t" r="r" b="b"/>
              <a:pathLst>
                <a:path w="1821179" h="1035685">
                  <a:moveTo>
                    <a:pt x="1638798" y="1035423"/>
                  </a:moveTo>
                  <a:lnTo>
                    <a:pt x="1687225" y="1028919"/>
                  </a:lnTo>
                  <a:lnTo>
                    <a:pt x="1730744" y="1010566"/>
                  </a:lnTo>
                  <a:lnTo>
                    <a:pt x="1767618" y="982105"/>
                  </a:lnTo>
                  <a:lnTo>
                    <a:pt x="1796109" y="945276"/>
                  </a:lnTo>
                  <a:lnTo>
                    <a:pt x="1814478" y="901821"/>
                  </a:lnTo>
                  <a:lnTo>
                    <a:pt x="1820987" y="853479"/>
                  </a:lnTo>
                  <a:lnTo>
                    <a:pt x="1820987" y="181943"/>
                  </a:lnTo>
                  <a:lnTo>
                    <a:pt x="1814478" y="133557"/>
                  </a:lnTo>
                  <a:lnTo>
                    <a:pt x="1796109" y="90089"/>
                  </a:lnTo>
                  <a:lnTo>
                    <a:pt x="1767618" y="53270"/>
                  </a:lnTo>
                  <a:lnTo>
                    <a:pt x="1730744" y="24828"/>
                  </a:lnTo>
                  <a:lnTo>
                    <a:pt x="1687225" y="6495"/>
                  </a:lnTo>
                  <a:lnTo>
                    <a:pt x="1638798" y="0"/>
                  </a:lnTo>
                  <a:lnTo>
                    <a:pt x="182060" y="0"/>
                  </a:lnTo>
                  <a:lnTo>
                    <a:pt x="133642" y="6495"/>
                  </a:lnTo>
                  <a:lnTo>
                    <a:pt x="90147" y="24828"/>
                  </a:lnTo>
                  <a:lnTo>
                    <a:pt x="53304" y="53270"/>
                  </a:lnTo>
                  <a:lnTo>
                    <a:pt x="24844" y="90089"/>
                  </a:lnTo>
                  <a:lnTo>
                    <a:pt x="6499" y="133557"/>
                  </a:lnTo>
                  <a:lnTo>
                    <a:pt x="0" y="181943"/>
                  </a:lnTo>
                  <a:lnTo>
                    <a:pt x="0" y="853479"/>
                  </a:lnTo>
                  <a:lnTo>
                    <a:pt x="6499" y="901821"/>
                  </a:lnTo>
                  <a:lnTo>
                    <a:pt x="24844" y="945276"/>
                  </a:lnTo>
                  <a:lnTo>
                    <a:pt x="53304" y="982105"/>
                  </a:lnTo>
                  <a:lnTo>
                    <a:pt x="90147" y="1010566"/>
                  </a:lnTo>
                  <a:lnTo>
                    <a:pt x="133642" y="1028919"/>
                  </a:lnTo>
                  <a:lnTo>
                    <a:pt x="182060" y="1035423"/>
                  </a:lnTo>
                  <a:lnTo>
                    <a:pt x="1638798" y="10354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55832" y="3496261"/>
            <a:ext cx="1602105" cy="758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815" marR="5080" indent="-412750">
              <a:lnSpc>
                <a:spcPct val="101099"/>
              </a:lnSpc>
              <a:spcBef>
                <a:spcPts val="95"/>
              </a:spcBef>
            </a:pPr>
            <a:r>
              <a:rPr sz="2400" spc="10" dirty="0" err="1" smtClean="0">
                <a:latin typeface="Microsoft Sans Serif"/>
                <a:cs typeface="Microsoft Sans Serif"/>
              </a:rPr>
              <a:t>П</a:t>
            </a:r>
            <a:r>
              <a:rPr sz="2400" spc="15" dirty="0" err="1" smtClean="0">
                <a:latin typeface="Microsoft Sans Serif"/>
                <a:cs typeface="Microsoft Sans Serif"/>
              </a:rPr>
              <a:t>ро</a:t>
            </a:r>
            <a:r>
              <a:rPr lang="uk-UA" sz="2400" spc="15" dirty="0" smtClean="0">
                <a:latin typeface="Microsoft Sans Serif"/>
                <a:cs typeface="Microsoft Sans Serif"/>
              </a:rPr>
              <a:t>є</a:t>
            </a:r>
            <a:r>
              <a:rPr sz="2400" spc="-140" dirty="0" err="1" smtClean="0">
                <a:latin typeface="Microsoft Sans Serif"/>
                <a:cs typeface="Microsoft Sans Serif"/>
              </a:rPr>
              <a:t>к</a:t>
            </a:r>
            <a:r>
              <a:rPr sz="2400" spc="10" dirty="0" err="1" smtClean="0">
                <a:latin typeface="Microsoft Sans Serif"/>
                <a:cs typeface="Microsoft Sans Serif"/>
              </a:rPr>
              <a:t>т</a:t>
            </a:r>
            <a:r>
              <a:rPr sz="2400" spc="5" dirty="0" err="1" smtClean="0">
                <a:latin typeface="Microsoft Sans Serif"/>
                <a:cs typeface="Microsoft Sans Serif"/>
              </a:rPr>
              <a:t>н</a:t>
            </a:r>
            <a:r>
              <a:rPr lang="uk-UA" sz="2400" spc="20" dirty="0" smtClean="0">
                <a:latin typeface="Microsoft Sans Serif"/>
                <a:cs typeface="Microsoft Sans Serif"/>
              </a:rPr>
              <a:t>и</a:t>
            </a:r>
            <a:r>
              <a:rPr sz="2400" spc="5" dirty="0" smtClean="0">
                <a:latin typeface="Microsoft Sans Serif"/>
                <a:cs typeface="Microsoft Sans Serif"/>
              </a:rPr>
              <a:t>й  </a:t>
            </a:r>
            <a:r>
              <a:rPr sz="2400" spc="15" dirty="0" err="1" smtClean="0">
                <a:latin typeface="Microsoft Sans Serif"/>
                <a:cs typeface="Microsoft Sans Serif"/>
              </a:rPr>
              <a:t>оф</a:t>
            </a:r>
            <a:r>
              <a:rPr lang="uk-UA" sz="2400" spc="15" dirty="0" smtClean="0">
                <a:latin typeface="Microsoft Sans Serif"/>
                <a:cs typeface="Microsoft Sans Serif"/>
              </a:rPr>
              <a:t>і</a:t>
            </a:r>
            <a:r>
              <a:rPr sz="2400" spc="15" dirty="0" smtClean="0">
                <a:latin typeface="Microsoft Sans Serif"/>
                <a:cs typeface="Microsoft Sans Serif"/>
              </a:rPr>
              <a:t>с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4583" y="5534814"/>
            <a:ext cx="1821180" cy="979169"/>
          </a:xfrm>
          <a:custGeom>
            <a:avLst/>
            <a:gdLst/>
            <a:ahLst/>
            <a:cxnLst/>
            <a:rect l="l" t="t" r="r" b="b"/>
            <a:pathLst>
              <a:path w="1821179" h="979170">
                <a:moveTo>
                  <a:pt x="1638927" y="978951"/>
                </a:moveTo>
                <a:lnTo>
                  <a:pt x="1687299" y="972450"/>
                </a:lnTo>
                <a:lnTo>
                  <a:pt x="1730782" y="954105"/>
                </a:lnTo>
                <a:lnTo>
                  <a:pt x="1767634" y="925649"/>
                </a:lnTo>
                <a:lnTo>
                  <a:pt x="1796114" y="888818"/>
                </a:lnTo>
                <a:lnTo>
                  <a:pt x="1814478" y="845347"/>
                </a:lnTo>
                <a:lnTo>
                  <a:pt x="1820987" y="796970"/>
                </a:lnTo>
                <a:lnTo>
                  <a:pt x="1820987" y="181982"/>
                </a:lnTo>
                <a:lnTo>
                  <a:pt x="1814478" y="133602"/>
                </a:lnTo>
                <a:lnTo>
                  <a:pt x="1796114" y="90129"/>
                </a:lnTo>
                <a:lnTo>
                  <a:pt x="1767634" y="53299"/>
                </a:lnTo>
                <a:lnTo>
                  <a:pt x="1730782" y="24844"/>
                </a:lnTo>
                <a:lnTo>
                  <a:pt x="1687299" y="6500"/>
                </a:lnTo>
                <a:lnTo>
                  <a:pt x="1638927" y="0"/>
                </a:lnTo>
                <a:lnTo>
                  <a:pt x="182060" y="0"/>
                </a:lnTo>
                <a:lnTo>
                  <a:pt x="133642" y="6500"/>
                </a:lnTo>
                <a:lnTo>
                  <a:pt x="90147" y="24844"/>
                </a:lnTo>
                <a:lnTo>
                  <a:pt x="53304" y="53299"/>
                </a:lnTo>
                <a:lnTo>
                  <a:pt x="24844" y="90129"/>
                </a:lnTo>
                <a:lnTo>
                  <a:pt x="6499" y="133602"/>
                </a:lnTo>
                <a:lnTo>
                  <a:pt x="0" y="181982"/>
                </a:lnTo>
                <a:lnTo>
                  <a:pt x="0" y="796970"/>
                </a:lnTo>
                <a:lnTo>
                  <a:pt x="6499" y="845347"/>
                </a:lnTo>
                <a:lnTo>
                  <a:pt x="24844" y="888818"/>
                </a:lnTo>
                <a:lnTo>
                  <a:pt x="53304" y="925649"/>
                </a:lnTo>
                <a:lnTo>
                  <a:pt x="90147" y="954104"/>
                </a:lnTo>
                <a:lnTo>
                  <a:pt x="133642" y="972450"/>
                </a:lnTo>
                <a:lnTo>
                  <a:pt x="182060" y="978951"/>
                </a:lnTo>
                <a:lnTo>
                  <a:pt x="1638927" y="97895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61702" y="5711132"/>
            <a:ext cx="947419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5" dirty="0">
                <a:latin typeface="Microsoft Sans Serif"/>
                <a:cs typeface="Microsoft Sans Serif"/>
              </a:rPr>
              <a:t>С</a:t>
            </a:r>
            <a:r>
              <a:rPr sz="1800" spc="-15" dirty="0">
                <a:latin typeface="Microsoft Sans Serif"/>
                <a:cs typeface="Microsoft Sans Serif"/>
              </a:rPr>
              <a:t>п</a:t>
            </a:r>
            <a:r>
              <a:rPr sz="1800" spc="10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н</a:t>
            </a:r>
            <a:r>
              <a:rPr sz="1800" spc="10" dirty="0">
                <a:latin typeface="Microsoft Sans Serif"/>
                <a:cs typeface="Microsoft Sans Serif"/>
              </a:rPr>
              <a:t>сор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77768" y="5404982"/>
            <a:ext cx="1824355" cy="982344"/>
            <a:chOff x="3532206" y="5407714"/>
            <a:chExt cx="1824355" cy="982344"/>
          </a:xfrm>
        </p:grpSpPr>
        <p:sp>
          <p:nvSpPr>
            <p:cNvPr id="11" name="object 11"/>
            <p:cNvSpPr/>
            <p:nvPr/>
          </p:nvSpPr>
          <p:spPr>
            <a:xfrm>
              <a:off x="3533794" y="5409302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79" h="979170">
                  <a:moveTo>
                    <a:pt x="1638927" y="0"/>
                  </a:moveTo>
                  <a:lnTo>
                    <a:pt x="182060" y="0"/>
                  </a:lnTo>
                  <a:lnTo>
                    <a:pt x="133687" y="6501"/>
                  </a:lnTo>
                  <a:lnTo>
                    <a:pt x="90204" y="24847"/>
                  </a:lnTo>
                  <a:lnTo>
                    <a:pt x="53352" y="53303"/>
                  </a:lnTo>
                  <a:lnTo>
                    <a:pt x="24873" y="90135"/>
                  </a:lnTo>
                  <a:lnTo>
                    <a:pt x="6508" y="133606"/>
                  </a:lnTo>
                  <a:lnTo>
                    <a:pt x="0" y="181982"/>
                  </a:lnTo>
                  <a:lnTo>
                    <a:pt x="0" y="796970"/>
                  </a:lnTo>
                  <a:lnTo>
                    <a:pt x="6508" y="845350"/>
                  </a:lnTo>
                  <a:lnTo>
                    <a:pt x="24873" y="888823"/>
                  </a:lnTo>
                  <a:lnTo>
                    <a:pt x="53352" y="925653"/>
                  </a:lnTo>
                  <a:lnTo>
                    <a:pt x="90204" y="954108"/>
                  </a:lnTo>
                  <a:lnTo>
                    <a:pt x="133687" y="972452"/>
                  </a:lnTo>
                  <a:lnTo>
                    <a:pt x="182060" y="978952"/>
                  </a:lnTo>
                  <a:lnTo>
                    <a:pt x="1638927" y="978952"/>
                  </a:lnTo>
                  <a:lnTo>
                    <a:pt x="1687344" y="972452"/>
                  </a:lnTo>
                  <a:lnTo>
                    <a:pt x="1730840" y="954108"/>
                  </a:lnTo>
                  <a:lnTo>
                    <a:pt x="1767683" y="925653"/>
                  </a:lnTo>
                  <a:lnTo>
                    <a:pt x="1796142" y="888823"/>
                  </a:lnTo>
                  <a:lnTo>
                    <a:pt x="1814487" y="845350"/>
                  </a:lnTo>
                  <a:lnTo>
                    <a:pt x="1820987" y="796970"/>
                  </a:lnTo>
                  <a:lnTo>
                    <a:pt x="1820987" y="181982"/>
                  </a:lnTo>
                  <a:lnTo>
                    <a:pt x="1814487" y="133606"/>
                  </a:lnTo>
                  <a:lnTo>
                    <a:pt x="1796142" y="90135"/>
                  </a:lnTo>
                  <a:lnTo>
                    <a:pt x="1767683" y="53303"/>
                  </a:lnTo>
                  <a:lnTo>
                    <a:pt x="1730840" y="24847"/>
                  </a:lnTo>
                  <a:lnTo>
                    <a:pt x="1687344" y="6501"/>
                  </a:lnTo>
                  <a:lnTo>
                    <a:pt x="1638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3794" y="5409302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79" h="979170">
                  <a:moveTo>
                    <a:pt x="1638927" y="978952"/>
                  </a:moveTo>
                  <a:lnTo>
                    <a:pt x="1687344" y="972452"/>
                  </a:lnTo>
                  <a:lnTo>
                    <a:pt x="1730840" y="954108"/>
                  </a:lnTo>
                  <a:lnTo>
                    <a:pt x="1767683" y="925653"/>
                  </a:lnTo>
                  <a:lnTo>
                    <a:pt x="1796142" y="888823"/>
                  </a:lnTo>
                  <a:lnTo>
                    <a:pt x="1814487" y="845350"/>
                  </a:lnTo>
                  <a:lnTo>
                    <a:pt x="1820987" y="796970"/>
                  </a:lnTo>
                  <a:lnTo>
                    <a:pt x="1820987" y="181982"/>
                  </a:lnTo>
                  <a:lnTo>
                    <a:pt x="1814487" y="133606"/>
                  </a:lnTo>
                  <a:lnTo>
                    <a:pt x="1796142" y="90135"/>
                  </a:lnTo>
                  <a:lnTo>
                    <a:pt x="1767683" y="53303"/>
                  </a:lnTo>
                  <a:lnTo>
                    <a:pt x="1730840" y="24847"/>
                  </a:lnTo>
                  <a:lnTo>
                    <a:pt x="1687344" y="6501"/>
                  </a:lnTo>
                  <a:lnTo>
                    <a:pt x="1638927" y="0"/>
                  </a:lnTo>
                  <a:lnTo>
                    <a:pt x="182060" y="0"/>
                  </a:lnTo>
                  <a:lnTo>
                    <a:pt x="133687" y="6501"/>
                  </a:lnTo>
                  <a:lnTo>
                    <a:pt x="90204" y="24847"/>
                  </a:lnTo>
                  <a:lnTo>
                    <a:pt x="53352" y="53303"/>
                  </a:lnTo>
                  <a:lnTo>
                    <a:pt x="24873" y="90135"/>
                  </a:lnTo>
                  <a:lnTo>
                    <a:pt x="6508" y="133606"/>
                  </a:lnTo>
                  <a:lnTo>
                    <a:pt x="0" y="181982"/>
                  </a:lnTo>
                  <a:lnTo>
                    <a:pt x="0" y="796970"/>
                  </a:lnTo>
                  <a:lnTo>
                    <a:pt x="6508" y="845350"/>
                  </a:lnTo>
                  <a:lnTo>
                    <a:pt x="24873" y="888823"/>
                  </a:lnTo>
                  <a:lnTo>
                    <a:pt x="53352" y="925653"/>
                  </a:lnTo>
                  <a:lnTo>
                    <a:pt x="90204" y="954108"/>
                  </a:lnTo>
                  <a:lnTo>
                    <a:pt x="133687" y="972452"/>
                  </a:lnTo>
                  <a:lnTo>
                    <a:pt x="182060" y="978952"/>
                  </a:lnTo>
                  <a:lnTo>
                    <a:pt x="1638927" y="978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73691" y="5862966"/>
            <a:ext cx="103251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700" spc="-644" baseline="-30864" dirty="0">
                <a:latin typeface="Microsoft Sans Serif"/>
                <a:cs typeface="Microsoft Sans Serif"/>
              </a:rPr>
              <a:t>п</a:t>
            </a:r>
            <a:r>
              <a:rPr sz="1800" spc="-430" dirty="0">
                <a:latin typeface="Microsoft Sans Serif"/>
                <a:cs typeface="Microsoft Sans Serif"/>
              </a:rPr>
              <a:t>п</a:t>
            </a:r>
            <a:r>
              <a:rPr sz="2700" spc="-644" baseline="-30864" dirty="0">
                <a:latin typeface="Microsoft Sans Serif"/>
                <a:cs typeface="Microsoft Sans Serif"/>
              </a:rPr>
              <a:t>р</a:t>
            </a:r>
            <a:r>
              <a:rPr sz="1800" spc="-430" dirty="0">
                <a:latin typeface="Microsoft Sans Serif"/>
                <a:cs typeface="Microsoft Sans Serif"/>
              </a:rPr>
              <a:t>р</a:t>
            </a:r>
            <a:r>
              <a:rPr sz="2700" spc="-644" baseline="-30864" dirty="0">
                <a:latin typeface="Microsoft Sans Serif"/>
                <a:cs typeface="Microsoft Sans Serif"/>
              </a:rPr>
              <a:t>о</a:t>
            </a:r>
            <a:r>
              <a:rPr sz="1800" spc="-430" dirty="0">
                <a:latin typeface="Microsoft Sans Serif"/>
                <a:cs typeface="Microsoft Sans Serif"/>
              </a:rPr>
              <a:t>о</a:t>
            </a:r>
            <a:r>
              <a:rPr sz="2700" spc="-644" baseline="-30864" dirty="0">
                <a:latin typeface="Microsoft Sans Serif"/>
                <a:cs typeface="Microsoft Sans Serif"/>
              </a:rPr>
              <a:t>е</a:t>
            </a:r>
            <a:r>
              <a:rPr sz="1800" spc="-430" dirty="0">
                <a:latin typeface="Microsoft Sans Serif"/>
                <a:cs typeface="Microsoft Sans Serif"/>
              </a:rPr>
              <a:t>е</a:t>
            </a:r>
            <a:r>
              <a:rPr sz="2700" spc="-644" baseline="-30864" dirty="0">
                <a:latin typeface="Microsoft Sans Serif"/>
                <a:cs typeface="Microsoft Sans Serif"/>
              </a:rPr>
              <a:t>кт</a:t>
            </a:r>
            <a:r>
              <a:rPr sz="1800" spc="-430" dirty="0">
                <a:latin typeface="Microsoft Sans Serif"/>
                <a:cs typeface="Microsoft Sans Serif"/>
              </a:rPr>
              <a:t>к</a:t>
            </a:r>
            <a:r>
              <a:rPr sz="2700" spc="-644" baseline="-30864" dirty="0">
                <a:latin typeface="Microsoft Sans Serif"/>
                <a:cs typeface="Microsoft Sans Serif"/>
              </a:rPr>
              <a:t>а</a:t>
            </a:r>
            <a:r>
              <a:rPr sz="1800" spc="-430" dirty="0">
                <a:latin typeface="Microsoft Sans Serif"/>
                <a:cs typeface="Microsoft Sans Serif"/>
              </a:rPr>
              <a:t>та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77906" y="5225758"/>
            <a:ext cx="1824355" cy="982344"/>
            <a:chOff x="3677906" y="5225758"/>
            <a:chExt cx="1824355" cy="982344"/>
          </a:xfrm>
        </p:grpSpPr>
        <p:sp>
          <p:nvSpPr>
            <p:cNvPr id="15" name="object 15"/>
            <p:cNvSpPr/>
            <p:nvPr/>
          </p:nvSpPr>
          <p:spPr>
            <a:xfrm>
              <a:off x="3679494" y="5227345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79" h="979170">
                  <a:moveTo>
                    <a:pt x="1638927" y="0"/>
                  </a:moveTo>
                  <a:lnTo>
                    <a:pt x="182060" y="0"/>
                  </a:lnTo>
                  <a:lnTo>
                    <a:pt x="133687" y="6498"/>
                  </a:lnTo>
                  <a:lnTo>
                    <a:pt x="90204" y="24837"/>
                  </a:lnTo>
                  <a:lnTo>
                    <a:pt x="53352" y="53286"/>
                  </a:lnTo>
                  <a:lnTo>
                    <a:pt x="24873" y="90110"/>
                  </a:lnTo>
                  <a:lnTo>
                    <a:pt x="6508" y="133578"/>
                  </a:lnTo>
                  <a:lnTo>
                    <a:pt x="0" y="181956"/>
                  </a:lnTo>
                  <a:lnTo>
                    <a:pt x="0" y="796944"/>
                  </a:lnTo>
                  <a:lnTo>
                    <a:pt x="6508" y="845320"/>
                  </a:lnTo>
                  <a:lnTo>
                    <a:pt x="24873" y="888791"/>
                  </a:lnTo>
                  <a:lnTo>
                    <a:pt x="53352" y="925623"/>
                  </a:lnTo>
                  <a:lnTo>
                    <a:pt x="90204" y="954079"/>
                  </a:lnTo>
                  <a:lnTo>
                    <a:pt x="133687" y="972426"/>
                  </a:lnTo>
                  <a:lnTo>
                    <a:pt x="182060" y="978927"/>
                  </a:lnTo>
                  <a:lnTo>
                    <a:pt x="1638927" y="978927"/>
                  </a:lnTo>
                  <a:lnTo>
                    <a:pt x="1687344" y="972426"/>
                  </a:lnTo>
                  <a:lnTo>
                    <a:pt x="1730840" y="954079"/>
                  </a:lnTo>
                  <a:lnTo>
                    <a:pt x="1767683" y="925623"/>
                  </a:lnTo>
                  <a:lnTo>
                    <a:pt x="1796142" y="888791"/>
                  </a:lnTo>
                  <a:lnTo>
                    <a:pt x="1814487" y="845320"/>
                  </a:lnTo>
                  <a:lnTo>
                    <a:pt x="1820987" y="796944"/>
                  </a:lnTo>
                  <a:lnTo>
                    <a:pt x="1820987" y="181956"/>
                  </a:lnTo>
                  <a:lnTo>
                    <a:pt x="1814487" y="133578"/>
                  </a:lnTo>
                  <a:lnTo>
                    <a:pt x="1796142" y="90110"/>
                  </a:lnTo>
                  <a:lnTo>
                    <a:pt x="1767683" y="53286"/>
                  </a:lnTo>
                  <a:lnTo>
                    <a:pt x="1730840" y="24837"/>
                  </a:lnTo>
                  <a:lnTo>
                    <a:pt x="1687344" y="6498"/>
                  </a:lnTo>
                  <a:lnTo>
                    <a:pt x="1638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79494" y="5227345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79" h="979170">
                  <a:moveTo>
                    <a:pt x="1638927" y="978927"/>
                  </a:moveTo>
                  <a:lnTo>
                    <a:pt x="1687344" y="972426"/>
                  </a:lnTo>
                  <a:lnTo>
                    <a:pt x="1730840" y="954079"/>
                  </a:lnTo>
                  <a:lnTo>
                    <a:pt x="1767683" y="925623"/>
                  </a:lnTo>
                  <a:lnTo>
                    <a:pt x="1796142" y="888791"/>
                  </a:lnTo>
                  <a:lnTo>
                    <a:pt x="1814487" y="845320"/>
                  </a:lnTo>
                  <a:lnTo>
                    <a:pt x="1820987" y="796944"/>
                  </a:lnTo>
                  <a:lnTo>
                    <a:pt x="1820987" y="181956"/>
                  </a:lnTo>
                  <a:lnTo>
                    <a:pt x="1814487" y="133578"/>
                  </a:lnTo>
                  <a:lnTo>
                    <a:pt x="1796142" y="90110"/>
                  </a:lnTo>
                  <a:lnTo>
                    <a:pt x="1767683" y="53286"/>
                  </a:lnTo>
                  <a:lnTo>
                    <a:pt x="1730840" y="24837"/>
                  </a:lnTo>
                  <a:lnTo>
                    <a:pt x="1687344" y="6498"/>
                  </a:lnTo>
                  <a:lnTo>
                    <a:pt x="1638927" y="0"/>
                  </a:lnTo>
                  <a:lnTo>
                    <a:pt x="182060" y="0"/>
                  </a:lnTo>
                  <a:lnTo>
                    <a:pt x="133687" y="6498"/>
                  </a:lnTo>
                  <a:lnTo>
                    <a:pt x="90204" y="24837"/>
                  </a:lnTo>
                  <a:lnTo>
                    <a:pt x="53352" y="53286"/>
                  </a:lnTo>
                  <a:lnTo>
                    <a:pt x="24873" y="90110"/>
                  </a:lnTo>
                  <a:lnTo>
                    <a:pt x="6508" y="133578"/>
                  </a:lnTo>
                  <a:lnTo>
                    <a:pt x="0" y="181956"/>
                  </a:lnTo>
                  <a:lnTo>
                    <a:pt x="0" y="796944"/>
                  </a:lnTo>
                  <a:lnTo>
                    <a:pt x="6508" y="845320"/>
                  </a:lnTo>
                  <a:lnTo>
                    <a:pt x="24873" y="888791"/>
                  </a:lnTo>
                  <a:lnTo>
                    <a:pt x="53352" y="925623"/>
                  </a:lnTo>
                  <a:lnTo>
                    <a:pt x="90204" y="954079"/>
                  </a:lnTo>
                  <a:lnTo>
                    <a:pt x="133687" y="972426"/>
                  </a:lnTo>
                  <a:lnTo>
                    <a:pt x="182060" y="978927"/>
                  </a:lnTo>
                  <a:lnTo>
                    <a:pt x="1638927" y="9789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43240" y="5542311"/>
            <a:ext cx="1494155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lang="uk-UA" sz="1800" spc="-320" dirty="0" smtClean="0">
                <a:latin typeface="Microsoft Sans Serif"/>
                <a:cs typeface="Microsoft Sans Serif"/>
              </a:rPr>
              <a:t>Виконавець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13208" y="3602049"/>
            <a:ext cx="1821180" cy="979169"/>
          </a:xfrm>
          <a:custGeom>
            <a:avLst/>
            <a:gdLst/>
            <a:ahLst/>
            <a:cxnLst/>
            <a:rect l="l" t="t" r="r" b="b"/>
            <a:pathLst>
              <a:path w="1821179" h="979170">
                <a:moveTo>
                  <a:pt x="1638927" y="978927"/>
                </a:moveTo>
                <a:lnTo>
                  <a:pt x="1687299" y="972431"/>
                </a:lnTo>
                <a:lnTo>
                  <a:pt x="1730782" y="954098"/>
                </a:lnTo>
                <a:lnTo>
                  <a:pt x="1767634" y="925657"/>
                </a:lnTo>
                <a:lnTo>
                  <a:pt x="1796114" y="888837"/>
                </a:lnTo>
                <a:lnTo>
                  <a:pt x="1814478" y="845369"/>
                </a:lnTo>
                <a:lnTo>
                  <a:pt x="1820987" y="796983"/>
                </a:lnTo>
                <a:lnTo>
                  <a:pt x="1820987" y="181943"/>
                </a:lnTo>
                <a:lnTo>
                  <a:pt x="1814478" y="133602"/>
                </a:lnTo>
                <a:lnTo>
                  <a:pt x="1796114" y="90146"/>
                </a:lnTo>
                <a:lnTo>
                  <a:pt x="1767634" y="53318"/>
                </a:lnTo>
                <a:lnTo>
                  <a:pt x="1730782" y="24857"/>
                </a:lnTo>
                <a:lnTo>
                  <a:pt x="1687299" y="6504"/>
                </a:lnTo>
                <a:lnTo>
                  <a:pt x="1638927" y="0"/>
                </a:lnTo>
                <a:lnTo>
                  <a:pt x="182060" y="0"/>
                </a:lnTo>
                <a:lnTo>
                  <a:pt x="133642" y="6504"/>
                </a:lnTo>
                <a:lnTo>
                  <a:pt x="90147" y="24857"/>
                </a:lnTo>
                <a:lnTo>
                  <a:pt x="53304" y="53318"/>
                </a:lnTo>
                <a:lnTo>
                  <a:pt x="24844" y="90146"/>
                </a:lnTo>
                <a:lnTo>
                  <a:pt x="6499" y="133602"/>
                </a:lnTo>
                <a:lnTo>
                  <a:pt x="0" y="181943"/>
                </a:lnTo>
                <a:lnTo>
                  <a:pt x="0" y="796983"/>
                </a:lnTo>
                <a:lnTo>
                  <a:pt x="6499" y="845369"/>
                </a:lnTo>
                <a:lnTo>
                  <a:pt x="24844" y="888837"/>
                </a:lnTo>
                <a:lnTo>
                  <a:pt x="53304" y="925657"/>
                </a:lnTo>
                <a:lnTo>
                  <a:pt x="90147" y="954098"/>
                </a:lnTo>
                <a:lnTo>
                  <a:pt x="133642" y="972431"/>
                </a:lnTo>
                <a:lnTo>
                  <a:pt x="182060" y="978927"/>
                </a:lnTo>
                <a:lnTo>
                  <a:pt x="1638927" y="97892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87715" y="4055700"/>
            <a:ext cx="87249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</a:t>
            </a:r>
            <a:r>
              <a:rPr sz="1800" spc="10" dirty="0">
                <a:latin typeface="Microsoft Sans Serif"/>
                <a:cs typeface="Microsoft Sans Serif"/>
              </a:rPr>
              <a:t>рое</a:t>
            </a:r>
            <a:r>
              <a:rPr sz="1800" spc="-105" dirty="0">
                <a:latin typeface="Microsoft Sans Serif"/>
                <a:cs typeface="Microsoft Sans Serif"/>
              </a:rPr>
              <a:t>к</a:t>
            </a:r>
            <a:r>
              <a:rPr sz="1800" spc="10" dirty="0">
                <a:latin typeface="Microsoft Sans Serif"/>
                <a:cs typeface="Microsoft Sans Serif"/>
              </a:rPr>
              <a:t>та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20831" y="3475014"/>
            <a:ext cx="1824355" cy="982344"/>
            <a:chOff x="5920831" y="3475014"/>
            <a:chExt cx="1824355" cy="982344"/>
          </a:xfrm>
        </p:grpSpPr>
        <p:sp>
          <p:nvSpPr>
            <p:cNvPr id="21" name="object 21"/>
            <p:cNvSpPr/>
            <p:nvPr/>
          </p:nvSpPr>
          <p:spPr>
            <a:xfrm>
              <a:off x="5922419" y="3476601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79" h="979170">
                  <a:moveTo>
                    <a:pt x="1638927" y="0"/>
                  </a:moveTo>
                  <a:lnTo>
                    <a:pt x="182060" y="0"/>
                  </a:lnTo>
                  <a:lnTo>
                    <a:pt x="133687" y="6495"/>
                  </a:lnTo>
                  <a:lnTo>
                    <a:pt x="90204" y="24828"/>
                  </a:lnTo>
                  <a:lnTo>
                    <a:pt x="53352" y="53270"/>
                  </a:lnTo>
                  <a:lnTo>
                    <a:pt x="24873" y="90089"/>
                  </a:lnTo>
                  <a:lnTo>
                    <a:pt x="6508" y="133557"/>
                  </a:lnTo>
                  <a:lnTo>
                    <a:pt x="0" y="181943"/>
                  </a:lnTo>
                  <a:lnTo>
                    <a:pt x="0" y="796855"/>
                  </a:lnTo>
                  <a:lnTo>
                    <a:pt x="6508" y="845250"/>
                  </a:lnTo>
                  <a:lnTo>
                    <a:pt x="24873" y="888742"/>
                  </a:lnTo>
                  <a:lnTo>
                    <a:pt x="53352" y="925592"/>
                  </a:lnTo>
                  <a:lnTo>
                    <a:pt x="90204" y="954065"/>
                  </a:lnTo>
                  <a:lnTo>
                    <a:pt x="133687" y="972422"/>
                  </a:lnTo>
                  <a:lnTo>
                    <a:pt x="182060" y="978927"/>
                  </a:lnTo>
                  <a:lnTo>
                    <a:pt x="1638927" y="978927"/>
                  </a:lnTo>
                  <a:lnTo>
                    <a:pt x="1687344" y="972422"/>
                  </a:lnTo>
                  <a:lnTo>
                    <a:pt x="1730840" y="954065"/>
                  </a:lnTo>
                  <a:lnTo>
                    <a:pt x="1767683" y="925592"/>
                  </a:lnTo>
                  <a:lnTo>
                    <a:pt x="1796142" y="888742"/>
                  </a:lnTo>
                  <a:lnTo>
                    <a:pt x="1814487" y="845250"/>
                  </a:lnTo>
                  <a:lnTo>
                    <a:pt x="1820987" y="796855"/>
                  </a:lnTo>
                  <a:lnTo>
                    <a:pt x="1820987" y="181943"/>
                  </a:lnTo>
                  <a:lnTo>
                    <a:pt x="1814487" y="133557"/>
                  </a:lnTo>
                  <a:lnTo>
                    <a:pt x="1796142" y="90089"/>
                  </a:lnTo>
                  <a:lnTo>
                    <a:pt x="1767683" y="53270"/>
                  </a:lnTo>
                  <a:lnTo>
                    <a:pt x="1730840" y="24828"/>
                  </a:lnTo>
                  <a:lnTo>
                    <a:pt x="1687344" y="6495"/>
                  </a:lnTo>
                  <a:lnTo>
                    <a:pt x="1638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22419" y="3476601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79" h="979170">
                  <a:moveTo>
                    <a:pt x="1638927" y="978927"/>
                  </a:moveTo>
                  <a:lnTo>
                    <a:pt x="1687344" y="972422"/>
                  </a:lnTo>
                  <a:lnTo>
                    <a:pt x="1730840" y="954065"/>
                  </a:lnTo>
                  <a:lnTo>
                    <a:pt x="1767683" y="925592"/>
                  </a:lnTo>
                  <a:lnTo>
                    <a:pt x="1796142" y="888742"/>
                  </a:lnTo>
                  <a:lnTo>
                    <a:pt x="1814487" y="845250"/>
                  </a:lnTo>
                  <a:lnTo>
                    <a:pt x="1820987" y="796855"/>
                  </a:lnTo>
                  <a:lnTo>
                    <a:pt x="1820987" y="181943"/>
                  </a:lnTo>
                  <a:lnTo>
                    <a:pt x="1814487" y="133557"/>
                  </a:lnTo>
                  <a:lnTo>
                    <a:pt x="1796142" y="90089"/>
                  </a:lnTo>
                  <a:lnTo>
                    <a:pt x="1767683" y="53270"/>
                  </a:lnTo>
                  <a:lnTo>
                    <a:pt x="1730840" y="24828"/>
                  </a:lnTo>
                  <a:lnTo>
                    <a:pt x="1687344" y="6495"/>
                  </a:lnTo>
                  <a:lnTo>
                    <a:pt x="1638927" y="0"/>
                  </a:lnTo>
                  <a:lnTo>
                    <a:pt x="182060" y="0"/>
                  </a:lnTo>
                  <a:lnTo>
                    <a:pt x="133687" y="6495"/>
                  </a:lnTo>
                  <a:lnTo>
                    <a:pt x="90204" y="24828"/>
                  </a:lnTo>
                  <a:lnTo>
                    <a:pt x="53352" y="53270"/>
                  </a:lnTo>
                  <a:lnTo>
                    <a:pt x="24873" y="90089"/>
                  </a:lnTo>
                  <a:lnTo>
                    <a:pt x="6508" y="133557"/>
                  </a:lnTo>
                  <a:lnTo>
                    <a:pt x="0" y="181943"/>
                  </a:lnTo>
                  <a:lnTo>
                    <a:pt x="0" y="796855"/>
                  </a:lnTo>
                  <a:lnTo>
                    <a:pt x="6508" y="845250"/>
                  </a:lnTo>
                  <a:lnTo>
                    <a:pt x="24873" y="888742"/>
                  </a:lnTo>
                  <a:lnTo>
                    <a:pt x="53352" y="925592"/>
                  </a:lnTo>
                  <a:lnTo>
                    <a:pt x="90204" y="954065"/>
                  </a:lnTo>
                  <a:lnTo>
                    <a:pt x="133687" y="972422"/>
                  </a:lnTo>
                  <a:lnTo>
                    <a:pt x="182060" y="978927"/>
                  </a:lnTo>
                  <a:lnTo>
                    <a:pt x="1638927" y="9789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396926" y="3930253"/>
            <a:ext cx="87249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</a:t>
            </a:r>
            <a:r>
              <a:rPr sz="1800" spc="10" dirty="0">
                <a:latin typeface="Microsoft Sans Serif"/>
                <a:cs typeface="Microsoft Sans Serif"/>
              </a:rPr>
              <a:t>рое</a:t>
            </a:r>
            <a:r>
              <a:rPr sz="1800" spc="-105" dirty="0">
                <a:latin typeface="Microsoft Sans Serif"/>
                <a:cs typeface="Microsoft Sans Serif"/>
              </a:rPr>
              <a:t>к</a:t>
            </a:r>
            <a:r>
              <a:rPr sz="1800" spc="10" dirty="0">
                <a:latin typeface="Microsoft Sans Serif"/>
                <a:cs typeface="Microsoft Sans Serif"/>
              </a:rPr>
              <a:t>та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66531" y="3292942"/>
            <a:ext cx="1824355" cy="982344"/>
            <a:chOff x="6066531" y="3292942"/>
            <a:chExt cx="1824355" cy="982344"/>
          </a:xfrm>
        </p:grpSpPr>
        <p:sp>
          <p:nvSpPr>
            <p:cNvPr id="25" name="object 25"/>
            <p:cNvSpPr/>
            <p:nvPr/>
          </p:nvSpPr>
          <p:spPr>
            <a:xfrm>
              <a:off x="6068118" y="3294529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79" h="979170">
                  <a:moveTo>
                    <a:pt x="1638927" y="0"/>
                  </a:moveTo>
                  <a:lnTo>
                    <a:pt x="182060" y="0"/>
                  </a:lnTo>
                  <a:lnTo>
                    <a:pt x="133687" y="6505"/>
                  </a:lnTo>
                  <a:lnTo>
                    <a:pt x="90204" y="24862"/>
                  </a:lnTo>
                  <a:lnTo>
                    <a:pt x="53352" y="53334"/>
                  </a:lnTo>
                  <a:lnTo>
                    <a:pt x="24873" y="90184"/>
                  </a:lnTo>
                  <a:lnTo>
                    <a:pt x="6508" y="133676"/>
                  </a:lnTo>
                  <a:lnTo>
                    <a:pt x="0" y="182072"/>
                  </a:lnTo>
                  <a:lnTo>
                    <a:pt x="0" y="796983"/>
                  </a:lnTo>
                  <a:lnTo>
                    <a:pt x="6508" y="845369"/>
                  </a:lnTo>
                  <a:lnTo>
                    <a:pt x="24873" y="888837"/>
                  </a:lnTo>
                  <a:lnTo>
                    <a:pt x="53352" y="925657"/>
                  </a:lnTo>
                  <a:lnTo>
                    <a:pt x="90204" y="954098"/>
                  </a:lnTo>
                  <a:lnTo>
                    <a:pt x="133687" y="972431"/>
                  </a:lnTo>
                  <a:lnTo>
                    <a:pt x="182060" y="978927"/>
                  </a:lnTo>
                  <a:lnTo>
                    <a:pt x="1638927" y="978927"/>
                  </a:lnTo>
                  <a:lnTo>
                    <a:pt x="1687344" y="972431"/>
                  </a:lnTo>
                  <a:lnTo>
                    <a:pt x="1730840" y="954098"/>
                  </a:lnTo>
                  <a:lnTo>
                    <a:pt x="1767683" y="925657"/>
                  </a:lnTo>
                  <a:lnTo>
                    <a:pt x="1796142" y="888837"/>
                  </a:lnTo>
                  <a:lnTo>
                    <a:pt x="1814487" y="845369"/>
                  </a:lnTo>
                  <a:lnTo>
                    <a:pt x="1820987" y="796983"/>
                  </a:lnTo>
                  <a:lnTo>
                    <a:pt x="1820987" y="182072"/>
                  </a:lnTo>
                  <a:lnTo>
                    <a:pt x="1814487" y="133676"/>
                  </a:lnTo>
                  <a:lnTo>
                    <a:pt x="1796142" y="90184"/>
                  </a:lnTo>
                  <a:lnTo>
                    <a:pt x="1767683" y="53334"/>
                  </a:lnTo>
                  <a:lnTo>
                    <a:pt x="1730840" y="24862"/>
                  </a:lnTo>
                  <a:lnTo>
                    <a:pt x="1687344" y="6505"/>
                  </a:lnTo>
                  <a:lnTo>
                    <a:pt x="1638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68118" y="3294529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79" h="979170">
                  <a:moveTo>
                    <a:pt x="1638927" y="978927"/>
                  </a:moveTo>
                  <a:lnTo>
                    <a:pt x="1687344" y="972431"/>
                  </a:lnTo>
                  <a:lnTo>
                    <a:pt x="1730840" y="954098"/>
                  </a:lnTo>
                  <a:lnTo>
                    <a:pt x="1767683" y="925657"/>
                  </a:lnTo>
                  <a:lnTo>
                    <a:pt x="1796142" y="888837"/>
                  </a:lnTo>
                  <a:lnTo>
                    <a:pt x="1814487" y="845369"/>
                  </a:lnTo>
                  <a:lnTo>
                    <a:pt x="1820987" y="796983"/>
                  </a:lnTo>
                  <a:lnTo>
                    <a:pt x="1820987" y="182072"/>
                  </a:lnTo>
                  <a:lnTo>
                    <a:pt x="1814487" y="133676"/>
                  </a:lnTo>
                  <a:lnTo>
                    <a:pt x="1796142" y="90184"/>
                  </a:lnTo>
                  <a:lnTo>
                    <a:pt x="1767683" y="53334"/>
                  </a:lnTo>
                  <a:lnTo>
                    <a:pt x="1730840" y="24862"/>
                  </a:lnTo>
                  <a:lnTo>
                    <a:pt x="1687344" y="6505"/>
                  </a:lnTo>
                  <a:lnTo>
                    <a:pt x="1638927" y="0"/>
                  </a:lnTo>
                  <a:lnTo>
                    <a:pt x="182060" y="0"/>
                  </a:lnTo>
                  <a:lnTo>
                    <a:pt x="133687" y="6505"/>
                  </a:lnTo>
                  <a:lnTo>
                    <a:pt x="90204" y="24862"/>
                  </a:lnTo>
                  <a:lnTo>
                    <a:pt x="53352" y="53334"/>
                  </a:lnTo>
                  <a:lnTo>
                    <a:pt x="24873" y="90184"/>
                  </a:lnTo>
                  <a:lnTo>
                    <a:pt x="6508" y="133676"/>
                  </a:lnTo>
                  <a:lnTo>
                    <a:pt x="0" y="182072"/>
                  </a:lnTo>
                  <a:lnTo>
                    <a:pt x="0" y="796983"/>
                  </a:lnTo>
                  <a:lnTo>
                    <a:pt x="6508" y="845369"/>
                  </a:lnTo>
                  <a:lnTo>
                    <a:pt x="24873" y="888837"/>
                  </a:lnTo>
                  <a:lnTo>
                    <a:pt x="53352" y="925657"/>
                  </a:lnTo>
                  <a:lnTo>
                    <a:pt x="90204" y="954098"/>
                  </a:lnTo>
                  <a:lnTo>
                    <a:pt x="133687" y="972431"/>
                  </a:lnTo>
                  <a:lnTo>
                    <a:pt x="182060" y="978927"/>
                  </a:lnTo>
                  <a:lnTo>
                    <a:pt x="1638927" y="9789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403735" y="3470835"/>
            <a:ext cx="1149985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Microsoft Sans Serif"/>
                <a:cs typeface="Microsoft Sans Serif"/>
              </a:rPr>
              <a:t>Ме</a:t>
            </a:r>
            <a:r>
              <a:rPr sz="1800" dirty="0">
                <a:latin typeface="Microsoft Sans Serif"/>
                <a:cs typeface="Microsoft Sans Serif"/>
              </a:rPr>
              <a:t>н</a:t>
            </a:r>
            <a:r>
              <a:rPr sz="1800" spc="10" dirty="0">
                <a:latin typeface="Microsoft Sans Serif"/>
                <a:cs typeface="Microsoft Sans Serif"/>
              </a:rPr>
              <a:t>ед</a:t>
            </a:r>
            <a:r>
              <a:rPr sz="1800" spc="-60" dirty="0">
                <a:latin typeface="Microsoft Sans Serif"/>
                <a:cs typeface="Microsoft Sans Serif"/>
              </a:rPr>
              <a:t>ж</a:t>
            </a:r>
            <a:r>
              <a:rPr sz="1800" spc="10" dirty="0">
                <a:latin typeface="Microsoft Sans Serif"/>
                <a:cs typeface="Microsoft Sans Serif"/>
              </a:rPr>
              <a:t>ер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77607" y="3496261"/>
            <a:ext cx="1933575" cy="1108075"/>
            <a:chOff x="1131569" y="3559630"/>
            <a:chExt cx="1933575" cy="1108075"/>
          </a:xfrm>
        </p:grpSpPr>
        <p:sp>
          <p:nvSpPr>
            <p:cNvPr id="30" name="object 30"/>
            <p:cNvSpPr/>
            <p:nvPr/>
          </p:nvSpPr>
          <p:spPr>
            <a:xfrm>
              <a:off x="1133156" y="3686793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80" h="979170">
                  <a:moveTo>
                    <a:pt x="1638862" y="978927"/>
                  </a:moveTo>
                  <a:lnTo>
                    <a:pt x="1687289" y="972431"/>
                  </a:lnTo>
                  <a:lnTo>
                    <a:pt x="1730809" y="954098"/>
                  </a:lnTo>
                  <a:lnTo>
                    <a:pt x="1767683" y="925657"/>
                  </a:lnTo>
                  <a:lnTo>
                    <a:pt x="1796173" y="888837"/>
                  </a:lnTo>
                  <a:lnTo>
                    <a:pt x="1814542" y="845369"/>
                  </a:lnTo>
                  <a:lnTo>
                    <a:pt x="1821051" y="796983"/>
                  </a:lnTo>
                  <a:lnTo>
                    <a:pt x="1821051" y="181943"/>
                  </a:lnTo>
                  <a:lnTo>
                    <a:pt x="1814542" y="133557"/>
                  </a:lnTo>
                  <a:lnTo>
                    <a:pt x="1796173" y="90089"/>
                  </a:lnTo>
                  <a:lnTo>
                    <a:pt x="1767683" y="53270"/>
                  </a:lnTo>
                  <a:lnTo>
                    <a:pt x="1730809" y="24828"/>
                  </a:lnTo>
                  <a:lnTo>
                    <a:pt x="1687289" y="6495"/>
                  </a:lnTo>
                  <a:lnTo>
                    <a:pt x="1638862" y="0"/>
                  </a:lnTo>
                  <a:lnTo>
                    <a:pt x="182098" y="0"/>
                  </a:lnTo>
                  <a:lnTo>
                    <a:pt x="133690" y="6495"/>
                  </a:lnTo>
                  <a:lnTo>
                    <a:pt x="90191" y="24828"/>
                  </a:lnTo>
                  <a:lnTo>
                    <a:pt x="53336" y="53270"/>
                  </a:lnTo>
                  <a:lnTo>
                    <a:pt x="24862" y="90089"/>
                  </a:lnTo>
                  <a:lnTo>
                    <a:pt x="6505" y="133557"/>
                  </a:lnTo>
                  <a:lnTo>
                    <a:pt x="0" y="181943"/>
                  </a:lnTo>
                  <a:lnTo>
                    <a:pt x="0" y="796983"/>
                  </a:lnTo>
                  <a:lnTo>
                    <a:pt x="6505" y="845369"/>
                  </a:lnTo>
                  <a:lnTo>
                    <a:pt x="24862" y="888837"/>
                  </a:lnTo>
                  <a:lnTo>
                    <a:pt x="53336" y="925657"/>
                  </a:lnTo>
                  <a:lnTo>
                    <a:pt x="90191" y="954098"/>
                  </a:lnTo>
                  <a:lnTo>
                    <a:pt x="133690" y="972431"/>
                  </a:lnTo>
                  <a:lnTo>
                    <a:pt x="182098" y="978927"/>
                  </a:lnTo>
                  <a:lnTo>
                    <a:pt x="1638862" y="9789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42417" y="3561217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80" h="979170">
                  <a:moveTo>
                    <a:pt x="1638941" y="0"/>
                  </a:moveTo>
                  <a:lnTo>
                    <a:pt x="182100" y="0"/>
                  </a:lnTo>
                  <a:lnTo>
                    <a:pt x="133693" y="6505"/>
                  </a:lnTo>
                  <a:lnTo>
                    <a:pt x="90194" y="24862"/>
                  </a:lnTo>
                  <a:lnTo>
                    <a:pt x="53339" y="53334"/>
                  </a:lnTo>
                  <a:lnTo>
                    <a:pt x="24864" y="90184"/>
                  </a:lnTo>
                  <a:lnTo>
                    <a:pt x="6505" y="133676"/>
                  </a:lnTo>
                  <a:lnTo>
                    <a:pt x="0" y="182072"/>
                  </a:lnTo>
                  <a:lnTo>
                    <a:pt x="0" y="796983"/>
                  </a:lnTo>
                  <a:lnTo>
                    <a:pt x="6505" y="845379"/>
                  </a:lnTo>
                  <a:lnTo>
                    <a:pt x="24864" y="888870"/>
                  </a:lnTo>
                  <a:lnTo>
                    <a:pt x="53339" y="925721"/>
                  </a:lnTo>
                  <a:lnTo>
                    <a:pt x="90194" y="954193"/>
                  </a:lnTo>
                  <a:lnTo>
                    <a:pt x="133693" y="972550"/>
                  </a:lnTo>
                  <a:lnTo>
                    <a:pt x="182100" y="979055"/>
                  </a:lnTo>
                  <a:lnTo>
                    <a:pt x="1638941" y="979055"/>
                  </a:lnTo>
                  <a:lnTo>
                    <a:pt x="1687358" y="972550"/>
                  </a:lnTo>
                  <a:lnTo>
                    <a:pt x="1730854" y="954193"/>
                  </a:lnTo>
                  <a:lnTo>
                    <a:pt x="1767697" y="925721"/>
                  </a:lnTo>
                  <a:lnTo>
                    <a:pt x="1796156" y="888870"/>
                  </a:lnTo>
                  <a:lnTo>
                    <a:pt x="1814501" y="845379"/>
                  </a:lnTo>
                  <a:lnTo>
                    <a:pt x="1821001" y="796983"/>
                  </a:lnTo>
                  <a:lnTo>
                    <a:pt x="1821001" y="182072"/>
                  </a:lnTo>
                  <a:lnTo>
                    <a:pt x="1814501" y="133676"/>
                  </a:lnTo>
                  <a:lnTo>
                    <a:pt x="1796156" y="90184"/>
                  </a:lnTo>
                  <a:lnTo>
                    <a:pt x="1767697" y="53334"/>
                  </a:lnTo>
                  <a:lnTo>
                    <a:pt x="1730854" y="24862"/>
                  </a:lnTo>
                  <a:lnTo>
                    <a:pt x="1687358" y="6505"/>
                  </a:lnTo>
                  <a:lnTo>
                    <a:pt x="1638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42417" y="3561217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80" h="979170">
                  <a:moveTo>
                    <a:pt x="1638941" y="979055"/>
                  </a:moveTo>
                  <a:lnTo>
                    <a:pt x="1687358" y="972550"/>
                  </a:lnTo>
                  <a:lnTo>
                    <a:pt x="1730854" y="954193"/>
                  </a:lnTo>
                  <a:lnTo>
                    <a:pt x="1767697" y="925721"/>
                  </a:lnTo>
                  <a:lnTo>
                    <a:pt x="1796156" y="888870"/>
                  </a:lnTo>
                  <a:lnTo>
                    <a:pt x="1814501" y="845379"/>
                  </a:lnTo>
                  <a:lnTo>
                    <a:pt x="1821001" y="796983"/>
                  </a:lnTo>
                  <a:lnTo>
                    <a:pt x="1821001" y="182072"/>
                  </a:lnTo>
                  <a:lnTo>
                    <a:pt x="1814501" y="133676"/>
                  </a:lnTo>
                  <a:lnTo>
                    <a:pt x="1796156" y="90184"/>
                  </a:lnTo>
                  <a:lnTo>
                    <a:pt x="1767697" y="53334"/>
                  </a:lnTo>
                  <a:lnTo>
                    <a:pt x="1730854" y="24862"/>
                  </a:lnTo>
                  <a:lnTo>
                    <a:pt x="1687358" y="6505"/>
                  </a:lnTo>
                  <a:lnTo>
                    <a:pt x="1638941" y="0"/>
                  </a:lnTo>
                  <a:lnTo>
                    <a:pt x="182100" y="0"/>
                  </a:lnTo>
                  <a:lnTo>
                    <a:pt x="133693" y="6505"/>
                  </a:lnTo>
                  <a:lnTo>
                    <a:pt x="90194" y="24862"/>
                  </a:lnTo>
                  <a:lnTo>
                    <a:pt x="53339" y="53334"/>
                  </a:lnTo>
                  <a:lnTo>
                    <a:pt x="24864" y="90184"/>
                  </a:lnTo>
                  <a:lnTo>
                    <a:pt x="6505" y="133676"/>
                  </a:lnTo>
                  <a:lnTo>
                    <a:pt x="0" y="182072"/>
                  </a:lnTo>
                  <a:lnTo>
                    <a:pt x="0" y="796983"/>
                  </a:lnTo>
                  <a:lnTo>
                    <a:pt x="6505" y="845379"/>
                  </a:lnTo>
                  <a:lnTo>
                    <a:pt x="24864" y="888870"/>
                  </a:lnTo>
                  <a:lnTo>
                    <a:pt x="53339" y="925721"/>
                  </a:lnTo>
                  <a:lnTo>
                    <a:pt x="90194" y="954193"/>
                  </a:lnTo>
                  <a:lnTo>
                    <a:pt x="133693" y="972550"/>
                  </a:lnTo>
                  <a:lnTo>
                    <a:pt x="182100" y="979055"/>
                  </a:lnTo>
                  <a:lnTo>
                    <a:pt x="1638941" y="9790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25614" y="3272202"/>
            <a:ext cx="1824355" cy="982344"/>
            <a:chOff x="1386517" y="3377686"/>
            <a:chExt cx="1824355" cy="982344"/>
          </a:xfrm>
        </p:grpSpPr>
        <p:sp>
          <p:nvSpPr>
            <p:cNvPr id="35" name="object 35"/>
            <p:cNvSpPr/>
            <p:nvPr/>
          </p:nvSpPr>
          <p:spPr>
            <a:xfrm>
              <a:off x="1388105" y="3379273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80" h="979170">
                  <a:moveTo>
                    <a:pt x="1638952" y="0"/>
                  </a:moveTo>
                  <a:lnTo>
                    <a:pt x="182098" y="0"/>
                  </a:lnTo>
                  <a:lnTo>
                    <a:pt x="133687" y="6504"/>
                  </a:lnTo>
                  <a:lnTo>
                    <a:pt x="90187" y="24857"/>
                  </a:lnTo>
                  <a:lnTo>
                    <a:pt x="53333" y="53318"/>
                  </a:lnTo>
                  <a:lnTo>
                    <a:pt x="24860" y="90146"/>
                  </a:lnTo>
                  <a:lnTo>
                    <a:pt x="6504" y="133602"/>
                  </a:lnTo>
                  <a:lnTo>
                    <a:pt x="0" y="181943"/>
                  </a:lnTo>
                  <a:lnTo>
                    <a:pt x="0" y="796983"/>
                  </a:lnTo>
                  <a:lnTo>
                    <a:pt x="6504" y="845369"/>
                  </a:lnTo>
                  <a:lnTo>
                    <a:pt x="24860" y="888837"/>
                  </a:lnTo>
                  <a:lnTo>
                    <a:pt x="53333" y="925657"/>
                  </a:lnTo>
                  <a:lnTo>
                    <a:pt x="90187" y="954098"/>
                  </a:lnTo>
                  <a:lnTo>
                    <a:pt x="133687" y="972431"/>
                  </a:lnTo>
                  <a:lnTo>
                    <a:pt x="182098" y="978927"/>
                  </a:lnTo>
                  <a:lnTo>
                    <a:pt x="1638952" y="978927"/>
                  </a:lnTo>
                  <a:lnTo>
                    <a:pt x="1687325" y="972431"/>
                  </a:lnTo>
                  <a:lnTo>
                    <a:pt x="1730808" y="954098"/>
                  </a:lnTo>
                  <a:lnTo>
                    <a:pt x="1767660" y="925657"/>
                  </a:lnTo>
                  <a:lnTo>
                    <a:pt x="1796139" y="888837"/>
                  </a:lnTo>
                  <a:lnTo>
                    <a:pt x="1814504" y="845369"/>
                  </a:lnTo>
                  <a:lnTo>
                    <a:pt x="1821013" y="796983"/>
                  </a:lnTo>
                  <a:lnTo>
                    <a:pt x="1821013" y="181943"/>
                  </a:lnTo>
                  <a:lnTo>
                    <a:pt x="1814504" y="133602"/>
                  </a:lnTo>
                  <a:lnTo>
                    <a:pt x="1796139" y="90146"/>
                  </a:lnTo>
                  <a:lnTo>
                    <a:pt x="1767660" y="53318"/>
                  </a:lnTo>
                  <a:lnTo>
                    <a:pt x="1730808" y="24857"/>
                  </a:lnTo>
                  <a:lnTo>
                    <a:pt x="1687325" y="6504"/>
                  </a:lnTo>
                  <a:lnTo>
                    <a:pt x="163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88105" y="3379273"/>
              <a:ext cx="1821180" cy="979169"/>
            </a:xfrm>
            <a:custGeom>
              <a:avLst/>
              <a:gdLst/>
              <a:ahLst/>
              <a:cxnLst/>
              <a:rect l="l" t="t" r="r" b="b"/>
              <a:pathLst>
                <a:path w="1821180" h="979170">
                  <a:moveTo>
                    <a:pt x="1638952" y="978927"/>
                  </a:moveTo>
                  <a:lnTo>
                    <a:pt x="1687325" y="972431"/>
                  </a:lnTo>
                  <a:lnTo>
                    <a:pt x="1730808" y="954098"/>
                  </a:lnTo>
                  <a:lnTo>
                    <a:pt x="1767660" y="925657"/>
                  </a:lnTo>
                  <a:lnTo>
                    <a:pt x="1796139" y="888837"/>
                  </a:lnTo>
                  <a:lnTo>
                    <a:pt x="1814504" y="845369"/>
                  </a:lnTo>
                  <a:lnTo>
                    <a:pt x="1821013" y="796983"/>
                  </a:lnTo>
                  <a:lnTo>
                    <a:pt x="1821013" y="181943"/>
                  </a:lnTo>
                  <a:lnTo>
                    <a:pt x="1814504" y="133602"/>
                  </a:lnTo>
                  <a:lnTo>
                    <a:pt x="1796139" y="90146"/>
                  </a:lnTo>
                  <a:lnTo>
                    <a:pt x="1767660" y="53318"/>
                  </a:lnTo>
                  <a:lnTo>
                    <a:pt x="1730808" y="24857"/>
                  </a:lnTo>
                  <a:lnTo>
                    <a:pt x="1687325" y="6504"/>
                  </a:lnTo>
                  <a:lnTo>
                    <a:pt x="1638952" y="0"/>
                  </a:lnTo>
                  <a:lnTo>
                    <a:pt x="182098" y="0"/>
                  </a:lnTo>
                  <a:lnTo>
                    <a:pt x="133687" y="6504"/>
                  </a:lnTo>
                  <a:lnTo>
                    <a:pt x="90187" y="24857"/>
                  </a:lnTo>
                  <a:lnTo>
                    <a:pt x="53333" y="53318"/>
                  </a:lnTo>
                  <a:lnTo>
                    <a:pt x="24860" y="90146"/>
                  </a:lnTo>
                  <a:lnTo>
                    <a:pt x="6504" y="133602"/>
                  </a:lnTo>
                  <a:lnTo>
                    <a:pt x="0" y="181943"/>
                  </a:lnTo>
                  <a:lnTo>
                    <a:pt x="0" y="796983"/>
                  </a:lnTo>
                  <a:lnTo>
                    <a:pt x="6504" y="845369"/>
                  </a:lnTo>
                  <a:lnTo>
                    <a:pt x="24860" y="888837"/>
                  </a:lnTo>
                  <a:lnTo>
                    <a:pt x="53333" y="925657"/>
                  </a:lnTo>
                  <a:lnTo>
                    <a:pt x="90187" y="954098"/>
                  </a:lnTo>
                  <a:lnTo>
                    <a:pt x="133687" y="972431"/>
                  </a:lnTo>
                  <a:lnTo>
                    <a:pt x="182098" y="978927"/>
                  </a:lnTo>
                  <a:lnTo>
                    <a:pt x="1638952" y="9789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209118" y="2481881"/>
            <a:ext cx="2859405" cy="2745740"/>
            <a:chOff x="3209118" y="2481881"/>
            <a:chExt cx="2859405" cy="2745740"/>
          </a:xfrm>
        </p:grpSpPr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118" y="3861803"/>
              <a:ext cx="437098" cy="9553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598513" y="3886970"/>
              <a:ext cx="338455" cy="16510"/>
            </a:xfrm>
            <a:custGeom>
              <a:avLst/>
              <a:gdLst/>
              <a:ahLst/>
              <a:cxnLst/>
              <a:rect l="l" t="t" r="r" b="b"/>
              <a:pathLst>
                <a:path w="338454" h="16510">
                  <a:moveTo>
                    <a:pt x="338295" y="0"/>
                  </a:moveTo>
                  <a:lnTo>
                    <a:pt x="0" y="16306"/>
                  </a:lnTo>
                </a:path>
              </a:pathLst>
            </a:custGeom>
            <a:ln w="154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67197" y="3839857"/>
              <a:ext cx="601345" cy="111125"/>
            </a:xfrm>
            <a:custGeom>
              <a:avLst/>
              <a:gdLst/>
              <a:ahLst/>
              <a:cxnLst/>
              <a:rect l="l" t="t" r="r" b="b"/>
              <a:pathLst>
                <a:path w="601345" h="111125">
                  <a:moveTo>
                    <a:pt x="145440" y="110553"/>
                  </a:moveTo>
                  <a:lnTo>
                    <a:pt x="140944" y="15151"/>
                  </a:lnTo>
                  <a:lnTo>
                    <a:pt x="0" y="69723"/>
                  </a:lnTo>
                  <a:lnTo>
                    <a:pt x="145440" y="110553"/>
                  </a:lnTo>
                  <a:close/>
                </a:path>
                <a:path w="601345" h="111125">
                  <a:moveTo>
                    <a:pt x="600913" y="40830"/>
                  </a:moveTo>
                  <a:lnTo>
                    <a:pt x="455345" y="0"/>
                  </a:lnTo>
                  <a:lnTo>
                    <a:pt x="459968" y="95402"/>
                  </a:lnTo>
                  <a:lnTo>
                    <a:pt x="600913" y="40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56646" y="2613235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268"/>
                  </a:lnTo>
                </a:path>
              </a:pathLst>
            </a:custGeom>
            <a:ln w="154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08843" y="2481884"/>
              <a:ext cx="95885" cy="910590"/>
            </a:xfrm>
            <a:custGeom>
              <a:avLst/>
              <a:gdLst/>
              <a:ahLst/>
              <a:cxnLst/>
              <a:rect l="l" t="t" r="r" b="b"/>
              <a:pathLst>
                <a:path w="95885" h="910589">
                  <a:moveTo>
                    <a:pt x="95592" y="766686"/>
                  </a:moveTo>
                  <a:lnTo>
                    <a:pt x="0" y="766686"/>
                  </a:lnTo>
                  <a:lnTo>
                    <a:pt x="47802" y="909980"/>
                  </a:lnTo>
                  <a:lnTo>
                    <a:pt x="95592" y="766686"/>
                  </a:lnTo>
                  <a:close/>
                </a:path>
                <a:path w="95885" h="910589">
                  <a:moveTo>
                    <a:pt x="95592" y="143294"/>
                  </a:moveTo>
                  <a:lnTo>
                    <a:pt x="47802" y="0"/>
                  </a:lnTo>
                  <a:lnTo>
                    <a:pt x="0" y="143294"/>
                  </a:lnTo>
                  <a:lnTo>
                    <a:pt x="95592" y="1432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62171" y="4558506"/>
              <a:ext cx="22860" cy="537845"/>
            </a:xfrm>
            <a:custGeom>
              <a:avLst/>
              <a:gdLst/>
              <a:ahLst/>
              <a:cxnLst/>
              <a:rect l="l" t="t" r="r" b="b"/>
              <a:pathLst>
                <a:path w="22860" h="537845">
                  <a:moveTo>
                    <a:pt x="0" y="0"/>
                  </a:moveTo>
                  <a:lnTo>
                    <a:pt x="22356" y="537613"/>
                  </a:lnTo>
                </a:path>
              </a:pathLst>
            </a:custGeom>
            <a:ln w="154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14888" y="4427283"/>
              <a:ext cx="117475" cy="800100"/>
            </a:xfrm>
            <a:custGeom>
              <a:avLst/>
              <a:gdLst/>
              <a:ahLst/>
              <a:cxnLst/>
              <a:rect l="l" t="t" r="r" b="b"/>
              <a:pathLst>
                <a:path w="117475" h="800100">
                  <a:moveTo>
                    <a:pt x="95453" y="141109"/>
                  </a:moveTo>
                  <a:lnTo>
                    <a:pt x="41757" y="0"/>
                  </a:lnTo>
                  <a:lnTo>
                    <a:pt x="0" y="145097"/>
                  </a:lnTo>
                  <a:lnTo>
                    <a:pt x="95453" y="141109"/>
                  </a:lnTo>
                  <a:close/>
                </a:path>
                <a:path w="117475" h="800100">
                  <a:moveTo>
                    <a:pt x="116916" y="654850"/>
                  </a:moveTo>
                  <a:lnTo>
                    <a:pt x="21450" y="658825"/>
                  </a:lnTo>
                  <a:lnTo>
                    <a:pt x="75158" y="800074"/>
                  </a:lnTo>
                  <a:lnTo>
                    <a:pt x="116916" y="654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58267" y="386334"/>
            <a:ext cx="7151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/>
              <a:t>І</a:t>
            </a:r>
            <a:r>
              <a:rPr sz="3600" spc="-110" dirty="0"/>
              <a:t>н</a:t>
            </a:r>
            <a:r>
              <a:rPr sz="3600" spc="-105" dirty="0"/>
              <a:t>ф</a:t>
            </a:r>
            <a:r>
              <a:rPr sz="3600" spc="-95" dirty="0"/>
              <a:t>ор</a:t>
            </a:r>
            <a:r>
              <a:rPr sz="3600" spc="-195" dirty="0"/>
              <a:t>м</a:t>
            </a:r>
            <a:r>
              <a:rPr sz="3600" spc="-95" dirty="0"/>
              <a:t>а</a:t>
            </a:r>
            <a:r>
              <a:rPr sz="3600" spc="-120" dirty="0"/>
              <a:t>ці</a:t>
            </a:r>
            <a:r>
              <a:rPr sz="3600" spc="-110" dirty="0"/>
              <a:t>й</a:t>
            </a:r>
            <a:r>
              <a:rPr sz="3600" spc="-125" dirty="0"/>
              <a:t>н</a:t>
            </a:r>
            <a:r>
              <a:rPr sz="3600" spc="-25" dirty="0"/>
              <a:t>і</a:t>
            </a:r>
            <a:r>
              <a:rPr sz="3600" spc="-185" dirty="0"/>
              <a:t> </a:t>
            </a:r>
            <a:r>
              <a:rPr sz="3600" spc="-160" dirty="0"/>
              <a:t>п</a:t>
            </a:r>
            <a:r>
              <a:rPr sz="3600" spc="-180" dirty="0"/>
              <a:t>о</a:t>
            </a:r>
            <a:r>
              <a:rPr sz="3600" spc="-140" dirty="0"/>
              <a:t>т</a:t>
            </a:r>
            <a:r>
              <a:rPr sz="3600" spc="-95" dirty="0"/>
              <a:t>о</a:t>
            </a:r>
            <a:r>
              <a:rPr sz="3600" spc="-325" dirty="0"/>
              <a:t>к</a:t>
            </a:r>
            <a:r>
              <a:rPr sz="3600" spc="-5" dirty="0"/>
              <a:t>и</a:t>
            </a:r>
            <a:r>
              <a:rPr sz="3600" spc="-175" dirty="0"/>
              <a:t> </a:t>
            </a:r>
            <a:r>
              <a:rPr sz="3600" spc="-160" dirty="0"/>
              <a:t>п</a:t>
            </a:r>
            <a:r>
              <a:rPr sz="3600" spc="-95" dirty="0"/>
              <a:t>р</a:t>
            </a:r>
            <a:r>
              <a:rPr sz="3600" spc="-5" dirty="0"/>
              <a:t>и</a:t>
            </a:r>
            <a:r>
              <a:rPr sz="3600" spc="-160" dirty="0"/>
              <a:t> </a:t>
            </a:r>
            <a:r>
              <a:rPr sz="3600" spc="-100" dirty="0"/>
              <a:t>у</a:t>
            </a:r>
            <a:r>
              <a:rPr sz="3600" spc="-160" dirty="0"/>
              <a:t>п</a:t>
            </a:r>
            <a:r>
              <a:rPr sz="3600" spc="-95" dirty="0"/>
              <a:t>ра</a:t>
            </a:r>
            <a:r>
              <a:rPr sz="3600" spc="-185" dirty="0"/>
              <a:t>в</a:t>
            </a:r>
            <a:r>
              <a:rPr sz="3600" spc="-55" dirty="0"/>
              <a:t>л</a:t>
            </a:r>
            <a:r>
              <a:rPr sz="3600" spc="-120" dirty="0"/>
              <a:t>і</a:t>
            </a:r>
            <a:r>
              <a:rPr sz="3600" spc="-110" dirty="0"/>
              <a:t>н</a:t>
            </a:r>
            <a:r>
              <a:rPr sz="3600" spc="-125" dirty="0"/>
              <a:t>н</a:t>
            </a:r>
            <a:r>
              <a:rPr sz="3600" spc="-25" dirty="0"/>
              <a:t>і</a:t>
            </a:r>
            <a:endParaRPr sz="3600"/>
          </a:p>
        </p:txBody>
      </p:sp>
      <p:sp>
        <p:nvSpPr>
          <p:cNvPr id="50" name="object 50"/>
          <p:cNvSpPr txBox="1"/>
          <p:nvPr/>
        </p:nvSpPr>
        <p:spPr>
          <a:xfrm>
            <a:off x="258267" y="715517"/>
            <a:ext cx="2149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>
                <a:solidFill>
                  <a:srgbClr val="1F487C"/>
                </a:solidFill>
                <a:latin typeface="Microsoft Sans Serif"/>
                <a:cs typeface="Microsoft Sans Serif"/>
              </a:rPr>
              <a:t>проєктами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08806" y="3329804"/>
            <a:ext cx="1564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Керівник структурного підрозділу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342138"/>
            <a:ext cx="82302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5" dirty="0"/>
              <a:t>О</a:t>
            </a:r>
            <a:r>
              <a:rPr sz="3200" spc="-240" dirty="0"/>
              <a:t>б</a:t>
            </a:r>
            <a:r>
              <a:rPr sz="3200" spc="-55" dirty="0"/>
              <a:t>л</a:t>
            </a:r>
            <a:r>
              <a:rPr sz="3200" spc="-105" dirty="0"/>
              <a:t>ас</a:t>
            </a:r>
            <a:r>
              <a:rPr sz="3200" spc="-100" dirty="0"/>
              <a:t>т</a:t>
            </a:r>
            <a:r>
              <a:rPr sz="3200" spc="-20" dirty="0"/>
              <a:t>і</a:t>
            </a:r>
            <a:r>
              <a:rPr sz="3200" spc="-210" dirty="0"/>
              <a:t> </a:t>
            </a:r>
            <a:r>
              <a:rPr sz="3200" spc="-240" dirty="0"/>
              <a:t>з</a:t>
            </a:r>
            <a:r>
              <a:rPr sz="3200" spc="-120" dirty="0"/>
              <a:t>н</a:t>
            </a:r>
            <a:r>
              <a:rPr sz="3200" spc="-105" dirty="0"/>
              <a:t>а</a:t>
            </a:r>
            <a:r>
              <a:rPr sz="3200" spc="-120" dirty="0"/>
              <a:t>н</a:t>
            </a:r>
            <a:r>
              <a:rPr sz="3200" spc="-5" dirty="0"/>
              <a:t>ь</a:t>
            </a:r>
            <a:r>
              <a:rPr sz="3200" spc="-190" dirty="0"/>
              <a:t> </a:t>
            </a:r>
            <a:r>
              <a:rPr sz="3200" dirty="0"/>
              <a:t>у</a:t>
            </a:r>
            <a:r>
              <a:rPr sz="3200" spc="-165" dirty="0"/>
              <a:t> </a:t>
            </a:r>
            <a:r>
              <a:rPr sz="3200" spc="-140" dirty="0"/>
              <a:t>п</a:t>
            </a:r>
            <a:r>
              <a:rPr sz="3200" spc="-105" dirty="0"/>
              <a:t>ро</a:t>
            </a:r>
            <a:r>
              <a:rPr sz="3200" spc="-75" dirty="0"/>
              <a:t>є</a:t>
            </a:r>
            <a:r>
              <a:rPr sz="3200" spc="-260" dirty="0"/>
              <a:t>к</a:t>
            </a:r>
            <a:r>
              <a:rPr sz="3200" spc="-100" dirty="0"/>
              <a:t>т</a:t>
            </a:r>
            <a:r>
              <a:rPr sz="3200" spc="-120" dirty="0"/>
              <a:t>н</a:t>
            </a:r>
            <a:r>
              <a:rPr sz="3200" spc="-105" dirty="0"/>
              <a:t>о</a:t>
            </a:r>
            <a:r>
              <a:rPr sz="3200" spc="-155" dirty="0"/>
              <a:t>м</a:t>
            </a:r>
            <a:r>
              <a:rPr sz="3200" dirty="0"/>
              <a:t>у</a:t>
            </a:r>
            <a:r>
              <a:rPr sz="3200" spc="-210" dirty="0"/>
              <a:t> </a:t>
            </a:r>
            <a:r>
              <a:rPr sz="3200" spc="-105" dirty="0"/>
              <a:t>о</a:t>
            </a:r>
            <a:r>
              <a:rPr sz="3200" spc="-240" dirty="0"/>
              <a:t>б</a:t>
            </a:r>
            <a:r>
              <a:rPr sz="3200" spc="-55" dirty="0"/>
              <a:t>л</a:t>
            </a:r>
            <a:r>
              <a:rPr sz="3200" spc="-120" dirty="0"/>
              <a:t>і</a:t>
            </a:r>
            <a:r>
              <a:rPr sz="3200" spc="-260" dirty="0"/>
              <a:t>к</a:t>
            </a:r>
            <a:r>
              <a:rPr sz="3200" dirty="0"/>
              <a:t>у</a:t>
            </a:r>
            <a:r>
              <a:rPr sz="3200" spc="-185" dirty="0"/>
              <a:t> </a:t>
            </a:r>
            <a:r>
              <a:rPr sz="3200" spc="-135" dirty="0"/>
              <a:t>т</a:t>
            </a:r>
            <a:r>
              <a:rPr sz="3200" dirty="0"/>
              <a:t>а</a:t>
            </a:r>
            <a:r>
              <a:rPr sz="3200" spc="-185" dirty="0"/>
              <a:t> </a:t>
            </a:r>
            <a:r>
              <a:rPr sz="3200" spc="-240" dirty="0"/>
              <a:t>з</a:t>
            </a:r>
            <a:r>
              <a:rPr sz="3200" spc="-95" dirty="0"/>
              <a:t>в</a:t>
            </a:r>
            <a:r>
              <a:rPr sz="3200" spc="-120" dirty="0"/>
              <a:t>і</a:t>
            </a:r>
            <a:r>
              <a:rPr sz="3200" spc="-100" dirty="0"/>
              <a:t>т</a:t>
            </a:r>
            <a:r>
              <a:rPr sz="3200" spc="-120" dirty="0"/>
              <a:t>н</a:t>
            </a:r>
            <a:r>
              <a:rPr sz="3200" spc="-105" dirty="0"/>
              <a:t>о</a:t>
            </a:r>
            <a:r>
              <a:rPr sz="3200" spc="-90" dirty="0"/>
              <a:t>с</a:t>
            </a:r>
            <a:r>
              <a:rPr sz="3200" spc="-100" dirty="0"/>
              <a:t>т</a:t>
            </a:r>
            <a:r>
              <a:rPr sz="3200" spc="-20" dirty="0"/>
              <a:t>і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834895" y="1446275"/>
            <a:ext cx="6928484" cy="5412105"/>
            <a:chOff x="1834895" y="1446275"/>
            <a:chExt cx="6928484" cy="5412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4895" y="1446275"/>
              <a:ext cx="6595872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0135" y="2112263"/>
              <a:ext cx="605027" cy="6278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8295" y="2081783"/>
              <a:ext cx="6394704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0135" y="2551175"/>
              <a:ext cx="605027" cy="627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8295" y="2520695"/>
              <a:ext cx="6260591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8295" y="2886455"/>
              <a:ext cx="2630424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0135" y="3355847"/>
              <a:ext cx="605027" cy="6278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68295" y="3325368"/>
              <a:ext cx="5727191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8295" y="3691127"/>
              <a:ext cx="1594104" cy="6797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0135" y="4160519"/>
              <a:ext cx="605027" cy="6278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8295" y="4130040"/>
              <a:ext cx="4604004" cy="6797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50135" y="4599431"/>
              <a:ext cx="605027" cy="6278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68295" y="4568952"/>
              <a:ext cx="6300215" cy="6797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68295" y="4934711"/>
              <a:ext cx="1639824" cy="6797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0135" y="5404104"/>
              <a:ext cx="605027" cy="6278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68295" y="5373623"/>
              <a:ext cx="5439156" cy="6797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50135" y="5843016"/>
              <a:ext cx="605027" cy="6278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68295" y="5812535"/>
              <a:ext cx="5980176" cy="6797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68295" y="6178294"/>
              <a:ext cx="2525268" cy="679704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36537" y="966787"/>
          <a:ext cx="8785225" cy="5707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3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Роль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1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Область</a:t>
                      </a:r>
                      <a:r>
                        <a:rPr sz="2800" b="1" spc="-3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знань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Спонсор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яку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кнопку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натиснути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отримання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звіту?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39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Менеджер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проєкта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5475" indent="-534035">
                        <a:lnSpc>
                          <a:spcPct val="100000"/>
                        </a:lnSpc>
                        <a:spcBef>
                          <a:spcPts val="280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розробити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кошторис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трудовитрат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проєкта?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marR="688340" indent="-534035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З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чого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складається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і в якій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формі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описується </a:t>
                      </a:r>
                      <a:r>
                        <a:rPr sz="2400" spc="-5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бюджет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проєкта?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marR="1223010" indent="-534035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переводити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трудовитрати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фінанси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і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навпаки?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indent="-534035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управляти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вартістю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проєкта?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marR="650240" indent="-534035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Що робити у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випадку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виникнення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конфлікту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ресурсів?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indent="-534035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проводити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зміни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бюджета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проєкта?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marR="971550" indent="-534035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розрахувати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прибуток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проєкта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премії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співробітників?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2704" y="691895"/>
            <a:ext cx="7192009" cy="6166485"/>
            <a:chOff x="1822704" y="691895"/>
            <a:chExt cx="7192009" cy="6166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2704" y="722375"/>
              <a:ext cx="605028" cy="6278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0864" y="691895"/>
              <a:ext cx="755904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9796" y="691895"/>
              <a:ext cx="2281428" cy="679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4252" y="691895"/>
              <a:ext cx="1385315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92595" y="691895"/>
              <a:ext cx="794003" cy="6797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9627" y="691895"/>
              <a:ext cx="2084831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0864" y="1057655"/>
              <a:ext cx="2572512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84192" y="1057655"/>
              <a:ext cx="1776984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55792" y="1057655"/>
              <a:ext cx="541020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2704" y="1527048"/>
              <a:ext cx="605028" cy="6278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40864" y="1496568"/>
              <a:ext cx="1082039" cy="679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03448" y="1496568"/>
              <a:ext cx="1629155" cy="6797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13148" y="1496568"/>
              <a:ext cx="1508760" cy="6797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02451" y="1496568"/>
              <a:ext cx="536448" cy="6797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9444" y="1496568"/>
              <a:ext cx="2159507" cy="6797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59495" y="1496568"/>
              <a:ext cx="854963" cy="6797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0864" y="1862328"/>
              <a:ext cx="1776984" cy="6797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12464" y="1862328"/>
              <a:ext cx="541020" cy="6797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2704" y="2331719"/>
              <a:ext cx="605028" cy="6278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0864" y="2301240"/>
              <a:ext cx="755904" cy="6797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42844" y="2301240"/>
              <a:ext cx="1735835" cy="6797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24755" y="2301240"/>
              <a:ext cx="676655" cy="6797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47488" y="2301240"/>
              <a:ext cx="2235708" cy="6797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29272" y="2301240"/>
              <a:ext cx="1360931" cy="6797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36280" y="2301240"/>
              <a:ext cx="678179" cy="6797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40864" y="2667000"/>
              <a:ext cx="1664208" cy="6797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51376" y="2667000"/>
              <a:ext cx="1434084" cy="6797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31763" y="2667000"/>
              <a:ext cx="1627632" cy="6797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05700" y="2667000"/>
              <a:ext cx="1508759" cy="6797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0864" y="3032760"/>
              <a:ext cx="1776984" cy="6797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12464" y="3032760"/>
              <a:ext cx="541020" cy="6797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22704" y="3502151"/>
              <a:ext cx="605028" cy="6278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0864" y="3471672"/>
              <a:ext cx="755904" cy="6797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29712" y="3471672"/>
              <a:ext cx="1694688" cy="6797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57344" y="3471672"/>
              <a:ext cx="1796796" cy="6797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87083" y="3471672"/>
              <a:ext cx="711708" cy="6797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31736" y="3471672"/>
              <a:ext cx="1559052" cy="6797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23732" y="3471672"/>
              <a:ext cx="490727" cy="6797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40864" y="3837431"/>
              <a:ext cx="1856232" cy="67970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59352" y="3837431"/>
              <a:ext cx="1508760" cy="6797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30368" y="3837431"/>
              <a:ext cx="490727" cy="6797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83351" y="3837431"/>
              <a:ext cx="1975103" cy="67970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20712" y="3837431"/>
              <a:ext cx="1793748" cy="67970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340864" y="4203192"/>
              <a:ext cx="2313432" cy="6797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48911" y="4203192"/>
              <a:ext cx="542543" cy="6797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22704" y="4672584"/>
              <a:ext cx="605028" cy="6278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340864" y="4642104"/>
              <a:ext cx="608076" cy="6797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70860" y="4642104"/>
              <a:ext cx="940308" cy="6797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131564" y="4642104"/>
              <a:ext cx="1181100" cy="67970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634399" y="4820013"/>
              <a:ext cx="1395648" cy="3102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342632" y="4642104"/>
              <a:ext cx="1671827" cy="67970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340864" y="5007863"/>
              <a:ext cx="2215895" cy="6797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227576" y="5007863"/>
              <a:ext cx="548639" cy="6797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447032" y="5007863"/>
              <a:ext cx="1280160" cy="6797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99532" y="5007863"/>
              <a:ext cx="490727" cy="6797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559551" y="5007863"/>
              <a:ext cx="1098803" cy="6797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327648" y="5007863"/>
              <a:ext cx="789431" cy="67970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789419" y="5007863"/>
              <a:ext cx="1833372" cy="67970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17407" y="5007863"/>
              <a:ext cx="542544" cy="6797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822704" y="5477255"/>
              <a:ext cx="605028" cy="62788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0864" y="5446775"/>
              <a:ext cx="755904" cy="67970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767584" y="5446775"/>
              <a:ext cx="1819656" cy="67970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258055" y="5446775"/>
              <a:ext cx="2215896" cy="6797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144768" y="5446775"/>
              <a:ext cx="525780" cy="67970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41363" y="5446775"/>
              <a:ext cx="1418843" cy="67970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354824" y="5446775"/>
              <a:ext cx="542544" cy="67970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822704" y="5916167"/>
              <a:ext cx="605028" cy="62788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340864" y="5885687"/>
              <a:ext cx="5369051" cy="67970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340864" y="6251446"/>
              <a:ext cx="1775460" cy="60655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710939" y="6251446"/>
              <a:ext cx="542543" cy="606552"/>
            </a:xfrm>
            <a:prstGeom prst="rect">
              <a:avLst/>
            </a:prstGeom>
          </p:spPr>
        </p:pic>
      </p:grp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0" y="0"/>
          <a:ext cx="9145270" cy="67612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2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972819" algn="r">
                        <a:lnSpc>
                          <a:spcPts val="1390"/>
                        </a:lnSpc>
                        <a:spcBef>
                          <a:spcPts val="5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30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Роль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10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Область</a:t>
                      </a:r>
                      <a:r>
                        <a:rPr sz="2400" b="1" spc="-5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знань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 marR="1422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Керівник </a:t>
                      </a:r>
                      <a:r>
                        <a:rPr sz="2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підро</a:t>
                      </a:r>
                      <a:r>
                        <a:rPr sz="2400" b="1" spc="-6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ділу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 marR="83185" indent="-534035" algn="just">
                        <a:lnSpc>
                          <a:spcPct val="100000"/>
                        </a:lnSpc>
                        <a:spcBef>
                          <a:spcPts val="27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Як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класифікувати</a:t>
                      </a:r>
                      <a:r>
                        <a:rPr sz="2400" spc="5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роботи,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що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виконуються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співробітниками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підрозділу?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4840" marR="83185" indent="-534035" algn="just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Який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портфель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проєктів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є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оптимальним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підрозділу?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4840" marR="81915" indent="-534035" algn="just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Як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планувати</a:t>
                      </a:r>
                      <a:r>
                        <a:rPr sz="2400" spc="5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контролювати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трудові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фінансові</a:t>
                      </a:r>
                      <a:r>
                        <a:rPr sz="2400" spc="5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ресурси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портфеля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проєктів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підрозділу?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4840" marR="83185" indent="-534035" algn="just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Як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вирівняти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мотивацію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до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вигідних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і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невигідних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проєктів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забезпечити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лояльність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співробітників?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4840" marR="82550" indent="-534035" algn="just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якій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формі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фіксується</a:t>
                      </a:r>
                      <a:r>
                        <a:rPr sz="2400" spc="5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«продаж»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співробітника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проєкт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дохід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від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«продажу»?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4840" indent="-534035" algn="just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Як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відкликати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співробітника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проєкта?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4840" marR="1466850" indent="-534035" algn="just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розподілити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накладні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витрати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між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проєктами?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277875"/>
            <a:ext cx="8669655" cy="0"/>
          </a:xfrm>
          <a:custGeom>
            <a:avLst/>
            <a:gdLst/>
            <a:ahLst/>
            <a:cxnLst/>
            <a:rect l="l" t="t" r="r" b="b"/>
            <a:pathLst>
              <a:path w="8669655">
                <a:moveTo>
                  <a:pt x="0" y="0"/>
                </a:moveTo>
                <a:lnTo>
                  <a:pt x="866927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5100" y="5497067"/>
            <a:ext cx="8669655" cy="1361440"/>
            <a:chOff x="165100" y="5497067"/>
            <a:chExt cx="8669655" cy="1361440"/>
          </a:xfrm>
        </p:grpSpPr>
        <p:sp>
          <p:nvSpPr>
            <p:cNvPr id="4" name="object 4"/>
            <p:cNvSpPr/>
            <p:nvPr/>
          </p:nvSpPr>
          <p:spPr>
            <a:xfrm>
              <a:off x="165100" y="6813548"/>
              <a:ext cx="8669655" cy="0"/>
            </a:xfrm>
            <a:custGeom>
              <a:avLst/>
              <a:gdLst/>
              <a:ahLst/>
              <a:cxnLst/>
              <a:rect l="l" t="t" r="r" b="b"/>
              <a:pathLst>
                <a:path w="8669655">
                  <a:moveTo>
                    <a:pt x="0" y="0"/>
                  </a:moveTo>
                  <a:lnTo>
                    <a:pt x="866927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5204" y="5497067"/>
              <a:ext cx="1357883" cy="679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3903" y="5497067"/>
              <a:ext cx="1761744" cy="6797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7988" y="5497067"/>
              <a:ext cx="1220724" cy="679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7044" y="5966459"/>
              <a:ext cx="605028" cy="627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5204" y="5935979"/>
              <a:ext cx="5468112" cy="6797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5204" y="6301738"/>
              <a:ext cx="1502664" cy="55626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257044" y="742187"/>
            <a:ext cx="6685915" cy="680085"/>
            <a:chOff x="2257044" y="742187"/>
            <a:chExt cx="6685915" cy="68008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7044" y="772667"/>
              <a:ext cx="605028" cy="6278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5204" y="742187"/>
              <a:ext cx="848868" cy="679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5200" y="742187"/>
              <a:ext cx="958596" cy="6797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44923" y="742187"/>
              <a:ext cx="489203" cy="6797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15255" y="742187"/>
              <a:ext cx="548639" cy="6797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3500" y="742187"/>
              <a:ext cx="940308" cy="6797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63411" y="742187"/>
              <a:ext cx="1182624" cy="6797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25640" y="742187"/>
              <a:ext cx="1917192" cy="67970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2257044" y="1107947"/>
            <a:ext cx="6685915" cy="1118870"/>
            <a:chOff x="2257044" y="1107947"/>
            <a:chExt cx="6685915" cy="1118870"/>
          </a:xfrm>
        </p:grpSpPr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75204" y="1107947"/>
              <a:ext cx="1691640" cy="6797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7044" y="1577339"/>
              <a:ext cx="605028" cy="6278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75204" y="1546859"/>
              <a:ext cx="865632" cy="6797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20796" y="1546859"/>
              <a:ext cx="1403603" cy="6797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04360" y="1546859"/>
              <a:ext cx="1080515" cy="6797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66360" y="1546859"/>
              <a:ext cx="1554480" cy="6797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2323" y="1546859"/>
              <a:ext cx="2199131" cy="6797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2940" y="1546859"/>
              <a:ext cx="659892" cy="679703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2257044" y="1912620"/>
            <a:ext cx="6685915" cy="1118870"/>
            <a:chOff x="2257044" y="1912620"/>
            <a:chExt cx="6685915" cy="1118870"/>
          </a:xfrm>
        </p:grpSpPr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75204" y="1912620"/>
              <a:ext cx="1754123" cy="6797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57044" y="2382012"/>
              <a:ext cx="605028" cy="6278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75204" y="2351532"/>
              <a:ext cx="6167628" cy="679703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2257044" y="2717292"/>
            <a:ext cx="6685915" cy="1118870"/>
            <a:chOff x="2257044" y="2717292"/>
            <a:chExt cx="6685915" cy="1118870"/>
          </a:xfrm>
        </p:grpSpPr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75204" y="2717292"/>
              <a:ext cx="1527047" cy="6797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57044" y="3186684"/>
              <a:ext cx="605028" cy="62788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75204" y="3156204"/>
              <a:ext cx="621792" cy="67970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47644" y="3156204"/>
              <a:ext cx="941832" cy="67970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40123" y="3156204"/>
              <a:ext cx="1181100" cy="6797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71872" y="3156204"/>
              <a:ext cx="1531620" cy="6797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54140" y="3156204"/>
              <a:ext cx="874775" cy="67970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1088" y="3156204"/>
              <a:ext cx="1761744" cy="679704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2257044" y="3521964"/>
            <a:ext cx="6685915" cy="1118870"/>
            <a:chOff x="2257044" y="3521964"/>
            <a:chExt cx="6685915" cy="1118870"/>
          </a:xfrm>
        </p:grpSpPr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75204" y="3521964"/>
              <a:ext cx="1389888" cy="6797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37432" y="3521964"/>
              <a:ext cx="490727" cy="67970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997451" y="3521964"/>
              <a:ext cx="1033272" cy="67970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98492" y="3521964"/>
              <a:ext cx="1877567" cy="6797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249923" y="3521964"/>
              <a:ext cx="1187196" cy="6797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257044" y="3991356"/>
              <a:ext cx="605028" cy="62788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75204" y="3960876"/>
              <a:ext cx="865632" cy="6797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331463" y="3960876"/>
              <a:ext cx="1459991" cy="6797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82083" y="3960876"/>
              <a:ext cx="1882139" cy="67970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4852" y="3960876"/>
              <a:ext cx="489203" cy="67970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34684" y="3960876"/>
              <a:ext cx="960119" cy="67970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883908" y="3960876"/>
              <a:ext cx="2058924" cy="679704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2257044" y="4326635"/>
            <a:ext cx="6685915" cy="1484630"/>
            <a:chOff x="2257044" y="4326635"/>
            <a:chExt cx="6685915" cy="1484630"/>
          </a:xfrm>
        </p:grpSpPr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75204" y="4326635"/>
              <a:ext cx="873252" cy="6797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319272" y="4326635"/>
              <a:ext cx="643127" cy="6797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31691" y="4326635"/>
              <a:ext cx="2087880" cy="6797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257044" y="4796027"/>
              <a:ext cx="605028" cy="62788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775204" y="4765547"/>
              <a:ext cx="1199388" cy="67970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89604" y="4765547"/>
              <a:ext cx="909827" cy="6797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15967" y="4765547"/>
              <a:ext cx="490727" cy="6797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21708" y="4765547"/>
              <a:ext cx="548639" cy="67970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85360" y="4765547"/>
              <a:ext cx="941832" cy="67970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42204" y="4765547"/>
              <a:ext cx="1181100" cy="6797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38315" y="4765547"/>
              <a:ext cx="1417319" cy="67970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470647" y="4765547"/>
              <a:ext cx="1472183" cy="67970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75204" y="5131307"/>
              <a:ext cx="873252" cy="67970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68040" y="5131307"/>
              <a:ext cx="2048256" cy="67970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135879" y="5131307"/>
              <a:ext cx="1915668" cy="67970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771132" y="5131307"/>
              <a:ext cx="1248155" cy="67970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738872" y="5131307"/>
              <a:ext cx="1203959" cy="679704"/>
            </a:xfrm>
            <a:prstGeom prst="rect">
              <a:avLst/>
            </a:prstGeom>
          </p:spPr>
        </p:pic>
      </p:grp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157956" y="0"/>
          <a:ext cx="8655050" cy="6813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7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901065" algn="r">
                        <a:lnSpc>
                          <a:spcPts val="1525"/>
                        </a:lnSpc>
                        <a:spcBef>
                          <a:spcPts val="5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3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Роль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1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Область</a:t>
                      </a:r>
                      <a:r>
                        <a:rPr sz="2800" b="1" spc="-3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знань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75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Виконавець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25475" indent="-533400">
                        <a:lnSpc>
                          <a:spcPct val="100000"/>
                        </a:lnSpc>
                        <a:spcBef>
                          <a:spcPts val="280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  <a:tab pos="1355090" algn="l"/>
                          <a:tab pos="2195195" algn="l"/>
                          <a:tab pos="2565400" algn="l"/>
                          <a:tab pos="2993390" algn="l"/>
                          <a:tab pos="3813810" algn="l"/>
                          <a:tab pos="487616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Від	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кого	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і	в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якій	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формі	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отримувати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завдання?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marR="82550" indent="-533400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 startAt="2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Що</a:t>
                      </a:r>
                      <a:r>
                        <a:rPr sz="2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робити,</a:t>
                      </a:r>
                      <a:r>
                        <a:rPr sz="2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якщо</a:t>
                      </a:r>
                      <a:r>
                        <a:rPr sz="2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завдання</a:t>
                      </a:r>
                      <a:r>
                        <a:rPr sz="2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накладаються</a:t>
                      </a:r>
                      <a:r>
                        <a:rPr sz="2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строками?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indent="-533400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0000FF"/>
                        </a:buClr>
                        <a:buAutoNum type="arabicPeriod" startAt="2"/>
                        <a:tabLst>
                          <a:tab pos="624840" algn="l"/>
                          <a:tab pos="625475" algn="l"/>
                          <a:tab pos="1390015" algn="l"/>
                          <a:tab pos="3263265" algn="l"/>
                          <a:tab pos="5031740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Як	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вибудувати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пріорітети	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виконання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завдань?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marR="84455" indent="-533400" algn="just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 startAt="4"/>
                        <a:tabLst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якій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формі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звітують</a:t>
                      </a:r>
                      <a:r>
                        <a:rPr sz="2400" spc="5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виконання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завдань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і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кому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направляти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звіти?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marR="81915" indent="-533400" algn="just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 startAt="4"/>
                        <a:tabLst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Що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вважати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проблемою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і 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кого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інформувати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про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їх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виникнення?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marR="83185" indent="-533400" algn="just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0000FF"/>
                        </a:buClr>
                        <a:buAutoNum type="arabicPeriod" startAt="4"/>
                        <a:tabLst>
                          <a:tab pos="625475" algn="l"/>
                        </a:tabLst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Перед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ким і в якій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формі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ставити питання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про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необхідність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пересмотру обсяга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та/або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строків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виконання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робіт?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 marR="862330" indent="-533400" algn="just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 startAt="4"/>
                        <a:tabLst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розрахувати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свій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бонус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від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участі в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проєкті?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1000" y="1398587"/>
          <a:ext cx="8209915" cy="4194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9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3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Роль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1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Область</a:t>
                      </a:r>
                      <a:r>
                        <a:rPr sz="2800" b="1" spc="-3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знань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015">
                <a:tc>
                  <a:txBody>
                    <a:bodyPr/>
                    <a:lstStyle/>
                    <a:p>
                      <a:pPr marL="91440" marR="1987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Проєк</a:t>
                      </a:r>
                      <a:r>
                        <a:rPr sz="2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ний  </a:t>
                      </a:r>
                      <a:r>
                        <a:rPr sz="24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офіс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 indent="-534035">
                        <a:lnSpc>
                          <a:spcPct val="100000"/>
                        </a:lnSpc>
                        <a:spcBef>
                          <a:spcPts val="280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відкрити/закрити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проєкт?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4840" marR="447675" indent="-533400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сформувати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плановий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фонд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робочого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часу?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4840" marR="274955" indent="-533400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фіксувати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обліковій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системі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проєктні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витрати?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4840" indent="-534035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Яка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процедура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нарахування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премії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за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484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проєктами?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4840" indent="-534035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0000FF"/>
                        </a:buClr>
                        <a:buAutoNum type="arabicPeriod" startAt="5"/>
                        <a:tabLst>
                          <a:tab pos="624840" algn="l"/>
                          <a:tab pos="6254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Як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які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звіти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формувати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проєктами?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151888" y="1877567"/>
            <a:ext cx="6460490" cy="3533140"/>
            <a:chOff x="2151888" y="1877567"/>
            <a:chExt cx="6460490" cy="3533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1888" y="1908047"/>
              <a:ext cx="605027" cy="627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0048" y="1877567"/>
              <a:ext cx="4165092" cy="679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1888" y="2346959"/>
              <a:ext cx="605027" cy="627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0048" y="2316479"/>
              <a:ext cx="5771388" cy="6797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0048" y="2682239"/>
              <a:ext cx="1117091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1888" y="3151631"/>
              <a:ext cx="605027" cy="6278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70048" y="3121151"/>
              <a:ext cx="5942076" cy="6797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0048" y="3486911"/>
              <a:ext cx="1560576" cy="6797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1888" y="3956303"/>
              <a:ext cx="605027" cy="6278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0048" y="3925823"/>
              <a:ext cx="5315711" cy="6797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70048" y="4291583"/>
              <a:ext cx="1912620" cy="6797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51888" y="4760975"/>
              <a:ext cx="605027" cy="6278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70048" y="4730495"/>
              <a:ext cx="5561076" cy="67970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44813" y="406971"/>
            <a:ext cx="5372100" cy="5285740"/>
            <a:chOff x="3244813" y="406971"/>
            <a:chExt cx="5372100" cy="5285740"/>
          </a:xfrm>
        </p:grpSpPr>
        <p:sp>
          <p:nvSpPr>
            <p:cNvPr id="4" name="object 4"/>
            <p:cNvSpPr/>
            <p:nvPr/>
          </p:nvSpPr>
          <p:spPr>
            <a:xfrm>
              <a:off x="6015736" y="411733"/>
              <a:ext cx="2595880" cy="2854960"/>
            </a:xfrm>
            <a:custGeom>
              <a:avLst/>
              <a:gdLst/>
              <a:ahLst/>
              <a:cxnLst/>
              <a:rect l="l" t="t" r="r" b="b"/>
              <a:pathLst>
                <a:path w="2595879" h="2854960">
                  <a:moveTo>
                    <a:pt x="772287" y="0"/>
                  </a:moveTo>
                  <a:lnTo>
                    <a:pt x="0" y="807719"/>
                  </a:lnTo>
                  <a:lnTo>
                    <a:pt x="778763" y="1609216"/>
                  </a:lnTo>
                  <a:lnTo>
                    <a:pt x="777239" y="1223771"/>
                  </a:lnTo>
                  <a:lnTo>
                    <a:pt x="1100582" y="1222502"/>
                  </a:lnTo>
                  <a:lnTo>
                    <a:pt x="1162116" y="1223659"/>
                  </a:lnTo>
                  <a:lnTo>
                    <a:pt x="1222209" y="1227577"/>
                  </a:lnTo>
                  <a:lnTo>
                    <a:pt x="1280646" y="1234139"/>
                  </a:lnTo>
                  <a:lnTo>
                    <a:pt x="1337213" y="1243232"/>
                  </a:lnTo>
                  <a:lnTo>
                    <a:pt x="1391694" y="1254739"/>
                  </a:lnTo>
                  <a:lnTo>
                    <a:pt x="1443875" y="1268546"/>
                  </a:lnTo>
                  <a:lnTo>
                    <a:pt x="1493541" y="1284539"/>
                  </a:lnTo>
                  <a:lnTo>
                    <a:pt x="1540478" y="1302601"/>
                  </a:lnTo>
                  <a:lnTo>
                    <a:pt x="1584470" y="1322619"/>
                  </a:lnTo>
                  <a:lnTo>
                    <a:pt x="1625304" y="1344476"/>
                  </a:lnTo>
                  <a:lnTo>
                    <a:pt x="1662763" y="1368059"/>
                  </a:lnTo>
                  <a:lnTo>
                    <a:pt x="1696634" y="1393252"/>
                  </a:lnTo>
                  <a:lnTo>
                    <a:pt x="1726701" y="1419940"/>
                  </a:lnTo>
                  <a:lnTo>
                    <a:pt x="1752751" y="1448008"/>
                  </a:lnTo>
                  <a:lnTo>
                    <a:pt x="1791936" y="1507824"/>
                  </a:lnTo>
                  <a:lnTo>
                    <a:pt x="1812473" y="1571782"/>
                  </a:lnTo>
                  <a:lnTo>
                    <a:pt x="1820290" y="2854832"/>
                  </a:lnTo>
                  <a:lnTo>
                    <a:pt x="2595880" y="2851657"/>
                  </a:lnTo>
                  <a:lnTo>
                    <a:pt x="2590799" y="1601851"/>
                  </a:lnTo>
                  <a:lnTo>
                    <a:pt x="2589686" y="1557968"/>
                  </a:lnTo>
                  <a:lnTo>
                    <a:pt x="2586716" y="1514481"/>
                  </a:lnTo>
                  <a:lnTo>
                    <a:pt x="2581920" y="1471415"/>
                  </a:lnTo>
                  <a:lnTo>
                    <a:pt x="2575331" y="1428797"/>
                  </a:lnTo>
                  <a:lnTo>
                    <a:pt x="2566978" y="1386652"/>
                  </a:lnTo>
                  <a:lnTo>
                    <a:pt x="2556895" y="1345005"/>
                  </a:lnTo>
                  <a:lnTo>
                    <a:pt x="2545113" y="1303883"/>
                  </a:lnTo>
                  <a:lnTo>
                    <a:pt x="2531663" y="1263311"/>
                  </a:lnTo>
                  <a:lnTo>
                    <a:pt x="2516578" y="1223315"/>
                  </a:lnTo>
                  <a:lnTo>
                    <a:pt x="2499888" y="1183921"/>
                  </a:lnTo>
                  <a:lnTo>
                    <a:pt x="2481625" y="1145155"/>
                  </a:lnTo>
                  <a:lnTo>
                    <a:pt x="2461821" y="1107042"/>
                  </a:lnTo>
                  <a:lnTo>
                    <a:pt x="2440507" y="1069608"/>
                  </a:lnTo>
                  <a:lnTo>
                    <a:pt x="2417716" y="1032880"/>
                  </a:lnTo>
                  <a:lnTo>
                    <a:pt x="2393478" y="996882"/>
                  </a:lnTo>
                  <a:lnTo>
                    <a:pt x="2367826" y="961640"/>
                  </a:lnTo>
                  <a:lnTo>
                    <a:pt x="2340790" y="927181"/>
                  </a:lnTo>
                  <a:lnTo>
                    <a:pt x="2312403" y="893530"/>
                  </a:lnTo>
                  <a:lnTo>
                    <a:pt x="2282696" y="860713"/>
                  </a:lnTo>
                  <a:lnTo>
                    <a:pt x="2251700" y="828755"/>
                  </a:lnTo>
                  <a:lnTo>
                    <a:pt x="2219448" y="797683"/>
                  </a:lnTo>
                  <a:lnTo>
                    <a:pt x="2185971" y="767522"/>
                  </a:lnTo>
                  <a:lnTo>
                    <a:pt x="2151300" y="738298"/>
                  </a:lnTo>
                  <a:lnTo>
                    <a:pt x="2115467" y="710037"/>
                  </a:lnTo>
                  <a:lnTo>
                    <a:pt x="2078504" y="682764"/>
                  </a:lnTo>
                  <a:lnTo>
                    <a:pt x="2040443" y="656506"/>
                  </a:lnTo>
                  <a:lnTo>
                    <a:pt x="2001314" y="631288"/>
                  </a:lnTo>
                  <a:lnTo>
                    <a:pt x="1961150" y="607135"/>
                  </a:lnTo>
                  <a:lnTo>
                    <a:pt x="1919982" y="584075"/>
                  </a:lnTo>
                  <a:lnTo>
                    <a:pt x="1877841" y="562131"/>
                  </a:lnTo>
                  <a:lnTo>
                    <a:pt x="1834760" y="541331"/>
                  </a:lnTo>
                  <a:lnTo>
                    <a:pt x="1790770" y="521700"/>
                  </a:lnTo>
                  <a:lnTo>
                    <a:pt x="1745902" y="503264"/>
                  </a:lnTo>
                  <a:lnTo>
                    <a:pt x="1700189" y="486049"/>
                  </a:lnTo>
                  <a:lnTo>
                    <a:pt x="1653661" y="470079"/>
                  </a:lnTo>
                  <a:lnTo>
                    <a:pt x="1606350" y="455382"/>
                  </a:lnTo>
                  <a:lnTo>
                    <a:pt x="1558289" y="441983"/>
                  </a:lnTo>
                  <a:lnTo>
                    <a:pt x="1509508" y="429907"/>
                  </a:lnTo>
                  <a:lnTo>
                    <a:pt x="1460039" y="419181"/>
                  </a:lnTo>
                  <a:lnTo>
                    <a:pt x="1409914" y="409830"/>
                  </a:lnTo>
                  <a:lnTo>
                    <a:pt x="1359164" y="401880"/>
                  </a:lnTo>
                  <a:lnTo>
                    <a:pt x="1307822" y="395357"/>
                  </a:lnTo>
                  <a:lnTo>
                    <a:pt x="1255918" y="390286"/>
                  </a:lnTo>
                  <a:lnTo>
                    <a:pt x="1203484" y="386694"/>
                  </a:lnTo>
                  <a:lnTo>
                    <a:pt x="1150551" y="384606"/>
                  </a:lnTo>
                  <a:lnTo>
                    <a:pt x="1097153" y="384048"/>
                  </a:lnTo>
                  <a:lnTo>
                    <a:pt x="773811" y="385444"/>
                  </a:lnTo>
                  <a:lnTo>
                    <a:pt x="77228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5736" y="411733"/>
              <a:ext cx="2595880" cy="2854960"/>
            </a:xfrm>
            <a:custGeom>
              <a:avLst/>
              <a:gdLst/>
              <a:ahLst/>
              <a:cxnLst/>
              <a:rect l="l" t="t" r="r" b="b"/>
              <a:pathLst>
                <a:path w="2595879" h="2854960">
                  <a:moveTo>
                    <a:pt x="0" y="807719"/>
                  </a:moveTo>
                  <a:lnTo>
                    <a:pt x="772287" y="0"/>
                  </a:lnTo>
                  <a:lnTo>
                    <a:pt x="773811" y="385444"/>
                  </a:lnTo>
                  <a:lnTo>
                    <a:pt x="1097153" y="384048"/>
                  </a:lnTo>
                  <a:lnTo>
                    <a:pt x="1150551" y="384606"/>
                  </a:lnTo>
                  <a:lnTo>
                    <a:pt x="1203484" y="386694"/>
                  </a:lnTo>
                  <a:lnTo>
                    <a:pt x="1255918" y="390286"/>
                  </a:lnTo>
                  <a:lnTo>
                    <a:pt x="1307822" y="395357"/>
                  </a:lnTo>
                  <a:lnTo>
                    <a:pt x="1359164" y="401880"/>
                  </a:lnTo>
                  <a:lnTo>
                    <a:pt x="1409914" y="409830"/>
                  </a:lnTo>
                  <a:lnTo>
                    <a:pt x="1460039" y="419181"/>
                  </a:lnTo>
                  <a:lnTo>
                    <a:pt x="1509508" y="429907"/>
                  </a:lnTo>
                  <a:lnTo>
                    <a:pt x="1558289" y="441983"/>
                  </a:lnTo>
                  <a:lnTo>
                    <a:pt x="1606350" y="455382"/>
                  </a:lnTo>
                  <a:lnTo>
                    <a:pt x="1653661" y="470079"/>
                  </a:lnTo>
                  <a:lnTo>
                    <a:pt x="1700189" y="486049"/>
                  </a:lnTo>
                  <a:lnTo>
                    <a:pt x="1745902" y="503264"/>
                  </a:lnTo>
                  <a:lnTo>
                    <a:pt x="1790770" y="521700"/>
                  </a:lnTo>
                  <a:lnTo>
                    <a:pt x="1834760" y="541331"/>
                  </a:lnTo>
                  <a:lnTo>
                    <a:pt x="1877841" y="562131"/>
                  </a:lnTo>
                  <a:lnTo>
                    <a:pt x="1919982" y="584075"/>
                  </a:lnTo>
                  <a:lnTo>
                    <a:pt x="1961150" y="607135"/>
                  </a:lnTo>
                  <a:lnTo>
                    <a:pt x="2001314" y="631288"/>
                  </a:lnTo>
                  <a:lnTo>
                    <a:pt x="2040443" y="656506"/>
                  </a:lnTo>
                  <a:lnTo>
                    <a:pt x="2078504" y="682764"/>
                  </a:lnTo>
                  <a:lnTo>
                    <a:pt x="2115467" y="710037"/>
                  </a:lnTo>
                  <a:lnTo>
                    <a:pt x="2151300" y="738298"/>
                  </a:lnTo>
                  <a:lnTo>
                    <a:pt x="2185971" y="767522"/>
                  </a:lnTo>
                  <a:lnTo>
                    <a:pt x="2219448" y="797683"/>
                  </a:lnTo>
                  <a:lnTo>
                    <a:pt x="2251700" y="828755"/>
                  </a:lnTo>
                  <a:lnTo>
                    <a:pt x="2282696" y="860713"/>
                  </a:lnTo>
                  <a:lnTo>
                    <a:pt x="2312403" y="893530"/>
                  </a:lnTo>
                  <a:lnTo>
                    <a:pt x="2340790" y="927181"/>
                  </a:lnTo>
                  <a:lnTo>
                    <a:pt x="2367826" y="961640"/>
                  </a:lnTo>
                  <a:lnTo>
                    <a:pt x="2393478" y="996882"/>
                  </a:lnTo>
                  <a:lnTo>
                    <a:pt x="2417716" y="1032880"/>
                  </a:lnTo>
                  <a:lnTo>
                    <a:pt x="2440507" y="1069608"/>
                  </a:lnTo>
                  <a:lnTo>
                    <a:pt x="2461821" y="1107042"/>
                  </a:lnTo>
                  <a:lnTo>
                    <a:pt x="2481625" y="1145155"/>
                  </a:lnTo>
                  <a:lnTo>
                    <a:pt x="2499888" y="1183921"/>
                  </a:lnTo>
                  <a:lnTo>
                    <a:pt x="2516578" y="1223315"/>
                  </a:lnTo>
                  <a:lnTo>
                    <a:pt x="2531663" y="1263311"/>
                  </a:lnTo>
                  <a:lnTo>
                    <a:pt x="2545113" y="1303883"/>
                  </a:lnTo>
                  <a:lnTo>
                    <a:pt x="2556895" y="1345005"/>
                  </a:lnTo>
                  <a:lnTo>
                    <a:pt x="2566978" y="1386652"/>
                  </a:lnTo>
                  <a:lnTo>
                    <a:pt x="2575331" y="1428797"/>
                  </a:lnTo>
                  <a:lnTo>
                    <a:pt x="2581920" y="1471415"/>
                  </a:lnTo>
                  <a:lnTo>
                    <a:pt x="2586716" y="1514481"/>
                  </a:lnTo>
                  <a:lnTo>
                    <a:pt x="2589686" y="1557968"/>
                  </a:lnTo>
                  <a:lnTo>
                    <a:pt x="2590799" y="1601851"/>
                  </a:lnTo>
                  <a:lnTo>
                    <a:pt x="2595880" y="2851657"/>
                  </a:lnTo>
                  <a:lnTo>
                    <a:pt x="1820290" y="2854832"/>
                  </a:lnTo>
                  <a:lnTo>
                    <a:pt x="1815211" y="1605026"/>
                  </a:lnTo>
                  <a:lnTo>
                    <a:pt x="1812473" y="1571782"/>
                  </a:lnTo>
                  <a:lnTo>
                    <a:pt x="1791936" y="1507824"/>
                  </a:lnTo>
                  <a:lnTo>
                    <a:pt x="1752751" y="1448008"/>
                  </a:lnTo>
                  <a:lnTo>
                    <a:pt x="1726701" y="1419940"/>
                  </a:lnTo>
                  <a:lnTo>
                    <a:pt x="1696634" y="1393252"/>
                  </a:lnTo>
                  <a:lnTo>
                    <a:pt x="1662763" y="1368059"/>
                  </a:lnTo>
                  <a:lnTo>
                    <a:pt x="1625304" y="1344476"/>
                  </a:lnTo>
                  <a:lnTo>
                    <a:pt x="1584470" y="1322619"/>
                  </a:lnTo>
                  <a:lnTo>
                    <a:pt x="1540478" y="1302601"/>
                  </a:lnTo>
                  <a:lnTo>
                    <a:pt x="1493541" y="1284539"/>
                  </a:lnTo>
                  <a:lnTo>
                    <a:pt x="1443875" y="1268546"/>
                  </a:lnTo>
                  <a:lnTo>
                    <a:pt x="1391694" y="1254739"/>
                  </a:lnTo>
                  <a:lnTo>
                    <a:pt x="1337213" y="1243232"/>
                  </a:lnTo>
                  <a:lnTo>
                    <a:pt x="1280646" y="1234139"/>
                  </a:lnTo>
                  <a:lnTo>
                    <a:pt x="1222209" y="1227577"/>
                  </a:lnTo>
                  <a:lnTo>
                    <a:pt x="1162116" y="1223659"/>
                  </a:lnTo>
                  <a:lnTo>
                    <a:pt x="1100582" y="1222502"/>
                  </a:lnTo>
                  <a:lnTo>
                    <a:pt x="777239" y="1223771"/>
                  </a:lnTo>
                  <a:lnTo>
                    <a:pt x="778763" y="1609216"/>
                  </a:lnTo>
                  <a:lnTo>
                    <a:pt x="0" y="8077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4813" y="3708369"/>
              <a:ext cx="2352675" cy="1984375"/>
            </a:xfrm>
            <a:custGeom>
              <a:avLst/>
              <a:gdLst/>
              <a:ahLst/>
              <a:cxnLst/>
              <a:rect l="l" t="t" r="r" b="b"/>
              <a:pathLst>
                <a:path w="2352675" h="1984375">
                  <a:moveTo>
                    <a:pt x="2352414" y="0"/>
                  </a:moveTo>
                  <a:lnTo>
                    <a:pt x="0" y="0"/>
                  </a:lnTo>
                  <a:lnTo>
                    <a:pt x="0" y="1984295"/>
                  </a:lnTo>
                  <a:lnTo>
                    <a:pt x="2352414" y="1984295"/>
                  </a:lnTo>
                  <a:lnTo>
                    <a:pt x="2352414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44813" y="3708369"/>
            <a:ext cx="2352675" cy="251351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738505">
              <a:lnSpc>
                <a:spcPct val="100000"/>
              </a:lnSpc>
              <a:spcBef>
                <a:spcPts val="160"/>
              </a:spcBef>
            </a:pPr>
            <a:r>
              <a:rPr sz="1500" b="1" spc="-20" dirty="0" err="1" smtClean="0">
                <a:latin typeface="Arial"/>
                <a:cs typeface="Arial"/>
              </a:rPr>
              <a:t>Мегапро</a:t>
            </a:r>
            <a:r>
              <a:rPr lang="uk-UA" sz="1500" b="1" spc="-20" dirty="0" smtClean="0">
                <a:latin typeface="Arial"/>
                <a:cs typeface="Arial"/>
              </a:rPr>
              <a:t>є</a:t>
            </a:r>
            <a:r>
              <a:rPr sz="1500" b="1" spc="-20" dirty="0" err="1" smtClean="0">
                <a:latin typeface="Arial"/>
                <a:cs typeface="Arial"/>
              </a:rPr>
              <a:t>кт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2995" y="4242616"/>
            <a:ext cx="1117600" cy="666849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30480" algn="ctr">
              <a:lnSpc>
                <a:spcPts val="1315"/>
              </a:lnSpc>
            </a:pPr>
            <a:r>
              <a:rPr lang="uk-UA" sz="1350" b="1" spc="-30" dirty="0" smtClean="0">
                <a:latin typeface="Arial"/>
                <a:cs typeface="Arial"/>
              </a:rPr>
              <a:t>Стадія життєвого циклу </a:t>
            </a:r>
            <a:r>
              <a:rPr lang="uk-UA" sz="1350" b="1" spc="-30" dirty="0" err="1" smtClean="0">
                <a:latin typeface="Arial"/>
                <a:cs typeface="Arial"/>
              </a:rPr>
              <a:t>проєкту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8904" y="4013644"/>
            <a:ext cx="1705610" cy="179536"/>
          </a:xfrm>
          <a:prstGeom prst="rect">
            <a:avLst/>
          </a:prstGeom>
          <a:solidFill>
            <a:srgbClr val="C0C0C0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6260">
              <a:lnSpc>
                <a:spcPts val="1435"/>
              </a:lnSpc>
            </a:pPr>
            <a:r>
              <a:rPr sz="1500" b="1" spc="-20" dirty="0" err="1" smtClean="0">
                <a:latin typeface="Arial"/>
                <a:cs typeface="Arial"/>
              </a:rPr>
              <a:t>Про</a:t>
            </a:r>
            <a:r>
              <a:rPr lang="uk-UA" sz="1500" b="1" spc="-20" dirty="0" smtClean="0">
                <a:latin typeface="Arial"/>
                <a:cs typeface="Arial"/>
              </a:rPr>
              <a:t>є</a:t>
            </a:r>
            <a:r>
              <a:rPr sz="1500" b="1" spc="-20" dirty="0" err="1" smtClean="0">
                <a:latin typeface="Arial"/>
                <a:cs typeface="Arial"/>
              </a:rPr>
              <a:t>кт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27573" y="2349830"/>
            <a:ext cx="3970020" cy="2595245"/>
          </a:xfrm>
          <a:custGeom>
            <a:avLst/>
            <a:gdLst/>
            <a:ahLst/>
            <a:cxnLst/>
            <a:rect l="l" t="t" r="r" b="b"/>
            <a:pathLst>
              <a:path w="3970020" h="2595245">
                <a:moveTo>
                  <a:pt x="1617239" y="671612"/>
                </a:moveTo>
                <a:lnTo>
                  <a:pt x="3969654" y="671612"/>
                </a:lnTo>
                <a:lnTo>
                  <a:pt x="3969654" y="0"/>
                </a:lnTo>
                <a:lnTo>
                  <a:pt x="1617239" y="0"/>
                </a:lnTo>
                <a:lnTo>
                  <a:pt x="1617239" y="671612"/>
                </a:lnTo>
                <a:close/>
              </a:path>
              <a:path w="3970020" h="2595245">
                <a:moveTo>
                  <a:pt x="1617239" y="2350697"/>
                </a:moveTo>
                <a:lnTo>
                  <a:pt x="1382070" y="2106443"/>
                </a:lnTo>
                <a:lnTo>
                  <a:pt x="1382070" y="2267664"/>
                </a:lnTo>
                <a:lnTo>
                  <a:pt x="0" y="2267664"/>
                </a:lnTo>
                <a:lnTo>
                  <a:pt x="0" y="2433731"/>
                </a:lnTo>
                <a:lnTo>
                  <a:pt x="1382070" y="2433731"/>
                </a:lnTo>
                <a:lnTo>
                  <a:pt x="1382070" y="2594952"/>
                </a:lnTo>
                <a:lnTo>
                  <a:pt x="1617239" y="23506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68712" y="4582289"/>
            <a:ext cx="1535430" cy="1942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5" dirty="0" err="1" smtClean="0">
                <a:latin typeface="Arial"/>
                <a:cs typeface="Arial"/>
              </a:rPr>
              <a:t>Вх</a:t>
            </a:r>
            <a:r>
              <a:rPr lang="uk-UA" sz="1150" b="1" spc="-5" dirty="0" smtClean="0">
                <a:latin typeface="Arial"/>
                <a:cs typeface="Arial"/>
              </a:rPr>
              <a:t>і</a:t>
            </a:r>
            <a:r>
              <a:rPr sz="1150" b="1" spc="-5" dirty="0" err="1" smtClean="0">
                <a:latin typeface="Arial"/>
                <a:cs typeface="Arial"/>
              </a:rPr>
              <a:t>дн</a:t>
            </a:r>
            <a:r>
              <a:rPr lang="uk-UA" sz="1150" b="1" spc="-5" dirty="0" smtClean="0">
                <a:latin typeface="Arial"/>
                <a:cs typeface="Arial"/>
              </a:rPr>
              <a:t>і</a:t>
            </a:r>
            <a:r>
              <a:rPr sz="1150" b="1" spc="-70" dirty="0" smtClean="0">
                <a:latin typeface="Arial"/>
                <a:cs typeface="Arial"/>
              </a:rPr>
              <a:t> </a:t>
            </a:r>
            <a:r>
              <a:rPr sz="1150" b="1" spc="-5" dirty="0" err="1" smtClean="0">
                <a:latin typeface="Arial"/>
                <a:cs typeface="Arial"/>
              </a:rPr>
              <a:t>параметр</a:t>
            </a:r>
            <a:r>
              <a:rPr lang="uk-UA" sz="1150" b="1" spc="-5" dirty="0" smtClean="0">
                <a:latin typeface="Arial"/>
                <a:cs typeface="Arial"/>
              </a:rPr>
              <a:t>и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97228" y="4486859"/>
            <a:ext cx="1764664" cy="427355"/>
          </a:xfrm>
          <a:custGeom>
            <a:avLst/>
            <a:gdLst/>
            <a:ahLst/>
            <a:cxnLst/>
            <a:rect l="l" t="t" r="r" b="b"/>
            <a:pathLst>
              <a:path w="1764665" h="427354">
                <a:moveTo>
                  <a:pt x="1764336" y="213668"/>
                </a:moveTo>
                <a:lnTo>
                  <a:pt x="1558525" y="0"/>
                </a:lnTo>
                <a:lnTo>
                  <a:pt x="1558525" y="140973"/>
                </a:lnTo>
                <a:lnTo>
                  <a:pt x="0" y="140973"/>
                </a:lnTo>
                <a:lnTo>
                  <a:pt x="0" y="286255"/>
                </a:lnTo>
                <a:lnTo>
                  <a:pt x="1558525" y="286255"/>
                </a:lnTo>
                <a:lnTo>
                  <a:pt x="1558525" y="427336"/>
                </a:lnTo>
                <a:lnTo>
                  <a:pt x="1764336" y="21366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50089" y="4582289"/>
            <a:ext cx="1659255" cy="1942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5" dirty="0" smtClean="0">
                <a:latin typeface="Arial"/>
                <a:cs typeface="Arial"/>
              </a:rPr>
              <a:t>В</a:t>
            </a:r>
            <a:r>
              <a:rPr lang="uk-UA" sz="1150" b="1" spc="-5" dirty="0" smtClean="0">
                <a:latin typeface="Arial"/>
                <a:cs typeface="Arial"/>
              </a:rPr>
              <a:t>и</a:t>
            </a:r>
            <a:r>
              <a:rPr sz="1150" b="1" spc="-5" dirty="0" smtClean="0">
                <a:latin typeface="Arial"/>
                <a:cs typeface="Arial"/>
              </a:rPr>
              <a:t>х</a:t>
            </a:r>
            <a:r>
              <a:rPr lang="uk-UA" sz="1150" b="1" spc="-5" dirty="0" smtClean="0">
                <a:latin typeface="Arial"/>
                <a:cs typeface="Arial"/>
              </a:rPr>
              <a:t>і</a:t>
            </a:r>
            <a:r>
              <a:rPr sz="1150" b="1" spc="-5" dirty="0" err="1" smtClean="0">
                <a:latin typeface="Arial"/>
                <a:cs typeface="Arial"/>
              </a:rPr>
              <a:t>дн</a:t>
            </a:r>
            <a:r>
              <a:rPr lang="uk-UA" sz="1150" b="1" spc="-5" dirty="0" smtClean="0">
                <a:latin typeface="Arial"/>
                <a:cs typeface="Arial"/>
              </a:rPr>
              <a:t>і</a:t>
            </a:r>
            <a:r>
              <a:rPr sz="1150" b="1" spc="-70" dirty="0" smtClean="0">
                <a:latin typeface="Arial"/>
                <a:cs typeface="Arial"/>
              </a:rPr>
              <a:t> </a:t>
            </a:r>
            <a:r>
              <a:rPr sz="1150" b="1" spc="-5" dirty="0" err="1" smtClean="0">
                <a:latin typeface="Arial"/>
                <a:cs typeface="Arial"/>
              </a:rPr>
              <a:t>параметр</a:t>
            </a:r>
            <a:r>
              <a:rPr lang="uk-UA" sz="1150" b="1" spc="-5" dirty="0" smtClean="0">
                <a:latin typeface="Arial"/>
                <a:cs typeface="Arial"/>
              </a:rPr>
              <a:t>и</a:t>
            </a:r>
            <a:endParaRPr sz="11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78815" y="3020172"/>
            <a:ext cx="2414270" cy="3274695"/>
            <a:chOff x="3478815" y="3020172"/>
            <a:chExt cx="2414270" cy="3274695"/>
          </a:xfrm>
        </p:grpSpPr>
        <p:sp>
          <p:nvSpPr>
            <p:cNvPr id="15" name="object 15"/>
            <p:cNvSpPr/>
            <p:nvPr/>
          </p:nvSpPr>
          <p:spPr>
            <a:xfrm>
              <a:off x="3480085" y="3021442"/>
              <a:ext cx="2411730" cy="3272154"/>
            </a:xfrm>
            <a:custGeom>
              <a:avLst/>
              <a:gdLst/>
              <a:ahLst/>
              <a:cxnLst/>
              <a:rect l="l" t="t" r="r" b="b"/>
              <a:pathLst>
                <a:path w="2411729" h="3272154">
                  <a:moveTo>
                    <a:pt x="205811" y="686883"/>
                  </a:moveTo>
                  <a:lnTo>
                    <a:pt x="411727" y="473215"/>
                  </a:lnTo>
                  <a:lnTo>
                    <a:pt x="275833" y="473215"/>
                  </a:lnTo>
                  <a:lnTo>
                    <a:pt x="275833" y="0"/>
                  </a:lnTo>
                  <a:lnTo>
                    <a:pt x="135893" y="0"/>
                  </a:lnTo>
                  <a:lnTo>
                    <a:pt x="135893" y="473215"/>
                  </a:lnTo>
                  <a:lnTo>
                    <a:pt x="0" y="473215"/>
                  </a:lnTo>
                  <a:lnTo>
                    <a:pt x="205811" y="686883"/>
                  </a:lnTo>
                  <a:close/>
                </a:path>
                <a:path w="2411729" h="3272154">
                  <a:moveTo>
                    <a:pt x="205811" y="2671222"/>
                  </a:moveTo>
                  <a:lnTo>
                    <a:pt x="0" y="2884912"/>
                  </a:lnTo>
                  <a:lnTo>
                    <a:pt x="135893" y="2884912"/>
                  </a:lnTo>
                  <a:lnTo>
                    <a:pt x="135893" y="3271938"/>
                  </a:lnTo>
                  <a:lnTo>
                    <a:pt x="275833" y="3271938"/>
                  </a:lnTo>
                  <a:lnTo>
                    <a:pt x="275833" y="2884912"/>
                  </a:lnTo>
                  <a:lnTo>
                    <a:pt x="411727" y="2884912"/>
                  </a:lnTo>
                  <a:lnTo>
                    <a:pt x="205811" y="2671222"/>
                  </a:lnTo>
                  <a:close/>
                </a:path>
                <a:path w="2411729" h="3272154">
                  <a:moveTo>
                    <a:pt x="940986" y="2671222"/>
                  </a:moveTo>
                  <a:lnTo>
                    <a:pt x="735174" y="2884912"/>
                  </a:lnTo>
                  <a:lnTo>
                    <a:pt x="870965" y="2884912"/>
                  </a:lnTo>
                  <a:lnTo>
                    <a:pt x="870965" y="3271938"/>
                  </a:lnTo>
                  <a:lnTo>
                    <a:pt x="1011008" y="3271938"/>
                  </a:lnTo>
                  <a:lnTo>
                    <a:pt x="1011008" y="2884912"/>
                  </a:lnTo>
                  <a:lnTo>
                    <a:pt x="1146798" y="2884912"/>
                  </a:lnTo>
                  <a:lnTo>
                    <a:pt x="940986" y="2671222"/>
                  </a:lnTo>
                  <a:close/>
                </a:path>
                <a:path w="2411729" h="3272154">
                  <a:moveTo>
                    <a:pt x="1676161" y="2671222"/>
                  </a:moveTo>
                  <a:lnTo>
                    <a:pt x="1470246" y="2884912"/>
                  </a:lnTo>
                  <a:lnTo>
                    <a:pt x="1606140" y="2884912"/>
                  </a:lnTo>
                  <a:lnTo>
                    <a:pt x="1606140" y="3266521"/>
                  </a:lnTo>
                  <a:lnTo>
                    <a:pt x="1746079" y="3266521"/>
                  </a:lnTo>
                  <a:lnTo>
                    <a:pt x="1746079" y="2884912"/>
                  </a:lnTo>
                  <a:lnTo>
                    <a:pt x="1881973" y="2884912"/>
                  </a:lnTo>
                  <a:lnTo>
                    <a:pt x="1676161" y="2671222"/>
                  </a:lnTo>
                  <a:close/>
                </a:path>
                <a:path w="2411729" h="3272154">
                  <a:moveTo>
                    <a:pt x="2411232" y="2747546"/>
                  </a:moveTo>
                  <a:lnTo>
                    <a:pt x="1823155" y="24422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1821" y="5441439"/>
              <a:ext cx="43180" cy="45085"/>
            </a:xfrm>
            <a:custGeom>
              <a:avLst/>
              <a:gdLst/>
              <a:ahLst/>
              <a:cxnLst/>
              <a:rect l="l" t="t" r="r" b="b"/>
              <a:pathLst>
                <a:path w="43179" h="45085">
                  <a:moveTo>
                    <a:pt x="22753" y="0"/>
                  </a:moveTo>
                  <a:lnTo>
                    <a:pt x="14612" y="1125"/>
                  </a:lnTo>
                  <a:lnTo>
                    <a:pt x="7462" y="5341"/>
                  </a:lnTo>
                  <a:lnTo>
                    <a:pt x="2228" y="12312"/>
                  </a:lnTo>
                  <a:lnTo>
                    <a:pt x="0" y="20837"/>
                  </a:lnTo>
                  <a:lnTo>
                    <a:pt x="1048" y="29301"/>
                  </a:lnTo>
                  <a:lnTo>
                    <a:pt x="5073" y="36756"/>
                  </a:lnTo>
                  <a:lnTo>
                    <a:pt x="11772" y="42252"/>
                  </a:lnTo>
                  <a:lnTo>
                    <a:pt x="20042" y="44549"/>
                  </a:lnTo>
                  <a:lnTo>
                    <a:pt x="28214" y="43423"/>
                  </a:lnTo>
                  <a:lnTo>
                    <a:pt x="35375" y="39208"/>
                  </a:lnTo>
                  <a:lnTo>
                    <a:pt x="40610" y="32236"/>
                  </a:lnTo>
                  <a:lnTo>
                    <a:pt x="42837" y="23696"/>
                  </a:lnTo>
                  <a:lnTo>
                    <a:pt x="41777" y="15206"/>
                  </a:lnTo>
                  <a:lnTo>
                    <a:pt x="37722" y="7747"/>
                  </a:lnTo>
                  <a:lnTo>
                    <a:pt x="30963" y="2296"/>
                  </a:lnTo>
                  <a:lnTo>
                    <a:pt x="227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89055" y="5646442"/>
            <a:ext cx="4039235" cy="9249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66110" marR="5080" indent="135255">
              <a:lnSpc>
                <a:spcPct val="103200"/>
              </a:lnSpc>
              <a:spcBef>
                <a:spcPts val="90"/>
              </a:spcBef>
            </a:pPr>
            <a:r>
              <a:rPr sz="1150" b="1" i="1" spc="-5" dirty="0" err="1" smtClean="0">
                <a:latin typeface="Arial"/>
                <a:cs typeface="Arial"/>
              </a:rPr>
              <a:t>Об</a:t>
            </a:r>
            <a:r>
              <a:rPr lang="uk-UA" sz="1150" b="1" i="1" spc="-5" dirty="0" smtClean="0">
                <a:latin typeface="Arial"/>
                <a:cs typeface="Arial"/>
              </a:rPr>
              <a:t>є</a:t>
            </a:r>
            <a:r>
              <a:rPr sz="1150" b="1" i="1" spc="-5" dirty="0" err="1" smtClean="0">
                <a:latin typeface="Arial"/>
                <a:cs typeface="Arial"/>
              </a:rPr>
              <a:t>кт</a:t>
            </a:r>
            <a:r>
              <a:rPr sz="1150" b="1" i="1" spc="-5" dirty="0" smtClean="0">
                <a:latin typeface="Arial"/>
                <a:cs typeface="Arial"/>
              </a:rPr>
              <a:t> </a:t>
            </a:r>
            <a:r>
              <a:rPr sz="1150" b="1" i="1" dirty="0" smtClean="0">
                <a:latin typeface="Arial"/>
                <a:cs typeface="Arial"/>
              </a:rPr>
              <a:t> </a:t>
            </a:r>
            <a:r>
              <a:rPr lang="uk-UA" sz="1150" b="1" i="1" spc="-5" dirty="0" smtClean="0">
                <a:latin typeface="Arial"/>
                <a:cs typeface="Arial"/>
              </a:rPr>
              <a:t>управління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lang="uk-UA" sz="1350" b="1" i="1" spc="-30" dirty="0" smtClean="0">
                <a:latin typeface="Arial"/>
                <a:cs typeface="Arial"/>
              </a:rPr>
              <a:t>Вплив зовнішнього середовища</a:t>
            </a:r>
            <a:endParaRPr sz="135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13991" y="2531772"/>
            <a:ext cx="2120265" cy="2097405"/>
            <a:chOff x="4213991" y="2531772"/>
            <a:chExt cx="2120265" cy="2097405"/>
          </a:xfrm>
        </p:grpSpPr>
        <p:sp>
          <p:nvSpPr>
            <p:cNvPr id="19" name="object 19"/>
            <p:cNvSpPr/>
            <p:nvPr/>
          </p:nvSpPr>
          <p:spPr>
            <a:xfrm>
              <a:off x="4215261" y="3021442"/>
              <a:ext cx="1058545" cy="687070"/>
            </a:xfrm>
            <a:custGeom>
              <a:avLst/>
              <a:gdLst/>
              <a:ahLst/>
              <a:cxnLst/>
              <a:rect l="l" t="t" r="r" b="b"/>
              <a:pathLst>
                <a:path w="1058545" h="687070">
                  <a:moveTo>
                    <a:pt x="205811" y="686883"/>
                  </a:moveTo>
                  <a:lnTo>
                    <a:pt x="411623" y="473215"/>
                  </a:lnTo>
                  <a:lnTo>
                    <a:pt x="275833" y="473215"/>
                  </a:lnTo>
                  <a:lnTo>
                    <a:pt x="275833" y="0"/>
                  </a:lnTo>
                  <a:lnTo>
                    <a:pt x="135790" y="0"/>
                  </a:lnTo>
                  <a:lnTo>
                    <a:pt x="135790" y="473215"/>
                  </a:lnTo>
                  <a:lnTo>
                    <a:pt x="0" y="473215"/>
                  </a:lnTo>
                  <a:lnTo>
                    <a:pt x="205811" y="686883"/>
                  </a:lnTo>
                  <a:close/>
                </a:path>
                <a:path w="1058545" h="687070">
                  <a:moveTo>
                    <a:pt x="852707" y="686883"/>
                  </a:moveTo>
                  <a:lnTo>
                    <a:pt x="1058519" y="473215"/>
                  </a:lnTo>
                  <a:lnTo>
                    <a:pt x="922729" y="473215"/>
                  </a:lnTo>
                  <a:lnTo>
                    <a:pt x="922729" y="0"/>
                  </a:lnTo>
                  <a:lnTo>
                    <a:pt x="782685" y="0"/>
                  </a:lnTo>
                  <a:lnTo>
                    <a:pt x="782685" y="473215"/>
                  </a:lnTo>
                  <a:lnTo>
                    <a:pt x="646895" y="473215"/>
                  </a:lnTo>
                  <a:lnTo>
                    <a:pt x="852707" y="6868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97228" y="2533042"/>
              <a:ext cx="735330" cy="2094864"/>
            </a:xfrm>
            <a:custGeom>
              <a:avLst/>
              <a:gdLst/>
              <a:ahLst/>
              <a:cxnLst/>
              <a:rect l="l" t="t" r="r" b="b"/>
              <a:pathLst>
                <a:path w="735329" h="2094864">
                  <a:moveTo>
                    <a:pt x="147097" y="0"/>
                  </a:moveTo>
                  <a:lnTo>
                    <a:pt x="0" y="152604"/>
                  </a:lnTo>
                  <a:lnTo>
                    <a:pt x="147097" y="305209"/>
                  </a:lnTo>
                  <a:lnTo>
                    <a:pt x="147097" y="244254"/>
                  </a:lnTo>
                  <a:lnTo>
                    <a:pt x="558720" y="244254"/>
                  </a:lnTo>
                  <a:lnTo>
                    <a:pt x="558720" y="2094791"/>
                  </a:lnTo>
                  <a:lnTo>
                    <a:pt x="735174" y="2094791"/>
                  </a:lnTo>
                  <a:lnTo>
                    <a:pt x="735174" y="61063"/>
                  </a:lnTo>
                  <a:lnTo>
                    <a:pt x="147097" y="61063"/>
                  </a:lnTo>
                  <a:lnTo>
                    <a:pt x="147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97228" y="2533042"/>
              <a:ext cx="735330" cy="2094864"/>
            </a:xfrm>
            <a:custGeom>
              <a:avLst/>
              <a:gdLst/>
              <a:ahLst/>
              <a:cxnLst/>
              <a:rect l="l" t="t" r="r" b="b"/>
              <a:pathLst>
                <a:path w="735329" h="2094864">
                  <a:moveTo>
                    <a:pt x="735174" y="2094791"/>
                  </a:moveTo>
                  <a:lnTo>
                    <a:pt x="735174" y="61063"/>
                  </a:lnTo>
                  <a:lnTo>
                    <a:pt x="147097" y="61063"/>
                  </a:lnTo>
                  <a:lnTo>
                    <a:pt x="147097" y="0"/>
                  </a:lnTo>
                  <a:lnTo>
                    <a:pt x="0" y="152604"/>
                  </a:lnTo>
                  <a:lnTo>
                    <a:pt x="147097" y="305209"/>
                  </a:lnTo>
                  <a:lnTo>
                    <a:pt x="147097" y="244254"/>
                  </a:lnTo>
                  <a:lnTo>
                    <a:pt x="558720" y="244254"/>
                  </a:lnTo>
                  <a:lnTo>
                    <a:pt x="558720" y="20947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85409" y="2655169"/>
              <a:ext cx="147320" cy="1526540"/>
            </a:xfrm>
            <a:custGeom>
              <a:avLst/>
              <a:gdLst/>
              <a:ahLst/>
              <a:cxnLst/>
              <a:rect l="l" t="t" r="r" b="b"/>
              <a:pathLst>
                <a:path w="147320" h="1526539">
                  <a:moveTo>
                    <a:pt x="147024" y="0"/>
                  </a:moveTo>
                  <a:lnTo>
                    <a:pt x="0" y="0"/>
                  </a:lnTo>
                  <a:lnTo>
                    <a:pt x="0" y="1526372"/>
                  </a:lnTo>
                  <a:lnTo>
                    <a:pt x="147024" y="1526372"/>
                  </a:lnTo>
                  <a:lnTo>
                    <a:pt x="147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8359" y="4089892"/>
            <a:ext cx="1029335" cy="960263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72085" marR="165100" algn="ctr">
              <a:lnSpc>
                <a:spcPct val="101800"/>
              </a:lnSpc>
              <a:spcBef>
                <a:spcPts val="5"/>
              </a:spcBef>
            </a:pPr>
            <a:r>
              <a:rPr lang="uk-UA" sz="1500" spc="-20" dirty="0" smtClean="0">
                <a:latin typeface="Microsoft Sans Serif"/>
                <a:cs typeface="Microsoft Sans Serif"/>
              </a:rPr>
              <a:t>Мета</a:t>
            </a:r>
            <a:r>
              <a:rPr sz="1500" spc="-20" dirty="0" smtClean="0">
                <a:latin typeface="Microsoft Sans Serif"/>
                <a:cs typeface="Microsoft Sans Serif"/>
              </a:rPr>
              <a:t>, </a:t>
            </a:r>
            <a:r>
              <a:rPr sz="1500" spc="-15" dirty="0" smtClean="0"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latin typeface="Microsoft Sans Serif"/>
                <a:cs typeface="Microsoft Sans Serif"/>
              </a:rPr>
              <a:t>м</a:t>
            </a:r>
            <a:r>
              <a:rPr lang="uk-UA" sz="1500" spc="-25" dirty="0" smtClean="0">
                <a:latin typeface="Microsoft Sans Serif"/>
                <a:cs typeface="Microsoft Sans Serif"/>
              </a:rPr>
              <a:t>і</a:t>
            </a:r>
            <a:r>
              <a:rPr sz="1500" spc="-25" dirty="0" smtClean="0">
                <a:latin typeface="Microsoft Sans Serif"/>
                <a:cs typeface="Microsoft Sans Serif"/>
              </a:rPr>
              <a:t>с</a:t>
            </a:r>
            <a:r>
              <a:rPr lang="uk-UA" sz="1500" spc="-25" dirty="0" smtClean="0">
                <a:latin typeface="Microsoft Sans Serif"/>
                <a:cs typeface="Microsoft Sans Serif"/>
              </a:rPr>
              <a:t>і</a:t>
            </a:r>
            <a:r>
              <a:rPr sz="1500" spc="-25" dirty="0" smtClean="0">
                <a:latin typeface="Microsoft Sans Serif"/>
                <a:cs typeface="Microsoft Sans Serif"/>
              </a:rPr>
              <a:t>я </a:t>
            </a:r>
            <a:r>
              <a:rPr sz="1500" spc="-20" dirty="0" smtClean="0">
                <a:latin typeface="Microsoft Sans Serif"/>
                <a:cs typeface="Microsoft Sans Serif"/>
              </a:rPr>
              <a:t> </a:t>
            </a:r>
            <a:r>
              <a:rPr sz="1500" spc="-40" dirty="0" err="1" smtClean="0">
                <a:latin typeface="Microsoft Sans Serif"/>
                <a:cs typeface="Microsoft Sans Serif"/>
              </a:rPr>
              <a:t>п</a:t>
            </a:r>
            <a:r>
              <a:rPr sz="1500" spc="-20" dirty="0" err="1" smtClean="0">
                <a:latin typeface="Microsoft Sans Serif"/>
                <a:cs typeface="Microsoft Sans Serif"/>
              </a:rPr>
              <a:t>ро</a:t>
            </a:r>
            <a:r>
              <a:rPr lang="uk-UA" sz="1500" spc="-20" dirty="0" smtClean="0">
                <a:latin typeface="Microsoft Sans Serif"/>
                <a:cs typeface="Microsoft Sans Serif"/>
              </a:rPr>
              <a:t>є</a:t>
            </a:r>
            <a:r>
              <a:rPr sz="1500" spc="-110" dirty="0" err="1" smtClean="0">
                <a:latin typeface="Microsoft Sans Serif"/>
                <a:cs typeface="Microsoft Sans Serif"/>
              </a:rPr>
              <a:t>к</a:t>
            </a:r>
            <a:r>
              <a:rPr sz="1500" spc="-20" dirty="0" err="1" smtClean="0">
                <a:latin typeface="Microsoft Sans Serif"/>
                <a:cs typeface="Microsoft Sans Serif"/>
              </a:rPr>
              <a:t>та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61565" y="4089892"/>
            <a:ext cx="1176655" cy="960263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73025" marR="65405" algn="ctr">
              <a:lnSpc>
                <a:spcPct val="101800"/>
              </a:lnSpc>
              <a:spcBef>
                <a:spcPts val="5"/>
              </a:spcBef>
            </a:pPr>
            <a:r>
              <a:rPr sz="1500" spc="-25" dirty="0">
                <a:latin typeface="Microsoft Sans Serif"/>
                <a:cs typeface="Microsoft Sans Serif"/>
              </a:rPr>
              <a:t>Результат </a:t>
            </a:r>
            <a:r>
              <a:rPr sz="1500" spc="-20" dirty="0">
                <a:latin typeface="Microsoft Sans Serif"/>
                <a:cs typeface="Microsoft Sans Serif"/>
              </a:rPr>
              <a:t> </a:t>
            </a:r>
            <a:r>
              <a:rPr sz="1500" spc="-15" dirty="0">
                <a:latin typeface="Microsoft Sans Serif"/>
                <a:cs typeface="Microsoft Sans Serif"/>
              </a:rPr>
              <a:t>(</a:t>
            </a:r>
            <a:r>
              <a:rPr sz="1500" spc="-40" dirty="0" err="1" smtClean="0">
                <a:latin typeface="Microsoft Sans Serif"/>
                <a:cs typeface="Microsoft Sans Serif"/>
              </a:rPr>
              <a:t>п</a:t>
            </a:r>
            <a:r>
              <a:rPr sz="1500" spc="-20" dirty="0" err="1" smtClean="0">
                <a:latin typeface="Microsoft Sans Serif"/>
                <a:cs typeface="Microsoft Sans Serif"/>
              </a:rPr>
              <a:t>род</a:t>
            </a:r>
            <a:r>
              <a:rPr sz="1500" spc="-15" dirty="0" err="1" smtClean="0">
                <a:latin typeface="Microsoft Sans Serif"/>
                <a:cs typeface="Microsoft Sans Serif"/>
              </a:rPr>
              <a:t>у</a:t>
            </a:r>
            <a:r>
              <a:rPr sz="1500" spc="-110" dirty="0" err="1" smtClean="0">
                <a:latin typeface="Microsoft Sans Serif"/>
                <a:cs typeface="Microsoft Sans Serif"/>
              </a:rPr>
              <a:t>к</a:t>
            </a:r>
            <a:r>
              <a:rPr sz="1500" spc="-20" dirty="0" err="1" smtClean="0">
                <a:latin typeface="Microsoft Sans Serif"/>
                <a:cs typeface="Microsoft Sans Serif"/>
              </a:rPr>
              <a:t>ц</a:t>
            </a:r>
            <a:r>
              <a:rPr lang="uk-UA" sz="1500" spc="-20" dirty="0" smtClean="0">
                <a:latin typeface="Microsoft Sans Serif"/>
                <a:cs typeface="Microsoft Sans Serif"/>
              </a:rPr>
              <a:t>і</a:t>
            </a:r>
            <a:r>
              <a:rPr sz="1500" spc="-20" dirty="0" smtClean="0">
                <a:latin typeface="Microsoft Sans Serif"/>
                <a:cs typeface="Microsoft Sans Serif"/>
              </a:rPr>
              <a:t>я</a:t>
            </a:r>
            <a:r>
              <a:rPr sz="1500" spc="-10" dirty="0">
                <a:latin typeface="Microsoft Sans Serif"/>
                <a:cs typeface="Microsoft Sans Serif"/>
              </a:rPr>
              <a:t>)  </a:t>
            </a:r>
            <a:r>
              <a:rPr sz="1500" spc="-35" dirty="0" err="1" smtClean="0">
                <a:latin typeface="Microsoft Sans Serif"/>
                <a:cs typeface="Microsoft Sans Serif"/>
              </a:rPr>
              <a:t>про</a:t>
            </a:r>
            <a:r>
              <a:rPr lang="uk-UA" sz="1500" spc="-35" dirty="0" smtClean="0">
                <a:latin typeface="Microsoft Sans Serif"/>
                <a:cs typeface="Microsoft Sans Serif"/>
              </a:rPr>
              <a:t>є</a:t>
            </a:r>
            <a:r>
              <a:rPr sz="1500" spc="-35" dirty="0" err="1" smtClean="0">
                <a:latin typeface="Microsoft Sans Serif"/>
                <a:cs typeface="Microsoft Sans Serif"/>
              </a:rPr>
              <a:t>кта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8253" y="2806938"/>
            <a:ext cx="179536" cy="162668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65"/>
              </a:lnSpc>
            </a:pPr>
            <a:r>
              <a:rPr lang="uk-UA" sz="1150" b="1" spc="20" dirty="0" smtClean="0">
                <a:latin typeface="Arial"/>
                <a:cs typeface="Arial"/>
              </a:rPr>
              <a:t>Зворотній </a:t>
            </a:r>
            <a:r>
              <a:rPr lang="uk-UA" sz="1150" b="1" spc="20" dirty="0" err="1" smtClean="0">
                <a:latin typeface="Arial"/>
                <a:cs typeface="Arial"/>
              </a:rPr>
              <a:t>звязок</a:t>
            </a:r>
            <a:endParaRPr sz="115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90543" y="562664"/>
            <a:ext cx="973455" cy="1086485"/>
            <a:chOff x="3890543" y="562664"/>
            <a:chExt cx="973455" cy="1086485"/>
          </a:xfrm>
        </p:grpSpPr>
        <p:sp>
          <p:nvSpPr>
            <p:cNvPr id="27" name="object 27"/>
            <p:cNvSpPr/>
            <p:nvPr/>
          </p:nvSpPr>
          <p:spPr>
            <a:xfrm>
              <a:off x="4267751" y="563931"/>
              <a:ext cx="218440" cy="454025"/>
            </a:xfrm>
            <a:custGeom>
              <a:avLst/>
              <a:gdLst/>
              <a:ahLst/>
              <a:cxnLst/>
              <a:rect l="l" t="t" r="r" b="b"/>
              <a:pathLst>
                <a:path w="218439" h="454025">
                  <a:moveTo>
                    <a:pt x="162553" y="130527"/>
                  </a:moveTo>
                  <a:lnTo>
                    <a:pt x="60996" y="130527"/>
                  </a:lnTo>
                  <a:lnTo>
                    <a:pt x="60996" y="249638"/>
                  </a:lnTo>
                  <a:lnTo>
                    <a:pt x="20332" y="453830"/>
                  </a:lnTo>
                  <a:lnTo>
                    <a:pt x="60996" y="453830"/>
                  </a:lnTo>
                  <a:lnTo>
                    <a:pt x="111723" y="277962"/>
                  </a:lnTo>
                  <a:lnTo>
                    <a:pt x="168180" y="277962"/>
                  </a:lnTo>
                  <a:lnTo>
                    <a:pt x="162553" y="249638"/>
                  </a:lnTo>
                  <a:lnTo>
                    <a:pt x="162553" y="130527"/>
                  </a:lnTo>
                  <a:close/>
                </a:path>
                <a:path w="218439" h="454025">
                  <a:moveTo>
                    <a:pt x="168180" y="277962"/>
                  </a:moveTo>
                  <a:lnTo>
                    <a:pt x="111723" y="277962"/>
                  </a:lnTo>
                  <a:lnTo>
                    <a:pt x="162553" y="453830"/>
                  </a:lnTo>
                  <a:lnTo>
                    <a:pt x="203114" y="453830"/>
                  </a:lnTo>
                  <a:lnTo>
                    <a:pt x="168180" y="277962"/>
                  </a:lnTo>
                  <a:close/>
                </a:path>
                <a:path w="218439" h="454025">
                  <a:moveTo>
                    <a:pt x="40664" y="90787"/>
                  </a:moveTo>
                  <a:lnTo>
                    <a:pt x="0" y="215607"/>
                  </a:lnTo>
                  <a:lnTo>
                    <a:pt x="30498" y="226915"/>
                  </a:lnTo>
                  <a:lnTo>
                    <a:pt x="60996" y="130527"/>
                  </a:lnTo>
                  <a:lnTo>
                    <a:pt x="194722" y="130527"/>
                  </a:lnTo>
                  <a:lnTo>
                    <a:pt x="184586" y="96495"/>
                  </a:lnTo>
                  <a:lnTo>
                    <a:pt x="111723" y="96495"/>
                  </a:lnTo>
                  <a:lnTo>
                    <a:pt x="40664" y="90787"/>
                  </a:lnTo>
                  <a:close/>
                </a:path>
                <a:path w="218439" h="454025">
                  <a:moveTo>
                    <a:pt x="194722" y="130527"/>
                  </a:moveTo>
                  <a:lnTo>
                    <a:pt x="162553" y="130527"/>
                  </a:lnTo>
                  <a:lnTo>
                    <a:pt x="193052" y="226915"/>
                  </a:lnTo>
                  <a:lnTo>
                    <a:pt x="218363" y="209899"/>
                  </a:lnTo>
                  <a:lnTo>
                    <a:pt x="194722" y="130527"/>
                  </a:lnTo>
                  <a:close/>
                </a:path>
                <a:path w="218439" h="454025">
                  <a:moveTo>
                    <a:pt x="182886" y="90787"/>
                  </a:moveTo>
                  <a:lnTo>
                    <a:pt x="111723" y="96495"/>
                  </a:lnTo>
                  <a:lnTo>
                    <a:pt x="184586" y="96495"/>
                  </a:lnTo>
                  <a:lnTo>
                    <a:pt x="182886" y="90787"/>
                  </a:lnTo>
                  <a:close/>
                </a:path>
                <a:path w="218439" h="454025">
                  <a:moveTo>
                    <a:pt x="111827" y="0"/>
                  </a:moveTo>
                  <a:lnTo>
                    <a:pt x="95960" y="3572"/>
                  </a:lnTo>
                  <a:lnTo>
                    <a:pt x="83001" y="13313"/>
                  </a:lnTo>
                  <a:lnTo>
                    <a:pt x="74263" y="27760"/>
                  </a:lnTo>
                  <a:lnTo>
                    <a:pt x="71058" y="45447"/>
                  </a:lnTo>
                  <a:lnTo>
                    <a:pt x="74263" y="63072"/>
                  </a:lnTo>
                  <a:lnTo>
                    <a:pt x="83001" y="77487"/>
                  </a:lnTo>
                  <a:lnTo>
                    <a:pt x="95960" y="87216"/>
                  </a:lnTo>
                  <a:lnTo>
                    <a:pt x="111827" y="90787"/>
                  </a:lnTo>
                  <a:lnTo>
                    <a:pt x="127693" y="87216"/>
                  </a:lnTo>
                  <a:lnTo>
                    <a:pt x="140652" y="77487"/>
                  </a:lnTo>
                  <a:lnTo>
                    <a:pt x="149390" y="63072"/>
                  </a:lnTo>
                  <a:lnTo>
                    <a:pt x="152595" y="45447"/>
                  </a:lnTo>
                  <a:lnTo>
                    <a:pt x="149390" y="27760"/>
                  </a:lnTo>
                  <a:lnTo>
                    <a:pt x="140652" y="13313"/>
                  </a:lnTo>
                  <a:lnTo>
                    <a:pt x="127693" y="3572"/>
                  </a:lnTo>
                  <a:lnTo>
                    <a:pt x="111827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7543" y="562664"/>
              <a:ext cx="84070" cy="9332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267751" y="654719"/>
              <a:ext cx="218440" cy="363220"/>
            </a:xfrm>
            <a:custGeom>
              <a:avLst/>
              <a:gdLst/>
              <a:ahLst/>
              <a:cxnLst/>
              <a:rect l="l" t="t" r="r" b="b"/>
              <a:pathLst>
                <a:path w="218439" h="363219">
                  <a:moveTo>
                    <a:pt x="111723" y="187175"/>
                  </a:moveTo>
                  <a:lnTo>
                    <a:pt x="162553" y="363042"/>
                  </a:lnTo>
                  <a:lnTo>
                    <a:pt x="203114" y="363042"/>
                  </a:lnTo>
                  <a:lnTo>
                    <a:pt x="162553" y="158851"/>
                  </a:lnTo>
                  <a:lnTo>
                    <a:pt x="162553" y="39739"/>
                  </a:lnTo>
                  <a:lnTo>
                    <a:pt x="193052" y="136127"/>
                  </a:lnTo>
                  <a:lnTo>
                    <a:pt x="218363" y="119111"/>
                  </a:lnTo>
                  <a:lnTo>
                    <a:pt x="182886" y="0"/>
                  </a:lnTo>
                  <a:lnTo>
                    <a:pt x="111723" y="5707"/>
                  </a:lnTo>
                  <a:lnTo>
                    <a:pt x="40664" y="0"/>
                  </a:lnTo>
                  <a:lnTo>
                    <a:pt x="0" y="124819"/>
                  </a:lnTo>
                  <a:lnTo>
                    <a:pt x="30498" y="136127"/>
                  </a:lnTo>
                  <a:lnTo>
                    <a:pt x="60996" y="39739"/>
                  </a:lnTo>
                  <a:lnTo>
                    <a:pt x="60996" y="158851"/>
                  </a:lnTo>
                  <a:lnTo>
                    <a:pt x="20332" y="363042"/>
                  </a:lnTo>
                  <a:lnTo>
                    <a:pt x="60996" y="363042"/>
                  </a:lnTo>
                  <a:lnTo>
                    <a:pt x="111723" y="1871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91813" y="1193952"/>
              <a:ext cx="970915" cy="454025"/>
            </a:xfrm>
            <a:custGeom>
              <a:avLst/>
              <a:gdLst/>
              <a:ahLst/>
              <a:cxnLst/>
              <a:rect l="l" t="t" r="r" b="b"/>
              <a:pathLst>
                <a:path w="970914" h="454025">
                  <a:moveTo>
                    <a:pt x="914430" y="130419"/>
                  </a:moveTo>
                  <a:lnTo>
                    <a:pt x="812873" y="130419"/>
                  </a:lnTo>
                  <a:lnTo>
                    <a:pt x="812873" y="249531"/>
                  </a:lnTo>
                  <a:lnTo>
                    <a:pt x="772208" y="453722"/>
                  </a:lnTo>
                  <a:lnTo>
                    <a:pt x="812873" y="453722"/>
                  </a:lnTo>
                  <a:lnTo>
                    <a:pt x="863703" y="277962"/>
                  </a:lnTo>
                  <a:lnTo>
                    <a:pt x="920092" y="277962"/>
                  </a:lnTo>
                  <a:lnTo>
                    <a:pt x="914430" y="249531"/>
                  </a:lnTo>
                  <a:lnTo>
                    <a:pt x="914430" y="130419"/>
                  </a:lnTo>
                  <a:close/>
                </a:path>
                <a:path w="970914" h="454025">
                  <a:moveTo>
                    <a:pt x="920092" y="277962"/>
                  </a:moveTo>
                  <a:lnTo>
                    <a:pt x="863703" y="277962"/>
                  </a:lnTo>
                  <a:lnTo>
                    <a:pt x="914430" y="453722"/>
                  </a:lnTo>
                  <a:lnTo>
                    <a:pt x="955094" y="453722"/>
                  </a:lnTo>
                  <a:lnTo>
                    <a:pt x="920092" y="277962"/>
                  </a:lnTo>
                  <a:close/>
                </a:path>
                <a:path w="970914" h="454025">
                  <a:moveTo>
                    <a:pt x="792540" y="90679"/>
                  </a:moveTo>
                  <a:lnTo>
                    <a:pt x="751980" y="215499"/>
                  </a:lnTo>
                  <a:lnTo>
                    <a:pt x="782374" y="226915"/>
                  </a:lnTo>
                  <a:lnTo>
                    <a:pt x="812873" y="130419"/>
                  </a:lnTo>
                  <a:lnTo>
                    <a:pt x="946622" y="130419"/>
                  </a:lnTo>
                  <a:lnTo>
                    <a:pt x="936466" y="96387"/>
                  </a:lnTo>
                  <a:lnTo>
                    <a:pt x="863703" y="96387"/>
                  </a:lnTo>
                  <a:lnTo>
                    <a:pt x="792540" y="90679"/>
                  </a:lnTo>
                  <a:close/>
                </a:path>
                <a:path w="970914" h="454025">
                  <a:moveTo>
                    <a:pt x="946622" y="130419"/>
                  </a:moveTo>
                  <a:lnTo>
                    <a:pt x="914430" y="130419"/>
                  </a:lnTo>
                  <a:lnTo>
                    <a:pt x="944928" y="226915"/>
                  </a:lnTo>
                  <a:lnTo>
                    <a:pt x="970343" y="209899"/>
                  </a:lnTo>
                  <a:lnTo>
                    <a:pt x="946622" y="130419"/>
                  </a:lnTo>
                  <a:close/>
                </a:path>
                <a:path w="970914" h="454025">
                  <a:moveTo>
                    <a:pt x="934762" y="90679"/>
                  </a:moveTo>
                  <a:lnTo>
                    <a:pt x="863703" y="96387"/>
                  </a:lnTo>
                  <a:lnTo>
                    <a:pt x="936466" y="96387"/>
                  </a:lnTo>
                  <a:lnTo>
                    <a:pt x="934762" y="90679"/>
                  </a:lnTo>
                  <a:close/>
                </a:path>
                <a:path w="970914" h="454025">
                  <a:moveTo>
                    <a:pt x="863807" y="0"/>
                  </a:moveTo>
                  <a:lnTo>
                    <a:pt x="847940" y="3555"/>
                  </a:lnTo>
                  <a:lnTo>
                    <a:pt x="834981" y="13260"/>
                  </a:lnTo>
                  <a:lnTo>
                    <a:pt x="826243" y="27669"/>
                  </a:lnTo>
                  <a:lnTo>
                    <a:pt x="823039" y="45339"/>
                  </a:lnTo>
                  <a:lnTo>
                    <a:pt x="826243" y="63010"/>
                  </a:lnTo>
                  <a:lnTo>
                    <a:pt x="834981" y="77419"/>
                  </a:lnTo>
                  <a:lnTo>
                    <a:pt x="847940" y="87124"/>
                  </a:lnTo>
                  <a:lnTo>
                    <a:pt x="863807" y="90679"/>
                  </a:lnTo>
                  <a:lnTo>
                    <a:pt x="879673" y="87124"/>
                  </a:lnTo>
                  <a:lnTo>
                    <a:pt x="892632" y="77419"/>
                  </a:lnTo>
                  <a:lnTo>
                    <a:pt x="901370" y="63010"/>
                  </a:lnTo>
                  <a:lnTo>
                    <a:pt x="904575" y="45339"/>
                  </a:lnTo>
                  <a:lnTo>
                    <a:pt x="901370" y="27669"/>
                  </a:lnTo>
                  <a:lnTo>
                    <a:pt x="892632" y="13260"/>
                  </a:lnTo>
                  <a:lnTo>
                    <a:pt x="879673" y="3555"/>
                  </a:lnTo>
                  <a:lnTo>
                    <a:pt x="863807" y="0"/>
                  </a:lnTo>
                  <a:close/>
                </a:path>
                <a:path w="970914" h="454025">
                  <a:moveTo>
                    <a:pt x="538492" y="130419"/>
                  </a:moveTo>
                  <a:lnTo>
                    <a:pt x="436934" y="130419"/>
                  </a:lnTo>
                  <a:lnTo>
                    <a:pt x="436934" y="249531"/>
                  </a:lnTo>
                  <a:lnTo>
                    <a:pt x="396270" y="453722"/>
                  </a:lnTo>
                  <a:lnTo>
                    <a:pt x="436934" y="453722"/>
                  </a:lnTo>
                  <a:lnTo>
                    <a:pt x="487661" y="277962"/>
                  </a:lnTo>
                  <a:lnTo>
                    <a:pt x="544139" y="277962"/>
                  </a:lnTo>
                  <a:lnTo>
                    <a:pt x="538492" y="249531"/>
                  </a:lnTo>
                  <a:lnTo>
                    <a:pt x="538492" y="130419"/>
                  </a:lnTo>
                  <a:close/>
                </a:path>
                <a:path w="970914" h="454025">
                  <a:moveTo>
                    <a:pt x="544139" y="277962"/>
                  </a:moveTo>
                  <a:lnTo>
                    <a:pt x="487661" y="277962"/>
                  </a:lnTo>
                  <a:lnTo>
                    <a:pt x="538492" y="453722"/>
                  </a:lnTo>
                  <a:lnTo>
                    <a:pt x="579052" y="453722"/>
                  </a:lnTo>
                  <a:lnTo>
                    <a:pt x="544139" y="277962"/>
                  </a:lnTo>
                  <a:close/>
                </a:path>
                <a:path w="970914" h="454025">
                  <a:moveTo>
                    <a:pt x="416602" y="90679"/>
                  </a:moveTo>
                  <a:lnTo>
                    <a:pt x="375938" y="215499"/>
                  </a:lnTo>
                  <a:lnTo>
                    <a:pt x="406436" y="226915"/>
                  </a:lnTo>
                  <a:lnTo>
                    <a:pt x="436934" y="130419"/>
                  </a:lnTo>
                  <a:lnTo>
                    <a:pt x="570650" y="130419"/>
                  </a:lnTo>
                  <a:lnTo>
                    <a:pt x="560522" y="96387"/>
                  </a:lnTo>
                  <a:lnTo>
                    <a:pt x="487661" y="96387"/>
                  </a:lnTo>
                  <a:lnTo>
                    <a:pt x="416602" y="90679"/>
                  </a:lnTo>
                  <a:close/>
                </a:path>
                <a:path w="970914" h="454025">
                  <a:moveTo>
                    <a:pt x="570650" y="130419"/>
                  </a:moveTo>
                  <a:lnTo>
                    <a:pt x="538492" y="130419"/>
                  </a:lnTo>
                  <a:lnTo>
                    <a:pt x="568990" y="226915"/>
                  </a:lnTo>
                  <a:lnTo>
                    <a:pt x="594301" y="209899"/>
                  </a:lnTo>
                  <a:lnTo>
                    <a:pt x="570650" y="130419"/>
                  </a:lnTo>
                  <a:close/>
                </a:path>
                <a:path w="970914" h="454025">
                  <a:moveTo>
                    <a:pt x="558824" y="90679"/>
                  </a:moveTo>
                  <a:lnTo>
                    <a:pt x="487661" y="96387"/>
                  </a:lnTo>
                  <a:lnTo>
                    <a:pt x="560522" y="96387"/>
                  </a:lnTo>
                  <a:lnTo>
                    <a:pt x="558824" y="90679"/>
                  </a:lnTo>
                  <a:close/>
                </a:path>
                <a:path w="970914" h="454025">
                  <a:moveTo>
                    <a:pt x="487765" y="0"/>
                  </a:moveTo>
                  <a:lnTo>
                    <a:pt x="471898" y="3555"/>
                  </a:lnTo>
                  <a:lnTo>
                    <a:pt x="458939" y="13260"/>
                  </a:lnTo>
                  <a:lnTo>
                    <a:pt x="450201" y="27669"/>
                  </a:lnTo>
                  <a:lnTo>
                    <a:pt x="446997" y="45339"/>
                  </a:lnTo>
                  <a:lnTo>
                    <a:pt x="450201" y="63010"/>
                  </a:lnTo>
                  <a:lnTo>
                    <a:pt x="458939" y="77419"/>
                  </a:lnTo>
                  <a:lnTo>
                    <a:pt x="471898" y="87124"/>
                  </a:lnTo>
                  <a:lnTo>
                    <a:pt x="487765" y="90679"/>
                  </a:lnTo>
                  <a:lnTo>
                    <a:pt x="503632" y="87124"/>
                  </a:lnTo>
                  <a:lnTo>
                    <a:pt x="516590" y="77419"/>
                  </a:lnTo>
                  <a:lnTo>
                    <a:pt x="525328" y="63010"/>
                  </a:lnTo>
                  <a:lnTo>
                    <a:pt x="528533" y="45339"/>
                  </a:lnTo>
                  <a:lnTo>
                    <a:pt x="525328" y="27669"/>
                  </a:lnTo>
                  <a:lnTo>
                    <a:pt x="516590" y="13260"/>
                  </a:lnTo>
                  <a:lnTo>
                    <a:pt x="503632" y="3555"/>
                  </a:lnTo>
                  <a:lnTo>
                    <a:pt x="487765" y="0"/>
                  </a:lnTo>
                  <a:close/>
                </a:path>
                <a:path w="970914" h="454025">
                  <a:moveTo>
                    <a:pt x="162450" y="130419"/>
                  </a:moveTo>
                  <a:lnTo>
                    <a:pt x="60892" y="130419"/>
                  </a:lnTo>
                  <a:lnTo>
                    <a:pt x="60892" y="249531"/>
                  </a:lnTo>
                  <a:lnTo>
                    <a:pt x="20228" y="453722"/>
                  </a:lnTo>
                  <a:lnTo>
                    <a:pt x="60892" y="453722"/>
                  </a:lnTo>
                  <a:lnTo>
                    <a:pt x="111723" y="277962"/>
                  </a:lnTo>
                  <a:lnTo>
                    <a:pt x="168112" y="277962"/>
                  </a:lnTo>
                  <a:lnTo>
                    <a:pt x="162450" y="249531"/>
                  </a:lnTo>
                  <a:lnTo>
                    <a:pt x="162450" y="130419"/>
                  </a:lnTo>
                  <a:close/>
                </a:path>
                <a:path w="970914" h="454025">
                  <a:moveTo>
                    <a:pt x="168112" y="277962"/>
                  </a:moveTo>
                  <a:lnTo>
                    <a:pt x="111723" y="277962"/>
                  </a:lnTo>
                  <a:lnTo>
                    <a:pt x="162450" y="453722"/>
                  </a:lnTo>
                  <a:lnTo>
                    <a:pt x="203114" y="453722"/>
                  </a:lnTo>
                  <a:lnTo>
                    <a:pt x="168112" y="277962"/>
                  </a:lnTo>
                  <a:close/>
                </a:path>
                <a:path w="970914" h="454025">
                  <a:moveTo>
                    <a:pt x="40560" y="90679"/>
                  </a:moveTo>
                  <a:lnTo>
                    <a:pt x="0" y="215499"/>
                  </a:lnTo>
                  <a:lnTo>
                    <a:pt x="30394" y="226915"/>
                  </a:lnTo>
                  <a:lnTo>
                    <a:pt x="60892" y="130419"/>
                  </a:lnTo>
                  <a:lnTo>
                    <a:pt x="194642" y="130419"/>
                  </a:lnTo>
                  <a:lnTo>
                    <a:pt x="184485" y="96387"/>
                  </a:lnTo>
                  <a:lnTo>
                    <a:pt x="111723" y="96387"/>
                  </a:lnTo>
                  <a:lnTo>
                    <a:pt x="40560" y="90679"/>
                  </a:lnTo>
                  <a:close/>
                </a:path>
                <a:path w="970914" h="454025">
                  <a:moveTo>
                    <a:pt x="194642" y="130419"/>
                  </a:moveTo>
                  <a:lnTo>
                    <a:pt x="162450" y="130419"/>
                  </a:lnTo>
                  <a:lnTo>
                    <a:pt x="192948" y="226915"/>
                  </a:lnTo>
                  <a:lnTo>
                    <a:pt x="218363" y="209899"/>
                  </a:lnTo>
                  <a:lnTo>
                    <a:pt x="194642" y="130419"/>
                  </a:lnTo>
                  <a:close/>
                </a:path>
                <a:path w="970914" h="454025">
                  <a:moveTo>
                    <a:pt x="182782" y="90679"/>
                  </a:moveTo>
                  <a:lnTo>
                    <a:pt x="111723" y="96387"/>
                  </a:lnTo>
                  <a:lnTo>
                    <a:pt x="184485" y="96387"/>
                  </a:lnTo>
                  <a:lnTo>
                    <a:pt x="182782" y="90679"/>
                  </a:lnTo>
                  <a:close/>
                </a:path>
                <a:path w="970914" h="454025">
                  <a:moveTo>
                    <a:pt x="111827" y="0"/>
                  </a:moveTo>
                  <a:lnTo>
                    <a:pt x="95960" y="3555"/>
                  </a:lnTo>
                  <a:lnTo>
                    <a:pt x="83001" y="13260"/>
                  </a:lnTo>
                  <a:lnTo>
                    <a:pt x="74263" y="27669"/>
                  </a:lnTo>
                  <a:lnTo>
                    <a:pt x="71058" y="45339"/>
                  </a:lnTo>
                  <a:lnTo>
                    <a:pt x="74263" y="63010"/>
                  </a:lnTo>
                  <a:lnTo>
                    <a:pt x="83001" y="77419"/>
                  </a:lnTo>
                  <a:lnTo>
                    <a:pt x="95960" y="87124"/>
                  </a:lnTo>
                  <a:lnTo>
                    <a:pt x="111827" y="90679"/>
                  </a:lnTo>
                  <a:lnTo>
                    <a:pt x="127693" y="87124"/>
                  </a:lnTo>
                  <a:lnTo>
                    <a:pt x="140652" y="77419"/>
                  </a:lnTo>
                  <a:lnTo>
                    <a:pt x="149390" y="63010"/>
                  </a:lnTo>
                  <a:lnTo>
                    <a:pt x="152595" y="45339"/>
                  </a:lnTo>
                  <a:lnTo>
                    <a:pt x="149390" y="27669"/>
                  </a:lnTo>
                  <a:lnTo>
                    <a:pt x="140652" y="13260"/>
                  </a:lnTo>
                  <a:lnTo>
                    <a:pt x="127693" y="3555"/>
                  </a:lnTo>
                  <a:lnTo>
                    <a:pt x="111827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43793" y="1284632"/>
              <a:ext cx="218440" cy="363220"/>
            </a:xfrm>
            <a:custGeom>
              <a:avLst/>
              <a:gdLst/>
              <a:ahLst/>
              <a:cxnLst/>
              <a:rect l="l" t="t" r="r" b="b"/>
              <a:pathLst>
                <a:path w="218439" h="363219">
                  <a:moveTo>
                    <a:pt x="111723" y="187283"/>
                  </a:moveTo>
                  <a:lnTo>
                    <a:pt x="162450" y="363042"/>
                  </a:lnTo>
                  <a:lnTo>
                    <a:pt x="203114" y="363042"/>
                  </a:lnTo>
                  <a:lnTo>
                    <a:pt x="162450" y="158851"/>
                  </a:lnTo>
                  <a:lnTo>
                    <a:pt x="162450" y="39739"/>
                  </a:lnTo>
                  <a:lnTo>
                    <a:pt x="192948" y="136235"/>
                  </a:lnTo>
                  <a:lnTo>
                    <a:pt x="218363" y="119219"/>
                  </a:lnTo>
                  <a:lnTo>
                    <a:pt x="182782" y="0"/>
                  </a:lnTo>
                  <a:lnTo>
                    <a:pt x="111723" y="5707"/>
                  </a:lnTo>
                  <a:lnTo>
                    <a:pt x="40560" y="0"/>
                  </a:lnTo>
                  <a:lnTo>
                    <a:pt x="0" y="124819"/>
                  </a:lnTo>
                  <a:lnTo>
                    <a:pt x="30394" y="136235"/>
                  </a:lnTo>
                  <a:lnTo>
                    <a:pt x="60892" y="39739"/>
                  </a:lnTo>
                  <a:lnTo>
                    <a:pt x="60892" y="158851"/>
                  </a:lnTo>
                  <a:lnTo>
                    <a:pt x="20228" y="363042"/>
                  </a:lnTo>
                  <a:lnTo>
                    <a:pt x="60892" y="363042"/>
                  </a:lnTo>
                  <a:lnTo>
                    <a:pt x="111723" y="187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3585" y="1192685"/>
              <a:ext cx="84070" cy="9321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267751" y="1284632"/>
              <a:ext cx="218440" cy="363220"/>
            </a:xfrm>
            <a:custGeom>
              <a:avLst/>
              <a:gdLst/>
              <a:ahLst/>
              <a:cxnLst/>
              <a:rect l="l" t="t" r="r" b="b"/>
              <a:pathLst>
                <a:path w="218439" h="363219">
                  <a:moveTo>
                    <a:pt x="111723" y="187283"/>
                  </a:moveTo>
                  <a:lnTo>
                    <a:pt x="162553" y="363042"/>
                  </a:lnTo>
                  <a:lnTo>
                    <a:pt x="203114" y="363042"/>
                  </a:lnTo>
                  <a:lnTo>
                    <a:pt x="162553" y="158851"/>
                  </a:lnTo>
                  <a:lnTo>
                    <a:pt x="162553" y="39739"/>
                  </a:lnTo>
                  <a:lnTo>
                    <a:pt x="193052" y="136235"/>
                  </a:lnTo>
                  <a:lnTo>
                    <a:pt x="218363" y="119219"/>
                  </a:lnTo>
                  <a:lnTo>
                    <a:pt x="182886" y="0"/>
                  </a:lnTo>
                  <a:lnTo>
                    <a:pt x="111723" y="5707"/>
                  </a:lnTo>
                  <a:lnTo>
                    <a:pt x="40664" y="0"/>
                  </a:lnTo>
                  <a:lnTo>
                    <a:pt x="0" y="124819"/>
                  </a:lnTo>
                  <a:lnTo>
                    <a:pt x="30498" y="136235"/>
                  </a:lnTo>
                  <a:lnTo>
                    <a:pt x="60996" y="39739"/>
                  </a:lnTo>
                  <a:lnTo>
                    <a:pt x="60996" y="158851"/>
                  </a:lnTo>
                  <a:lnTo>
                    <a:pt x="20332" y="363042"/>
                  </a:lnTo>
                  <a:lnTo>
                    <a:pt x="60996" y="363042"/>
                  </a:lnTo>
                  <a:lnTo>
                    <a:pt x="111723" y="187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7543" y="1192685"/>
              <a:ext cx="84070" cy="9321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891813" y="1284632"/>
              <a:ext cx="218440" cy="363220"/>
            </a:xfrm>
            <a:custGeom>
              <a:avLst/>
              <a:gdLst/>
              <a:ahLst/>
              <a:cxnLst/>
              <a:rect l="l" t="t" r="r" b="b"/>
              <a:pathLst>
                <a:path w="218439" h="363219">
                  <a:moveTo>
                    <a:pt x="111723" y="187283"/>
                  </a:moveTo>
                  <a:lnTo>
                    <a:pt x="162450" y="363042"/>
                  </a:lnTo>
                  <a:lnTo>
                    <a:pt x="203114" y="363042"/>
                  </a:lnTo>
                  <a:lnTo>
                    <a:pt x="162450" y="158851"/>
                  </a:lnTo>
                  <a:lnTo>
                    <a:pt x="162450" y="39739"/>
                  </a:lnTo>
                  <a:lnTo>
                    <a:pt x="192948" y="136235"/>
                  </a:lnTo>
                  <a:lnTo>
                    <a:pt x="218363" y="119219"/>
                  </a:lnTo>
                  <a:lnTo>
                    <a:pt x="182782" y="0"/>
                  </a:lnTo>
                  <a:lnTo>
                    <a:pt x="111723" y="5707"/>
                  </a:lnTo>
                  <a:lnTo>
                    <a:pt x="40560" y="0"/>
                  </a:lnTo>
                  <a:lnTo>
                    <a:pt x="0" y="124819"/>
                  </a:lnTo>
                  <a:lnTo>
                    <a:pt x="30394" y="136235"/>
                  </a:lnTo>
                  <a:lnTo>
                    <a:pt x="60892" y="39739"/>
                  </a:lnTo>
                  <a:lnTo>
                    <a:pt x="60892" y="158851"/>
                  </a:lnTo>
                  <a:lnTo>
                    <a:pt x="20228" y="363042"/>
                  </a:lnTo>
                  <a:lnTo>
                    <a:pt x="60892" y="363042"/>
                  </a:lnTo>
                  <a:lnTo>
                    <a:pt x="111723" y="187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1605" y="1192685"/>
              <a:ext cx="84070" cy="932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002914" y="1019054"/>
              <a:ext cx="750570" cy="177165"/>
            </a:xfrm>
            <a:custGeom>
              <a:avLst/>
              <a:gdLst/>
              <a:ahLst/>
              <a:cxnLst/>
              <a:rect l="l" t="t" r="r" b="b"/>
              <a:pathLst>
                <a:path w="750570" h="177165">
                  <a:moveTo>
                    <a:pt x="0" y="86802"/>
                  </a:moveTo>
                  <a:lnTo>
                    <a:pt x="748038" y="86802"/>
                  </a:lnTo>
                </a:path>
                <a:path w="750570" h="177165">
                  <a:moveTo>
                    <a:pt x="0" y="86802"/>
                  </a:moveTo>
                  <a:lnTo>
                    <a:pt x="0" y="177051"/>
                  </a:lnTo>
                </a:path>
                <a:path w="750570" h="177165">
                  <a:moveTo>
                    <a:pt x="374070" y="0"/>
                  </a:moveTo>
                  <a:lnTo>
                    <a:pt x="374070" y="174897"/>
                  </a:lnTo>
                </a:path>
                <a:path w="750570" h="177165">
                  <a:moveTo>
                    <a:pt x="749801" y="174897"/>
                  </a:moveTo>
                  <a:lnTo>
                    <a:pt x="750320" y="868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253092" y="675839"/>
            <a:ext cx="885190" cy="3761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8425">
              <a:lnSpc>
                <a:spcPct val="103200"/>
              </a:lnSpc>
              <a:spcBef>
                <a:spcPts val="90"/>
              </a:spcBef>
            </a:pPr>
            <a:r>
              <a:rPr sz="1150" b="1" i="1" spc="-5" dirty="0" err="1" smtClean="0">
                <a:latin typeface="Arial"/>
                <a:cs typeface="Arial"/>
              </a:rPr>
              <a:t>Суб</a:t>
            </a:r>
            <a:r>
              <a:rPr lang="uk-UA" sz="1150" b="1" i="1" spc="-5" dirty="0" smtClean="0">
                <a:latin typeface="Arial"/>
                <a:cs typeface="Arial"/>
              </a:rPr>
              <a:t>є</a:t>
            </a:r>
            <a:r>
              <a:rPr sz="1150" b="1" i="1" spc="-5" dirty="0" err="1" smtClean="0">
                <a:latin typeface="Arial"/>
                <a:cs typeface="Arial"/>
              </a:rPr>
              <a:t>кт</a:t>
            </a:r>
            <a:r>
              <a:rPr sz="1150" b="1" i="1" spc="-5" dirty="0" smtClean="0">
                <a:latin typeface="Arial"/>
                <a:cs typeface="Arial"/>
              </a:rPr>
              <a:t> </a:t>
            </a:r>
            <a:r>
              <a:rPr sz="1150" b="1" i="1" dirty="0" smtClean="0">
                <a:latin typeface="Arial"/>
                <a:cs typeface="Arial"/>
              </a:rPr>
              <a:t> </a:t>
            </a:r>
            <a:r>
              <a:rPr lang="uk-UA" sz="1150" b="1" i="1" spc="-5" dirty="0" smtClean="0">
                <a:latin typeface="Arial"/>
                <a:cs typeface="Arial"/>
              </a:rPr>
              <a:t>управління</a:t>
            </a:r>
            <a:endParaRPr sz="1150" dirty="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596472" y="969417"/>
            <a:ext cx="1855470" cy="1381760"/>
            <a:chOff x="3596472" y="969417"/>
            <a:chExt cx="1855470" cy="1381760"/>
          </a:xfrm>
        </p:grpSpPr>
        <p:sp>
          <p:nvSpPr>
            <p:cNvPr id="40" name="object 40"/>
            <p:cNvSpPr/>
            <p:nvPr/>
          </p:nvSpPr>
          <p:spPr>
            <a:xfrm>
              <a:off x="4773877" y="970699"/>
              <a:ext cx="676910" cy="372110"/>
            </a:xfrm>
            <a:custGeom>
              <a:avLst/>
              <a:gdLst/>
              <a:ahLst/>
              <a:cxnLst/>
              <a:rect l="l" t="t" r="r" b="b"/>
              <a:pathLst>
                <a:path w="676910" h="372109">
                  <a:moveTo>
                    <a:pt x="676356" y="0"/>
                  </a:moveTo>
                  <a:lnTo>
                    <a:pt x="0" y="371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52555" y="1320220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19533" y="0"/>
                  </a:moveTo>
                  <a:lnTo>
                    <a:pt x="11363" y="2535"/>
                  </a:lnTo>
                  <a:lnTo>
                    <a:pt x="4762" y="8125"/>
                  </a:lnTo>
                  <a:lnTo>
                    <a:pt x="873" y="15674"/>
                  </a:lnTo>
                  <a:lnTo>
                    <a:pt x="0" y="24192"/>
                  </a:lnTo>
                  <a:lnTo>
                    <a:pt x="2442" y="32690"/>
                  </a:lnTo>
                  <a:lnTo>
                    <a:pt x="7810" y="39529"/>
                  </a:lnTo>
                  <a:lnTo>
                    <a:pt x="15046" y="43541"/>
                  </a:lnTo>
                  <a:lnTo>
                    <a:pt x="23215" y="44443"/>
                  </a:lnTo>
                  <a:lnTo>
                    <a:pt x="31384" y="41952"/>
                  </a:lnTo>
                  <a:lnTo>
                    <a:pt x="37986" y="36317"/>
                  </a:lnTo>
                  <a:lnTo>
                    <a:pt x="41875" y="28773"/>
                  </a:lnTo>
                  <a:lnTo>
                    <a:pt x="42748" y="20280"/>
                  </a:lnTo>
                  <a:lnTo>
                    <a:pt x="40306" y="11797"/>
                  </a:lnTo>
                  <a:lnTo>
                    <a:pt x="34937" y="4943"/>
                  </a:lnTo>
                  <a:lnTo>
                    <a:pt x="27702" y="907"/>
                  </a:lnTo>
                  <a:lnTo>
                    <a:pt x="19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97722" y="1800387"/>
              <a:ext cx="176530" cy="549910"/>
            </a:xfrm>
            <a:custGeom>
              <a:avLst/>
              <a:gdLst/>
              <a:ahLst/>
              <a:cxnLst/>
              <a:rect l="l" t="t" r="r" b="b"/>
              <a:pathLst>
                <a:path w="176529" h="549910">
                  <a:moveTo>
                    <a:pt x="88175" y="0"/>
                  </a:moveTo>
                  <a:lnTo>
                    <a:pt x="0" y="91541"/>
                  </a:lnTo>
                  <a:lnTo>
                    <a:pt x="35270" y="91541"/>
                  </a:lnTo>
                  <a:lnTo>
                    <a:pt x="35270" y="457922"/>
                  </a:lnTo>
                  <a:lnTo>
                    <a:pt x="0" y="457922"/>
                  </a:lnTo>
                  <a:lnTo>
                    <a:pt x="88175" y="549464"/>
                  </a:lnTo>
                  <a:lnTo>
                    <a:pt x="176454" y="457922"/>
                  </a:lnTo>
                  <a:lnTo>
                    <a:pt x="141184" y="457922"/>
                  </a:lnTo>
                  <a:lnTo>
                    <a:pt x="141184" y="91541"/>
                  </a:lnTo>
                  <a:lnTo>
                    <a:pt x="176454" y="91541"/>
                  </a:lnTo>
                  <a:lnTo>
                    <a:pt x="88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97722" y="1800387"/>
              <a:ext cx="176530" cy="549910"/>
            </a:xfrm>
            <a:custGeom>
              <a:avLst/>
              <a:gdLst/>
              <a:ahLst/>
              <a:cxnLst/>
              <a:rect l="l" t="t" r="r" b="b"/>
              <a:pathLst>
                <a:path w="176529" h="549910">
                  <a:moveTo>
                    <a:pt x="35270" y="457922"/>
                  </a:moveTo>
                  <a:lnTo>
                    <a:pt x="0" y="457922"/>
                  </a:lnTo>
                  <a:lnTo>
                    <a:pt x="88175" y="549464"/>
                  </a:lnTo>
                  <a:lnTo>
                    <a:pt x="176454" y="457922"/>
                  </a:lnTo>
                  <a:lnTo>
                    <a:pt x="141184" y="457922"/>
                  </a:lnTo>
                  <a:lnTo>
                    <a:pt x="141184" y="91541"/>
                  </a:lnTo>
                  <a:lnTo>
                    <a:pt x="176454" y="91541"/>
                  </a:lnTo>
                  <a:lnTo>
                    <a:pt x="88175" y="0"/>
                  </a:lnTo>
                  <a:lnTo>
                    <a:pt x="0" y="91541"/>
                  </a:lnTo>
                  <a:lnTo>
                    <a:pt x="35270" y="91541"/>
                  </a:lnTo>
                  <a:lnTo>
                    <a:pt x="35270" y="4579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32793" y="1800387"/>
              <a:ext cx="176530" cy="549910"/>
            </a:xfrm>
            <a:custGeom>
              <a:avLst/>
              <a:gdLst/>
              <a:ahLst/>
              <a:cxnLst/>
              <a:rect l="l" t="t" r="r" b="b"/>
              <a:pathLst>
                <a:path w="176529" h="549910">
                  <a:moveTo>
                    <a:pt x="88279" y="0"/>
                  </a:moveTo>
                  <a:lnTo>
                    <a:pt x="0" y="91541"/>
                  </a:lnTo>
                  <a:lnTo>
                    <a:pt x="35373" y="91541"/>
                  </a:lnTo>
                  <a:lnTo>
                    <a:pt x="35373" y="457922"/>
                  </a:lnTo>
                  <a:lnTo>
                    <a:pt x="0" y="457922"/>
                  </a:lnTo>
                  <a:lnTo>
                    <a:pt x="88279" y="549464"/>
                  </a:lnTo>
                  <a:lnTo>
                    <a:pt x="176454" y="457922"/>
                  </a:lnTo>
                  <a:lnTo>
                    <a:pt x="141184" y="457922"/>
                  </a:lnTo>
                  <a:lnTo>
                    <a:pt x="141184" y="91541"/>
                  </a:lnTo>
                  <a:lnTo>
                    <a:pt x="176454" y="91541"/>
                  </a:lnTo>
                  <a:lnTo>
                    <a:pt x="88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32793" y="1800387"/>
              <a:ext cx="176530" cy="549910"/>
            </a:xfrm>
            <a:custGeom>
              <a:avLst/>
              <a:gdLst/>
              <a:ahLst/>
              <a:cxnLst/>
              <a:rect l="l" t="t" r="r" b="b"/>
              <a:pathLst>
                <a:path w="176529" h="549910">
                  <a:moveTo>
                    <a:pt x="35373" y="457922"/>
                  </a:moveTo>
                  <a:lnTo>
                    <a:pt x="0" y="457922"/>
                  </a:lnTo>
                  <a:lnTo>
                    <a:pt x="88279" y="549464"/>
                  </a:lnTo>
                  <a:lnTo>
                    <a:pt x="176454" y="457922"/>
                  </a:lnTo>
                  <a:lnTo>
                    <a:pt x="141184" y="457922"/>
                  </a:lnTo>
                  <a:lnTo>
                    <a:pt x="141184" y="91541"/>
                  </a:lnTo>
                  <a:lnTo>
                    <a:pt x="176454" y="91541"/>
                  </a:lnTo>
                  <a:lnTo>
                    <a:pt x="88279" y="0"/>
                  </a:lnTo>
                  <a:lnTo>
                    <a:pt x="0" y="91541"/>
                  </a:lnTo>
                  <a:lnTo>
                    <a:pt x="35373" y="91541"/>
                  </a:lnTo>
                  <a:lnTo>
                    <a:pt x="35373" y="4579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79793" y="1800387"/>
              <a:ext cx="176530" cy="549910"/>
            </a:xfrm>
            <a:custGeom>
              <a:avLst/>
              <a:gdLst/>
              <a:ahLst/>
              <a:cxnLst/>
              <a:rect l="l" t="t" r="r" b="b"/>
              <a:pathLst>
                <a:path w="176529" h="549910">
                  <a:moveTo>
                    <a:pt x="88175" y="0"/>
                  </a:moveTo>
                  <a:lnTo>
                    <a:pt x="0" y="91541"/>
                  </a:lnTo>
                  <a:lnTo>
                    <a:pt x="35270" y="91541"/>
                  </a:lnTo>
                  <a:lnTo>
                    <a:pt x="35270" y="457922"/>
                  </a:lnTo>
                  <a:lnTo>
                    <a:pt x="0" y="457922"/>
                  </a:lnTo>
                  <a:lnTo>
                    <a:pt x="88175" y="549464"/>
                  </a:lnTo>
                  <a:lnTo>
                    <a:pt x="176454" y="457922"/>
                  </a:lnTo>
                  <a:lnTo>
                    <a:pt x="141080" y="457922"/>
                  </a:lnTo>
                  <a:lnTo>
                    <a:pt x="141080" y="91541"/>
                  </a:lnTo>
                  <a:lnTo>
                    <a:pt x="176454" y="91541"/>
                  </a:lnTo>
                  <a:lnTo>
                    <a:pt x="88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79793" y="1800387"/>
              <a:ext cx="176530" cy="549910"/>
            </a:xfrm>
            <a:custGeom>
              <a:avLst/>
              <a:gdLst/>
              <a:ahLst/>
              <a:cxnLst/>
              <a:rect l="l" t="t" r="r" b="b"/>
              <a:pathLst>
                <a:path w="176529" h="549910">
                  <a:moveTo>
                    <a:pt x="35270" y="457922"/>
                  </a:moveTo>
                  <a:lnTo>
                    <a:pt x="0" y="457922"/>
                  </a:lnTo>
                  <a:lnTo>
                    <a:pt x="88175" y="549464"/>
                  </a:lnTo>
                  <a:lnTo>
                    <a:pt x="176454" y="457922"/>
                  </a:lnTo>
                  <a:lnTo>
                    <a:pt x="141080" y="457922"/>
                  </a:lnTo>
                  <a:lnTo>
                    <a:pt x="141080" y="91541"/>
                  </a:lnTo>
                  <a:lnTo>
                    <a:pt x="176454" y="91541"/>
                  </a:lnTo>
                  <a:lnTo>
                    <a:pt x="88175" y="0"/>
                  </a:lnTo>
                  <a:lnTo>
                    <a:pt x="0" y="91541"/>
                  </a:lnTo>
                  <a:lnTo>
                    <a:pt x="35270" y="91541"/>
                  </a:lnTo>
                  <a:lnTo>
                    <a:pt x="35270" y="4579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993612" y="1637669"/>
            <a:ext cx="4008640" cy="18198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4740">
              <a:lnSpc>
                <a:spcPct val="100000"/>
              </a:lnSpc>
              <a:spcBef>
                <a:spcPts val="105"/>
              </a:spcBef>
            </a:pPr>
            <a:r>
              <a:rPr sz="1350" b="1" spc="-30" dirty="0" err="1">
                <a:latin typeface="Arial"/>
                <a:cs typeface="Arial"/>
              </a:rPr>
              <a:t>Команда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lang="uk-UA" sz="1350" b="1" spc="-30" dirty="0" smtClean="0">
                <a:latin typeface="Arial"/>
                <a:cs typeface="Arial"/>
              </a:rPr>
              <a:t>управління </a:t>
            </a:r>
            <a:r>
              <a:rPr lang="uk-UA" sz="1350" b="1" spc="-30" dirty="0" err="1" smtClean="0">
                <a:latin typeface="Arial"/>
                <a:cs typeface="Arial"/>
              </a:rPr>
              <a:t>проєктами</a:t>
            </a:r>
            <a:endParaRPr sz="1350" dirty="0">
              <a:latin typeface="Arial"/>
              <a:cs typeface="Arial"/>
            </a:endParaRPr>
          </a:p>
          <a:p>
            <a:pPr marL="455295">
              <a:lnSpc>
                <a:spcPct val="100000"/>
              </a:lnSpc>
              <a:spcBef>
                <a:spcPts val="1235"/>
              </a:spcBef>
            </a:pPr>
            <a:r>
              <a:rPr lang="uk-UA" sz="1150" b="1" i="1" spc="-5" dirty="0" smtClean="0">
                <a:latin typeface="Arial"/>
                <a:cs typeface="Arial"/>
              </a:rPr>
              <a:t>Рішення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 marL="2043430" marR="490220" indent="-375285">
              <a:lnSpc>
                <a:spcPct val="103200"/>
              </a:lnSpc>
              <a:spcBef>
                <a:spcPts val="935"/>
              </a:spcBef>
            </a:pPr>
            <a:r>
              <a:rPr sz="1150" b="1" spc="-5" dirty="0" err="1">
                <a:latin typeface="Arial"/>
                <a:cs typeface="Arial"/>
              </a:rPr>
              <a:t>Система</a:t>
            </a:r>
            <a:r>
              <a:rPr sz="1150" b="1" spc="-5" dirty="0">
                <a:latin typeface="Arial"/>
                <a:cs typeface="Arial"/>
              </a:rPr>
              <a:t> </a:t>
            </a:r>
            <a:r>
              <a:rPr lang="uk-UA" sz="1150" b="1" spc="-5" dirty="0" smtClean="0">
                <a:latin typeface="Arial"/>
                <a:cs typeface="Arial"/>
              </a:rPr>
              <a:t>управління </a:t>
            </a:r>
            <a:r>
              <a:rPr lang="uk-UA" sz="1150" b="1" spc="-5" dirty="0" err="1" smtClean="0">
                <a:latin typeface="Arial"/>
                <a:cs typeface="Arial"/>
              </a:rPr>
              <a:t>проєктами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Arial"/>
              <a:cs typeface="Arial"/>
            </a:endParaRPr>
          </a:p>
          <a:p>
            <a:pPr marL="46990" marR="2613025" indent="-34925">
              <a:lnSpc>
                <a:spcPct val="103200"/>
              </a:lnSpc>
              <a:spcBef>
                <a:spcPts val="5"/>
              </a:spcBef>
            </a:pPr>
            <a:r>
              <a:rPr lang="uk-UA" sz="1150" b="1" i="1" spc="-5" dirty="0" smtClean="0">
                <a:latin typeface="Arial"/>
                <a:cs typeface="Arial"/>
              </a:rPr>
              <a:t>Управлінські впливи</a:t>
            </a:r>
            <a:endParaRPr sz="1150" dirty="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66331" y="687768"/>
            <a:ext cx="3188335" cy="2952115"/>
            <a:chOff x="466331" y="687768"/>
            <a:chExt cx="3188335" cy="2952115"/>
          </a:xfrm>
        </p:grpSpPr>
        <p:sp>
          <p:nvSpPr>
            <p:cNvPr id="50" name="object 50"/>
            <p:cNvSpPr/>
            <p:nvPr/>
          </p:nvSpPr>
          <p:spPr>
            <a:xfrm>
              <a:off x="2972818" y="3265696"/>
              <a:ext cx="643255" cy="122555"/>
            </a:xfrm>
            <a:custGeom>
              <a:avLst/>
              <a:gdLst/>
              <a:ahLst/>
              <a:cxnLst/>
              <a:rect l="l" t="t" r="r" b="b"/>
              <a:pathLst>
                <a:path w="643254" h="122554">
                  <a:moveTo>
                    <a:pt x="0" y="0"/>
                  </a:moveTo>
                  <a:lnTo>
                    <a:pt x="643161" y="122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94817" y="3365853"/>
              <a:ext cx="42545" cy="44450"/>
            </a:xfrm>
            <a:custGeom>
              <a:avLst/>
              <a:gdLst/>
              <a:ahLst/>
              <a:cxnLst/>
              <a:rect l="l" t="t" r="r" b="b"/>
              <a:pathLst>
                <a:path w="42545" h="44450">
                  <a:moveTo>
                    <a:pt x="25000" y="0"/>
                  </a:moveTo>
                  <a:lnTo>
                    <a:pt x="16455" y="190"/>
                  </a:lnTo>
                  <a:lnTo>
                    <a:pt x="8921" y="3621"/>
                  </a:lnTo>
                  <a:lnTo>
                    <a:pt x="3176" y="9738"/>
                  </a:lnTo>
                  <a:lnTo>
                    <a:pt x="0" y="17985"/>
                  </a:lnTo>
                  <a:lnTo>
                    <a:pt x="137" y="26809"/>
                  </a:lnTo>
                  <a:lnTo>
                    <a:pt x="3436" y="34624"/>
                  </a:lnTo>
                  <a:lnTo>
                    <a:pt x="9321" y="40581"/>
                  </a:lnTo>
                  <a:lnTo>
                    <a:pt x="17220" y="43832"/>
                  </a:lnTo>
                  <a:lnTo>
                    <a:pt x="25779" y="43704"/>
                  </a:lnTo>
                  <a:lnTo>
                    <a:pt x="33338" y="40305"/>
                  </a:lnTo>
                  <a:lnTo>
                    <a:pt x="39087" y="34200"/>
                  </a:lnTo>
                  <a:lnTo>
                    <a:pt x="42220" y="25954"/>
                  </a:lnTo>
                  <a:lnTo>
                    <a:pt x="42082" y="17128"/>
                  </a:lnTo>
                  <a:lnTo>
                    <a:pt x="38784" y="9302"/>
                  </a:lnTo>
                  <a:lnTo>
                    <a:pt x="32898" y="3313"/>
                  </a:lnTo>
                  <a:lnTo>
                    <a:pt x="25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85995" y="2105597"/>
              <a:ext cx="447040" cy="61594"/>
            </a:xfrm>
            <a:custGeom>
              <a:avLst/>
              <a:gdLst/>
              <a:ahLst/>
              <a:cxnLst/>
              <a:rect l="l" t="t" r="r" b="b"/>
              <a:pathLst>
                <a:path w="447039" h="61594">
                  <a:moveTo>
                    <a:pt x="0" y="0"/>
                  </a:moveTo>
                  <a:lnTo>
                    <a:pt x="446997" y="610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11726" y="2144583"/>
              <a:ext cx="42545" cy="44450"/>
            </a:xfrm>
            <a:custGeom>
              <a:avLst/>
              <a:gdLst/>
              <a:ahLst/>
              <a:cxnLst/>
              <a:rect l="l" t="t" r="r" b="b"/>
              <a:pathLst>
                <a:path w="42545" h="44450">
                  <a:moveTo>
                    <a:pt x="24066" y="0"/>
                  </a:moveTo>
                  <a:lnTo>
                    <a:pt x="15579" y="602"/>
                  </a:lnTo>
                  <a:lnTo>
                    <a:pt x="8221" y="4415"/>
                  </a:lnTo>
                  <a:lnTo>
                    <a:pt x="2768" y="10813"/>
                  </a:lnTo>
                  <a:lnTo>
                    <a:pt x="0" y="19169"/>
                  </a:lnTo>
                  <a:lnTo>
                    <a:pt x="580" y="28041"/>
                  </a:lnTo>
                  <a:lnTo>
                    <a:pt x="4253" y="35701"/>
                  </a:lnTo>
                  <a:lnTo>
                    <a:pt x="10415" y="41341"/>
                  </a:lnTo>
                  <a:lnTo>
                    <a:pt x="18464" y="44155"/>
                  </a:lnTo>
                  <a:lnTo>
                    <a:pt x="26951" y="43568"/>
                  </a:lnTo>
                  <a:lnTo>
                    <a:pt x="34310" y="39780"/>
                  </a:lnTo>
                  <a:lnTo>
                    <a:pt x="39763" y="33387"/>
                  </a:lnTo>
                  <a:lnTo>
                    <a:pt x="42531" y="24985"/>
                  </a:lnTo>
                  <a:lnTo>
                    <a:pt x="41951" y="16174"/>
                  </a:lnTo>
                  <a:lnTo>
                    <a:pt x="38278" y="8534"/>
                  </a:lnTo>
                  <a:lnTo>
                    <a:pt x="32115" y="2874"/>
                  </a:lnTo>
                  <a:lnTo>
                    <a:pt x="240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1093" y="692530"/>
              <a:ext cx="2802890" cy="2942590"/>
            </a:xfrm>
            <a:custGeom>
              <a:avLst/>
              <a:gdLst/>
              <a:ahLst/>
              <a:cxnLst/>
              <a:rect l="l" t="t" r="r" b="b"/>
              <a:pathLst>
                <a:path w="2802890" h="2942590">
                  <a:moveTo>
                    <a:pt x="2800934" y="0"/>
                  </a:moveTo>
                  <a:lnTo>
                    <a:pt x="1574749" y="2413"/>
                  </a:lnTo>
                  <a:lnTo>
                    <a:pt x="1535120" y="3400"/>
                  </a:lnTo>
                  <a:lnTo>
                    <a:pt x="1495816" y="6174"/>
                  </a:lnTo>
                  <a:lnTo>
                    <a:pt x="1456856" y="10709"/>
                  </a:lnTo>
                  <a:lnTo>
                    <a:pt x="1418260" y="16976"/>
                  </a:lnTo>
                  <a:lnTo>
                    <a:pt x="1380047" y="24947"/>
                  </a:lnTo>
                  <a:lnTo>
                    <a:pt x="1342238" y="34594"/>
                  </a:lnTo>
                  <a:lnTo>
                    <a:pt x="1304852" y="45890"/>
                  </a:lnTo>
                  <a:lnTo>
                    <a:pt x="1267908" y="58806"/>
                  </a:lnTo>
                  <a:lnTo>
                    <a:pt x="1231427" y="73315"/>
                  </a:lnTo>
                  <a:lnTo>
                    <a:pt x="1195428" y="89389"/>
                  </a:lnTo>
                  <a:lnTo>
                    <a:pt x="1159931" y="107000"/>
                  </a:lnTo>
                  <a:lnTo>
                    <a:pt x="1124956" y="126120"/>
                  </a:lnTo>
                  <a:lnTo>
                    <a:pt x="1090522" y="146721"/>
                  </a:lnTo>
                  <a:lnTo>
                    <a:pt x="1056650" y="168775"/>
                  </a:lnTo>
                  <a:lnTo>
                    <a:pt x="1023358" y="192255"/>
                  </a:lnTo>
                  <a:lnTo>
                    <a:pt x="990667" y="217132"/>
                  </a:lnTo>
                  <a:lnTo>
                    <a:pt x="958596" y="243379"/>
                  </a:lnTo>
                  <a:lnTo>
                    <a:pt x="927165" y="270967"/>
                  </a:lnTo>
                  <a:lnTo>
                    <a:pt x="896394" y="299870"/>
                  </a:lnTo>
                  <a:lnTo>
                    <a:pt x="866303" y="330058"/>
                  </a:lnTo>
                  <a:lnTo>
                    <a:pt x="836911" y="361505"/>
                  </a:lnTo>
                  <a:lnTo>
                    <a:pt x="808238" y="394182"/>
                  </a:lnTo>
                  <a:lnTo>
                    <a:pt x="780303" y="428061"/>
                  </a:lnTo>
                  <a:lnTo>
                    <a:pt x="753128" y="463115"/>
                  </a:lnTo>
                  <a:lnTo>
                    <a:pt x="726730" y="499316"/>
                  </a:lnTo>
                  <a:lnTo>
                    <a:pt x="701130" y="536635"/>
                  </a:lnTo>
                  <a:lnTo>
                    <a:pt x="676348" y="575045"/>
                  </a:lnTo>
                  <a:lnTo>
                    <a:pt x="652404" y="614519"/>
                  </a:lnTo>
                  <a:lnTo>
                    <a:pt x="629316" y="655027"/>
                  </a:lnTo>
                  <a:lnTo>
                    <a:pt x="607106" y="696543"/>
                  </a:lnTo>
                  <a:lnTo>
                    <a:pt x="585792" y="739038"/>
                  </a:lnTo>
                  <a:lnTo>
                    <a:pt x="565394" y="782484"/>
                  </a:lnTo>
                  <a:lnTo>
                    <a:pt x="545933" y="826854"/>
                  </a:lnTo>
                  <a:lnTo>
                    <a:pt x="527427" y="872120"/>
                  </a:lnTo>
                  <a:lnTo>
                    <a:pt x="509897" y="918254"/>
                  </a:lnTo>
                  <a:lnTo>
                    <a:pt x="493362" y="965228"/>
                  </a:lnTo>
                  <a:lnTo>
                    <a:pt x="477843" y="1013014"/>
                  </a:lnTo>
                  <a:lnTo>
                    <a:pt x="463358" y="1061584"/>
                  </a:lnTo>
                  <a:lnTo>
                    <a:pt x="449927" y="1110910"/>
                  </a:lnTo>
                  <a:lnTo>
                    <a:pt x="437571" y="1160965"/>
                  </a:lnTo>
                  <a:lnTo>
                    <a:pt x="426308" y="1211721"/>
                  </a:lnTo>
                  <a:lnTo>
                    <a:pt x="416160" y="1263149"/>
                  </a:lnTo>
                  <a:lnTo>
                    <a:pt x="407144" y="1315223"/>
                  </a:lnTo>
                  <a:lnTo>
                    <a:pt x="399282" y="1367913"/>
                  </a:lnTo>
                  <a:lnTo>
                    <a:pt x="392593" y="1421192"/>
                  </a:lnTo>
                  <a:lnTo>
                    <a:pt x="387096" y="1475033"/>
                  </a:lnTo>
                  <a:lnTo>
                    <a:pt x="382812" y="1529407"/>
                  </a:lnTo>
                  <a:lnTo>
                    <a:pt x="379760" y="1584286"/>
                  </a:lnTo>
                  <a:lnTo>
                    <a:pt x="377960" y="1639643"/>
                  </a:lnTo>
                  <a:lnTo>
                    <a:pt x="377431" y="1695450"/>
                  </a:lnTo>
                  <a:lnTo>
                    <a:pt x="378167" y="2062607"/>
                  </a:lnTo>
                  <a:lnTo>
                    <a:pt x="0" y="2063369"/>
                  </a:lnTo>
                  <a:lnTo>
                    <a:pt x="791235" y="2942463"/>
                  </a:lnTo>
                  <a:lnTo>
                    <a:pt x="1578940" y="2060194"/>
                  </a:lnTo>
                  <a:lnTo>
                    <a:pt x="1200734" y="2060956"/>
                  </a:lnTo>
                  <a:lnTo>
                    <a:pt x="1199972" y="1693799"/>
                  </a:lnTo>
                  <a:lnTo>
                    <a:pt x="1200984" y="1630503"/>
                  </a:lnTo>
                  <a:lnTo>
                    <a:pt x="1204219" y="1568535"/>
                  </a:lnTo>
                  <a:lnTo>
                    <a:pt x="1209594" y="1508075"/>
                  </a:lnTo>
                  <a:lnTo>
                    <a:pt x="1217023" y="1449303"/>
                  </a:lnTo>
                  <a:lnTo>
                    <a:pt x="1226424" y="1392400"/>
                  </a:lnTo>
                  <a:lnTo>
                    <a:pt x="1237713" y="1337545"/>
                  </a:lnTo>
                  <a:lnTo>
                    <a:pt x="1250805" y="1284920"/>
                  </a:lnTo>
                  <a:lnTo>
                    <a:pt x="1265617" y="1234703"/>
                  </a:lnTo>
                  <a:lnTo>
                    <a:pt x="1282064" y="1187076"/>
                  </a:lnTo>
                  <a:lnTo>
                    <a:pt x="1300064" y="1142219"/>
                  </a:lnTo>
                  <a:lnTo>
                    <a:pt x="1319533" y="1100312"/>
                  </a:lnTo>
                  <a:lnTo>
                    <a:pt x="1340386" y="1061535"/>
                  </a:lnTo>
                  <a:lnTo>
                    <a:pt x="1362539" y="1026069"/>
                  </a:lnTo>
                  <a:lnTo>
                    <a:pt x="1385909" y="994094"/>
                  </a:lnTo>
                  <a:lnTo>
                    <a:pt x="1435964" y="941338"/>
                  </a:lnTo>
                  <a:lnTo>
                    <a:pt x="1489880" y="904709"/>
                  </a:lnTo>
                  <a:lnTo>
                    <a:pt x="1546987" y="885648"/>
                  </a:lnTo>
                  <a:lnTo>
                    <a:pt x="2802712" y="880745"/>
                  </a:lnTo>
                  <a:lnTo>
                    <a:pt x="2800934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1093" y="692530"/>
              <a:ext cx="2802890" cy="2942590"/>
            </a:xfrm>
            <a:custGeom>
              <a:avLst/>
              <a:gdLst/>
              <a:ahLst/>
              <a:cxnLst/>
              <a:rect l="l" t="t" r="r" b="b"/>
              <a:pathLst>
                <a:path w="2802890" h="2942590">
                  <a:moveTo>
                    <a:pt x="791235" y="2942463"/>
                  </a:moveTo>
                  <a:lnTo>
                    <a:pt x="0" y="2063369"/>
                  </a:lnTo>
                  <a:lnTo>
                    <a:pt x="378167" y="2062607"/>
                  </a:lnTo>
                  <a:lnTo>
                    <a:pt x="377431" y="1695450"/>
                  </a:lnTo>
                  <a:lnTo>
                    <a:pt x="377960" y="1639643"/>
                  </a:lnTo>
                  <a:lnTo>
                    <a:pt x="379760" y="1584286"/>
                  </a:lnTo>
                  <a:lnTo>
                    <a:pt x="382812" y="1529407"/>
                  </a:lnTo>
                  <a:lnTo>
                    <a:pt x="387096" y="1475033"/>
                  </a:lnTo>
                  <a:lnTo>
                    <a:pt x="392593" y="1421192"/>
                  </a:lnTo>
                  <a:lnTo>
                    <a:pt x="399282" y="1367913"/>
                  </a:lnTo>
                  <a:lnTo>
                    <a:pt x="407144" y="1315223"/>
                  </a:lnTo>
                  <a:lnTo>
                    <a:pt x="416160" y="1263149"/>
                  </a:lnTo>
                  <a:lnTo>
                    <a:pt x="426308" y="1211721"/>
                  </a:lnTo>
                  <a:lnTo>
                    <a:pt x="437571" y="1160965"/>
                  </a:lnTo>
                  <a:lnTo>
                    <a:pt x="449927" y="1110910"/>
                  </a:lnTo>
                  <a:lnTo>
                    <a:pt x="463358" y="1061584"/>
                  </a:lnTo>
                  <a:lnTo>
                    <a:pt x="477843" y="1013014"/>
                  </a:lnTo>
                  <a:lnTo>
                    <a:pt x="493362" y="965228"/>
                  </a:lnTo>
                  <a:lnTo>
                    <a:pt x="509897" y="918254"/>
                  </a:lnTo>
                  <a:lnTo>
                    <a:pt x="527427" y="872120"/>
                  </a:lnTo>
                  <a:lnTo>
                    <a:pt x="545933" y="826854"/>
                  </a:lnTo>
                  <a:lnTo>
                    <a:pt x="565394" y="782484"/>
                  </a:lnTo>
                  <a:lnTo>
                    <a:pt x="585792" y="739038"/>
                  </a:lnTo>
                  <a:lnTo>
                    <a:pt x="607106" y="696543"/>
                  </a:lnTo>
                  <a:lnTo>
                    <a:pt x="629316" y="655027"/>
                  </a:lnTo>
                  <a:lnTo>
                    <a:pt x="652404" y="614519"/>
                  </a:lnTo>
                  <a:lnTo>
                    <a:pt x="676348" y="575045"/>
                  </a:lnTo>
                  <a:lnTo>
                    <a:pt x="701130" y="536635"/>
                  </a:lnTo>
                  <a:lnTo>
                    <a:pt x="726730" y="499316"/>
                  </a:lnTo>
                  <a:lnTo>
                    <a:pt x="753128" y="463115"/>
                  </a:lnTo>
                  <a:lnTo>
                    <a:pt x="780303" y="428061"/>
                  </a:lnTo>
                  <a:lnTo>
                    <a:pt x="808238" y="394182"/>
                  </a:lnTo>
                  <a:lnTo>
                    <a:pt x="836911" y="361505"/>
                  </a:lnTo>
                  <a:lnTo>
                    <a:pt x="866303" y="330058"/>
                  </a:lnTo>
                  <a:lnTo>
                    <a:pt x="896394" y="299870"/>
                  </a:lnTo>
                  <a:lnTo>
                    <a:pt x="927165" y="270967"/>
                  </a:lnTo>
                  <a:lnTo>
                    <a:pt x="958596" y="243379"/>
                  </a:lnTo>
                  <a:lnTo>
                    <a:pt x="990667" y="217132"/>
                  </a:lnTo>
                  <a:lnTo>
                    <a:pt x="1023358" y="192255"/>
                  </a:lnTo>
                  <a:lnTo>
                    <a:pt x="1056650" y="168775"/>
                  </a:lnTo>
                  <a:lnTo>
                    <a:pt x="1090522" y="146721"/>
                  </a:lnTo>
                  <a:lnTo>
                    <a:pt x="1124956" y="126120"/>
                  </a:lnTo>
                  <a:lnTo>
                    <a:pt x="1159931" y="107000"/>
                  </a:lnTo>
                  <a:lnTo>
                    <a:pt x="1195428" y="89389"/>
                  </a:lnTo>
                  <a:lnTo>
                    <a:pt x="1231427" y="73315"/>
                  </a:lnTo>
                  <a:lnTo>
                    <a:pt x="1267908" y="58806"/>
                  </a:lnTo>
                  <a:lnTo>
                    <a:pt x="1304852" y="45890"/>
                  </a:lnTo>
                  <a:lnTo>
                    <a:pt x="1342238" y="34594"/>
                  </a:lnTo>
                  <a:lnTo>
                    <a:pt x="1380047" y="24947"/>
                  </a:lnTo>
                  <a:lnTo>
                    <a:pt x="1418260" y="16976"/>
                  </a:lnTo>
                  <a:lnTo>
                    <a:pt x="1456856" y="10709"/>
                  </a:lnTo>
                  <a:lnTo>
                    <a:pt x="1495816" y="6174"/>
                  </a:lnTo>
                  <a:lnTo>
                    <a:pt x="1535120" y="3400"/>
                  </a:lnTo>
                  <a:lnTo>
                    <a:pt x="1574749" y="2413"/>
                  </a:lnTo>
                  <a:lnTo>
                    <a:pt x="2800934" y="0"/>
                  </a:lnTo>
                  <a:lnTo>
                    <a:pt x="2802712" y="880745"/>
                  </a:lnTo>
                  <a:lnTo>
                    <a:pt x="1576527" y="883158"/>
                  </a:lnTo>
                  <a:lnTo>
                    <a:pt x="1546987" y="885648"/>
                  </a:lnTo>
                  <a:lnTo>
                    <a:pt x="1489880" y="904709"/>
                  </a:lnTo>
                  <a:lnTo>
                    <a:pt x="1435964" y="941338"/>
                  </a:lnTo>
                  <a:lnTo>
                    <a:pt x="1385909" y="994094"/>
                  </a:lnTo>
                  <a:lnTo>
                    <a:pt x="1362539" y="1026069"/>
                  </a:lnTo>
                  <a:lnTo>
                    <a:pt x="1340386" y="1061535"/>
                  </a:lnTo>
                  <a:lnTo>
                    <a:pt x="1319533" y="1100312"/>
                  </a:lnTo>
                  <a:lnTo>
                    <a:pt x="1300064" y="1142219"/>
                  </a:lnTo>
                  <a:lnTo>
                    <a:pt x="1282064" y="1187076"/>
                  </a:lnTo>
                  <a:lnTo>
                    <a:pt x="1265617" y="1234703"/>
                  </a:lnTo>
                  <a:lnTo>
                    <a:pt x="1250805" y="1284920"/>
                  </a:lnTo>
                  <a:lnTo>
                    <a:pt x="1237713" y="1337545"/>
                  </a:lnTo>
                  <a:lnTo>
                    <a:pt x="1226424" y="1392400"/>
                  </a:lnTo>
                  <a:lnTo>
                    <a:pt x="1217023" y="1449303"/>
                  </a:lnTo>
                  <a:lnTo>
                    <a:pt x="1209594" y="1508075"/>
                  </a:lnTo>
                  <a:lnTo>
                    <a:pt x="1204219" y="1568535"/>
                  </a:lnTo>
                  <a:lnTo>
                    <a:pt x="1200984" y="1630503"/>
                  </a:lnTo>
                  <a:lnTo>
                    <a:pt x="1199972" y="1693799"/>
                  </a:lnTo>
                  <a:lnTo>
                    <a:pt x="1200734" y="2060956"/>
                  </a:lnTo>
                  <a:lnTo>
                    <a:pt x="1578940" y="2060194"/>
                  </a:lnTo>
                  <a:lnTo>
                    <a:pt x="791235" y="29424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59448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10" dirty="0"/>
              <a:t>П</a:t>
            </a:r>
            <a:r>
              <a:rPr sz="3200" spc="-105" dirty="0"/>
              <a:t>о</a:t>
            </a:r>
            <a:r>
              <a:rPr sz="3200" spc="-114" dirty="0"/>
              <a:t>н</a:t>
            </a:r>
            <a:r>
              <a:rPr sz="3200" spc="-95" dirty="0"/>
              <a:t>я</a:t>
            </a:r>
            <a:r>
              <a:rPr sz="3200" spc="-100" dirty="0"/>
              <a:t>тт</a:t>
            </a:r>
            <a:r>
              <a:rPr sz="3200" dirty="0"/>
              <a:t>я</a:t>
            </a:r>
            <a:r>
              <a:rPr sz="3200" spc="-200" dirty="0"/>
              <a:t> </a:t>
            </a:r>
            <a:r>
              <a:rPr sz="3200" spc="-105" dirty="0"/>
              <a:t>«</a:t>
            </a:r>
            <a:r>
              <a:rPr sz="3200" spc="-90" dirty="0"/>
              <a:t>у</a:t>
            </a:r>
            <a:r>
              <a:rPr sz="3200" spc="-140" dirty="0"/>
              <a:t>п</a:t>
            </a:r>
            <a:r>
              <a:rPr sz="3200" spc="-105" dirty="0"/>
              <a:t>ра</a:t>
            </a:r>
            <a:r>
              <a:rPr sz="3200" spc="-180" dirty="0"/>
              <a:t>в</a:t>
            </a:r>
            <a:r>
              <a:rPr sz="3200" spc="-70" dirty="0"/>
              <a:t>л</a:t>
            </a:r>
            <a:r>
              <a:rPr sz="3200" spc="-120" dirty="0"/>
              <a:t>і</a:t>
            </a:r>
            <a:r>
              <a:rPr sz="3200" spc="-114" dirty="0"/>
              <a:t>нн</a:t>
            </a:r>
            <a:r>
              <a:rPr sz="3200" dirty="0"/>
              <a:t>я</a:t>
            </a:r>
            <a:r>
              <a:rPr sz="3200" spc="-200" dirty="0"/>
              <a:t> </a:t>
            </a:r>
            <a:r>
              <a:rPr sz="3200" spc="-140" dirty="0"/>
              <a:t>п</a:t>
            </a:r>
            <a:r>
              <a:rPr sz="3200" spc="-105" dirty="0"/>
              <a:t>ро</a:t>
            </a:r>
            <a:r>
              <a:rPr sz="3200" spc="-70" dirty="0"/>
              <a:t>є</a:t>
            </a:r>
            <a:r>
              <a:rPr sz="3200" spc="-260" dirty="0"/>
              <a:t>к</a:t>
            </a:r>
            <a:r>
              <a:rPr sz="3200" spc="-140" dirty="0"/>
              <a:t>т</a:t>
            </a:r>
            <a:r>
              <a:rPr sz="3200" spc="-105" dirty="0"/>
              <a:t>а</a:t>
            </a:r>
            <a:r>
              <a:rPr sz="3200" spc="-185" dirty="0"/>
              <a:t>м</a:t>
            </a:r>
            <a:r>
              <a:rPr sz="3200" spc="-114" dirty="0"/>
              <a:t>и</a:t>
            </a:r>
            <a:r>
              <a:rPr sz="3200" dirty="0"/>
              <a:t>»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065" y="1284858"/>
            <a:ext cx="8229600" cy="47028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94945" marR="866775" indent="-182880">
              <a:lnSpc>
                <a:spcPts val="2500"/>
              </a:lnSpc>
              <a:spcBef>
                <a:spcPts val="705"/>
              </a:spcBef>
              <a:buClr>
                <a:srgbClr val="4F81BC"/>
              </a:buClr>
              <a:buSzPct val="84615"/>
              <a:buFont typeface="Microsoft Sans Serif"/>
              <a:buChar char="•"/>
              <a:tabLst>
                <a:tab pos="195580" algn="l"/>
              </a:tabLst>
            </a:pPr>
            <a:r>
              <a:rPr sz="2600" b="1" i="1" spc="-10" dirty="0">
                <a:latin typeface="Arial"/>
                <a:cs typeface="Arial"/>
              </a:rPr>
              <a:t>Управління</a:t>
            </a:r>
            <a:r>
              <a:rPr sz="2600" b="1" i="1" spc="-3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проєктами</a:t>
            </a:r>
            <a:r>
              <a:rPr sz="2600" b="1" i="1" spc="5" dirty="0">
                <a:latin typeface="Arial"/>
                <a:cs typeface="Arial"/>
              </a:rPr>
              <a:t> </a:t>
            </a:r>
            <a:r>
              <a:rPr sz="2600" spc="685" dirty="0">
                <a:latin typeface="Microsoft Sans Serif"/>
                <a:cs typeface="Microsoft Sans Serif"/>
              </a:rPr>
              <a:t>–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професійна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творча </a:t>
            </a:r>
            <a:r>
              <a:rPr sz="2600" spc="-67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діяльність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із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управління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30" dirty="0">
                <a:latin typeface="Microsoft Sans Serif"/>
                <a:cs typeface="Microsoft Sans Serif"/>
              </a:rPr>
              <a:t>людськими</a:t>
            </a:r>
            <a:r>
              <a:rPr sz="2600" spc="-15" dirty="0">
                <a:latin typeface="Microsoft Sans Serif"/>
                <a:cs typeface="Microsoft Sans Serif"/>
              </a:rPr>
              <a:t> та</a:t>
            </a:r>
            <a:endParaRPr sz="2600">
              <a:latin typeface="Microsoft Sans Serif"/>
              <a:cs typeface="Microsoft Sans Serif"/>
            </a:endParaRPr>
          </a:p>
          <a:p>
            <a:pPr marL="194945" marR="5080">
              <a:lnSpc>
                <a:spcPct val="80000"/>
              </a:lnSpc>
              <a:spcBef>
                <a:spcPts val="15"/>
              </a:spcBef>
            </a:pPr>
            <a:r>
              <a:rPr sz="2600" spc="-20" dirty="0">
                <a:latin typeface="Microsoft Sans Serif"/>
                <a:cs typeface="Microsoft Sans Serif"/>
              </a:rPr>
              <a:t>матеріальними</a:t>
            </a:r>
            <a:r>
              <a:rPr sz="2600" spc="-10" dirty="0">
                <a:latin typeface="Microsoft Sans Serif"/>
                <a:cs typeface="Microsoft Sans Serif"/>
              </a:rPr>
              <a:t> ресурсами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шляхом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застосування 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сучасних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35" dirty="0">
                <a:latin typeface="Microsoft Sans Serif"/>
                <a:cs typeface="Microsoft Sans Serif"/>
              </a:rPr>
              <a:t>методів,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засобів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і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майстерності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управління </a:t>
            </a:r>
            <a:r>
              <a:rPr sz="2600" spc="-675" dirty="0">
                <a:latin typeface="Microsoft Sans Serif"/>
                <a:cs typeface="Microsoft Sans Serif"/>
              </a:rPr>
              <a:t> </a:t>
            </a:r>
            <a:r>
              <a:rPr sz="2600" spc="10" dirty="0">
                <a:latin typeface="Microsoft Sans Serif"/>
                <a:cs typeface="Microsoft Sans Serif"/>
              </a:rPr>
              <a:t>для </a:t>
            </a:r>
            <a:r>
              <a:rPr sz="2600" spc="-25" dirty="0">
                <a:latin typeface="Microsoft Sans Serif"/>
                <a:cs typeface="Microsoft Sans Serif"/>
              </a:rPr>
              <a:t>успішного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досягнення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раніш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поставлених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цілей 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55" dirty="0">
                <a:latin typeface="Microsoft Sans Serif"/>
                <a:cs typeface="Microsoft Sans Serif"/>
              </a:rPr>
              <a:t>за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визначених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30" dirty="0">
                <a:latin typeface="Microsoft Sans Serif"/>
                <a:cs typeface="Microsoft Sans Serif"/>
              </a:rPr>
              <a:t>вимог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до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строків,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35" dirty="0">
                <a:latin typeface="Microsoft Sans Serif"/>
                <a:cs typeface="Microsoft Sans Serif"/>
              </a:rPr>
              <a:t>бюджету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та 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spc="-30" dirty="0">
                <a:latin typeface="Microsoft Sans Serif"/>
                <a:cs typeface="Microsoft Sans Serif"/>
              </a:rPr>
              <a:t>характеристик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30" dirty="0">
                <a:latin typeface="Microsoft Sans Serif"/>
                <a:cs typeface="Microsoft Sans Serif"/>
              </a:rPr>
              <a:t>очікуваних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50" dirty="0">
                <a:latin typeface="Microsoft Sans Serif"/>
                <a:cs typeface="Microsoft Sans Serif"/>
              </a:rPr>
              <a:t>результатів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проєктів, 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здійснюваних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у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ринкових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умовах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у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соціальних 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системах.</a:t>
            </a:r>
            <a:endParaRPr sz="2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Microsoft Sans Serif"/>
              <a:cs typeface="Microsoft Sans Serif"/>
            </a:endParaRPr>
          </a:p>
          <a:p>
            <a:pPr marL="194945" marR="756920" indent="-182880">
              <a:lnSpc>
                <a:spcPct val="80000"/>
              </a:lnSpc>
              <a:buClr>
                <a:srgbClr val="4F81BC"/>
              </a:buClr>
              <a:buSzPct val="84615"/>
              <a:buFont typeface="Microsoft Sans Serif"/>
              <a:buChar char="•"/>
              <a:tabLst>
                <a:tab pos="195580" algn="l"/>
              </a:tabLst>
            </a:pPr>
            <a:r>
              <a:rPr sz="2600" b="1" spc="-15" dirty="0">
                <a:latin typeface="Arial"/>
                <a:cs typeface="Arial"/>
              </a:rPr>
              <a:t>Управління проєктом </a:t>
            </a:r>
            <a:r>
              <a:rPr sz="2600" spc="685" dirty="0">
                <a:latin typeface="Microsoft Sans Serif"/>
                <a:cs typeface="Microsoft Sans Serif"/>
              </a:rPr>
              <a:t>– </a:t>
            </a:r>
            <a:r>
              <a:rPr sz="2600" spc="-10" dirty="0">
                <a:latin typeface="Microsoft Sans Serif"/>
                <a:cs typeface="Microsoft Sans Serif"/>
              </a:rPr>
              <a:t>процес </a:t>
            </a:r>
            <a:r>
              <a:rPr sz="2600" spc="-20" dirty="0">
                <a:latin typeface="Microsoft Sans Serif"/>
                <a:cs typeface="Microsoft Sans Serif"/>
              </a:rPr>
              <a:t>використання </a:t>
            </a:r>
            <a:r>
              <a:rPr sz="2600" spc="-680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знань,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30" dirty="0">
                <a:latin typeface="Microsoft Sans Serif"/>
                <a:cs typeface="Microsoft Sans Serif"/>
              </a:rPr>
              <a:t>навичок,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35" dirty="0">
                <a:latin typeface="Microsoft Sans Serif"/>
                <a:cs typeface="Microsoft Sans Serif"/>
              </a:rPr>
              <a:t>методів,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засобів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і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технологій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до </a:t>
            </a:r>
            <a:r>
              <a:rPr sz="2600" spc="-67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проєктної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діяльності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110" dirty="0">
                <a:latin typeface="Microsoft Sans Serif"/>
                <a:cs typeface="Microsoft Sans Serif"/>
              </a:rPr>
              <a:t>з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spc="-35" dirty="0">
                <a:latin typeface="Microsoft Sans Serif"/>
                <a:cs typeface="Microsoft Sans Serif"/>
              </a:rPr>
              <a:t>метою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досягнення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або</a:t>
            </a:r>
            <a:endParaRPr sz="2600">
              <a:latin typeface="Microsoft Sans Serif"/>
              <a:cs typeface="Microsoft Sans Serif"/>
            </a:endParaRPr>
          </a:p>
          <a:p>
            <a:pPr marL="194945">
              <a:lnSpc>
                <a:spcPts val="2495"/>
              </a:lnSpc>
            </a:pPr>
            <a:r>
              <a:rPr sz="2600" spc="-10" dirty="0">
                <a:latin typeface="Microsoft Sans Serif"/>
                <a:cs typeface="Microsoft Sans Serif"/>
              </a:rPr>
              <a:t>підвищення </a:t>
            </a:r>
            <a:r>
              <a:rPr sz="2600" spc="-35" dirty="0">
                <a:latin typeface="Microsoft Sans Serif"/>
                <a:cs typeface="Microsoft Sans Serif"/>
              </a:rPr>
              <a:t>очікувань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учасників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проєкта.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641" y="356361"/>
            <a:ext cx="7073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/>
              <a:t>Процеси</a:t>
            </a:r>
            <a:r>
              <a:rPr sz="4000" spc="-150" dirty="0"/>
              <a:t> </a:t>
            </a:r>
            <a:r>
              <a:rPr sz="4000" spc="-110" dirty="0"/>
              <a:t>управління</a:t>
            </a:r>
            <a:r>
              <a:rPr sz="4000" spc="-155" dirty="0"/>
              <a:t> </a:t>
            </a:r>
            <a:r>
              <a:rPr sz="4000" spc="-135" dirty="0"/>
              <a:t>проєктами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579877" y="2624327"/>
            <a:ext cx="3912870" cy="2306955"/>
            <a:chOff x="2579877" y="2624327"/>
            <a:chExt cx="3912870" cy="2306955"/>
          </a:xfrm>
        </p:grpSpPr>
        <p:sp>
          <p:nvSpPr>
            <p:cNvPr id="4" name="object 4"/>
            <p:cNvSpPr/>
            <p:nvPr/>
          </p:nvSpPr>
          <p:spPr>
            <a:xfrm>
              <a:off x="2593212" y="4243450"/>
              <a:ext cx="3886200" cy="675005"/>
            </a:xfrm>
            <a:custGeom>
              <a:avLst/>
              <a:gdLst/>
              <a:ahLst/>
              <a:cxnLst/>
              <a:rect l="l" t="t" r="r" b="b"/>
              <a:pathLst>
                <a:path w="3886200" h="675004">
                  <a:moveTo>
                    <a:pt x="1943100" y="0"/>
                  </a:moveTo>
                  <a:lnTo>
                    <a:pt x="1943100" y="337312"/>
                  </a:lnTo>
                  <a:lnTo>
                    <a:pt x="3886073" y="337312"/>
                  </a:lnTo>
                  <a:lnTo>
                    <a:pt x="3886073" y="674497"/>
                  </a:lnTo>
                </a:path>
                <a:path w="3886200" h="675004">
                  <a:moveTo>
                    <a:pt x="1943100" y="0"/>
                  </a:moveTo>
                  <a:lnTo>
                    <a:pt x="1943100" y="337312"/>
                  </a:lnTo>
                  <a:lnTo>
                    <a:pt x="0" y="337312"/>
                  </a:lnTo>
                  <a:lnTo>
                    <a:pt x="0" y="674497"/>
                  </a:lnTo>
                </a:path>
              </a:pathLst>
            </a:custGeom>
            <a:ln w="26424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0525" y="2637662"/>
              <a:ext cx="3211830" cy="1605915"/>
            </a:xfrm>
            <a:custGeom>
              <a:avLst/>
              <a:gdLst/>
              <a:ahLst/>
              <a:cxnLst/>
              <a:rect l="l" t="t" r="r" b="b"/>
              <a:pathLst>
                <a:path w="3211829" h="1605914">
                  <a:moveTo>
                    <a:pt x="3211576" y="0"/>
                  </a:moveTo>
                  <a:lnTo>
                    <a:pt x="0" y="0"/>
                  </a:lnTo>
                  <a:lnTo>
                    <a:pt x="0" y="1605788"/>
                  </a:lnTo>
                  <a:lnTo>
                    <a:pt x="3211576" y="1605788"/>
                  </a:lnTo>
                  <a:lnTo>
                    <a:pt x="32115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0525" y="2637662"/>
              <a:ext cx="3211830" cy="1605915"/>
            </a:xfrm>
            <a:custGeom>
              <a:avLst/>
              <a:gdLst/>
              <a:ahLst/>
              <a:cxnLst/>
              <a:rect l="l" t="t" r="r" b="b"/>
              <a:pathLst>
                <a:path w="3211829" h="1605914">
                  <a:moveTo>
                    <a:pt x="0" y="1605788"/>
                  </a:moveTo>
                  <a:lnTo>
                    <a:pt x="3211576" y="1605788"/>
                  </a:lnTo>
                  <a:lnTo>
                    <a:pt x="3211576" y="0"/>
                  </a:lnTo>
                  <a:lnTo>
                    <a:pt x="0" y="0"/>
                  </a:lnTo>
                  <a:lnTo>
                    <a:pt x="0" y="1605788"/>
                  </a:lnTo>
                  <a:close/>
                </a:path>
              </a:pathLst>
            </a:custGeom>
            <a:ln w="26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7217" y="1076705"/>
            <a:ext cx="7879080" cy="2665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95"/>
              </a:spcBef>
            </a:pPr>
            <a:r>
              <a:rPr sz="2800" b="1" i="1" spc="-20" dirty="0">
                <a:latin typeface="Arial"/>
                <a:cs typeface="Arial"/>
              </a:rPr>
              <a:t>Процес</a:t>
            </a:r>
            <a:r>
              <a:rPr sz="2800" b="1" i="1" spc="30" dirty="0">
                <a:latin typeface="Arial"/>
                <a:cs typeface="Arial"/>
              </a:rPr>
              <a:t> </a:t>
            </a:r>
            <a:r>
              <a:rPr sz="2800" spc="730" dirty="0">
                <a:latin typeface="Microsoft Sans Serif"/>
                <a:cs typeface="Microsoft Sans Serif"/>
              </a:rPr>
              <a:t>–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сукупність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дій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(процедур),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пов‘язаних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із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реалізацією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функцій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управління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та</a:t>
            </a:r>
            <a:endParaRPr sz="28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</a:pPr>
            <a:r>
              <a:rPr sz="2800" spc="-15" dirty="0">
                <a:latin typeface="Microsoft Sans Serif"/>
                <a:cs typeface="Microsoft Sans Serif"/>
              </a:rPr>
              <a:t>приносячих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результат.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100">
              <a:latin typeface="Microsoft Sans Serif"/>
              <a:cs typeface="Microsoft Sans Serif"/>
            </a:endParaRPr>
          </a:p>
          <a:p>
            <a:pPr marL="100965" algn="ctr">
              <a:lnSpc>
                <a:spcPts val="2345"/>
              </a:lnSpc>
              <a:spcBef>
                <a:spcPts val="2505"/>
              </a:spcBef>
            </a:pPr>
            <a:r>
              <a:rPr sz="2000" b="1" spc="5" dirty="0">
                <a:latin typeface="Times New Roman"/>
                <a:cs typeface="Times New Roman"/>
              </a:rPr>
              <a:t>Процеси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управління</a:t>
            </a:r>
            <a:endParaRPr sz="2000">
              <a:latin typeface="Times New Roman"/>
              <a:cs typeface="Times New Roman"/>
            </a:endParaRPr>
          </a:p>
          <a:p>
            <a:pPr marL="99060" algn="ctr">
              <a:lnSpc>
                <a:spcPts val="2345"/>
              </a:lnSpc>
            </a:pPr>
            <a:r>
              <a:rPr sz="2000" b="1" dirty="0">
                <a:latin typeface="Times New Roman"/>
                <a:cs typeface="Times New Roman"/>
              </a:rPr>
              <a:t>проєктами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74089" y="4904651"/>
            <a:ext cx="3238500" cy="1632585"/>
            <a:chOff x="974089" y="4904651"/>
            <a:chExt cx="3238500" cy="1632585"/>
          </a:xfrm>
        </p:grpSpPr>
        <p:sp>
          <p:nvSpPr>
            <p:cNvPr id="9" name="object 9"/>
            <p:cNvSpPr/>
            <p:nvPr/>
          </p:nvSpPr>
          <p:spPr>
            <a:xfrm>
              <a:off x="987424" y="4917986"/>
              <a:ext cx="3211830" cy="1605915"/>
            </a:xfrm>
            <a:custGeom>
              <a:avLst/>
              <a:gdLst/>
              <a:ahLst/>
              <a:cxnLst/>
              <a:rect l="l" t="t" r="r" b="b"/>
              <a:pathLst>
                <a:path w="3211829" h="1605915">
                  <a:moveTo>
                    <a:pt x="3211576" y="0"/>
                  </a:moveTo>
                  <a:lnTo>
                    <a:pt x="0" y="0"/>
                  </a:lnTo>
                  <a:lnTo>
                    <a:pt x="0" y="1605788"/>
                  </a:lnTo>
                  <a:lnTo>
                    <a:pt x="3211576" y="1605788"/>
                  </a:lnTo>
                  <a:lnTo>
                    <a:pt x="32115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7424" y="4917986"/>
              <a:ext cx="3211830" cy="1605915"/>
            </a:xfrm>
            <a:custGeom>
              <a:avLst/>
              <a:gdLst/>
              <a:ahLst/>
              <a:cxnLst/>
              <a:rect l="l" t="t" r="r" b="b"/>
              <a:pathLst>
                <a:path w="3211829" h="1605915">
                  <a:moveTo>
                    <a:pt x="0" y="1605788"/>
                  </a:moveTo>
                  <a:lnTo>
                    <a:pt x="3211576" y="1605788"/>
                  </a:lnTo>
                  <a:lnTo>
                    <a:pt x="3211576" y="0"/>
                  </a:lnTo>
                  <a:lnTo>
                    <a:pt x="0" y="0"/>
                  </a:lnTo>
                  <a:lnTo>
                    <a:pt x="0" y="1605788"/>
                  </a:lnTo>
                  <a:close/>
                </a:path>
              </a:pathLst>
            </a:custGeom>
            <a:ln w="26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0993" y="4962525"/>
            <a:ext cx="3103880" cy="149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905" algn="ctr">
              <a:lnSpc>
                <a:spcPct val="95800"/>
              </a:lnSpc>
              <a:spcBef>
                <a:spcPts val="204"/>
              </a:spcBef>
            </a:pPr>
            <a:r>
              <a:rPr sz="2000" b="1" dirty="0">
                <a:latin typeface="Times New Roman"/>
                <a:cs typeface="Times New Roman"/>
              </a:rPr>
              <a:t>Процеси </a:t>
            </a:r>
            <a:r>
              <a:rPr sz="2000" b="1" spc="-5" dirty="0">
                <a:latin typeface="Times New Roman"/>
                <a:cs typeface="Times New Roman"/>
              </a:rPr>
              <a:t>управління </a:t>
            </a:r>
            <a:r>
              <a:rPr sz="2000" b="1" dirty="0">
                <a:latin typeface="Times New Roman"/>
                <a:cs typeface="Times New Roman"/>
              </a:rPr>
              <a:t> проєктами,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що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стосуються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організації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і</a:t>
            </a:r>
            <a:r>
              <a:rPr sz="2000" b="1" spc="-5" dirty="0">
                <a:latin typeface="Times New Roman"/>
                <a:cs typeface="Times New Roman"/>
              </a:rPr>
              <a:t> опису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45"/>
              </a:lnSpc>
            </a:pPr>
            <a:r>
              <a:rPr sz="2000" b="1" dirty="0">
                <a:latin typeface="Times New Roman"/>
                <a:cs typeface="Times New Roman"/>
              </a:rPr>
              <a:t>робіт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проєкта</a:t>
            </a:r>
            <a:endParaRPr sz="2000">
              <a:latin typeface="Times New Roman"/>
              <a:cs typeface="Times New Roman"/>
            </a:endParaRPr>
          </a:p>
          <a:p>
            <a:pPr marL="635" algn="ctr">
              <a:lnSpc>
                <a:spcPts val="2355"/>
              </a:lnSpc>
            </a:pPr>
            <a:r>
              <a:rPr sz="2000" b="1" spc="-10" dirty="0">
                <a:latin typeface="Times New Roman"/>
                <a:cs typeface="Times New Roman"/>
              </a:rPr>
              <a:t>(області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знань)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60285" y="4904773"/>
            <a:ext cx="3238500" cy="1632585"/>
            <a:chOff x="4860285" y="4904773"/>
            <a:chExt cx="3238500" cy="1632585"/>
          </a:xfrm>
        </p:grpSpPr>
        <p:sp>
          <p:nvSpPr>
            <p:cNvPr id="13" name="object 13"/>
            <p:cNvSpPr/>
            <p:nvPr/>
          </p:nvSpPr>
          <p:spPr>
            <a:xfrm>
              <a:off x="4873497" y="4917985"/>
              <a:ext cx="3211830" cy="1605915"/>
            </a:xfrm>
            <a:custGeom>
              <a:avLst/>
              <a:gdLst/>
              <a:ahLst/>
              <a:cxnLst/>
              <a:rect l="l" t="t" r="r" b="b"/>
              <a:pathLst>
                <a:path w="3211829" h="1605915">
                  <a:moveTo>
                    <a:pt x="3211576" y="0"/>
                  </a:moveTo>
                  <a:lnTo>
                    <a:pt x="0" y="0"/>
                  </a:lnTo>
                  <a:lnTo>
                    <a:pt x="0" y="1605788"/>
                  </a:lnTo>
                  <a:lnTo>
                    <a:pt x="3211576" y="1605788"/>
                  </a:lnTo>
                  <a:lnTo>
                    <a:pt x="32115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3497" y="4917985"/>
              <a:ext cx="3211830" cy="1605915"/>
            </a:xfrm>
            <a:custGeom>
              <a:avLst/>
              <a:gdLst/>
              <a:ahLst/>
              <a:cxnLst/>
              <a:rect l="l" t="t" r="r" b="b"/>
              <a:pathLst>
                <a:path w="3211829" h="1605915">
                  <a:moveTo>
                    <a:pt x="0" y="1605788"/>
                  </a:moveTo>
                  <a:lnTo>
                    <a:pt x="3211576" y="1605788"/>
                  </a:lnTo>
                  <a:lnTo>
                    <a:pt x="3211576" y="0"/>
                  </a:lnTo>
                  <a:lnTo>
                    <a:pt x="0" y="0"/>
                  </a:lnTo>
                  <a:lnTo>
                    <a:pt x="0" y="1605788"/>
                  </a:lnTo>
                  <a:close/>
                </a:path>
              </a:pathLst>
            </a:custGeom>
            <a:ln w="26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081778" y="4962525"/>
            <a:ext cx="2799080" cy="14986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2290"/>
              </a:lnSpc>
              <a:spcBef>
                <a:spcPts val="270"/>
              </a:spcBef>
            </a:pPr>
            <a:r>
              <a:rPr sz="2000" b="1" spc="5" dirty="0">
                <a:latin typeface="Times New Roman"/>
                <a:cs typeface="Times New Roman"/>
              </a:rPr>
              <a:t>Процеси,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орієнтовані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на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продукт,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стосуються</a:t>
            </a:r>
            <a:endParaRPr sz="2000">
              <a:latin typeface="Times New Roman"/>
              <a:cs typeface="Times New Roman"/>
            </a:endParaRPr>
          </a:p>
          <a:p>
            <a:pPr marL="635" algn="ctr">
              <a:lnSpc>
                <a:spcPts val="2195"/>
              </a:lnSpc>
            </a:pPr>
            <a:r>
              <a:rPr sz="2000" b="1" dirty="0">
                <a:latin typeface="Times New Roman"/>
                <a:cs typeface="Times New Roman"/>
              </a:rPr>
              <a:t>специфіки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300"/>
              </a:lnSpc>
            </a:pPr>
            <a:r>
              <a:rPr sz="2000" b="1" spc="-5" dirty="0">
                <a:latin typeface="Times New Roman"/>
                <a:cs typeface="Times New Roman"/>
              </a:rPr>
              <a:t>виробництва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355"/>
              </a:lnSpc>
            </a:pPr>
            <a:r>
              <a:rPr sz="2000" b="1" spc="-5" dirty="0">
                <a:latin typeface="Times New Roman"/>
                <a:cs typeface="Times New Roman"/>
              </a:rPr>
              <a:t>продукта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(процеси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ЖЦ)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4053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О</a:t>
            </a:r>
            <a:r>
              <a:rPr sz="4000" spc="-280" dirty="0"/>
              <a:t>б</a:t>
            </a:r>
            <a:r>
              <a:rPr sz="4000" spc="-55" dirty="0"/>
              <a:t>л</a:t>
            </a:r>
            <a:r>
              <a:rPr sz="4000" spc="-105" dirty="0"/>
              <a:t>а</a:t>
            </a:r>
            <a:r>
              <a:rPr sz="4000" spc="-100" dirty="0"/>
              <a:t>ст</a:t>
            </a:r>
            <a:r>
              <a:rPr sz="4000" spc="-25" dirty="0"/>
              <a:t>і</a:t>
            </a:r>
            <a:r>
              <a:rPr sz="4000" spc="-165" dirty="0"/>
              <a:t> </a:t>
            </a:r>
            <a:r>
              <a:rPr sz="4000" spc="-265" dirty="0"/>
              <a:t>з</a:t>
            </a:r>
            <a:r>
              <a:rPr sz="4000" spc="-114" dirty="0"/>
              <a:t>н</a:t>
            </a:r>
            <a:r>
              <a:rPr sz="4000" spc="-105" dirty="0"/>
              <a:t>а</a:t>
            </a:r>
            <a:r>
              <a:rPr sz="4000" spc="-114" dirty="0"/>
              <a:t>н</a:t>
            </a:r>
            <a:r>
              <a:rPr sz="4000" spc="-10" dirty="0"/>
              <a:t>ь</a:t>
            </a:r>
            <a:r>
              <a:rPr sz="4000" spc="-145" dirty="0"/>
              <a:t> </a:t>
            </a:r>
            <a:r>
              <a:rPr sz="4000" spc="-100" dirty="0"/>
              <a:t>PM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52321"/>
            <a:ext cx="5574030" cy="32454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3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Управління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змістом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Управління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часом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Управління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вартістю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8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Управління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якістю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Управління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персоналом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Управління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комунікаціями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8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Управління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проєктними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відхиленнями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Управління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контрактами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569213"/>
            <a:ext cx="3899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0" dirty="0"/>
              <a:t>П</a:t>
            </a:r>
            <a:r>
              <a:rPr sz="4000" spc="-125" dirty="0"/>
              <a:t>і</a:t>
            </a:r>
            <a:r>
              <a:rPr sz="4000" spc="-105" dirty="0"/>
              <a:t>ра</a:t>
            </a:r>
            <a:r>
              <a:rPr sz="4000" spc="-204" dirty="0"/>
              <a:t>м</a:t>
            </a:r>
            <a:r>
              <a:rPr sz="4000" spc="-125" dirty="0"/>
              <a:t>і</a:t>
            </a:r>
            <a:r>
              <a:rPr sz="4000" spc="-105" dirty="0"/>
              <a:t>д</a:t>
            </a:r>
            <a:r>
              <a:rPr sz="4000" spc="-5" dirty="0"/>
              <a:t>а</a:t>
            </a:r>
            <a:r>
              <a:rPr sz="4000" spc="-155" dirty="0"/>
              <a:t> </a:t>
            </a:r>
            <a:r>
              <a:rPr sz="4000" spc="-165" dirty="0"/>
              <a:t>п</a:t>
            </a:r>
            <a:r>
              <a:rPr sz="4000" spc="-105" dirty="0"/>
              <a:t>ро</a:t>
            </a:r>
            <a:r>
              <a:rPr sz="4000" spc="-65" dirty="0"/>
              <a:t>є</a:t>
            </a:r>
            <a:r>
              <a:rPr sz="4000" spc="-305" dirty="0"/>
              <a:t>к</a:t>
            </a:r>
            <a:r>
              <a:rPr sz="4000" spc="-145" dirty="0"/>
              <a:t>т</a:t>
            </a:r>
            <a:r>
              <a:rPr sz="4000" spc="-5" dirty="0"/>
              <a:t>а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635427" y="1304509"/>
            <a:ext cx="8246745" cy="4792345"/>
            <a:chOff x="635427" y="1304509"/>
            <a:chExt cx="8246745" cy="4792345"/>
          </a:xfrm>
        </p:grpSpPr>
        <p:sp>
          <p:nvSpPr>
            <p:cNvPr id="4" name="object 4"/>
            <p:cNvSpPr/>
            <p:nvPr/>
          </p:nvSpPr>
          <p:spPr>
            <a:xfrm>
              <a:off x="694068" y="1306414"/>
              <a:ext cx="8129905" cy="4773930"/>
            </a:xfrm>
            <a:custGeom>
              <a:avLst/>
              <a:gdLst/>
              <a:ahLst/>
              <a:cxnLst/>
              <a:rect l="l" t="t" r="r" b="b"/>
              <a:pathLst>
                <a:path w="8129905" h="4773930">
                  <a:moveTo>
                    <a:pt x="4064602" y="0"/>
                  </a:moveTo>
                  <a:lnTo>
                    <a:pt x="0" y="4773324"/>
                  </a:lnTo>
                  <a:lnTo>
                    <a:pt x="8129309" y="4773324"/>
                  </a:lnTo>
                  <a:lnTo>
                    <a:pt x="4064602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4068" y="1306414"/>
              <a:ext cx="8129905" cy="4773930"/>
            </a:xfrm>
            <a:custGeom>
              <a:avLst/>
              <a:gdLst/>
              <a:ahLst/>
              <a:cxnLst/>
              <a:rect l="l" t="t" r="r" b="b"/>
              <a:pathLst>
                <a:path w="8129905" h="4773930">
                  <a:moveTo>
                    <a:pt x="8129309" y="4773324"/>
                  </a:moveTo>
                  <a:lnTo>
                    <a:pt x="4064602" y="0"/>
                  </a:lnTo>
                  <a:lnTo>
                    <a:pt x="0" y="4773324"/>
                  </a:lnTo>
                  <a:lnTo>
                    <a:pt x="8129309" y="4773324"/>
                  </a:lnTo>
                  <a:close/>
                </a:path>
              </a:pathLst>
            </a:custGeom>
            <a:ln w="3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937" y="2765856"/>
              <a:ext cx="8213725" cy="3314065"/>
            </a:xfrm>
            <a:custGeom>
              <a:avLst/>
              <a:gdLst/>
              <a:ahLst/>
              <a:cxnLst/>
              <a:rect l="l" t="t" r="r" b="b"/>
              <a:pathLst>
                <a:path w="8213725" h="3314065">
                  <a:moveTo>
                    <a:pt x="1514135" y="1585284"/>
                  </a:moveTo>
                  <a:lnTo>
                    <a:pt x="6690751" y="1575060"/>
                  </a:lnTo>
                </a:path>
                <a:path w="8213725" h="3314065">
                  <a:moveTo>
                    <a:pt x="2856343" y="8870"/>
                  </a:moveTo>
                  <a:lnTo>
                    <a:pt x="5349446" y="0"/>
                  </a:lnTo>
                </a:path>
                <a:path w="8213725" h="3314065">
                  <a:moveTo>
                    <a:pt x="0" y="3313882"/>
                  </a:moveTo>
                  <a:lnTo>
                    <a:pt x="8213587" y="3313882"/>
                  </a:lnTo>
                </a:path>
              </a:pathLst>
            </a:custGeom>
            <a:ln w="324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90835" y="2097936"/>
            <a:ext cx="60388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900" spc="-20" dirty="0" smtClean="0">
                <a:latin typeface="Microsoft Sans Serif"/>
                <a:cs typeface="Microsoft Sans Serif"/>
              </a:rPr>
              <a:t>Мета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78627" y="2732929"/>
            <a:ext cx="2560320" cy="1598930"/>
          </a:xfrm>
          <a:custGeom>
            <a:avLst/>
            <a:gdLst/>
            <a:ahLst/>
            <a:cxnLst/>
            <a:rect l="l" t="t" r="r" b="b"/>
            <a:pathLst>
              <a:path w="2560320" h="1598929">
                <a:moveTo>
                  <a:pt x="0" y="0"/>
                </a:moveTo>
                <a:lnTo>
                  <a:pt x="1433726" y="1598515"/>
                </a:lnTo>
                <a:lnTo>
                  <a:pt x="2560085" y="14132"/>
                </a:lnTo>
              </a:path>
            </a:pathLst>
          </a:custGeom>
          <a:ln w="3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41109" y="3914009"/>
            <a:ext cx="1083310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650" spc="-5" dirty="0" err="1" smtClean="0">
                <a:latin typeface="Microsoft Sans Serif"/>
                <a:cs typeface="Microsoft Sans Serif"/>
              </a:rPr>
              <a:t>Вартіст</a:t>
            </a:r>
            <a:r>
              <a:rPr sz="1650" spc="-5" dirty="0" smtClean="0">
                <a:latin typeface="Microsoft Sans Serif"/>
                <a:cs typeface="Microsoft Sans Serif"/>
              </a:rPr>
              <a:t>ь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2151" y="2848633"/>
            <a:ext cx="659765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650" spc="5" dirty="0" smtClean="0">
                <a:latin typeface="Microsoft Sans Serif"/>
                <a:cs typeface="Microsoft Sans Serif"/>
              </a:rPr>
              <a:t>Час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98585" y="4315357"/>
            <a:ext cx="5419090" cy="1762125"/>
          </a:xfrm>
          <a:custGeom>
            <a:avLst/>
            <a:gdLst/>
            <a:ahLst/>
            <a:cxnLst/>
            <a:rect l="l" t="t" r="r" b="b"/>
            <a:pathLst>
              <a:path w="5419090" h="1762125">
                <a:moveTo>
                  <a:pt x="0" y="19846"/>
                </a:moveTo>
                <a:lnTo>
                  <a:pt x="13848" y="1762058"/>
                </a:lnTo>
                <a:lnTo>
                  <a:pt x="1277634" y="1804"/>
                </a:lnTo>
                <a:lnTo>
                  <a:pt x="1673508" y="1761020"/>
                </a:lnTo>
                <a:lnTo>
                  <a:pt x="2663042" y="902"/>
                </a:lnTo>
                <a:lnTo>
                  <a:pt x="3759297" y="1759718"/>
                </a:lnTo>
                <a:lnTo>
                  <a:pt x="3972437" y="0"/>
                </a:lnTo>
                <a:lnTo>
                  <a:pt x="5418807" y="1758681"/>
                </a:lnTo>
              </a:path>
            </a:pathLst>
          </a:custGeom>
          <a:ln w="3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70301" y="2631979"/>
            <a:ext cx="1286510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  <a:spcBef>
                <a:spcPts val="105"/>
              </a:spcBef>
            </a:pPr>
            <a:r>
              <a:rPr lang="uk-UA" sz="1650" i="1" spc="5" dirty="0" smtClean="0">
                <a:latin typeface="Arial"/>
                <a:cs typeface="Arial"/>
              </a:rPr>
              <a:t>Основні обмеження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34613" y="3139023"/>
            <a:ext cx="1130935" cy="383540"/>
          </a:xfrm>
          <a:custGeom>
            <a:avLst/>
            <a:gdLst/>
            <a:ahLst/>
            <a:cxnLst/>
            <a:rect l="l" t="t" r="r" b="b"/>
            <a:pathLst>
              <a:path w="1130935" h="383539">
                <a:moveTo>
                  <a:pt x="0" y="0"/>
                </a:moveTo>
                <a:lnTo>
                  <a:pt x="0" y="383541"/>
                </a:lnTo>
                <a:lnTo>
                  <a:pt x="1130724" y="383541"/>
                </a:lnTo>
              </a:path>
            </a:pathLst>
          </a:custGeom>
          <a:ln w="3608">
            <a:solidFill>
              <a:srgbClr val="467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5641" y="4096233"/>
            <a:ext cx="942340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175" marR="5080" indent="-118110">
              <a:lnSpc>
                <a:spcPct val="100000"/>
              </a:lnSpc>
              <a:spcBef>
                <a:spcPts val="105"/>
              </a:spcBef>
            </a:pPr>
            <a:r>
              <a:rPr lang="uk-UA" sz="1650" i="1" spc="5" dirty="0" smtClean="0">
                <a:latin typeface="Arial"/>
                <a:cs typeface="Arial"/>
              </a:rPr>
              <a:t>Області знань</a:t>
            </a:r>
            <a:endParaRPr sz="165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6813" y="3123536"/>
            <a:ext cx="4903470" cy="1722120"/>
            <a:chOff x="916813" y="3123536"/>
            <a:chExt cx="4903470" cy="1722120"/>
          </a:xfrm>
        </p:grpSpPr>
        <p:sp>
          <p:nvSpPr>
            <p:cNvPr id="16" name="object 16"/>
            <p:cNvSpPr/>
            <p:nvPr/>
          </p:nvSpPr>
          <p:spPr>
            <a:xfrm>
              <a:off x="918617" y="4630640"/>
              <a:ext cx="1130935" cy="213360"/>
            </a:xfrm>
            <a:custGeom>
              <a:avLst/>
              <a:gdLst/>
              <a:ahLst/>
              <a:cxnLst/>
              <a:rect l="l" t="t" r="r" b="b"/>
              <a:pathLst>
                <a:path w="1130935" h="213360">
                  <a:moveTo>
                    <a:pt x="0" y="0"/>
                  </a:moveTo>
                  <a:lnTo>
                    <a:pt x="0" y="213150"/>
                  </a:lnTo>
                  <a:lnTo>
                    <a:pt x="1130649" y="213150"/>
                  </a:lnTo>
                </a:path>
              </a:pathLst>
            </a:custGeom>
            <a:ln w="3608">
              <a:solidFill>
                <a:srgbClr val="467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66577" y="3128950"/>
              <a:ext cx="2048510" cy="852805"/>
            </a:xfrm>
            <a:custGeom>
              <a:avLst/>
              <a:gdLst/>
              <a:ahLst/>
              <a:cxnLst/>
              <a:rect l="l" t="t" r="r" b="b"/>
              <a:pathLst>
                <a:path w="2048510" h="852804">
                  <a:moveTo>
                    <a:pt x="1024004" y="0"/>
                  </a:moveTo>
                  <a:lnTo>
                    <a:pt x="959231" y="838"/>
                  </a:lnTo>
                  <a:lnTo>
                    <a:pt x="895531" y="3320"/>
                  </a:lnTo>
                  <a:lnTo>
                    <a:pt x="833023" y="7395"/>
                  </a:lnTo>
                  <a:lnTo>
                    <a:pt x="771827" y="13014"/>
                  </a:lnTo>
                  <a:lnTo>
                    <a:pt x="712063" y="20127"/>
                  </a:lnTo>
                  <a:lnTo>
                    <a:pt x="653851" y="28683"/>
                  </a:lnTo>
                  <a:lnTo>
                    <a:pt x="597310" y="38634"/>
                  </a:lnTo>
                  <a:lnTo>
                    <a:pt x="542560" y="49928"/>
                  </a:lnTo>
                  <a:lnTo>
                    <a:pt x="489722" y="62516"/>
                  </a:lnTo>
                  <a:lnTo>
                    <a:pt x="438915" y="76348"/>
                  </a:lnTo>
                  <a:lnTo>
                    <a:pt x="390259" y="91374"/>
                  </a:lnTo>
                  <a:lnTo>
                    <a:pt x="343873" y="107544"/>
                  </a:lnTo>
                  <a:lnTo>
                    <a:pt x="299878" y="124808"/>
                  </a:lnTo>
                  <a:lnTo>
                    <a:pt x="258393" y="143117"/>
                  </a:lnTo>
                  <a:lnTo>
                    <a:pt x="219538" y="162420"/>
                  </a:lnTo>
                  <a:lnTo>
                    <a:pt x="183434" y="182667"/>
                  </a:lnTo>
                  <a:lnTo>
                    <a:pt x="150199" y="203808"/>
                  </a:lnTo>
                  <a:lnTo>
                    <a:pt x="92818" y="248575"/>
                  </a:lnTo>
                  <a:lnTo>
                    <a:pt x="48354" y="296320"/>
                  </a:lnTo>
                  <a:lnTo>
                    <a:pt x="17767" y="346643"/>
                  </a:lnTo>
                  <a:lnTo>
                    <a:pt x="2014" y="399146"/>
                  </a:lnTo>
                  <a:lnTo>
                    <a:pt x="0" y="426090"/>
                  </a:lnTo>
                  <a:lnTo>
                    <a:pt x="2014" y="453050"/>
                  </a:lnTo>
                  <a:lnTo>
                    <a:pt x="17767" y="505583"/>
                  </a:lnTo>
                  <a:lnTo>
                    <a:pt x="48354" y="555931"/>
                  </a:lnTo>
                  <a:lnTo>
                    <a:pt x="92818" y="603697"/>
                  </a:lnTo>
                  <a:lnTo>
                    <a:pt x="150199" y="648480"/>
                  </a:lnTo>
                  <a:lnTo>
                    <a:pt x="183434" y="669628"/>
                  </a:lnTo>
                  <a:lnTo>
                    <a:pt x="219538" y="689882"/>
                  </a:lnTo>
                  <a:lnTo>
                    <a:pt x="258393" y="709190"/>
                  </a:lnTo>
                  <a:lnTo>
                    <a:pt x="299878" y="727503"/>
                  </a:lnTo>
                  <a:lnTo>
                    <a:pt x="343873" y="744771"/>
                  </a:lnTo>
                  <a:lnTo>
                    <a:pt x="390259" y="760945"/>
                  </a:lnTo>
                  <a:lnTo>
                    <a:pt x="438915" y="775974"/>
                  </a:lnTo>
                  <a:lnTo>
                    <a:pt x="489722" y="789808"/>
                  </a:lnTo>
                  <a:lnTo>
                    <a:pt x="542560" y="802398"/>
                  </a:lnTo>
                  <a:lnTo>
                    <a:pt x="597310" y="813693"/>
                  </a:lnTo>
                  <a:lnTo>
                    <a:pt x="653851" y="823645"/>
                  </a:lnTo>
                  <a:lnTo>
                    <a:pt x="712063" y="832202"/>
                  </a:lnTo>
                  <a:lnTo>
                    <a:pt x="771827" y="839315"/>
                  </a:lnTo>
                  <a:lnTo>
                    <a:pt x="833023" y="844935"/>
                  </a:lnTo>
                  <a:lnTo>
                    <a:pt x="895531" y="849010"/>
                  </a:lnTo>
                  <a:lnTo>
                    <a:pt x="959231" y="851492"/>
                  </a:lnTo>
                  <a:lnTo>
                    <a:pt x="1024004" y="852331"/>
                  </a:lnTo>
                  <a:lnTo>
                    <a:pt x="1088760" y="851492"/>
                  </a:lnTo>
                  <a:lnTo>
                    <a:pt x="1152447" y="849010"/>
                  </a:lnTo>
                  <a:lnTo>
                    <a:pt x="1214944" y="844935"/>
                  </a:lnTo>
                  <a:lnTo>
                    <a:pt x="1276130" y="839315"/>
                  </a:lnTo>
                  <a:lnTo>
                    <a:pt x="1335888" y="832202"/>
                  </a:lnTo>
                  <a:lnTo>
                    <a:pt x="1394095" y="823645"/>
                  </a:lnTo>
                  <a:lnTo>
                    <a:pt x="1450632" y="813693"/>
                  </a:lnTo>
                  <a:lnTo>
                    <a:pt x="1505380" y="802398"/>
                  </a:lnTo>
                  <a:lnTo>
                    <a:pt x="1558218" y="789808"/>
                  </a:lnTo>
                  <a:lnTo>
                    <a:pt x="1609026" y="775974"/>
                  </a:lnTo>
                  <a:lnTo>
                    <a:pt x="1657685" y="760945"/>
                  </a:lnTo>
                  <a:lnTo>
                    <a:pt x="1704074" y="744771"/>
                  </a:lnTo>
                  <a:lnTo>
                    <a:pt x="1748073" y="727503"/>
                  </a:lnTo>
                  <a:lnTo>
                    <a:pt x="1789562" y="709190"/>
                  </a:lnTo>
                  <a:lnTo>
                    <a:pt x="1828422" y="689882"/>
                  </a:lnTo>
                  <a:lnTo>
                    <a:pt x="1864532" y="669628"/>
                  </a:lnTo>
                  <a:lnTo>
                    <a:pt x="1897773" y="648480"/>
                  </a:lnTo>
                  <a:lnTo>
                    <a:pt x="1955165" y="603697"/>
                  </a:lnTo>
                  <a:lnTo>
                    <a:pt x="1999639" y="555931"/>
                  </a:lnTo>
                  <a:lnTo>
                    <a:pt x="2030235" y="505583"/>
                  </a:lnTo>
                  <a:lnTo>
                    <a:pt x="2045993" y="453050"/>
                  </a:lnTo>
                  <a:lnTo>
                    <a:pt x="2048008" y="426090"/>
                  </a:lnTo>
                  <a:lnTo>
                    <a:pt x="2045993" y="399146"/>
                  </a:lnTo>
                  <a:lnTo>
                    <a:pt x="2030235" y="346643"/>
                  </a:lnTo>
                  <a:lnTo>
                    <a:pt x="1999639" y="296320"/>
                  </a:lnTo>
                  <a:lnTo>
                    <a:pt x="1955165" y="248575"/>
                  </a:lnTo>
                  <a:lnTo>
                    <a:pt x="1897773" y="203808"/>
                  </a:lnTo>
                  <a:lnTo>
                    <a:pt x="1864532" y="182667"/>
                  </a:lnTo>
                  <a:lnTo>
                    <a:pt x="1828422" y="162420"/>
                  </a:lnTo>
                  <a:lnTo>
                    <a:pt x="1789562" y="143117"/>
                  </a:lnTo>
                  <a:lnTo>
                    <a:pt x="1748073" y="124808"/>
                  </a:lnTo>
                  <a:lnTo>
                    <a:pt x="1704074" y="107544"/>
                  </a:lnTo>
                  <a:lnTo>
                    <a:pt x="1657685" y="91374"/>
                  </a:lnTo>
                  <a:lnTo>
                    <a:pt x="1609026" y="76348"/>
                  </a:lnTo>
                  <a:lnTo>
                    <a:pt x="1558218" y="62516"/>
                  </a:lnTo>
                  <a:lnTo>
                    <a:pt x="1505380" y="49928"/>
                  </a:lnTo>
                  <a:lnTo>
                    <a:pt x="1450632" y="38634"/>
                  </a:lnTo>
                  <a:lnTo>
                    <a:pt x="1394095" y="28683"/>
                  </a:lnTo>
                  <a:lnTo>
                    <a:pt x="1335888" y="20127"/>
                  </a:lnTo>
                  <a:lnTo>
                    <a:pt x="1276130" y="13014"/>
                  </a:lnTo>
                  <a:lnTo>
                    <a:pt x="1214944" y="7395"/>
                  </a:lnTo>
                  <a:lnTo>
                    <a:pt x="1152447" y="3320"/>
                  </a:lnTo>
                  <a:lnTo>
                    <a:pt x="1088760" y="838"/>
                  </a:lnTo>
                  <a:lnTo>
                    <a:pt x="1024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66577" y="3128950"/>
              <a:ext cx="2048510" cy="852805"/>
            </a:xfrm>
            <a:custGeom>
              <a:avLst/>
              <a:gdLst/>
              <a:ahLst/>
              <a:cxnLst/>
              <a:rect l="l" t="t" r="r" b="b"/>
              <a:pathLst>
                <a:path w="2048510" h="852804">
                  <a:moveTo>
                    <a:pt x="2048008" y="426090"/>
                  </a:moveTo>
                  <a:lnTo>
                    <a:pt x="2040029" y="372647"/>
                  </a:lnTo>
                  <a:lnTo>
                    <a:pt x="2016732" y="321184"/>
                  </a:lnTo>
                  <a:lnTo>
                    <a:pt x="1979077" y="272100"/>
                  </a:lnTo>
                  <a:lnTo>
                    <a:pt x="1928024" y="225794"/>
                  </a:lnTo>
                  <a:lnTo>
                    <a:pt x="1864532" y="182667"/>
                  </a:lnTo>
                  <a:lnTo>
                    <a:pt x="1828422" y="162420"/>
                  </a:lnTo>
                  <a:lnTo>
                    <a:pt x="1789562" y="143117"/>
                  </a:lnTo>
                  <a:lnTo>
                    <a:pt x="1748073" y="124808"/>
                  </a:lnTo>
                  <a:lnTo>
                    <a:pt x="1704074" y="107544"/>
                  </a:lnTo>
                  <a:lnTo>
                    <a:pt x="1657685" y="91374"/>
                  </a:lnTo>
                  <a:lnTo>
                    <a:pt x="1609026" y="76348"/>
                  </a:lnTo>
                  <a:lnTo>
                    <a:pt x="1558218" y="62516"/>
                  </a:lnTo>
                  <a:lnTo>
                    <a:pt x="1505380" y="49928"/>
                  </a:lnTo>
                  <a:lnTo>
                    <a:pt x="1450632" y="38634"/>
                  </a:lnTo>
                  <a:lnTo>
                    <a:pt x="1394095" y="28683"/>
                  </a:lnTo>
                  <a:lnTo>
                    <a:pt x="1335888" y="20127"/>
                  </a:lnTo>
                  <a:lnTo>
                    <a:pt x="1276130" y="13014"/>
                  </a:lnTo>
                  <a:lnTo>
                    <a:pt x="1214944" y="7395"/>
                  </a:lnTo>
                  <a:lnTo>
                    <a:pt x="1152447" y="3320"/>
                  </a:lnTo>
                  <a:lnTo>
                    <a:pt x="1088760" y="838"/>
                  </a:lnTo>
                  <a:lnTo>
                    <a:pt x="1024004" y="0"/>
                  </a:lnTo>
                  <a:lnTo>
                    <a:pt x="959231" y="838"/>
                  </a:lnTo>
                  <a:lnTo>
                    <a:pt x="895531" y="3320"/>
                  </a:lnTo>
                  <a:lnTo>
                    <a:pt x="833023" y="7395"/>
                  </a:lnTo>
                  <a:lnTo>
                    <a:pt x="771827" y="13014"/>
                  </a:lnTo>
                  <a:lnTo>
                    <a:pt x="712063" y="20127"/>
                  </a:lnTo>
                  <a:lnTo>
                    <a:pt x="653851" y="28683"/>
                  </a:lnTo>
                  <a:lnTo>
                    <a:pt x="597310" y="38634"/>
                  </a:lnTo>
                  <a:lnTo>
                    <a:pt x="542560" y="49928"/>
                  </a:lnTo>
                  <a:lnTo>
                    <a:pt x="489722" y="62516"/>
                  </a:lnTo>
                  <a:lnTo>
                    <a:pt x="438915" y="76348"/>
                  </a:lnTo>
                  <a:lnTo>
                    <a:pt x="390259" y="91374"/>
                  </a:lnTo>
                  <a:lnTo>
                    <a:pt x="343873" y="107544"/>
                  </a:lnTo>
                  <a:lnTo>
                    <a:pt x="299878" y="124808"/>
                  </a:lnTo>
                  <a:lnTo>
                    <a:pt x="258393" y="143117"/>
                  </a:lnTo>
                  <a:lnTo>
                    <a:pt x="219538" y="162420"/>
                  </a:lnTo>
                  <a:lnTo>
                    <a:pt x="183434" y="182667"/>
                  </a:lnTo>
                  <a:lnTo>
                    <a:pt x="150199" y="203808"/>
                  </a:lnTo>
                  <a:lnTo>
                    <a:pt x="92818" y="248575"/>
                  </a:lnTo>
                  <a:lnTo>
                    <a:pt x="48354" y="296320"/>
                  </a:lnTo>
                  <a:lnTo>
                    <a:pt x="17767" y="346643"/>
                  </a:lnTo>
                  <a:lnTo>
                    <a:pt x="2014" y="399146"/>
                  </a:lnTo>
                  <a:lnTo>
                    <a:pt x="0" y="426090"/>
                  </a:lnTo>
                  <a:lnTo>
                    <a:pt x="2014" y="453050"/>
                  </a:lnTo>
                  <a:lnTo>
                    <a:pt x="17767" y="505583"/>
                  </a:lnTo>
                  <a:lnTo>
                    <a:pt x="48354" y="555931"/>
                  </a:lnTo>
                  <a:lnTo>
                    <a:pt x="92818" y="603697"/>
                  </a:lnTo>
                  <a:lnTo>
                    <a:pt x="150199" y="648480"/>
                  </a:lnTo>
                  <a:lnTo>
                    <a:pt x="183434" y="669628"/>
                  </a:lnTo>
                  <a:lnTo>
                    <a:pt x="219538" y="689882"/>
                  </a:lnTo>
                  <a:lnTo>
                    <a:pt x="258393" y="709190"/>
                  </a:lnTo>
                  <a:lnTo>
                    <a:pt x="299878" y="727503"/>
                  </a:lnTo>
                  <a:lnTo>
                    <a:pt x="343873" y="744771"/>
                  </a:lnTo>
                  <a:lnTo>
                    <a:pt x="390259" y="760945"/>
                  </a:lnTo>
                  <a:lnTo>
                    <a:pt x="438915" y="775974"/>
                  </a:lnTo>
                  <a:lnTo>
                    <a:pt x="489722" y="789808"/>
                  </a:lnTo>
                  <a:lnTo>
                    <a:pt x="542560" y="802398"/>
                  </a:lnTo>
                  <a:lnTo>
                    <a:pt x="597310" y="813693"/>
                  </a:lnTo>
                  <a:lnTo>
                    <a:pt x="653851" y="823645"/>
                  </a:lnTo>
                  <a:lnTo>
                    <a:pt x="712063" y="832202"/>
                  </a:lnTo>
                  <a:lnTo>
                    <a:pt x="771827" y="839315"/>
                  </a:lnTo>
                  <a:lnTo>
                    <a:pt x="833023" y="844935"/>
                  </a:lnTo>
                  <a:lnTo>
                    <a:pt x="895531" y="849010"/>
                  </a:lnTo>
                  <a:lnTo>
                    <a:pt x="959231" y="851492"/>
                  </a:lnTo>
                  <a:lnTo>
                    <a:pt x="1024004" y="852331"/>
                  </a:lnTo>
                  <a:lnTo>
                    <a:pt x="1088760" y="851492"/>
                  </a:lnTo>
                  <a:lnTo>
                    <a:pt x="1152447" y="849010"/>
                  </a:lnTo>
                  <a:lnTo>
                    <a:pt x="1214944" y="844935"/>
                  </a:lnTo>
                  <a:lnTo>
                    <a:pt x="1276130" y="839315"/>
                  </a:lnTo>
                  <a:lnTo>
                    <a:pt x="1335888" y="832202"/>
                  </a:lnTo>
                  <a:lnTo>
                    <a:pt x="1394095" y="823645"/>
                  </a:lnTo>
                  <a:lnTo>
                    <a:pt x="1450632" y="813693"/>
                  </a:lnTo>
                  <a:lnTo>
                    <a:pt x="1505380" y="802398"/>
                  </a:lnTo>
                  <a:lnTo>
                    <a:pt x="1558218" y="789808"/>
                  </a:lnTo>
                  <a:lnTo>
                    <a:pt x="1609026" y="775974"/>
                  </a:lnTo>
                  <a:lnTo>
                    <a:pt x="1657685" y="760945"/>
                  </a:lnTo>
                  <a:lnTo>
                    <a:pt x="1704074" y="744771"/>
                  </a:lnTo>
                  <a:lnTo>
                    <a:pt x="1748073" y="727503"/>
                  </a:lnTo>
                  <a:lnTo>
                    <a:pt x="1789562" y="709190"/>
                  </a:lnTo>
                  <a:lnTo>
                    <a:pt x="1828422" y="689882"/>
                  </a:lnTo>
                  <a:lnTo>
                    <a:pt x="1864532" y="669628"/>
                  </a:lnTo>
                  <a:lnTo>
                    <a:pt x="1897773" y="648480"/>
                  </a:lnTo>
                  <a:lnTo>
                    <a:pt x="1955165" y="603697"/>
                  </a:lnTo>
                  <a:lnTo>
                    <a:pt x="1999639" y="555931"/>
                  </a:lnTo>
                  <a:lnTo>
                    <a:pt x="2030235" y="505583"/>
                  </a:lnTo>
                  <a:lnTo>
                    <a:pt x="2045993" y="453050"/>
                  </a:lnTo>
                  <a:lnTo>
                    <a:pt x="2048008" y="426090"/>
                  </a:lnTo>
                  <a:close/>
                </a:path>
              </a:pathLst>
            </a:custGeom>
            <a:ln w="108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65749" y="5532242"/>
            <a:ext cx="1042035" cy="433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5080" indent="-7620">
              <a:lnSpc>
                <a:spcPct val="101499"/>
              </a:lnSpc>
              <a:spcBef>
                <a:spcPts val="95"/>
              </a:spcBef>
            </a:pPr>
            <a:r>
              <a:rPr lang="uk-UA" sz="1400" spc="5" dirty="0" smtClean="0">
                <a:latin typeface="Microsoft Sans Serif"/>
                <a:cs typeface="Microsoft Sans Serif"/>
              </a:rPr>
              <a:t>Управлінн</a:t>
            </a:r>
            <a:r>
              <a:rPr lang="uk-UA" sz="1400" spc="5" dirty="0" smtClean="0">
                <a:latin typeface="Microsoft Sans Serif"/>
                <a:cs typeface="Microsoft Sans Serif"/>
              </a:rPr>
              <a:t>я вартістю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 rot="18660000">
            <a:off x="2092141" y="4752110"/>
            <a:ext cx="1035118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spc="-25" dirty="0" err="1" smtClean="0">
                <a:latin typeface="Microsoft Sans Serif"/>
                <a:cs typeface="Microsoft Sans Serif"/>
              </a:rPr>
              <a:t>У</a:t>
            </a:r>
            <a:r>
              <a:rPr sz="1400" spc="-40" dirty="0" err="1" smtClean="0">
                <a:latin typeface="Microsoft Sans Serif"/>
                <a:cs typeface="Microsoft Sans Serif"/>
              </a:rPr>
              <a:t>п</a:t>
            </a:r>
            <a:r>
              <a:rPr sz="2100" spc="-30" baseline="1984" dirty="0" err="1" smtClean="0">
                <a:latin typeface="Microsoft Sans Serif"/>
                <a:cs typeface="Microsoft Sans Serif"/>
              </a:rPr>
              <a:t>ра</a:t>
            </a:r>
            <a:r>
              <a:rPr lang="uk-UA" sz="2100" spc="-30" baseline="1984" dirty="0" err="1" smtClean="0">
                <a:latin typeface="Microsoft Sans Serif"/>
                <a:cs typeface="Microsoft Sans Serif"/>
              </a:rPr>
              <a:t>вління</a:t>
            </a:r>
            <a:endParaRPr sz="2100" baseline="3968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 rot="18660000">
            <a:off x="2195499" y="4891203"/>
            <a:ext cx="1160374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lang="uk-UA" sz="1400" spc="-20" dirty="0" smtClean="0">
                <a:latin typeface="Microsoft Sans Serif"/>
                <a:cs typeface="Microsoft Sans Serif"/>
              </a:rPr>
              <a:t>змістом</a:t>
            </a:r>
            <a:endParaRPr sz="2100" baseline="5952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16530" y="5534166"/>
            <a:ext cx="1042035" cy="433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marR="5080" indent="-85725">
              <a:lnSpc>
                <a:spcPct val="101499"/>
              </a:lnSpc>
              <a:spcBef>
                <a:spcPts val="95"/>
              </a:spcBef>
            </a:pPr>
            <a:r>
              <a:rPr lang="uk-UA" sz="1400" spc="5" dirty="0" smtClean="0">
                <a:latin typeface="Microsoft Sans Serif"/>
                <a:cs typeface="Microsoft Sans Serif"/>
              </a:rPr>
              <a:t>Управління часом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 rot="18060000">
            <a:off x="3537773" y="4752609"/>
            <a:ext cx="1035118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spc="-25" dirty="0" err="1" smtClean="0">
                <a:latin typeface="Microsoft Sans Serif"/>
                <a:cs typeface="Microsoft Sans Serif"/>
              </a:rPr>
              <a:t>У</a:t>
            </a:r>
            <a:r>
              <a:rPr sz="1400" spc="-40" dirty="0" err="1" smtClean="0">
                <a:latin typeface="Microsoft Sans Serif"/>
                <a:cs typeface="Microsoft Sans Serif"/>
              </a:rPr>
              <a:t>п</a:t>
            </a:r>
            <a:r>
              <a:rPr sz="2100" spc="-30" baseline="1984" dirty="0" err="1" smtClean="0">
                <a:latin typeface="Microsoft Sans Serif"/>
                <a:cs typeface="Microsoft Sans Serif"/>
              </a:rPr>
              <a:t>рав</a:t>
            </a:r>
            <a:r>
              <a:rPr sz="2100" baseline="1984" dirty="0" err="1" smtClean="0">
                <a:latin typeface="Microsoft Sans Serif"/>
                <a:cs typeface="Microsoft Sans Serif"/>
              </a:rPr>
              <a:t>л</a:t>
            </a:r>
            <a:r>
              <a:rPr lang="uk-UA" sz="2100" baseline="1984" dirty="0" err="1" smtClean="0">
                <a:latin typeface="Microsoft Sans Serif"/>
                <a:cs typeface="Microsoft Sans Serif"/>
              </a:rPr>
              <a:t>іння</a:t>
            </a:r>
            <a:endParaRPr sz="2100" baseline="3968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 rot="18060000">
            <a:off x="3723995" y="4860786"/>
            <a:ext cx="1038244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spc="-40" dirty="0">
                <a:latin typeface="Microsoft Sans Serif"/>
                <a:cs typeface="Microsoft Sans Serif"/>
              </a:rPr>
              <a:t>п</a:t>
            </a:r>
            <a:r>
              <a:rPr sz="1400" spc="-20" dirty="0">
                <a:latin typeface="Microsoft Sans Serif"/>
                <a:cs typeface="Microsoft Sans Serif"/>
              </a:rPr>
              <a:t>е</a:t>
            </a:r>
            <a:r>
              <a:rPr sz="2100" spc="-30" baseline="1984" dirty="0">
                <a:latin typeface="Microsoft Sans Serif"/>
                <a:cs typeface="Microsoft Sans Serif"/>
              </a:rPr>
              <a:t>рсо</a:t>
            </a:r>
            <a:r>
              <a:rPr sz="2100" spc="-37" baseline="1984" dirty="0">
                <a:latin typeface="Microsoft Sans Serif"/>
                <a:cs typeface="Microsoft Sans Serif"/>
              </a:rPr>
              <a:t>н</a:t>
            </a:r>
            <a:r>
              <a:rPr sz="2100" spc="-30" baseline="3968" dirty="0">
                <a:latin typeface="Microsoft Sans Serif"/>
                <a:cs typeface="Microsoft Sans Serif"/>
              </a:rPr>
              <a:t>а</a:t>
            </a:r>
            <a:r>
              <a:rPr sz="2100" baseline="3968" dirty="0">
                <a:latin typeface="Microsoft Sans Serif"/>
                <a:cs typeface="Microsoft Sans Serif"/>
              </a:rPr>
              <a:t>л</a:t>
            </a:r>
            <a:r>
              <a:rPr sz="2100" spc="-30" baseline="3968" dirty="0">
                <a:latin typeface="Microsoft Sans Serif"/>
                <a:cs typeface="Microsoft Sans Serif"/>
              </a:rPr>
              <a:t>о</a:t>
            </a:r>
            <a:r>
              <a:rPr sz="2100" spc="-37" baseline="3968" dirty="0">
                <a:latin typeface="Microsoft Sans Serif"/>
                <a:cs typeface="Microsoft Sans Serif"/>
              </a:rPr>
              <a:t>м</a:t>
            </a:r>
            <a:endParaRPr sz="2100" baseline="3968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78147" y="5305635"/>
            <a:ext cx="1217295" cy="665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7630" algn="just">
              <a:lnSpc>
                <a:spcPct val="101499"/>
              </a:lnSpc>
              <a:spcBef>
                <a:spcPts val="95"/>
              </a:spcBef>
            </a:pPr>
            <a:r>
              <a:rPr lang="uk-UA" sz="1400" spc="10" dirty="0" smtClean="0">
                <a:latin typeface="Microsoft Sans Serif"/>
                <a:cs typeface="Microsoft Sans Serif"/>
              </a:rPr>
              <a:t>Управління </a:t>
            </a:r>
            <a:r>
              <a:rPr lang="uk-UA" sz="1400" spc="10" dirty="0" err="1" smtClean="0">
                <a:latin typeface="Microsoft Sans Serif"/>
                <a:cs typeface="Microsoft Sans Serif"/>
              </a:rPr>
              <a:t>проєктними</a:t>
            </a:r>
            <a:r>
              <a:rPr lang="uk-UA" sz="1400" spc="10" dirty="0" smtClean="0">
                <a:latin typeface="Microsoft Sans Serif"/>
                <a:cs typeface="Microsoft Sans Serif"/>
              </a:rPr>
              <a:t> </a:t>
            </a:r>
            <a:r>
              <a:rPr lang="uk-UA" sz="1400" spc="10" dirty="0" err="1" smtClean="0">
                <a:latin typeface="Microsoft Sans Serif"/>
                <a:cs typeface="Microsoft Sans Serif"/>
              </a:rPr>
              <a:t>відхіленнями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 rot="3540000">
            <a:off x="5195802" y="4941807"/>
            <a:ext cx="1035118" cy="19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2100" spc="-37" baseline="3968" dirty="0" err="1" smtClean="0">
                <a:latin typeface="Microsoft Sans Serif"/>
                <a:cs typeface="Microsoft Sans Serif"/>
              </a:rPr>
              <a:t>У</a:t>
            </a:r>
            <a:r>
              <a:rPr sz="2100" spc="-60" baseline="3968" dirty="0" err="1" smtClean="0">
                <a:latin typeface="Microsoft Sans Serif"/>
                <a:cs typeface="Microsoft Sans Serif"/>
              </a:rPr>
              <a:t>п</a:t>
            </a:r>
            <a:r>
              <a:rPr sz="2100" spc="-30" baseline="3968" dirty="0" err="1" smtClean="0">
                <a:latin typeface="Microsoft Sans Serif"/>
                <a:cs typeface="Microsoft Sans Serif"/>
              </a:rPr>
              <a:t>ра</a:t>
            </a:r>
            <a:r>
              <a:rPr lang="uk-UA" sz="2100" spc="-30" baseline="3968" dirty="0" err="1" smtClean="0">
                <a:latin typeface="Microsoft Sans Serif"/>
                <a:cs typeface="Microsoft Sans Serif"/>
              </a:rPr>
              <a:t>вління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 rot="3540000">
            <a:off x="4805978" y="5057292"/>
            <a:ext cx="1439536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2100" spc="-165" baseline="7936" dirty="0" err="1" smtClean="0">
                <a:latin typeface="Microsoft Sans Serif"/>
                <a:cs typeface="Microsoft Sans Serif"/>
              </a:rPr>
              <a:t>к</a:t>
            </a:r>
            <a:r>
              <a:rPr sz="2100" spc="-30" baseline="5952" dirty="0" err="1" smtClean="0">
                <a:latin typeface="Microsoft Sans Serif"/>
                <a:cs typeface="Microsoft Sans Serif"/>
              </a:rPr>
              <a:t>о</a:t>
            </a:r>
            <a:r>
              <a:rPr sz="2100" spc="-82" baseline="5952" dirty="0" err="1" smtClean="0">
                <a:latin typeface="Microsoft Sans Serif"/>
                <a:cs typeface="Microsoft Sans Serif"/>
              </a:rPr>
              <a:t>мм</a:t>
            </a:r>
            <a:r>
              <a:rPr sz="2100" spc="-30" baseline="3968" dirty="0" err="1" smtClean="0">
                <a:latin typeface="Microsoft Sans Serif"/>
                <a:cs typeface="Microsoft Sans Serif"/>
              </a:rPr>
              <a:t>у</a:t>
            </a:r>
            <a:r>
              <a:rPr sz="2100" spc="-37" baseline="3968" dirty="0" err="1" smtClean="0">
                <a:latin typeface="Microsoft Sans Serif"/>
                <a:cs typeface="Microsoft Sans Serif"/>
              </a:rPr>
              <a:t>н</a:t>
            </a:r>
            <a:r>
              <a:rPr lang="uk-UA" sz="2100" spc="-30" baseline="3968" dirty="0" err="1" smtClean="0">
                <a:latin typeface="Microsoft Sans Serif"/>
                <a:cs typeface="Microsoft Sans Serif"/>
              </a:rPr>
              <a:t>і</a:t>
            </a:r>
            <a:r>
              <a:rPr sz="2100" spc="-165" baseline="3968" dirty="0" err="1" smtClean="0">
                <a:latin typeface="Microsoft Sans Serif"/>
                <a:cs typeface="Microsoft Sans Serif"/>
              </a:rPr>
              <a:t>к</a:t>
            </a:r>
            <a:r>
              <a:rPr sz="2100" spc="-30" baseline="1984" dirty="0" err="1" smtClean="0">
                <a:latin typeface="Microsoft Sans Serif"/>
                <a:cs typeface="Microsoft Sans Serif"/>
              </a:rPr>
              <a:t>ац</a:t>
            </a:r>
            <a:r>
              <a:rPr lang="uk-UA" sz="2100" spc="-30" baseline="1984" dirty="0" smtClean="0">
                <a:latin typeface="Microsoft Sans Serif"/>
                <a:cs typeface="Microsoft Sans Serif"/>
              </a:rPr>
              <a:t>і</a:t>
            </a:r>
            <a:r>
              <a:rPr sz="2100" spc="-30" baseline="1984" dirty="0" err="1" smtClean="0">
                <a:latin typeface="Microsoft Sans Serif"/>
                <a:cs typeface="Microsoft Sans Serif"/>
              </a:rPr>
              <a:t>я</a:t>
            </a:r>
            <a:r>
              <a:rPr sz="1400" spc="-55" dirty="0" err="1" smtClean="0">
                <a:latin typeface="Microsoft Sans Serif"/>
                <a:cs typeface="Microsoft Sans Serif"/>
              </a:rPr>
              <a:t>м</a:t>
            </a:r>
            <a:r>
              <a:rPr sz="1400" spc="10" dirty="0" err="1" smtClean="0">
                <a:latin typeface="Microsoft Sans Serif"/>
                <a:cs typeface="Microsoft Sans Serif"/>
              </a:rPr>
              <a:t>и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72525" y="5534166"/>
            <a:ext cx="1042035" cy="433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 marR="5080" indent="-74930">
              <a:lnSpc>
                <a:spcPct val="101499"/>
              </a:lnSpc>
              <a:spcBef>
                <a:spcPts val="95"/>
              </a:spcBef>
            </a:pPr>
            <a:r>
              <a:rPr lang="uk-UA" sz="1400" spc="5" dirty="0" smtClean="0">
                <a:latin typeface="Microsoft Sans Serif"/>
                <a:cs typeface="Microsoft Sans Serif"/>
              </a:rPr>
              <a:t>Управління якістю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 rot="2640000">
            <a:off x="7011857" y="5035964"/>
            <a:ext cx="1035118" cy="19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lang="uk-UA" sz="2100" spc="-30" baseline="3968" dirty="0" smtClean="0">
                <a:latin typeface="Microsoft Sans Serif"/>
                <a:cs typeface="Microsoft Sans Serif"/>
              </a:rPr>
              <a:t>Управління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 rot="2640000">
            <a:off x="6841900" y="5196188"/>
            <a:ext cx="1068271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2100" spc="-60" baseline="5952" dirty="0">
                <a:latin typeface="Microsoft Sans Serif"/>
                <a:cs typeface="Microsoft Sans Serif"/>
              </a:rPr>
              <a:t>к</a:t>
            </a:r>
            <a:r>
              <a:rPr sz="2100" spc="-60" baseline="3968" dirty="0">
                <a:latin typeface="Microsoft Sans Serif"/>
                <a:cs typeface="Microsoft Sans Serif"/>
              </a:rPr>
              <a:t>онтр</a:t>
            </a:r>
            <a:r>
              <a:rPr sz="2100" spc="-60" baseline="1984" dirty="0">
                <a:latin typeface="Microsoft Sans Serif"/>
                <a:cs typeface="Microsoft Sans Serif"/>
              </a:rPr>
              <a:t>акта</a:t>
            </a:r>
            <a:r>
              <a:rPr sz="1400" spc="-40" dirty="0">
                <a:latin typeface="Microsoft Sans Serif"/>
                <a:cs typeface="Microsoft Sans Serif"/>
              </a:rPr>
              <a:t>ми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62360" y="3914009"/>
            <a:ext cx="1331595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650" spc="-5" dirty="0" smtClean="0">
                <a:latin typeface="Microsoft Sans Serif"/>
                <a:cs typeface="Microsoft Sans Serif"/>
              </a:rPr>
              <a:t>Обсяг робіт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56870" y="3395003"/>
            <a:ext cx="923925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650" spc="-13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Якість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5308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Ж</a:t>
            </a:r>
            <a:r>
              <a:rPr sz="4000" spc="-100" dirty="0"/>
              <a:t>итт</a:t>
            </a:r>
            <a:r>
              <a:rPr sz="4000" spc="-65" dirty="0"/>
              <a:t>є</a:t>
            </a:r>
            <a:r>
              <a:rPr sz="4000" spc="-100" dirty="0"/>
              <a:t>ви</a:t>
            </a:r>
            <a:r>
              <a:rPr sz="4000" spc="-5" dirty="0"/>
              <a:t>й</a:t>
            </a:r>
            <a:r>
              <a:rPr sz="4000" spc="-150" dirty="0"/>
              <a:t> </a:t>
            </a:r>
            <a:r>
              <a:rPr sz="4000" spc="-105" dirty="0"/>
              <a:t>ц</a:t>
            </a:r>
            <a:r>
              <a:rPr sz="4000" spc="-100" dirty="0"/>
              <a:t>и</a:t>
            </a:r>
            <a:r>
              <a:rPr sz="4000" spc="-305" dirty="0"/>
              <a:t>к</a:t>
            </a:r>
            <a:r>
              <a:rPr sz="4000" spc="45" dirty="0"/>
              <a:t>л</a:t>
            </a:r>
            <a:r>
              <a:rPr sz="4000" spc="-170" dirty="0"/>
              <a:t> </a:t>
            </a:r>
            <a:r>
              <a:rPr sz="4000" spc="-165" dirty="0"/>
              <a:t>п</a:t>
            </a:r>
            <a:r>
              <a:rPr sz="4000" spc="-105" dirty="0"/>
              <a:t>ро</a:t>
            </a:r>
            <a:r>
              <a:rPr sz="4000" spc="-65" dirty="0"/>
              <a:t>є</a:t>
            </a:r>
            <a:r>
              <a:rPr sz="4000" spc="-305" dirty="0"/>
              <a:t>к</a:t>
            </a:r>
            <a:r>
              <a:rPr sz="4000" spc="-145" dirty="0"/>
              <a:t>т</a:t>
            </a:r>
            <a:r>
              <a:rPr sz="4000" spc="-5" dirty="0"/>
              <a:t>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10029"/>
            <a:ext cx="760666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Arial"/>
                <a:cs typeface="Arial"/>
              </a:rPr>
              <a:t>Життєвий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spc="10" dirty="0">
                <a:latin typeface="Arial"/>
                <a:cs typeface="Arial"/>
              </a:rPr>
              <a:t>цикл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проєкта</a:t>
            </a:r>
            <a:r>
              <a:rPr sz="2400" b="1" i="1" spc="-10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це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проміжок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часу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між</a:t>
            </a:r>
            <a:endParaRPr sz="2400">
              <a:latin typeface="Microsoft Sans Serif"/>
              <a:cs typeface="Microsoft Sans Serif"/>
            </a:endParaRPr>
          </a:p>
          <a:p>
            <a:pPr marL="194945" marR="5080">
              <a:lnSpc>
                <a:spcPct val="100000"/>
              </a:lnSpc>
            </a:pPr>
            <a:r>
              <a:rPr sz="2400" spc="-15" dirty="0">
                <a:latin typeface="Microsoft Sans Serif"/>
                <a:cs typeface="Microsoft Sans Serif"/>
              </a:rPr>
              <a:t>появою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обгрунтованої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концепції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проєкта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моментом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адміністративного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завершення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проєкта.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95580" algn="l"/>
              </a:tabLst>
            </a:pPr>
            <a:r>
              <a:rPr sz="2400" b="1" spc="-5" dirty="0">
                <a:solidFill>
                  <a:srgbClr val="C0504D"/>
                </a:solidFill>
                <a:latin typeface="Arial"/>
                <a:cs typeface="Arial"/>
              </a:rPr>
              <a:t>Ініціація</a:t>
            </a:r>
            <a:r>
              <a:rPr sz="2400" b="1" spc="-2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(формулювання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проєкта)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95580" algn="l"/>
              </a:tabLst>
            </a:pPr>
            <a:r>
              <a:rPr sz="2400" b="1" spc="-10" dirty="0">
                <a:solidFill>
                  <a:srgbClr val="C0504D"/>
                </a:solidFill>
                <a:latin typeface="Arial"/>
                <a:cs typeface="Arial"/>
              </a:rPr>
              <a:t>Планування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95580" algn="l"/>
              </a:tabLst>
            </a:pPr>
            <a:r>
              <a:rPr sz="2400" b="1" spc="-15" dirty="0">
                <a:solidFill>
                  <a:srgbClr val="C0504D"/>
                </a:solidFill>
                <a:latin typeface="Arial"/>
                <a:cs typeface="Arial"/>
              </a:rPr>
              <a:t>Реалізація</a:t>
            </a:r>
            <a:r>
              <a:rPr sz="2400" b="1" spc="-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(реалізація,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виконання)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95580" algn="l"/>
              </a:tabLst>
            </a:pPr>
            <a:r>
              <a:rPr sz="2400" b="1" spc="-10" dirty="0">
                <a:solidFill>
                  <a:srgbClr val="C0504D"/>
                </a:solidFill>
                <a:latin typeface="Arial"/>
                <a:cs typeface="Arial"/>
              </a:rPr>
              <a:t>Завершення</a:t>
            </a:r>
            <a:r>
              <a:rPr sz="2400" b="1" spc="-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(закриття)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55117"/>
            <a:ext cx="641858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405" dirty="0"/>
              <a:t>Г</a:t>
            </a:r>
            <a:r>
              <a:rPr sz="3600" spc="-135" dirty="0"/>
              <a:t>р</a:t>
            </a:r>
            <a:r>
              <a:rPr sz="3600" spc="-100" dirty="0"/>
              <a:t>у</a:t>
            </a:r>
            <a:r>
              <a:rPr sz="3600" spc="-160" dirty="0"/>
              <a:t>п</a:t>
            </a:r>
            <a:r>
              <a:rPr sz="3600" spc="-5" dirty="0"/>
              <a:t>и</a:t>
            </a:r>
            <a:r>
              <a:rPr sz="3600" spc="-175" dirty="0"/>
              <a:t> </a:t>
            </a:r>
            <a:r>
              <a:rPr sz="3600" spc="-160" dirty="0"/>
              <a:t>п</a:t>
            </a:r>
            <a:r>
              <a:rPr sz="3600" spc="-95" dirty="0"/>
              <a:t>ро</a:t>
            </a:r>
            <a:r>
              <a:rPr sz="3600" spc="-140" dirty="0"/>
              <a:t>ц</a:t>
            </a:r>
            <a:r>
              <a:rPr sz="3600" spc="-95" dirty="0"/>
              <a:t>е</a:t>
            </a:r>
            <a:r>
              <a:rPr sz="3600" spc="-100" dirty="0"/>
              <a:t>с</a:t>
            </a:r>
            <a:r>
              <a:rPr sz="3600" spc="-120" dirty="0"/>
              <a:t>і</a:t>
            </a:r>
            <a:r>
              <a:rPr sz="3600" dirty="0"/>
              <a:t>в</a:t>
            </a:r>
            <a:r>
              <a:rPr sz="3600" spc="-195" dirty="0"/>
              <a:t> </a:t>
            </a:r>
            <a:r>
              <a:rPr sz="3600" spc="-235" dirty="0"/>
              <a:t>ж</a:t>
            </a:r>
            <a:r>
              <a:rPr sz="3600" spc="-100" dirty="0"/>
              <a:t>и</a:t>
            </a:r>
            <a:r>
              <a:rPr sz="3600" spc="-105" dirty="0"/>
              <a:t>тт</a:t>
            </a:r>
            <a:r>
              <a:rPr sz="3600" spc="-65" dirty="0"/>
              <a:t>є</a:t>
            </a:r>
            <a:r>
              <a:rPr sz="3600" spc="-140" dirty="0"/>
              <a:t>в</a:t>
            </a:r>
            <a:r>
              <a:rPr sz="3600" spc="-95" dirty="0"/>
              <a:t>о</a:t>
            </a:r>
            <a:r>
              <a:rPr sz="3600" spc="-254" dirty="0"/>
              <a:t>г</a:t>
            </a:r>
            <a:r>
              <a:rPr sz="3600" dirty="0"/>
              <a:t>о</a:t>
            </a:r>
            <a:r>
              <a:rPr sz="3600" spc="-180" dirty="0"/>
              <a:t> </a:t>
            </a:r>
            <a:r>
              <a:rPr sz="3600" spc="-105" dirty="0"/>
              <a:t>ц</a:t>
            </a:r>
            <a:r>
              <a:rPr sz="3600" spc="-100" dirty="0"/>
              <a:t>и</a:t>
            </a:r>
            <a:r>
              <a:rPr sz="3600" spc="-290" dirty="0"/>
              <a:t>к</a:t>
            </a:r>
            <a:r>
              <a:rPr sz="3600" spc="-55" dirty="0"/>
              <a:t>л</a:t>
            </a:r>
            <a:r>
              <a:rPr sz="3600" dirty="0"/>
              <a:t>у  </a:t>
            </a:r>
            <a:r>
              <a:rPr sz="3600" spc="-125" dirty="0"/>
              <a:t>проєкта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327659" y="1530096"/>
            <a:ext cx="7143115" cy="3028315"/>
            <a:chOff x="327659" y="1530096"/>
            <a:chExt cx="7143115" cy="3028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59" y="1530096"/>
              <a:ext cx="4376928" cy="7894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59" y="1956816"/>
              <a:ext cx="1854708" cy="789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2459" y="1530096"/>
              <a:ext cx="3028188" cy="789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59" y="2474976"/>
              <a:ext cx="1776983" cy="789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659" y="3122676"/>
              <a:ext cx="2292096" cy="789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659" y="3768852"/>
              <a:ext cx="2010156" cy="78943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442459" y="1956816"/>
            <a:ext cx="4017645" cy="4541520"/>
            <a:chOff x="4442459" y="1956816"/>
            <a:chExt cx="4017645" cy="454152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2459" y="1956816"/>
              <a:ext cx="4017264" cy="7894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42459" y="2474976"/>
              <a:ext cx="3098291" cy="7894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42459" y="3122676"/>
              <a:ext cx="3631691" cy="7894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42459" y="3768851"/>
              <a:ext cx="3456432" cy="7894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42459" y="4415027"/>
              <a:ext cx="2968751" cy="7894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42459" y="5061204"/>
              <a:ext cx="3561588" cy="7894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2459" y="5708904"/>
              <a:ext cx="3646932" cy="78943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7659" y="5708903"/>
            <a:ext cx="2279904" cy="789431"/>
          </a:xfrm>
          <a:prstGeom prst="rect">
            <a:avLst/>
          </a:prstGeom>
        </p:spPr>
      </p:pic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42912" y="1585912"/>
          <a:ext cx="8230233" cy="4824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9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79">
                <a:tc>
                  <a:txBody>
                    <a:bodyPr/>
                    <a:lstStyle/>
                    <a:p>
                      <a:pPr marL="91440" marR="1993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Стадії</a:t>
                      </a:r>
                      <a:r>
                        <a:rPr sz="2800" b="1" spc="-20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 життєвого</a:t>
                      </a:r>
                      <a:r>
                        <a:rPr sz="2800" b="1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циклу </a:t>
                      </a:r>
                      <a:r>
                        <a:rPr sz="2800" b="1" spc="-68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проєкта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581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50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Групи</a:t>
                      </a:r>
                      <a:r>
                        <a:rPr sz="2800" b="1" spc="10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процесів </a:t>
                      </a:r>
                      <a:r>
                        <a:rPr sz="2800" b="1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управління</a:t>
                      </a:r>
                      <a:r>
                        <a:rPr sz="2800" b="1" spc="-5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проєктом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Ініціація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Процеси</a:t>
                      </a:r>
                      <a:r>
                        <a:rPr sz="2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ініціації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0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Планування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Процеси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планування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048">
                <a:tc row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Реалізація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Процеси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виконання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0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Процеси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аналізу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6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Процеси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управління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0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Завершення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Процеси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завершення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14" dirty="0"/>
              <a:t>Активність</a:t>
            </a:r>
            <a:r>
              <a:rPr sz="3600" spc="-180" dirty="0"/>
              <a:t> </a:t>
            </a:r>
            <a:r>
              <a:rPr sz="3600" spc="-105" dirty="0"/>
              <a:t>процесів</a:t>
            </a:r>
            <a:r>
              <a:rPr sz="3600" spc="-190" dirty="0"/>
              <a:t> </a:t>
            </a:r>
            <a:r>
              <a:rPr sz="3600" spc="-125" dirty="0"/>
              <a:t>життєвого</a:t>
            </a:r>
            <a:r>
              <a:rPr sz="3600" spc="-175" dirty="0"/>
              <a:t> </a:t>
            </a:r>
            <a:r>
              <a:rPr sz="3600" spc="-110" dirty="0"/>
              <a:t>циклу </a:t>
            </a:r>
            <a:r>
              <a:rPr sz="3600" spc="-940" dirty="0"/>
              <a:t> </a:t>
            </a:r>
            <a:r>
              <a:rPr sz="3600" spc="-125" dirty="0"/>
              <a:t>проєкта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57337"/>
            <a:ext cx="9144000" cy="51117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406" rIns="0" bIns="0" rtlCol="0">
            <a:spAutoFit/>
          </a:bodyPr>
          <a:lstStyle/>
          <a:p>
            <a:pPr marL="84455" marR="5080">
              <a:lnSpc>
                <a:spcPct val="80000"/>
              </a:lnSpc>
              <a:spcBef>
                <a:spcPts val="800"/>
              </a:spcBef>
            </a:pPr>
            <a:r>
              <a:rPr spc="-114" dirty="0"/>
              <a:t>Типові </a:t>
            </a:r>
            <a:r>
              <a:rPr spc="-85" dirty="0"/>
              <a:t>рівні </a:t>
            </a:r>
            <a:r>
              <a:rPr spc="-90" dirty="0"/>
              <a:t>витрат </a:t>
            </a:r>
            <a:r>
              <a:rPr spc="-20" dirty="0"/>
              <a:t>і </a:t>
            </a:r>
            <a:r>
              <a:rPr spc="-140" dirty="0"/>
              <a:t>забезпечення </a:t>
            </a:r>
            <a:r>
              <a:rPr spc="-114" dirty="0"/>
              <a:t>проєкта </a:t>
            </a:r>
            <a:r>
              <a:rPr spc="-110" dirty="0"/>
              <a:t> </a:t>
            </a:r>
            <a:r>
              <a:rPr spc="-95" dirty="0"/>
              <a:t>персоналом</a:t>
            </a:r>
            <a:r>
              <a:rPr spc="-200" dirty="0"/>
              <a:t> </a:t>
            </a:r>
            <a:r>
              <a:rPr spc="-125" dirty="0"/>
              <a:t>протягом</a:t>
            </a:r>
            <a:r>
              <a:rPr spc="-215" dirty="0"/>
              <a:t> </a:t>
            </a:r>
            <a:r>
              <a:rPr spc="-114" dirty="0"/>
              <a:t>життєвого</a:t>
            </a:r>
            <a:r>
              <a:rPr spc="-200" dirty="0"/>
              <a:t> </a:t>
            </a:r>
            <a:r>
              <a:rPr spc="-100" dirty="0"/>
              <a:t>циклу</a:t>
            </a:r>
            <a:r>
              <a:rPr spc="-200" dirty="0"/>
              <a:t> </a:t>
            </a:r>
            <a:r>
              <a:rPr spc="-114" dirty="0"/>
              <a:t>проєкта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619" y="1636281"/>
            <a:ext cx="8324429" cy="481106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628" y="899634"/>
            <a:ext cx="8636988" cy="56506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5999"/>
            <a:ext cx="6136640" cy="115062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4000" spc="-55" dirty="0"/>
              <a:t>Ж</a:t>
            </a:r>
            <a:r>
              <a:rPr sz="4000" spc="-70" dirty="0"/>
              <a:t>и</a:t>
            </a:r>
            <a:r>
              <a:rPr sz="4000" spc="-100" dirty="0"/>
              <a:t>тт</a:t>
            </a:r>
            <a:r>
              <a:rPr sz="4000" spc="-60" dirty="0"/>
              <a:t>є</a:t>
            </a:r>
            <a:r>
              <a:rPr sz="4000" spc="-100" dirty="0"/>
              <a:t>в</a:t>
            </a:r>
            <a:r>
              <a:rPr sz="4000" spc="-105" dirty="0"/>
              <a:t>и</a:t>
            </a:r>
            <a:r>
              <a:rPr sz="4000" spc="-5" dirty="0"/>
              <a:t>й</a:t>
            </a:r>
            <a:r>
              <a:rPr sz="4000" spc="-150" dirty="0"/>
              <a:t> </a:t>
            </a:r>
            <a:r>
              <a:rPr sz="4000" spc="-105" dirty="0"/>
              <a:t>ци</a:t>
            </a:r>
            <a:r>
              <a:rPr sz="4000" spc="-305" dirty="0"/>
              <a:t>к</a:t>
            </a:r>
            <a:r>
              <a:rPr sz="4000" spc="45" dirty="0"/>
              <a:t>л</a:t>
            </a:r>
            <a:r>
              <a:rPr sz="4000" spc="-170" dirty="0"/>
              <a:t> </a:t>
            </a:r>
            <a:r>
              <a:rPr sz="4000" spc="-165" dirty="0"/>
              <a:t>п</a:t>
            </a:r>
            <a:r>
              <a:rPr sz="4000" spc="-110" dirty="0"/>
              <a:t>ро</a:t>
            </a:r>
            <a:r>
              <a:rPr sz="4000" spc="-60" dirty="0"/>
              <a:t>є</a:t>
            </a:r>
            <a:r>
              <a:rPr sz="4000" spc="-305" dirty="0"/>
              <a:t>к</a:t>
            </a:r>
            <a:r>
              <a:rPr sz="4000" spc="-145" dirty="0"/>
              <a:t>т</a:t>
            </a:r>
            <a:r>
              <a:rPr sz="4000" spc="-5" dirty="0"/>
              <a:t>а</a:t>
            </a:r>
            <a:endParaRPr sz="4000" dirty="0"/>
          </a:p>
          <a:p>
            <a:pPr marL="2240280">
              <a:lnSpc>
                <a:spcPct val="100000"/>
              </a:lnSpc>
              <a:spcBef>
                <a:spcPts val="600"/>
              </a:spcBef>
            </a:pPr>
            <a:r>
              <a:rPr sz="1850" b="1" spc="15" dirty="0" err="1" smtClean="0">
                <a:solidFill>
                  <a:srgbClr val="000000"/>
                </a:solidFill>
                <a:latin typeface="Arial"/>
                <a:cs typeface="Arial"/>
              </a:rPr>
              <a:t>Проце</a:t>
            </a:r>
            <a:r>
              <a:rPr lang="uk-UA" sz="1850" b="1" spc="15" dirty="0" err="1" smtClean="0">
                <a:solidFill>
                  <a:srgbClr val="000000"/>
                </a:solidFill>
                <a:latin typeface="Arial"/>
                <a:cs typeface="Arial"/>
              </a:rPr>
              <a:t>си</a:t>
            </a:r>
            <a:r>
              <a:rPr sz="1850" b="1" spc="-3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uk-UA" sz="1850" b="1" spc="15" dirty="0" smtClean="0">
                <a:solidFill>
                  <a:srgbClr val="000000"/>
                </a:solidFill>
                <a:latin typeface="Arial"/>
                <a:cs typeface="Arial"/>
              </a:rPr>
              <a:t>управління </a:t>
            </a:r>
            <a:r>
              <a:rPr lang="uk-UA" sz="1850" b="1" spc="15" dirty="0" err="1" smtClean="0">
                <a:solidFill>
                  <a:srgbClr val="000000"/>
                </a:solidFill>
                <a:latin typeface="Arial"/>
                <a:cs typeface="Arial"/>
              </a:rPr>
              <a:t>проєктом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5314" y="1487305"/>
            <a:ext cx="2814955" cy="332783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375"/>
              </a:spcBef>
            </a:pPr>
            <a:r>
              <a:rPr lang="uk-UA" sz="1850" dirty="0" smtClean="0">
                <a:latin typeface="Microsoft Sans Serif"/>
                <a:cs typeface="Microsoft Sans Serif"/>
              </a:rPr>
              <a:t>Відкриття</a:t>
            </a:r>
            <a:r>
              <a:rPr sz="1850" spc="-5" dirty="0" smtClean="0">
                <a:latin typeface="Microsoft Sans Serif"/>
                <a:cs typeface="Microsoft Sans Serif"/>
              </a:rPr>
              <a:t> </a:t>
            </a:r>
            <a:r>
              <a:rPr sz="1850" spc="-10" dirty="0" err="1" smtClean="0">
                <a:latin typeface="Microsoft Sans Serif"/>
                <a:cs typeface="Microsoft Sans Serif"/>
              </a:rPr>
              <a:t>про</a:t>
            </a:r>
            <a:r>
              <a:rPr lang="uk-UA" sz="1850" spc="-10" dirty="0" smtClean="0">
                <a:latin typeface="Microsoft Sans Serif"/>
                <a:cs typeface="Microsoft Sans Serif"/>
              </a:rPr>
              <a:t>є</a:t>
            </a:r>
            <a:r>
              <a:rPr sz="1850" spc="-10" dirty="0" err="1" smtClean="0">
                <a:latin typeface="Microsoft Sans Serif"/>
                <a:cs typeface="Microsoft Sans Serif"/>
              </a:rPr>
              <a:t>кт</a:t>
            </a:r>
            <a:r>
              <a:rPr lang="uk-UA" sz="1850" spc="-10" dirty="0" smtClean="0">
                <a:latin typeface="Microsoft Sans Serif"/>
                <a:cs typeface="Microsoft Sans Serif"/>
              </a:rPr>
              <a:t>у</a:t>
            </a:r>
            <a:endParaRPr sz="185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8569" y="1346634"/>
            <a:ext cx="704215" cy="5346700"/>
          </a:xfrm>
          <a:custGeom>
            <a:avLst/>
            <a:gdLst/>
            <a:ahLst/>
            <a:cxnLst/>
            <a:rect l="l" t="t" r="r" b="b"/>
            <a:pathLst>
              <a:path w="704214" h="5346700">
                <a:moveTo>
                  <a:pt x="0" y="0"/>
                </a:moveTo>
                <a:lnTo>
                  <a:pt x="0" y="5346703"/>
                </a:lnTo>
              </a:path>
              <a:path w="704214" h="5346700">
                <a:moveTo>
                  <a:pt x="703689" y="0"/>
                </a:moveTo>
                <a:lnTo>
                  <a:pt x="703689" y="53467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0485" y="1906758"/>
            <a:ext cx="282129" cy="41097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lang="uk-UA" sz="1850" b="1" spc="15" dirty="0" smtClean="0">
                <a:latin typeface="Arial"/>
                <a:cs typeface="Arial"/>
              </a:rPr>
              <a:t>Стадії життєвого циклу </a:t>
            </a:r>
            <a:r>
              <a:rPr lang="uk-UA" sz="1850" b="1" spc="15" dirty="0" err="1" smtClean="0">
                <a:latin typeface="Arial"/>
                <a:cs typeface="Arial"/>
              </a:rPr>
              <a:t>проєкту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3073" y="2190859"/>
            <a:ext cx="2656205" cy="332783"/>
          </a:xfrm>
          <a:prstGeom prst="rect">
            <a:avLst/>
          </a:prstGeom>
          <a:ln w="11912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75"/>
              </a:spcBef>
            </a:pPr>
            <a:r>
              <a:rPr lang="uk-UA" sz="1850" spc="10" dirty="0" smtClean="0">
                <a:latin typeface="Microsoft Sans Serif"/>
                <a:cs typeface="Microsoft Sans Serif"/>
              </a:rPr>
              <a:t>Визначення</a:t>
            </a:r>
            <a:r>
              <a:rPr sz="1850" spc="15" dirty="0" smtClean="0">
                <a:latin typeface="Microsoft Sans Serif"/>
                <a:cs typeface="Microsoft Sans Serif"/>
              </a:rPr>
              <a:t> </a:t>
            </a:r>
            <a:r>
              <a:rPr sz="1850" spc="-10" dirty="0" err="1" smtClean="0">
                <a:latin typeface="Microsoft Sans Serif"/>
                <a:cs typeface="Microsoft Sans Serif"/>
              </a:rPr>
              <a:t>про</a:t>
            </a:r>
            <a:r>
              <a:rPr lang="uk-UA" sz="1850" spc="-10" dirty="0" smtClean="0">
                <a:latin typeface="Microsoft Sans Serif"/>
                <a:cs typeface="Microsoft Sans Serif"/>
              </a:rPr>
              <a:t>є</a:t>
            </a:r>
            <a:r>
              <a:rPr sz="1850" spc="-10" dirty="0" err="1" smtClean="0">
                <a:latin typeface="Microsoft Sans Serif"/>
                <a:cs typeface="Microsoft Sans Serif"/>
              </a:rPr>
              <a:t>кт</a:t>
            </a:r>
            <a:r>
              <a:rPr lang="uk-UA" sz="1850" spc="-10" dirty="0" smtClean="0">
                <a:latin typeface="Microsoft Sans Serif"/>
                <a:cs typeface="Microsoft Sans Serif"/>
              </a:rPr>
              <a:t>у</a:t>
            </a:r>
            <a:endParaRPr sz="185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8765" y="2190859"/>
            <a:ext cx="3500754" cy="332783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375"/>
              </a:spcBef>
            </a:pPr>
            <a:r>
              <a:rPr sz="1850" spc="-5" dirty="0" err="1" smtClean="0">
                <a:latin typeface="Microsoft Sans Serif"/>
                <a:cs typeface="Microsoft Sans Serif"/>
              </a:rPr>
              <a:t>Форм</a:t>
            </a:r>
            <a:r>
              <a:rPr lang="uk-UA" sz="1850" spc="-5" dirty="0" err="1" smtClean="0">
                <a:latin typeface="Microsoft Sans Serif"/>
                <a:cs typeface="Microsoft Sans Serif"/>
              </a:rPr>
              <a:t>ування</a:t>
            </a:r>
            <a:r>
              <a:rPr lang="uk-UA" sz="1850" spc="-5" dirty="0" smtClean="0">
                <a:latin typeface="Microsoft Sans Serif"/>
                <a:cs typeface="Microsoft Sans Serif"/>
              </a:rPr>
              <a:t> </a:t>
            </a:r>
            <a:r>
              <a:rPr sz="1850" spc="10" dirty="0" smtClean="0">
                <a:latin typeface="Microsoft Sans Serif"/>
                <a:cs typeface="Microsoft Sans Serif"/>
              </a:rPr>
              <a:t> </a:t>
            </a:r>
            <a:r>
              <a:rPr sz="1850" dirty="0">
                <a:latin typeface="Microsoft Sans Serif"/>
                <a:cs typeface="Microsoft Sans Serif"/>
              </a:rPr>
              <a:t>орг.</a:t>
            </a:r>
            <a:r>
              <a:rPr sz="1850" spc="15" dirty="0">
                <a:latin typeface="Microsoft Sans Serif"/>
                <a:cs typeface="Microsoft Sans Serif"/>
              </a:rPr>
              <a:t> </a:t>
            </a:r>
            <a:r>
              <a:rPr sz="1850" dirty="0" err="1" smtClean="0">
                <a:latin typeface="Microsoft Sans Serif"/>
                <a:cs typeface="Microsoft Sans Serif"/>
              </a:rPr>
              <a:t>структур</a:t>
            </a:r>
            <a:r>
              <a:rPr lang="uk-UA" sz="1850" dirty="0" smtClean="0">
                <a:latin typeface="Microsoft Sans Serif"/>
                <a:cs typeface="Microsoft Sans Serif"/>
              </a:rPr>
              <a:t>и</a:t>
            </a:r>
            <a:endParaRPr sz="18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5314" y="3035025"/>
            <a:ext cx="2814955" cy="703580"/>
          </a:xfrm>
          <a:custGeom>
            <a:avLst/>
            <a:gdLst/>
            <a:ahLst/>
            <a:cxnLst/>
            <a:rect l="l" t="t" r="r" b="b"/>
            <a:pathLst>
              <a:path w="2814954" h="703579">
                <a:moveTo>
                  <a:pt x="0" y="703514"/>
                </a:moveTo>
                <a:lnTo>
                  <a:pt x="2814878" y="703514"/>
                </a:lnTo>
                <a:lnTo>
                  <a:pt x="2814878" y="0"/>
                </a:lnTo>
                <a:lnTo>
                  <a:pt x="0" y="0"/>
                </a:lnTo>
                <a:lnTo>
                  <a:pt x="0" y="70351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26514" y="3064379"/>
            <a:ext cx="1612900" cy="568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5580">
              <a:lnSpc>
                <a:spcPct val="101400"/>
              </a:lnSpc>
              <a:spcBef>
                <a:spcPts val="95"/>
              </a:spcBef>
            </a:pPr>
            <a:r>
              <a:rPr sz="1850" spc="-5" dirty="0" err="1" smtClean="0">
                <a:latin typeface="Microsoft Sans Serif"/>
                <a:cs typeface="Microsoft Sans Serif"/>
              </a:rPr>
              <a:t>Детальн</a:t>
            </a:r>
            <a:r>
              <a:rPr lang="uk-UA" sz="1850" spc="-5" dirty="0" smtClean="0">
                <a:latin typeface="Microsoft Sans Serif"/>
                <a:cs typeface="Microsoft Sans Serif"/>
              </a:rPr>
              <a:t>е </a:t>
            </a:r>
            <a:r>
              <a:rPr sz="1850" spc="-15" dirty="0" err="1" smtClean="0">
                <a:latin typeface="Microsoft Sans Serif"/>
                <a:cs typeface="Microsoft Sans Serif"/>
              </a:rPr>
              <a:t>п</a:t>
            </a:r>
            <a:r>
              <a:rPr sz="1850" spc="35" dirty="0" err="1" smtClean="0">
                <a:latin typeface="Microsoft Sans Serif"/>
                <a:cs typeface="Microsoft Sans Serif"/>
              </a:rPr>
              <a:t>л</a:t>
            </a:r>
            <a:r>
              <a:rPr sz="1850" spc="10" dirty="0" err="1" smtClean="0">
                <a:latin typeface="Microsoft Sans Serif"/>
                <a:cs typeface="Microsoft Sans Serif"/>
              </a:rPr>
              <a:t>а</a:t>
            </a:r>
            <a:r>
              <a:rPr sz="1850" spc="5" dirty="0" err="1" smtClean="0">
                <a:latin typeface="Microsoft Sans Serif"/>
                <a:cs typeface="Microsoft Sans Serif"/>
              </a:rPr>
              <a:t>н</a:t>
            </a:r>
            <a:r>
              <a:rPr lang="uk-UA" sz="1850" spc="10" dirty="0" err="1" smtClean="0">
                <a:latin typeface="Microsoft Sans Serif"/>
                <a:cs typeface="Microsoft Sans Serif"/>
              </a:rPr>
              <a:t>ування</a:t>
            </a:r>
            <a:endParaRPr sz="185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25314" y="4160652"/>
            <a:ext cx="2814955" cy="422275"/>
          </a:xfrm>
          <a:custGeom>
            <a:avLst/>
            <a:gdLst/>
            <a:ahLst/>
            <a:cxnLst/>
            <a:rect l="l" t="t" r="r" b="b"/>
            <a:pathLst>
              <a:path w="2814954" h="422275">
                <a:moveTo>
                  <a:pt x="0" y="422112"/>
                </a:moveTo>
                <a:lnTo>
                  <a:pt x="2814878" y="422112"/>
                </a:lnTo>
                <a:lnTo>
                  <a:pt x="2814878" y="0"/>
                </a:lnTo>
                <a:lnTo>
                  <a:pt x="0" y="0"/>
                </a:lnTo>
                <a:lnTo>
                  <a:pt x="0" y="42211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69018" y="4192230"/>
            <a:ext cx="212788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10" dirty="0" smtClean="0">
                <a:latin typeface="Microsoft Sans Serif"/>
                <a:cs typeface="Microsoft Sans Serif"/>
              </a:rPr>
              <a:t>В</a:t>
            </a:r>
            <a:r>
              <a:rPr lang="uk-UA" sz="1850" spc="10" dirty="0" err="1" smtClean="0">
                <a:latin typeface="Microsoft Sans Serif"/>
                <a:cs typeface="Microsoft Sans Serif"/>
              </a:rPr>
              <a:t>иконання</a:t>
            </a:r>
            <a:r>
              <a:rPr sz="1850" spc="-5" dirty="0" smtClean="0">
                <a:latin typeface="Microsoft Sans Serif"/>
                <a:cs typeface="Microsoft Sans Serif"/>
              </a:rPr>
              <a:t> </a:t>
            </a:r>
            <a:r>
              <a:rPr sz="1850" spc="10" dirty="0" smtClean="0">
                <a:latin typeface="Microsoft Sans Serif"/>
                <a:cs typeface="Microsoft Sans Serif"/>
              </a:rPr>
              <a:t>р</a:t>
            </a:r>
            <a:r>
              <a:rPr lang="uk-UA" sz="1850" spc="10" dirty="0" smtClean="0">
                <a:latin typeface="Microsoft Sans Serif"/>
                <a:cs typeface="Microsoft Sans Serif"/>
              </a:rPr>
              <a:t>о</a:t>
            </a:r>
            <a:r>
              <a:rPr sz="1850" spc="10" dirty="0" smtClean="0">
                <a:latin typeface="Microsoft Sans Serif"/>
                <a:cs typeface="Microsoft Sans Serif"/>
              </a:rPr>
              <a:t>б</a:t>
            </a:r>
            <a:r>
              <a:rPr lang="uk-UA" sz="1850" spc="10" dirty="0" smtClean="0">
                <a:latin typeface="Microsoft Sans Serif"/>
                <a:cs typeface="Microsoft Sans Serif"/>
              </a:rPr>
              <a:t>і</a:t>
            </a:r>
            <a:r>
              <a:rPr sz="1850" spc="10" dirty="0" smtClean="0">
                <a:latin typeface="Microsoft Sans Serif"/>
                <a:cs typeface="Microsoft Sans Serif"/>
              </a:rPr>
              <a:t>т</a:t>
            </a:r>
            <a:endParaRPr sz="185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03149" y="4301412"/>
            <a:ext cx="2674620" cy="732155"/>
          </a:xfrm>
          <a:custGeom>
            <a:avLst/>
            <a:gdLst/>
            <a:ahLst/>
            <a:cxnLst/>
            <a:rect l="l" t="t" r="r" b="b"/>
            <a:pathLst>
              <a:path w="2674620" h="732154">
                <a:moveTo>
                  <a:pt x="0" y="731658"/>
                </a:moveTo>
                <a:lnTo>
                  <a:pt x="2674164" y="731658"/>
                </a:lnTo>
                <a:lnTo>
                  <a:pt x="2674164" y="0"/>
                </a:lnTo>
                <a:lnTo>
                  <a:pt x="0" y="0"/>
                </a:lnTo>
                <a:lnTo>
                  <a:pt x="0" y="7316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41389" y="4344814"/>
            <a:ext cx="2206442" cy="5872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5570">
              <a:lnSpc>
                <a:spcPct val="101400"/>
              </a:lnSpc>
              <a:spcBef>
                <a:spcPts val="95"/>
              </a:spcBef>
            </a:pPr>
            <a:r>
              <a:rPr sz="1850" spc="10" dirty="0" err="1" smtClean="0">
                <a:latin typeface="Microsoft Sans Serif"/>
                <a:cs typeface="Microsoft Sans Serif"/>
              </a:rPr>
              <a:t>Управл</a:t>
            </a:r>
            <a:r>
              <a:rPr lang="uk-UA" sz="1850" spc="10" dirty="0" err="1" smtClean="0">
                <a:latin typeface="Microsoft Sans Serif"/>
                <a:cs typeface="Microsoft Sans Serif"/>
              </a:rPr>
              <a:t>іння</a:t>
            </a:r>
            <a:r>
              <a:rPr sz="1850" spc="10" dirty="0" smtClean="0">
                <a:latin typeface="Microsoft Sans Serif"/>
                <a:cs typeface="Microsoft Sans Serif"/>
              </a:rPr>
              <a:t> </a:t>
            </a:r>
            <a:r>
              <a:rPr sz="1850" spc="15" dirty="0" smtClean="0">
                <a:latin typeface="Microsoft Sans Serif"/>
                <a:cs typeface="Microsoft Sans Serif"/>
              </a:rPr>
              <a:t> </a:t>
            </a:r>
            <a:r>
              <a:rPr lang="uk-UA" sz="1850" spc="10" dirty="0" err="1" smtClean="0">
                <a:latin typeface="Microsoft Sans Serif"/>
                <a:cs typeface="Microsoft Sans Serif"/>
              </a:rPr>
              <a:t>відхиленннями</a:t>
            </a:r>
            <a:endParaRPr sz="185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5314" y="4864206"/>
            <a:ext cx="2814955" cy="422275"/>
          </a:xfrm>
          <a:custGeom>
            <a:avLst/>
            <a:gdLst/>
            <a:ahLst/>
            <a:cxnLst/>
            <a:rect l="l" t="t" r="r" b="b"/>
            <a:pathLst>
              <a:path w="2814954" h="422275">
                <a:moveTo>
                  <a:pt x="0" y="422112"/>
                </a:moveTo>
                <a:lnTo>
                  <a:pt x="2814878" y="422112"/>
                </a:lnTo>
                <a:lnTo>
                  <a:pt x="2814878" y="0"/>
                </a:lnTo>
                <a:lnTo>
                  <a:pt x="0" y="0"/>
                </a:lnTo>
                <a:lnTo>
                  <a:pt x="0" y="42211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54818" y="4895784"/>
            <a:ext cx="2555875" cy="3007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5" dirty="0" err="1">
                <a:latin typeface="Microsoft Sans Serif"/>
                <a:cs typeface="Microsoft Sans Serif"/>
              </a:rPr>
              <a:t>Контроль</a:t>
            </a:r>
            <a:r>
              <a:rPr sz="1850" spc="-15" dirty="0">
                <a:latin typeface="Microsoft Sans Serif"/>
                <a:cs typeface="Microsoft Sans Serif"/>
              </a:rPr>
              <a:t> </a:t>
            </a:r>
            <a:r>
              <a:rPr lang="uk-UA" sz="1850" spc="10" dirty="0" smtClean="0">
                <a:latin typeface="Microsoft Sans Serif"/>
                <a:cs typeface="Microsoft Sans Serif"/>
              </a:rPr>
              <a:t>та</a:t>
            </a:r>
            <a:r>
              <a:rPr sz="1850" spc="-5" dirty="0" smtClean="0">
                <a:latin typeface="Microsoft Sans Serif"/>
                <a:cs typeface="Microsoft Sans Serif"/>
              </a:rPr>
              <a:t> </a:t>
            </a:r>
            <a:r>
              <a:rPr lang="uk-UA" sz="1850" spc="10" dirty="0" smtClean="0">
                <a:latin typeface="Microsoft Sans Serif"/>
                <a:cs typeface="Microsoft Sans Serif"/>
              </a:rPr>
              <a:t>звітність</a:t>
            </a:r>
            <a:endParaRPr sz="185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5314" y="5919468"/>
            <a:ext cx="2814955" cy="332783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407670">
              <a:lnSpc>
                <a:spcPct val="100000"/>
              </a:lnSpc>
              <a:spcBef>
                <a:spcPts val="375"/>
              </a:spcBef>
            </a:pPr>
            <a:r>
              <a:rPr sz="1850" spc="-10" dirty="0" err="1" smtClean="0">
                <a:latin typeface="Microsoft Sans Serif"/>
                <a:cs typeface="Microsoft Sans Serif"/>
              </a:rPr>
              <a:t>Закр</a:t>
            </a:r>
            <a:r>
              <a:rPr lang="uk-UA" sz="1850" spc="-10" dirty="0" err="1" smtClean="0">
                <a:latin typeface="Microsoft Sans Serif"/>
                <a:cs typeface="Microsoft Sans Serif"/>
              </a:rPr>
              <a:t>иття</a:t>
            </a:r>
            <a:r>
              <a:rPr sz="1850" spc="5" dirty="0" smtClean="0">
                <a:latin typeface="Microsoft Sans Serif"/>
                <a:cs typeface="Microsoft Sans Serif"/>
              </a:rPr>
              <a:t> </a:t>
            </a:r>
            <a:r>
              <a:rPr sz="1850" spc="-10" dirty="0" err="1" smtClean="0">
                <a:latin typeface="Microsoft Sans Serif"/>
                <a:cs typeface="Microsoft Sans Serif"/>
              </a:rPr>
              <a:t>про</a:t>
            </a:r>
            <a:r>
              <a:rPr lang="uk-UA" sz="1850" spc="-10" dirty="0" smtClean="0">
                <a:latin typeface="Microsoft Sans Serif"/>
                <a:cs typeface="Microsoft Sans Serif"/>
              </a:rPr>
              <a:t>є</a:t>
            </a:r>
            <a:r>
              <a:rPr sz="1850" spc="-10" dirty="0" err="1" smtClean="0">
                <a:latin typeface="Microsoft Sans Serif"/>
                <a:cs typeface="Microsoft Sans Serif"/>
              </a:rPr>
              <a:t>кт</a:t>
            </a:r>
            <a:r>
              <a:rPr lang="uk-UA" sz="1850" spc="-10" dirty="0" smtClean="0">
                <a:latin typeface="Microsoft Sans Serif"/>
                <a:cs typeface="Microsoft Sans Serif"/>
              </a:rPr>
              <a:t>у</a:t>
            </a:r>
            <a:endParaRPr sz="1850" dirty="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57299" y="1908147"/>
            <a:ext cx="7462520" cy="4786630"/>
            <a:chOff x="1057299" y="1908147"/>
            <a:chExt cx="7462520" cy="4786630"/>
          </a:xfrm>
        </p:grpSpPr>
        <p:sp>
          <p:nvSpPr>
            <p:cNvPr id="18" name="object 18"/>
            <p:cNvSpPr/>
            <p:nvPr/>
          </p:nvSpPr>
          <p:spPr>
            <a:xfrm>
              <a:off x="3231069" y="2612972"/>
              <a:ext cx="444500" cy="374015"/>
            </a:xfrm>
            <a:custGeom>
              <a:avLst/>
              <a:gdLst/>
              <a:ahLst/>
              <a:cxnLst/>
              <a:rect l="l" t="t" r="r" b="b"/>
              <a:pathLst>
                <a:path w="444500" h="374014">
                  <a:moveTo>
                    <a:pt x="0" y="0"/>
                  </a:moveTo>
                  <a:lnTo>
                    <a:pt x="443989" y="3735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52218" y="2961125"/>
              <a:ext cx="80645" cy="74295"/>
            </a:xfrm>
            <a:custGeom>
              <a:avLst/>
              <a:gdLst/>
              <a:ahLst/>
              <a:cxnLst/>
              <a:rect l="l" t="t" r="r" b="b"/>
              <a:pathLst>
                <a:path w="80645" h="74294">
                  <a:moveTo>
                    <a:pt x="35253" y="0"/>
                  </a:moveTo>
                  <a:lnTo>
                    <a:pt x="0" y="41992"/>
                  </a:lnTo>
                  <a:lnTo>
                    <a:pt x="80535" y="73959"/>
                  </a:lnTo>
                  <a:lnTo>
                    <a:pt x="352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07331" y="2612972"/>
              <a:ext cx="2802255" cy="411480"/>
            </a:xfrm>
            <a:custGeom>
              <a:avLst/>
              <a:gdLst/>
              <a:ahLst/>
              <a:cxnLst/>
              <a:rect l="l" t="t" r="r" b="b"/>
              <a:pathLst>
                <a:path w="2802254" h="411480">
                  <a:moveTo>
                    <a:pt x="2801671" y="0"/>
                  </a:moveTo>
                  <a:lnTo>
                    <a:pt x="0" y="411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32754" y="2995970"/>
              <a:ext cx="85725" cy="54610"/>
            </a:xfrm>
            <a:custGeom>
              <a:avLst/>
              <a:gdLst/>
              <a:ahLst/>
              <a:cxnLst/>
              <a:rect l="l" t="t" r="r" b="b"/>
              <a:pathLst>
                <a:path w="85725" h="54610">
                  <a:moveTo>
                    <a:pt x="77358" y="0"/>
                  </a:moveTo>
                  <a:lnTo>
                    <a:pt x="0" y="39113"/>
                  </a:lnTo>
                  <a:lnTo>
                    <a:pt x="85302" y="54203"/>
                  </a:lnTo>
                  <a:lnTo>
                    <a:pt x="77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2754" y="3738539"/>
              <a:ext cx="0" cy="347345"/>
            </a:xfrm>
            <a:custGeom>
              <a:avLst/>
              <a:gdLst/>
              <a:ahLst/>
              <a:cxnLst/>
              <a:rect l="l" t="t" r="r" b="b"/>
              <a:pathLst>
                <a:path h="347345">
                  <a:moveTo>
                    <a:pt x="0" y="0"/>
                  </a:moveTo>
                  <a:lnTo>
                    <a:pt x="0" y="3467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05346" y="4078453"/>
              <a:ext cx="55244" cy="82550"/>
            </a:xfrm>
            <a:custGeom>
              <a:avLst/>
              <a:gdLst/>
              <a:ahLst/>
              <a:cxnLst/>
              <a:rect l="l" t="t" r="r" b="b"/>
              <a:pathLst>
                <a:path w="55245" h="82550">
                  <a:moveTo>
                    <a:pt x="54815" y="0"/>
                  </a:moveTo>
                  <a:lnTo>
                    <a:pt x="0" y="0"/>
                  </a:lnTo>
                  <a:lnTo>
                    <a:pt x="27407" y="82198"/>
                  </a:lnTo>
                  <a:lnTo>
                    <a:pt x="54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28984" y="4582764"/>
              <a:ext cx="0" cy="206375"/>
            </a:xfrm>
            <a:custGeom>
              <a:avLst/>
              <a:gdLst/>
              <a:ahLst/>
              <a:cxnLst/>
              <a:rect l="l" t="t" r="r" b="b"/>
              <a:pathLst>
                <a:path h="206375">
                  <a:moveTo>
                    <a:pt x="0" y="0"/>
                  </a:moveTo>
                  <a:lnTo>
                    <a:pt x="0" y="2060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01576" y="4782007"/>
              <a:ext cx="55244" cy="82550"/>
            </a:xfrm>
            <a:custGeom>
              <a:avLst/>
              <a:gdLst/>
              <a:ahLst/>
              <a:cxnLst/>
              <a:rect l="l" t="t" r="r" b="b"/>
              <a:pathLst>
                <a:path w="55244" h="82550">
                  <a:moveTo>
                    <a:pt x="54815" y="0"/>
                  </a:moveTo>
                  <a:lnTo>
                    <a:pt x="0" y="0"/>
                  </a:lnTo>
                  <a:lnTo>
                    <a:pt x="27407" y="82198"/>
                  </a:lnTo>
                  <a:lnTo>
                    <a:pt x="54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7237" y="4658113"/>
              <a:ext cx="0" cy="206375"/>
            </a:xfrm>
            <a:custGeom>
              <a:avLst/>
              <a:gdLst/>
              <a:ahLst/>
              <a:cxnLst/>
              <a:rect l="l" t="t" r="r" b="b"/>
              <a:pathLst>
                <a:path h="206375">
                  <a:moveTo>
                    <a:pt x="0" y="2060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49829" y="4582764"/>
              <a:ext cx="55244" cy="82550"/>
            </a:xfrm>
            <a:custGeom>
              <a:avLst/>
              <a:gdLst/>
              <a:ahLst/>
              <a:cxnLst/>
              <a:rect l="l" t="t" r="r" b="b"/>
              <a:pathLst>
                <a:path w="55245" h="82550">
                  <a:moveTo>
                    <a:pt x="27407" y="0"/>
                  </a:moveTo>
                  <a:lnTo>
                    <a:pt x="0" y="82198"/>
                  </a:lnTo>
                  <a:lnTo>
                    <a:pt x="54815" y="82198"/>
                  </a:lnTo>
                  <a:lnTo>
                    <a:pt x="274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40193" y="4890613"/>
              <a:ext cx="492759" cy="184785"/>
            </a:xfrm>
            <a:custGeom>
              <a:avLst/>
              <a:gdLst/>
              <a:ahLst/>
              <a:cxnLst/>
              <a:rect l="l" t="t" r="r" b="b"/>
              <a:pathLst>
                <a:path w="492760" h="184785">
                  <a:moveTo>
                    <a:pt x="0" y="184649"/>
                  </a:moveTo>
                  <a:lnTo>
                    <a:pt x="4924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16556" y="4864206"/>
              <a:ext cx="86995" cy="54610"/>
            </a:xfrm>
            <a:custGeom>
              <a:avLst/>
              <a:gdLst/>
              <a:ahLst/>
              <a:cxnLst/>
              <a:rect l="l" t="t" r="r" b="b"/>
              <a:pathLst>
                <a:path w="86995" h="54610">
                  <a:moveTo>
                    <a:pt x="86593" y="0"/>
                  </a:moveTo>
                  <a:lnTo>
                    <a:pt x="0" y="3176"/>
                  </a:lnTo>
                  <a:lnTo>
                    <a:pt x="19265" y="54501"/>
                  </a:lnTo>
                  <a:lnTo>
                    <a:pt x="865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10799" y="4398214"/>
              <a:ext cx="492759" cy="184785"/>
            </a:xfrm>
            <a:custGeom>
              <a:avLst/>
              <a:gdLst/>
              <a:ahLst/>
              <a:cxnLst/>
              <a:rect l="l" t="t" r="r" b="b"/>
              <a:pathLst>
                <a:path w="492760" h="184785">
                  <a:moveTo>
                    <a:pt x="492350" y="1845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40193" y="4371708"/>
              <a:ext cx="86995" cy="54610"/>
            </a:xfrm>
            <a:custGeom>
              <a:avLst/>
              <a:gdLst/>
              <a:ahLst/>
              <a:cxnLst/>
              <a:rect l="l" t="t" r="r" b="b"/>
              <a:pathLst>
                <a:path w="86995" h="54610">
                  <a:moveTo>
                    <a:pt x="0" y="0"/>
                  </a:moveTo>
                  <a:lnTo>
                    <a:pt x="67427" y="54501"/>
                  </a:lnTo>
                  <a:lnTo>
                    <a:pt x="86593" y="3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08118" y="3419473"/>
              <a:ext cx="1832610" cy="882015"/>
            </a:xfrm>
            <a:custGeom>
              <a:avLst/>
              <a:gdLst/>
              <a:ahLst/>
              <a:cxnLst/>
              <a:rect l="l" t="t" r="r" b="b"/>
              <a:pathLst>
                <a:path w="1832609" h="882014">
                  <a:moveTo>
                    <a:pt x="1832163" y="8819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40193" y="3386812"/>
              <a:ext cx="86360" cy="60960"/>
            </a:xfrm>
            <a:custGeom>
              <a:avLst/>
              <a:gdLst/>
              <a:ahLst/>
              <a:cxnLst/>
              <a:rect l="l" t="t" r="r" b="b"/>
              <a:pathLst>
                <a:path w="86360" h="60960">
                  <a:moveTo>
                    <a:pt x="0" y="0"/>
                  </a:moveTo>
                  <a:lnTo>
                    <a:pt x="62164" y="60358"/>
                  </a:lnTo>
                  <a:lnTo>
                    <a:pt x="85997" y="11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32754" y="5286318"/>
              <a:ext cx="0" cy="558165"/>
            </a:xfrm>
            <a:custGeom>
              <a:avLst/>
              <a:gdLst/>
              <a:ahLst/>
              <a:cxnLst/>
              <a:rect l="l" t="t" r="r" b="b"/>
              <a:pathLst>
                <a:path h="558164">
                  <a:moveTo>
                    <a:pt x="0" y="0"/>
                  </a:moveTo>
                  <a:lnTo>
                    <a:pt x="0" y="5578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05346" y="5837269"/>
              <a:ext cx="55244" cy="82550"/>
            </a:xfrm>
            <a:custGeom>
              <a:avLst/>
              <a:gdLst/>
              <a:ahLst/>
              <a:cxnLst/>
              <a:rect l="l" t="t" r="r" b="b"/>
              <a:pathLst>
                <a:path w="55245" h="82550">
                  <a:moveTo>
                    <a:pt x="54815" y="0"/>
                  </a:moveTo>
                  <a:lnTo>
                    <a:pt x="0" y="0"/>
                  </a:lnTo>
                  <a:lnTo>
                    <a:pt x="27407" y="82198"/>
                  </a:lnTo>
                  <a:lnTo>
                    <a:pt x="54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58569" y="1909417"/>
              <a:ext cx="7459980" cy="4784090"/>
            </a:xfrm>
            <a:custGeom>
              <a:avLst/>
              <a:gdLst/>
              <a:ahLst/>
              <a:cxnLst/>
              <a:rect l="l" t="t" r="r" b="b"/>
              <a:pathLst>
                <a:path w="7459980" h="4784090">
                  <a:moveTo>
                    <a:pt x="0" y="844225"/>
                  </a:moveTo>
                  <a:lnTo>
                    <a:pt x="7459558" y="844225"/>
                  </a:lnTo>
                </a:path>
                <a:path w="7459980" h="4784090">
                  <a:moveTo>
                    <a:pt x="0" y="1969892"/>
                  </a:moveTo>
                  <a:lnTo>
                    <a:pt x="7459558" y="1979223"/>
                  </a:lnTo>
                </a:path>
                <a:path w="7459980" h="4784090">
                  <a:moveTo>
                    <a:pt x="0" y="3517572"/>
                  </a:moveTo>
                  <a:lnTo>
                    <a:pt x="7459558" y="3517572"/>
                  </a:lnTo>
                </a:path>
                <a:path w="7459980" h="4784090">
                  <a:moveTo>
                    <a:pt x="0" y="4783920"/>
                  </a:moveTo>
                  <a:lnTo>
                    <a:pt x="7459558" y="4783920"/>
                  </a:lnTo>
                </a:path>
                <a:path w="7459980" h="4784090">
                  <a:moveTo>
                    <a:pt x="2674184" y="0"/>
                  </a:moveTo>
                  <a:lnTo>
                    <a:pt x="2238238" y="2445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1069" y="2126728"/>
              <a:ext cx="85725" cy="64135"/>
            </a:xfrm>
            <a:custGeom>
              <a:avLst/>
              <a:gdLst/>
              <a:ahLst/>
              <a:cxnLst/>
              <a:rect l="l" t="t" r="r" b="b"/>
              <a:pathLst>
                <a:path w="85725" h="64135">
                  <a:moveTo>
                    <a:pt x="58291" y="0"/>
                  </a:moveTo>
                  <a:lnTo>
                    <a:pt x="0" y="64130"/>
                  </a:lnTo>
                  <a:lnTo>
                    <a:pt x="85103" y="47750"/>
                  </a:lnTo>
                  <a:lnTo>
                    <a:pt x="582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32754" y="1909417"/>
              <a:ext cx="2801620" cy="274320"/>
            </a:xfrm>
            <a:custGeom>
              <a:avLst/>
              <a:gdLst/>
              <a:ahLst/>
              <a:cxnLst/>
              <a:rect l="l" t="t" r="r" b="b"/>
              <a:pathLst>
                <a:path w="2801620" h="274319">
                  <a:moveTo>
                    <a:pt x="0" y="0"/>
                  </a:moveTo>
                  <a:lnTo>
                    <a:pt x="2801174" y="274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24495" y="2155517"/>
              <a:ext cx="85090" cy="54610"/>
            </a:xfrm>
            <a:custGeom>
              <a:avLst/>
              <a:gdLst/>
              <a:ahLst/>
              <a:cxnLst/>
              <a:rect l="l" t="t" r="r" b="b"/>
              <a:pathLst>
                <a:path w="85090" h="54610">
                  <a:moveTo>
                    <a:pt x="5362" y="0"/>
                  </a:moveTo>
                  <a:lnTo>
                    <a:pt x="0" y="54600"/>
                  </a:lnTo>
                  <a:lnTo>
                    <a:pt x="84507" y="35341"/>
                  </a:lnTo>
                  <a:lnTo>
                    <a:pt x="53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286597" y="1469325"/>
            <a:ext cx="230832" cy="11245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lang="uk-UA" sz="1550" dirty="0" smtClean="0">
                <a:latin typeface="Arial"/>
                <a:cs typeface="Arial"/>
              </a:rPr>
              <a:t>Ініціація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67430" y="2716602"/>
            <a:ext cx="243656" cy="1475628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 marR="5080" indent="69850">
              <a:lnSpc>
                <a:spcPts val="1880"/>
              </a:lnSpc>
              <a:spcBef>
                <a:spcPts val="10"/>
              </a:spcBef>
            </a:pPr>
            <a:r>
              <a:rPr lang="uk-UA" sz="1550" b="1" spc="5" dirty="0" smtClean="0">
                <a:solidFill>
                  <a:srgbClr val="000080"/>
                </a:solidFill>
                <a:latin typeface="Arial"/>
                <a:cs typeface="Arial"/>
              </a:rPr>
              <a:t>Планування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86756" y="3885761"/>
            <a:ext cx="436017" cy="2799080"/>
          </a:xfrm>
          <a:prstGeom prst="rect">
            <a:avLst/>
          </a:prstGeom>
        </p:spPr>
        <p:txBody>
          <a:bodyPr vert="vert270" wrap="square" lIns="0" tIns="16510" rIns="0" bIns="0" rtlCol="0">
            <a:spAutoFit/>
          </a:bodyPr>
          <a:lstStyle/>
          <a:p>
            <a:pPr marL="12700" marR="5080" indent="1201420">
              <a:lnSpc>
                <a:spcPts val="1730"/>
              </a:lnSpc>
              <a:spcBef>
                <a:spcPts val="130"/>
              </a:spcBef>
            </a:pPr>
            <a:r>
              <a:rPr lang="uk-UA" sz="1550" b="1" dirty="0" smtClean="0">
                <a:solidFill>
                  <a:srgbClr val="000080"/>
                </a:solidFill>
                <a:latin typeface="Arial"/>
                <a:cs typeface="Arial"/>
              </a:rPr>
              <a:t>Виконання</a:t>
            </a:r>
            <a:r>
              <a:rPr sz="1550" b="1" dirty="0" smtClean="0">
                <a:solidFill>
                  <a:srgbClr val="000080"/>
                </a:solidFill>
                <a:latin typeface="Arial"/>
                <a:cs typeface="Arial"/>
              </a:rPr>
              <a:t>  </a:t>
            </a:r>
            <a:r>
              <a:rPr sz="1550" b="1" spc="5" dirty="0" err="1" smtClean="0">
                <a:solidFill>
                  <a:srgbClr val="000080"/>
                </a:solidFill>
                <a:latin typeface="Arial"/>
                <a:cs typeface="Arial"/>
              </a:rPr>
              <a:t>Заверш</a:t>
            </a:r>
            <a:r>
              <a:rPr lang="uk-UA" sz="1550" b="1" spc="5" dirty="0" err="1" smtClean="0">
                <a:solidFill>
                  <a:srgbClr val="000080"/>
                </a:solidFill>
                <a:latin typeface="Arial"/>
                <a:cs typeface="Arial"/>
              </a:rPr>
              <a:t>ення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58569" y="1337203"/>
            <a:ext cx="7459980" cy="5356225"/>
          </a:xfrm>
          <a:custGeom>
            <a:avLst/>
            <a:gdLst/>
            <a:ahLst/>
            <a:cxnLst/>
            <a:rect l="l" t="t" r="r" b="b"/>
            <a:pathLst>
              <a:path w="7459980" h="5356225">
                <a:moveTo>
                  <a:pt x="0" y="0"/>
                </a:moveTo>
                <a:lnTo>
                  <a:pt x="7459558" y="0"/>
                </a:lnTo>
                <a:lnTo>
                  <a:pt x="7459558" y="53561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5516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0" dirty="0"/>
              <a:t>П</a:t>
            </a:r>
            <a:r>
              <a:rPr sz="4000" spc="-105" dirty="0"/>
              <a:t>р</a:t>
            </a:r>
            <a:r>
              <a:rPr sz="4000" spc="-190" dirty="0"/>
              <a:t>е</a:t>
            </a:r>
            <a:r>
              <a:rPr sz="4000" spc="-105" dirty="0"/>
              <a:t>д</a:t>
            </a:r>
            <a:r>
              <a:rPr sz="4000" spc="-125" dirty="0"/>
              <a:t>і</a:t>
            </a:r>
            <a:r>
              <a:rPr sz="4000" spc="-114" dirty="0"/>
              <a:t>н</a:t>
            </a:r>
            <a:r>
              <a:rPr sz="4000" spc="-150" dirty="0"/>
              <a:t>в</a:t>
            </a:r>
            <a:r>
              <a:rPr sz="4000" spc="-105" dirty="0"/>
              <a:t>е</a:t>
            </a:r>
            <a:r>
              <a:rPr sz="4000" spc="-100" dirty="0"/>
              <a:t>сти</a:t>
            </a:r>
            <a:r>
              <a:rPr sz="4000" spc="-105" dirty="0"/>
              <a:t>ц</a:t>
            </a:r>
            <a:r>
              <a:rPr sz="4000" spc="-125" dirty="0"/>
              <a:t>і</a:t>
            </a:r>
            <a:r>
              <a:rPr sz="4000" spc="-100" dirty="0"/>
              <a:t>й</a:t>
            </a:r>
            <a:r>
              <a:rPr sz="4000" spc="-114" dirty="0"/>
              <a:t>н</a:t>
            </a:r>
            <a:r>
              <a:rPr sz="4000" spc="-5" dirty="0"/>
              <a:t>а</a:t>
            </a:r>
            <a:r>
              <a:rPr sz="4000" spc="-165" dirty="0"/>
              <a:t> </a:t>
            </a:r>
            <a:r>
              <a:rPr sz="4000" spc="-100" dirty="0"/>
              <a:t>с</a:t>
            </a:r>
            <a:r>
              <a:rPr sz="4000" spc="-145" dirty="0"/>
              <a:t>т</a:t>
            </a:r>
            <a:r>
              <a:rPr sz="4000" spc="-105" dirty="0"/>
              <a:t>ад</a:t>
            </a:r>
            <a:r>
              <a:rPr sz="4000" spc="-125" dirty="0"/>
              <a:t>і</a:t>
            </a:r>
            <a:r>
              <a:rPr sz="4000" spc="-5" dirty="0"/>
              <a:t>я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3514" y="2664650"/>
            <a:ext cx="1199515" cy="764540"/>
          </a:xfrm>
          <a:custGeom>
            <a:avLst/>
            <a:gdLst/>
            <a:ahLst/>
            <a:cxnLst/>
            <a:rect l="l" t="t" r="r" b="b"/>
            <a:pathLst>
              <a:path w="1199514" h="764539">
                <a:moveTo>
                  <a:pt x="0" y="764314"/>
                </a:moveTo>
                <a:lnTo>
                  <a:pt x="1199400" y="764314"/>
                </a:lnTo>
                <a:lnTo>
                  <a:pt x="1199400" y="0"/>
                </a:lnTo>
                <a:lnTo>
                  <a:pt x="0" y="0"/>
                </a:lnTo>
                <a:lnTo>
                  <a:pt x="0" y="764314"/>
                </a:lnTo>
                <a:close/>
              </a:path>
            </a:pathLst>
          </a:custGeom>
          <a:ln w="4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3514" y="2664650"/>
            <a:ext cx="1199515" cy="682238"/>
          </a:xfrm>
          <a:prstGeom prst="rect">
            <a:avLst/>
          </a:prstGeom>
          <a:ln w="4436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39395" marR="123825" indent="-108585">
              <a:lnSpc>
                <a:spcPct val="100000"/>
              </a:lnSpc>
              <a:spcBef>
                <a:spcPts val="280"/>
              </a:spcBef>
            </a:pPr>
            <a:r>
              <a:rPr sz="2100" spc="-140" dirty="0" err="1" smtClean="0">
                <a:latin typeface="Microsoft Sans Serif"/>
                <a:cs typeface="Microsoft Sans Serif"/>
              </a:rPr>
              <a:t>Нау</a:t>
            </a:r>
            <a:r>
              <a:rPr lang="uk-UA" sz="2100" spc="-150" dirty="0" err="1" smtClean="0">
                <a:latin typeface="Microsoft Sans Serif"/>
                <a:cs typeface="Microsoft Sans Serif"/>
              </a:rPr>
              <a:t>кова</a:t>
            </a:r>
            <a:r>
              <a:rPr sz="2100" spc="-85" dirty="0" smtClean="0">
                <a:latin typeface="Microsoft Sans Serif"/>
                <a:cs typeface="Microsoft Sans Serif"/>
              </a:rPr>
              <a:t>  </a:t>
            </a:r>
            <a:r>
              <a:rPr sz="2100" spc="-120" dirty="0" err="1" smtClean="0">
                <a:latin typeface="Microsoft Sans Serif"/>
                <a:cs typeface="Microsoft Sans Serif"/>
              </a:rPr>
              <a:t>стат</a:t>
            </a:r>
            <a:r>
              <a:rPr lang="uk-UA" sz="2100" spc="-120" dirty="0" smtClean="0">
                <a:latin typeface="Microsoft Sans Serif"/>
                <a:cs typeface="Microsoft Sans Serif"/>
              </a:rPr>
              <a:t>т</a:t>
            </a:r>
            <a:r>
              <a:rPr sz="2100" spc="-120" dirty="0" smtClean="0">
                <a:latin typeface="Microsoft Sans Serif"/>
                <a:cs typeface="Microsoft Sans Serif"/>
              </a:rPr>
              <a:t>я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519" y="2801621"/>
            <a:ext cx="961390" cy="663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4629" marR="5080" indent="-202565">
              <a:lnSpc>
                <a:spcPct val="100000"/>
              </a:lnSpc>
              <a:spcBef>
                <a:spcPts val="90"/>
              </a:spcBef>
            </a:pPr>
            <a:r>
              <a:rPr sz="2100" spc="-140" dirty="0" err="1" smtClean="0">
                <a:latin typeface="Microsoft Sans Serif"/>
                <a:cs typeface="Microsoft Sans Serif"/>
              </a:rPr>
              <a:t>Нау</a:t>
            </a:r>
            <a:r>
              <a:rPr lang="uk-UA" sz="2100" spc="-150" dirty="0" err="1" smtClean="0">
                <a:latin typeface="Microsoft Sans Serif"/>
                <a:cs typeface="Microsoft Sans Serif"/>
              </a:rPr>
              <a:t>кова</a:t>
            </a:r>
            <a:r>
              <a:rPr sz="2100" spc="-85" dirty="0" smtClean="0">
                <a:latin typeface="Microsoft Sans Serif"/>
                <a:cs typeface="Microsoft Sans Serif"/>
              </a:rPr>
              <a:t>  </a:t>
            </a:r>
            <a:r>
              <a:rPr lang="uk-UA" sz="2100" spc="-135" dirty="0" smtClean="0">
                <a:latin typeface="Microsoft Sans Serif"/>
                <a:cs typeface="Microsoft Sans Serif"/>
              </a:rPr>
              <a:t>і</a:t>
            </a:r>
            <a:r>
              <a:rPr sz="2100" spc="-135" dirty="0" err="1" smtClean="0">
                <a:latin typeface="Microsoft Sans Serif"/>
                <a:cs typeface="Microsoft Sans Serif"/>
              </a:rPr>
              <a:t>дея</a:t>
            </a:r>
            <a:endParaRPr sz="21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91220" y="2156429"/>
            <a:ext cx="4682490" cy="1781175"/>
            <a:chOff x="1391220" y="2156429"/>
            <a:chExt cx="4682490" cy="1781175"/>
          </a:xfrm>
        </p:grpSpPr>
        <p:sp>
          <p:nvSpPr>
            <p:cNvPr id="8" name="object 8"/>
            <p:cNvSpPr/>
            <p:nvPr/>
          </p:nvSpPr>
          <p:spPr>
            <a:xfrm>
              <a:off x="1393760" y="3046922"/>
              <a:ext cx="351790" cy="0"/>
            </a:xfrm>
            <a:custGeom>
              <a:avLst/>
              <a:gdLst/>
              <a:ahLst/>
              <a:cxnLst/>
              <a:rect l="l" t="t" r="r" b="b"/>
              <a:pathLst>
                <a:path w="351789">
                  <a:moveTo>
                    <a:pt x="0" y="0"/>
                  </a:moveTo>
                  <a:lnTo>
                    <a:pt x="351293" y="0"/>
                  </a:lnTo>
                </a:path>
              </a:pathLst>
            </a:custGeom>
            <a:ln w="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33375" y="2994514"/>
              <a:ext cx="140335" cy="105410"/>
            </a:xfrm>
            <a:custGeom>
              <a:avLst/>
              <a:gdLst/>
              <a:ahLst/>
              <a:cxnLst/>
              <a:rect l="l" t="t" r="r" b="b"/>
              <a:pathLst>
                <a:path w="140335" h="105410">
                  <a:moveTo>
                    <a:pt x="0" y="0"/>
                  </a:moveTo>
                  <a:lnTo>
                    <a:pt x="0" y="104815"/>
                  </a:lnTo>
                  <a:lnTo>
                    <a:pt x="140138" y="52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2771" y="2158652"/>
              <a:ext cx="2639060" cy="1776730"/>
            </a:xfrm>
            <a:custGeom>
              <a:avLst/>
              <a:gdLst/>
              <a:ahLst/>
              <a:cxnLst/>
              <a:rect l="l" t="t" r="r" b="b"/>
              <a:pathLst>
                <a:path w="2639060" h="1776729">
                  <a:moveTo>
                    <a:pt x="0" y="888269"/>
                  </a:moveTo>
                  <a:lnTo>
                    <a:pt x="1319296" y="0"/>
                  </a:lnTo>
                  <a:lnTo>
                    <a:pt x="2638593" y="888269"/>
                  </a:lnTo>
                  <a:lnTo>
                    <a:pt x="1319296" y="1776349"/>
                  </a:lnTo>
                  <a:lnTo>
                    <a:pt x="0" y="888269"/>
                  </a:lnTo>
                  <a:close/>
                </a:path>
              </a:pathLst>
            </a:custGeom>
            <a:ln w="44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30124" y="2369639"/>
            <a:ext cx="84391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185" dirty="0" err="1" smtClean="0">
                <a:latin typeface="Microsoft Sans Serif"/>
                <a:cs typeface="Microsoft Sans Serif"/>
              </a:rPr>
              <a:t>О</a:t>
            </a:r>
            <a:r>
              <a:rPr sz="2100" spc="-140" dirty="0" err="1" smtClean="0">
                <a:latin typeface="Microsoft Sans Serif"/>
                <a:cs typeface="Microsoft Sans Serif"/>
              </a:rPr>
              <a:t>ц</a:t>
            </a:r>
            <a:r>
              <a:rPr lang="uk-UA" sz="2100" spc="-135" dirty="0">
                <a:latin typeface="Microsoft Sans Serif"/>
                <a:cs typeface="Microsoft Sans Serif"/>
              </a:rPr>
              <a:t>і</a:t>
            </a:r>
            <a:r>
              <a:rPr sz="2100" spc="-140" dirty="0" err="1" smtClean="0">
                <a:latin typeface="Microsoft Sans Serif"/>
                <a:cs typeface="Microsoft Sans Serif"/>
              </a:rPr>
              <a:t>н</a:t>
            </a:r>
            <a:r>
              <a:rPr sz="2100" spc="-235" dirty="0" err="1" smtClean="0">
                <a:latin typeface="Microsoft Sans Serif"/>
                <a:cs typeface="Microsoft Sans Serif"/>
              </a:rPr>
              <a:t>к</a:t>
            </a:r>
            <a:r>
              <a:rPr sz="2100" spc="-135" dirty="0" err="1" smtClean="0">
                <a:latin typeface="Microsoft Sans Serif"/>
                <a:cs typeface="Microsoft Sans Serif"/>
              </a:rPr>
              <a:t>а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7821" y="2688641"/>
            <a:ext cx="1888489" cy="9810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uk-UA" sz="2100" spc="-155" dirty="0">
                <a:latin typeface="Microsoft Sans Serif"/>
                <a:cs typeface="Microsoft Sans Serif"/>
              </a:rPr>
              <a:t>е</a:t>
            </a:r>
            <a:r>
              <a:rPr lang="uk-UA" sz="2100" spc="-155" dirty="0" smtClean="0">
                <a:latin typeface="Microsoft Sans Serif"/>
                <a:cs typeface="Microsoft Sans Serif"/>
              </a:rPr>
              <a:t>кономічної перспективності </a:t>
            </a:r>
            <a:r>
              <a:rPr lang="uk-UA" sz="2100" spc="-155" dirty="0" err="1" smtClean="0">
                <a:latin typeface="Microsoft Sans Serif"/>
                <a:cs typeface="Microsoft Sans Serif"/>
              </a:rPr>
              <a:t>проєкту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07885" y="2551006"/>
            <a:ext cx="1679575" cy="991869"/>
          </a:xfrm>
          <a:custGeom>
            <a:avLst/>
            <a:gdLst/>
            <a:ahLst/>
            <a:cxnLst/>
            <a:rect l="l" t="t" r="r" b="b"/>
            <a:pathLst>
              <a:path w="1679575" h="991870">
                <a:moveTo>
                  <a:pt x="0" y="991508"/>
                </a:moveTo>
                <a:lnTo>
                  <a:pt x="1679170" y="991508"/>
                </a:lnTo>
                <a:lnTo>
                  <a:pt x="1679170" y="0"/>
                </a:lnTo>
                <a:lnTo>
                  <a:pt x="0" y="0"/>
                </a:lnTo>
                <a:lnTo>
                  <a:pt x="0" y="991508"/>
                </a:lnTo>
                <a:close/>
              </a:path>
            </a:pathLst>
          </a:custGeom>
          <a:ln w="4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07885" y="2551006"/>
            <a:ext cx="1679575" cy="797013"/>
          </a:xfrm>
          <a:prstGeom prst="rect">
            <a:avLst/>
          </a:prstGeom>
          <a:ln w="4449">
            <a:solidFill>
              <a:srgbClr val="000000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59690" marR="52705" indent="290195">
              <a:lnSpc>
                <a:spcPct val="100000"/>
              </a:lnSpc>
              <a:spcBef>
                <a:spcPts val="1175"/>
              </a:spcBef>
            </a:pPr>
            <a:r>
              <a:rPr sz="2100" spc="-145" dirty="0" err="1" smtClean="0">
                <a:latin typeface="Microsoft Sans Serif"/>
                <a:cs typeface="Microsoft Sans Serif"/>
              </a:rPr>
              <a:t>Нау</a:t>
            </a:r>
            <a:r>
              <a:rPr lang="uk-UA" sz="2100" spc="-145" dirty="0" err="1" smtClean="0">
                <a:latin typeface="Microsoft Sans Serif"/>
                <a:cs typeface="Microsoft Sans Serif"/>
              </a:rPr>
              <a:t>кові</a:t>
            </a:r>
            <a:r>
              <a:rPr lang="uk-UA" sz="2100" spc="-145" dirty="0" smtClean="0">
                <a:latin typeface="Microsoft Sans Serif"/>
                <a:cs typeface="Microsoft Sans Serif"/>
              </a:rPr>
              <a:t> дослідження</a:t>
            </a:r>
            <a:endParaRPr sz="2100" dirty="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1573" y="2994514"/>
            <a:ext cx="5936615" cy="2320925"/>
            <a:chOff x="671573" y="2994514"/>
            <a:chExt cx="5936615" cy="2320925"/>
          </a:xfrm>
        </p:grpSpPr>
        <p:sp>
          <p:nvSpPr>
            <p:cNvPr id="16" name="object 16"/>
            <p:cNvSpPr/>
            <p:nvPr/>
          </p:nvSpPr>
          <p:spPr>
            <a:xfrm>
              <a:off x="3072948" y="3046922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363" y="0"/>
                  </a:lnTo>
                </a:path>
              </a:pathLst>
            </a:custGeom>
            <a:ln w="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92633" y="2994514"/>
              <a:ext cx="140335" cy="105410"/>
            </a:xfrm>
            <a:custGeom>
              <a:avLst/>
              <a:gdLst/>
              <a:ahLst/>
              <a:cxnLst/>
              <a:rect l="l" t="t" r="r" b="b"/>
              <a:pathLst>
                <a:path w="140335" h="105410">
                  <a:moveTo>
                    <a:pt x="0" y="0"/>
                  </a:moveTo>
                  <a:lnTo>
                    <a:pt x="0" y="104815"/>
                  </a:lnTo>
                  <a:lnTo>
                    <a:pt x="140138" y="52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71365" y="3046922"/>
              <a:ext cx="408305" cy="0"/>
            </a:xfrm>
            <a:custGeom>
              <a:avLst/>
              <a:gdLst/>
              <a:ahLst/>
              <a:cxnLst/>
              <a:rect l="l" t="t" r="r" b="b"/>
              <a:pathLst>
                <a:path w="408304">
                  <a:moveTo>
                    <a:pt x="0" y="0"/>
                  </a:moveTo>
                  <a:lnTo>
                    <a:pt x="408059" y="0"/>
                  </a:lnTo>
                </a:path>
              </a:pathLst>
            </a:custGeom>
            <a:ln w="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67746" y="2994514"/>
              <a:ext cx="140335" cy="105410"/>
            </a:xfrm>
            <a:custGeom>
              <a:avLst/>
              <a:gdLst/>
              <a:ahLst/>
              <a:cxnLst/>
              <a:rect l="l" t="t" r="r" b="b"/>
              <a:pathLst>
                <a:path w="140334" h="105410">
                  <a:moveTo>
                    <a:pt x="0" y="0"/>
                  </a:moveTo>
                  <a:lnTo>
                    <a:pt x="0" y="104815"/>
                  </a:lnTo>
                  <a:lnTo>
                    <a:pt x="140138" y="52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4113" y="4505484"/>
              <a:ext cx="1463675" cy="807720"/>
            </a:xfrm>
            <a:custGeom>
              <a:avLst/>
              <a:gdLst/>
              <a:ahLst/>
              <a:cxnLst/>
              <a:rect l="l" t="t" r="r" b="b"/>
              <a:pathLst>
                <a:path w="1463675" h="807720">
                  <a:moveTo>
                    <a:pt x="0" y="807379"/>
                  </a:moveTo>
                  <a:lnTo>
                    <a:pt x="1463276" y="807379"/>
                  </a:lnTo>
                  <a:lnTo>
                    <a:pt x="1463276" y="0"/>
                  </a:lnTo>
                  <a:lnTo>
                    <a:pt x="0" y="0"/>
                  </a:lnTo>
                  <a:lnTo>
                    <a:pt x="0" y="807379"/>
                  </a:lnTo>
                  <a:close/>
                </a:path>
              </a:pathLst>
            </a:custGeom>
            <a:ln w="44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74113" y="4505484"/>
            <a:ext cx="1463675" cy="704039"/>
          </a:xfrm>
          <a:prstGeom prst="rect">
            <a:avLst/>
          </a:prstGeom>
          <a:ln w="4460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07950" marR="100330" indent="155575">
              <a:lnSpc>
                <a:spcPct val="100000"/>
              </a:lnSpc>
              <a:spcBef>
                <a:spcPts val="450"/>
              </a:spcBef>
            </a:pPr>
            <a:r>
              <a:rPr sz="2100" spc="-140" dirty="0" err="1" smtClean="0">
                <a:latin typeface="Microsoft Sans Serif"/>
                <a:cs typeface="Microsoft Sans Serif"/>
              </a:rPr>
              <a:t>Нау</a:t>
            </a:r>
            <a:r>
              <a:rPr lang="uk-UA" sz="2100" spc="-140" dirty="0" err="1" smtClean="0">
                <a:latin typeface="Microsoft Sans Serif"/>
                <a:cs typeface="Microsoft Sans Serif"/>
              </a:rPr>
              <a:t>кова</a:t>
            </a:r>
            <a:r>
              <a:rPr lang="uk-UA" sz="2100" spc="-140" dirty="0" smtClean="0">
                <a:latin typeface="Microsoft Sans Serif"/>
                <a:cs typeface="Microsoft Sans Serif"/>
              </a:rPr>
              <a:t> розробка</a:t>
            </a:r>
            <a:endParaRPr sz="2100" dirty="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1696" y="1940975"/>
            <a:ext cx="8161020" cy="3375025"/>
            <a:chOff x="431696" y="1940975"/>
            <a:chExt cx="8161020" cy="3375025"/>
          </a:xfrm>
        </p:grpSpPr>
        <p:sp>
          <p:nvSpPr>
            <p:cNvPr id="23" name="object 23"/>
            <p:cNvSpPr/>
            <p:nvPr/>
          </p:nvSpPr>
          <p:spPr>
            <a:xfrm>
              <a:off x="913990" y="1943515"/>
              <a:ext cx="3838575" cy="695960"/>
            </a:xfrm>
            <a:custGeom>
              <a:avLst/>
              <a:gdLst/>
              <a:ahLst/>
              <a:cxnLst/>
              <a:rect l="l" t="t" r="r" b="b"/>
              <a:pathLst>
                <a:path w="3838575" h="695960">
                  <a:moveTo>
                    <a:pt x="3838078" y="188743"/>
                  </a:moveTo>
                  <a:lnTo>
                    <a:pt x="3838078" y="0"/>
                  </a:lnTo>
                  <a:lnTo>
                    <a:pt x="0" y="0"/>
                  </a:lnTo>
                  <a:lnTo>
                    <a:pt x="0" y="695539"/>
                  </a:lnTo>
                </a:path>
              </a:pathLst>
            </a:custGeom>
            <a:ln w="45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7277" y="2625952"/>
              <a:ext cx="93980" cy="157480"/>
            </a:xfrm>
            <a:custGeom>
              <a:avLst/>
              <a:gdLst/>
              <a:ahLst/>
              <a:cxnLst/>
              <a:rect l="l" t="t" r="r" b="b"/>
              <a:pathLst>
                <a:path w="93980" h="157480">
                  <a:moveTo>
                    <a:pt x="93425" y="0"/>
                  </a:moveTo>
                  <a:lnTo>
                    <a:pt x="0" y="0"/>
                  </a:lnTo>
                  <a:lnTo>
                    <a:pt x="46712" y="157222"/>
                  </a:lnTo>
                  <a:lnTo>
                    <a:pt x="934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4236" y="3046921"/>
              <a:ext cx="8155940" cy="1607820"/>
            </a:xfrm>
            <a:custGeom>
              <a:avLst/>
              <a:gdLst/>
              <a:ahLst/>
              <a:cxnLst/>
              <a:rect l="l" t="t" r="r" b="b"/>
              <a:pathLst>
                <a:path w="8155940" h="1607820">
                  <a:moveTo>
                    <a:pt x="7841259" y="0"/>
                  </a:moveTo>
                  <a:lnTo>
                    <a:pt x="8155893" y="0"/>
                  </a:lnTo>
                  <a:lnTo>
                    <a:pt x="8155893" y="1034669"/>
                  </a:lnTo>
                  <a:lnTo>
                    <a:pt x="0" y="1034669"/>
                  </a:lnTo>
                  <a:lnTo>
                    <a:pt x="0" y="1596644"/>
                  </a:lnTo>
                  <a:lnTo>
                    <a:pt x="111552" y="1607544"/>
                  </a:lnTo>
                </a:path>
              </a:pathLst>
            </a:custGeom>
            <a:ln w="45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0099" y="4601109"/>
              <a:ext cx="144145" cy="104775"/>
            </a:xfrm>
            <a:custGeom>
              <a:avLst/>
              <a:gdLst/>
              <a:ahLst/>
              <a:cxnLst/>
              <a:rect l="l" t="t" r="r" b="b"/>
              <a:pathLst>
                <a:path w="144145" h="104775">
                  <a:moveTo>
                    <a:pt x="8107" y="0"/>
                  </a:moveTo>
                  <a:lnTo>
                    <a:pt x="0" y="104435"/>
                  </a:lnTo>
                  <a:lnTo>
                    <a:pt x="143658" y="65870"/>
                  </a:lnTo>
                  <a:lnTo>
                    <a:pt x="81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5186" y="4505484"/>
              <a:ext cx="1943100" cy="807720"/>
            </a:xfrm>
            <a:custGeom>
              <a:avLst/>
              <a:gdLst/>
              <a:ahLst/>
              <a:cxnLst/>
              <a:rect l="l" t="t" r="r" b="b"/>
              <a:pathLst>
                <a:path w="1943100" h="807720">
                  <a:moveTo>
                    <a:pt x="1942979" y="0"/>
                  </a:moveTo>
                  <a:lnTo>
                    <a:pt x="0" y="0"/>
                  </a:lnTo>
                  <a:lnTo>
                    <a:pt x="0" y="807379"/>
                  </a:lnTo>
                  <a:lnTo>
                    <a:pt x="1942979" y="807379"/>
                  </a:lnTo>
                  <a:lnTo>
                    <a:pt x="194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75186" y="4505484"/>
              <a:ext cx="1943100" cy="807720"/>
            </a:xfrm>
            <a:custGeom>
              <a:avLst/>
              <a:gdLst/>
              <a:ahLst/>
              <a:cxnLst/>
              <a:rect l="l" t="t" r="r" b="b"/>
              <a:pathLst>
                <a:path w="1943100" h="807720">
                  <a:moveTo>
                    <a:pt x="0" y="807379"/>
                  </a:moveTo>
                  <a:lnTo>
                    <a:pt x="1942979" y="807379"/>
                  </a:lnTo>
                  <a:lnTo>
                    <a:pt x="1942979" y="0"/>
                  </a:lnTo>
                  <a:lnTo>
                    <a:pt x="0" y="0"/>
                  </a:lnTo>
                  <a:lnTo>
                    <a:pt x="0" y="807379"/>
                  </a:lnTo>
                  <a:close/>
                </a:path>
              </a:pathLst>
            </a:custGeom>
            <a:ln w="44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75186" y="4505484"/>
            <a:ext cx="1943100" cy="730969"/>
          </a:xfrm>
          <a:prstGeom prst="rect">
            <a:avLst/>
          </a:prstGeom>
          <a:ln w="449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uk-UA" sz="1800" spc="-120" dirty="0" smtClean="0">
                <a:latin typeface="Microsoft Sans Serif"/>
                <a:cs typeface="Microsoft Sans Serif"/>
              </a:rPr>
              <a:t>Дослідно-конструкторські роботи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989672" y="4220697"/>
            <a:ext cx="2044064" cy="1377315"/>
            <a:chOff x="4989672" y="4220697"/>
            <a:chExt cx="2044064" cy="1377315"/>
          </a:xfrm>
        </p:grpSpPr>
        <p:sp>
          <p:nvSpPr>
            <p:cNvPr id="31" name="object 31"/>
            <p:cNvSpPr/>
            <p:nvPr/>
          </p:nvSpPr>
          <p:spPr>
            <a:xfrm>
              <a:off x="4991894" y="4222920"/>
              <a:ext cx="2039620" cy="1372870"/>
            </a:xfrm>
            <a:custGeom>
              <a:avLst/>
              <a:gdLst/>
              <a:ahLst/>
              <a:cxnLst/>
              <a:rect l="l" t="t" r="r" b="b"/>
              <a:pathLst>
                <a:path w="2039620" h="1372870">
                  <a:moveTo>
                    <a:pt x="1019556" y="0"/>
                  </a:moveTo>
                  <a:lnTo>
                    <a:pt x="0" y="686253"/>
                  </a:lnTo>
                  <a:lnTo>
                    <a:pt x="1019556" y="1372526"/>
                  </a:lnTo>
                  <a:lnTo>
                    <a:pt x="2039112" y="686253"/>
                  </a:lnTo>
                  <a:lnTo>
                    <a:pt x="1019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91894" y="4222920"/>
              <a:ext cx="2039620" cy="1372870"/>
            </a:xfrm>
            <a:custGeom>
              <a:avLst/>
              <a:gdLst/>
              <a:ahLst/>
              <a:cxnLst/>
              <a:rect l="l" t="t" r="r" b="b"/>
              <a:pathLst>
                <a:path w="2039620" h="1372870">
                  <a:moveTo>
                    <a:pt x="0" y="686253"/>
                  </a:moveTo>
                  <a:lnTo>
                    <a:pt x="1019556" y="0"/>
                  </a:lnTo>
                  <a:lnTo>
                    <a:pt x="2039112" y="686253"/>
                  </a:lnTo>
                  <a:lnTo>
                    <a:pt x="1019556" y="1372526"/>
                  </a:lnTo>
                  <a:lnTo>
                    <a:pt x="0" y="686253"/>
                  </a:lnTo>
                  <a:close/>
                </a:path>
              </a:pathLst>
            </a:custGeom>
            <a:ln w="44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470355" y="4600272"/>
            <a:ext cx="1082675" cy="572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95"/>
              </a:spcBef>
            </a:pPr>
            <a:r>
              <a:rPr sz="1800" spc="-140" dirty="0" err="1" smtClean="0">
                <a:latin typeface="Microsoft Sans Serif"/>
                <a:cs typeface="Microsoft Sans Serif"/>
              </a:rPr>
              <a:t>Оц</a:t>
            </a:r>
            <a:r>
              <a:rPr lang="uk-UA" sz="1800" spc="-140" dirty="0" smtClean="0">
                <a:latin typeface="Microsoft Sans Serif"/>
                <a:cs typeface="Microsoft Sans Serif"/>
              </a:rPr>
              <a:t>і</a:t>
            </a:r>
            <a:r>
              <a:rPr sz="1800" spc="-140" dirty="0" err="1" smtClean="0">
                <a:latin typeface="Microsoft Sans Serif"/>
                <a:cs typeface="Microsoft Sans Serif"/>
              </a:rPr>
              <a:t>нка</a:t>
            </a:r>
            <a:r>
              <a:rPr sz="1800" spc="-140" dirty="0" smtClean="0">
                <a:latin typeface="Microsoft Sans Serif"/>
                <a:cs typeface="Microsoft Sans Serif"/>
              </a:rPr>
              <a:t> </a:t>
            </a:r>
            <a:r>
              <a:rPr sz="1800" spc="-135" dirty="0" smtClean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ре</a:t>
            </a:r>
            <a:r>
              <a:rPr sz="1800" spc="-170" dirty="0">
                <a:latin typeface="Microsoft Sans Serif"/>
                <a:cs typeface="Microsoft Sans Serif"/>
              </a:rPr>
              <a:t>з</a:t>
            </a:r>
            <a:r>
              <a:rPr sz="1800" spc="-105" dirty="0">
                <a:latin typeface="Microsoft Sans Serif"/>
                <a:cs typeface="Microsoft Sans Serif"/>
              </a:rPr>
              <a:t>у</a:t>
            </a:r>
            <a:r>
              <a:rPr sz="1800" spc="-95" dirty="0">
                <a:latin typeface="Microsoft Sans Serif"/>
                <a:cs typeface="Microsoft Sans Serif"/>
              </a:rPr>
              <a:t>л</a:t>
            </a:r>
            <a:r>
              <a:rPr sz="1800" spc="-110" dirty="0">
                <a:latin typeface="Microsoft Sans Serif"/>
                <a:cs typeface="Microsoft Sans Serif"/>
              </a:rPr>
              <a:t>ь</a:t>
            </a:r>
            <a:r>
              <a:rPr sz="1800" spc="-105" dirty="0">
                <a:latin typeface="Microsoft Sans Serif"/>
                <a:cs typeface="Microsoft Sans Serif"/>
              </a:rPr>
              <a:t>тата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90831" y="4505484"/>
            <a:ext cx="1463675" cy="807720"/>
          </a:xfrm>
          <a:custGeom>
            <a:avLst/>
            <a:gdLst/>
            <a:ahLst/>
            <a:cxnLst/>
            <a:rect l="l" t="t" r="r" b="b"/>
            <a:pathLst>
              <a:path w="1463675" h="807720">
                <a:moveTo>
                  <a:pt x="1463276" y="0"/>
                </a:moveTo>
                <a:lnTo>
                  <a:pt x="0" y="0"/>
                </a:lnTo>
                <a:lnTo>
                  <a:pt x="0" y="807379"/>
                </a:lnTo>
                <a:lnTo>
                  <a:pt x="1463276" y="807379"/>
                </a:lnTo>
                <a:lnTo>
                  <a:pt x="14632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390831" y="4505484"/>
            <a:ext cx="1463675" cy="541815"/>
          </a:xfrm>
          <a:prstGeom prst="rect">
            <a:avLst/>
          </a:prstGeom>
          <a:ln w="4460">
            <a:solidFill>
              <a:srgbClr val="000000"/>
            </a:solidFill>
          </a:ln>
        </p:spPr>
        <p:txBody>
          <a:bodyPr vert="horz" wrap="square" lIns="0" tIns="21653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705"/>
              </a:spcBef>
            </a:pPr>
            <a:r>
              <a:rPr sz="2100" spc="-135" dirty="0" smtClean="0">
                <a:latin typeface="Microsoft Sans Serif"/>
                <a:cs typeface="Microsoft Sans Serif"/>
              </a:rPr>
              <a:t>Б</a:t>
            </a:r>
            <a:r>
              <a:rPr lang="uk-UA" sz="2100" spc="-135" dirty="0" smtClean="0">
                <a:latin typeface="Microsoft Sans Serif"/>
                <a:cs typeface="Microsoft Sans Serif"/>
              </a:rPr>
              <a:t>і</a:t>
            </a:r>
            <a:r>
              <a:rPr sz="2100" spc="-135" dirty="0" err="1" smtClean="0">
                <a:latin typeface="Microsoft Sans Serif"/>
                <a:cs typeface="Microsoft Sans Serif"/>
              </a:rPr>
              <a:t>знес</a:t>
            </a:r>
            <a:r>
              <a:rPr sz="2100" spc="-135" dirty="0" smtClean="0">
                <a:latin typeface="Microsoft Sans Serif"/>
                <a:cs typeface="Microsoft Sans Serif"/>
              </a:rPr>
              <a:t>-</a:t>
            </a:r>
            <a:r>
              <a:rPr lang="uk-UA" sz="2100" spc="-135" dirty="0" smtClean="0">
                <a:latin typeface="Microsoft Sans Serif"/>
                <a:cs typeface="Microsoft Sans Serif"/>
              </a:rPr>
              <a:t>і</a:t>
            </a:r>
            <a:r>
              <a:rPr sz="2100" spc="-135" dirty="0" err="1" smtClean="0">
                <a:latin typeface="Microsoft Sans Serif"/>
                <a:cs typeface="Microsoft Sans Serif"/>
              </a:rPr>
              <a:t>дея</a:t>
            </a:r>
            <a:endParaRPr sz="2100" dirty="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31963" y="4856766"/>
            <a:ext cx="6958965" cy="1037590"/>
            <a:chOff x="431963" y="4856766"/>
            <a:chExt cx="6958965" cy="1037590"/>
          </a:xfrm>
        </p:grpSpPr>
        <p:sp>
          <p:nvSpPr>
            <p:cNvPr id="37" name="object 37"/>
            <p:cNvSpPr/>
            <p:nvPr/>
          </p:nvSpPr>
          <p:spPr>
            <a:xfrm>
              <a:off x="4518166" y="4909174"/>
              <a:ext cx="345440" cy="0"/>
            </a:xfrm>
            <a:custGeom>
              <a:avLst/>
              <a:gdLst/>
              <a:ahLst/>
              <a:cxnLst/>
              <a:rect l="l" t="t" r="r" b="b"/>
              <a:pathLst>
                <a:path w="345439">
                  <a:moveTo>
                    <a:pt x="0" y="0"/>
                  </a:moveTo>
                  <a:lnTo>
                    <a:pt x="345268" y="0"/>
                  </a:lnTo>
                </a:path>
              </a:pathLst>
            </a:custGeom>
            <a:ln w="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51756" y="4856766"/>
              <a:ext cx="140335" cy="105410"/>
            </a:xfrm>
            <a:custGeom>
              <a:avLst/>
              <a:gdLst/>
              <a:ahLst/>
              <a:cxnLst/>
              <a:rect l="l" t="t" r="r" b="b"/>
              <a:pathLst>
                <a:path w="140335" h="105410">
                  <a:moveTo>
                    <a:pt x="0" y="0"/>
                  </a:moveTo>
                  <a:lnTo>
                    <a:pt x="0" y="104815"/>
                  </a:lnTo>
                  <a:lnTo>
                    <a:pt x="140138" y="52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31007" y="4909174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363" y="0"/>
                  </a:lnTo>
                </a:path>
              </a:pathLst>
            </a:custGeom>
            <a:ln w="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50692" y="4856766"/>
              <a:ext cx="140335" cy="105410"/>
            </a:xfrm>
            <a:custGeom>
              <a:avLst/>
              <a:gdLst/>
              <a:ahLst/>
              <a:cxnLst/>
              <a:rect l="l" t="t" r="r" b="b"/>
              <a:pathLst>
                <a:path w="140334" h="105410">
                  <a:moveTo>
                    <a:pt x="0" y="0"/>
                  </a:moveTo>
                  <a:lnTo>
                    <a:pt x="0" y="104815"/>
                  </a:lnTo>
                  <a:lnTo>
                    <a:pt x="140138" y="52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37339" y="4909174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80">
                  <a:moveTo>
                    <a:pt x="0" y="0"/>
                  </a:moveTo>
                  <a:lnTo>
                    <a:pt x="309387" y="0"/>
                  </a:lnTo>
                </a:path>
              </a:pathLst>
            </a:custGeom>
            <a:ln w="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35048" y="4856766"/>
              <a:ext cx="140335" cy="105410"/>
            </a:xfrm>
            <a:custGeom>
              <a:avLst/>
              <a:gdLst/>
              <a:ahLst/>
              <a:cxnLst/>
              <a:rect l="l" t="t" r="r" b="b"/>
              <a:pathLst>
                <a:path w="140335" h="105410">
                  <a:moveTo>
                    <a:pt x="0" y="0"/>
                  </a:moveTo>
                  <a:lnTo>
                    <a:pt x="0" y="104815"/>
                  </a:lnTo>
                  <a:lnTo>
                    <a:pt x="140138" y="52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4236" y="4923529"/>
              <a:ext cx="5577840" cy="968375"/>
            </a:xfrm>
            <a:custGeom>
              <a:avLst/>
              <a:gdLst/>
              <a:ahLst/>
              <a:cxnLst/>
              <a:rect l="l" t="t" r="r" b="b"/>
              <a:pathLst>
                <a:path w="5577840" h="968375">
                  <a:moveTo>
                    <a:pt x="5577214" y="671917"/>
                  </a:moveTo>
                  <a:lnTo>
                    <a:pt x="5577214" y="967963"/>
                  </a:lnTo>
                  <a:lnTo>
                    <a:pt x="0" y="967963"/>
                  </a:lnTo>
                  <a:lnTo>
                    <a:pt x="0" y="12570"/>
                  </a:lnTo>
                  <a:lnTo>
                    <a:pt x="112059" y="0"/>
                  </a:lnTo>
                </a:path>
              </a:pathLst>
            </a:custGeom>
            <a:ln w="45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0014" y="4872678"/>
              <a:ext cx="144145" cy="104775"/>
            </a:xfrm>
            <a:custGeom>
              <a:avLst/>
              <a:gdLst/>
              <a:ahLst/>
              <a:cxnLst/>
              <a:rect l="l" t="t" r="r" b="b"/>
              <a:pathLst>
                <a:path w="144145" h="104775">
                  <a:moveTo>
                    <a:pt x="0" y="0"/>
                  </a:moveTo>
                  <a:lnTo>
                    <a:pt x="9308" y="104302"/>
                  </a:lnTo>
                  <a:lnTo>
                    <a:pt x="144098" y="36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609648" y="1641999"/>
            <a:ext cx="283654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800" i="1" spc="-130" dirty="0" smtClean="0">
                <a:latin typeface="Arial"/>
                <a:cs typeface="Arial"/>
              </a:rPr>
              <a:t>Поганий</a:t>
            </a:r>
            <a:r>
              <a:rPr sz="1800" i="1" spc="-60" dirty="0" smtClean="0">
                <a:latin typeface="Arial"/>
                <a:cs typeface="Arial"/>
              </a:rPr>
              <a:t> </a:t>
            </a:r>
            <a:r>
              <a:rPr sz="1800" i="1" spc="-125" dirty="0">
                <a:latin typeface="Arial"/>
                <a:cs typeface="Arial"/>
              </a:rPr>
              <a:t>результат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04894" y="5564988"/>
            <a:ext cx="283654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800" i="1" spc="-130" dirty="0" smtClean="0">
                <a:latin typeface="Arial"/>
                <a:cs typeface="Arial"/>
              </a:rPr>
              <a:t>Поганий </a:t>
            </a:r>
            <a:r>
              <a:rPr sz="1800" i="1" spc="-125" dirty="0" err="1" smtClean="0">
                <a:latin typeface="Arial"/>
                <a:cs typeface="Arial"/>
              </a:rPr>
              <a:t>результат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9097"/>
            <a:ext cx="6365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О</a:t>
            </a:r>
            <a:r>
              <a:rPr sz="4000" spc="-100" dirty="0"/>
              <a:t>с</a:t>
            </a:r>
            <a:r>
              <a:rPr sz="4000" spc="-120" dirty="0"/>
              <a:t>н</a:t>
            </a:r>
            <a:r>
              <a:rPr sz="4000" spc="-110" dirty="0"/>
              <a:t>о</a:t>
            </a:r>
            <a:r>
              <a:rPr sz="4000" spc="-100" dirty="0"/>
              <a:t>в</a:t>
            </a:r>
            <a:r>
              <a:rPr sz="4000" spc="-120" dirty="0"/>
              <a:t>н</a:t>
            </a:r>
            <a:r>
              <a:rPr sz="4000" spc="-25" dirty="0"/>
              <a:t>і</a:t>
            </a:r>
            <a:r>
              <a:rPr sz="4000" spc="-165" dirty="0"/>
              <a:t> </a:t>
            </a:r>
            <a:r>
              <a:rPr sz="4000" spc="-110" dirty="0"/>
              <a:t>о</a:t>
            </a:r>
            <a:r>
              <a:rPr sz="4000" spc="-185" dirty="0"/>
              <a:t>б</a:t>
            </a:r>
            <a:r>
              <a:rPr sz="4000" spc="-204" dirty="0"/>
              <a:t>м</a:t>
            </a:r>
            <a:r>
              <a:rPr sz="4000" spc="-155" dirty="0"/>
              <a:t>е</a:t>
            </a:r>
            <a:r>
              <a:rPr sz="4000" spc="-254" dirty="0"/>
              <a:t>ж</a:t>
            </a:r>
            <a:r>
              <a:rPr sz="4000" spc="-110" dirty="0"/>
              <a:t>е</a:t>
            </a:r>
            <a:r>
              <a:rPr sz="4000" spc="-120" dirty="0"/>
              <a:t>нн</a:t>
            </a:r>
            <a:r>
              <a:rPr sz="4000" spc="-5" dirty="0"/>
              <a:t>я</a:t>
            </a:r>
            <a:r>
              <a:rPr sz="4000" spc="-160" dirty="0"/>
              <a:t> </a:t>
            </a:r>
            <a:r>
              <a:rPr sz="4000" spc="-165" dirty="0"/>
              <a:t>п</a:t>
            </a:r>
            <a:r>
              <a:rPr sz="4000" spc="-110" dirty="0"/>
              <a:t>ро</a:t>
            </a:r>
            <a:r>
              <a:rPr sz="4000" spc="-60" dirty="0"/>
              <a:t>є</a:t>
            </a:r>
            <a:r>
              <a:rPr sz="4000" spc="-305" dirty="0"/>
              <a:t>к</a:t>
            </a:r>
            <a:r>
              <a:rPr sz="4000" spc="-145" dirty="0"/>
              <a:t>т</a:t>
            </a:r>
            <a:r>
              <a:rPr sz="4000" spc="-5" dirty="0"/>
              <a:t>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00264" y="5803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50" y="1557400"/>
            <a:ext cx="6337300" cy="4319905"/>
          </a:xfrm>
          <a:custGeom>
            <a:avLst/>
            <a:gdLst/>
            <a:ahLst/>
            <a:cxnLst/>
            <a:rect l="l" t="t" r="r" b="b"/>
            <a:pathLst>
              <a:path w="6337300" h="4319905">
                <a:moveTo>
                  <a:pt x="2952750" y="0"/>
                </a:moveTo>
                <a:lnTo>
                  <a:pt x="6337300" y="4319524"/>
                </a:lnTo>
              </a:path>
              <a:path w="6337300" h="4319905">
                <a:moveTo>
                  <a:pt x="2952750" y="0"/>
                </a:moveTo>
                <a:lnTo>
                  <a:pt x="0" y="4319524"/>
                </a:lnTo>
              </a:path>
              <a:path w="6337300" h="4319905">
                <a:moveTo>
                  <a:pt x="6337300" y="4319524"/>
                </a:moveTo>
                <a:lnTo>
                  <a:pt x="0" y="4319524"/>
                </a:lnTo>
              </a:path>
              <a:path w="6337300" h="4319905">
                <a:moveTo>
                  <a:pt x="2952750" y="0"/>
                </a:moveTo>
                <a:lnTo>
                  <a:pt x="2952750" y="2951099"/>
                </a:lnTo>
              </a:path>
              <a:path w="6337300" h="4319905">
                <a:moveTo>
                  <a:pt x="2952750" y="2951099"/>
                </a:moveTo>
                <a:lnTo>
                  <a:pt x="6337300" y="4319524"/>
                </a:lnTo>
              </a:path>
              <a:path w="6337300" h="4319905">
                <a:moveTo>
                  <a:pt x="0" y="4319524"/>
                </a:moveTo>
                <a:lnTo>
                  <a:pt x="2952750" y="2951099"/>
                </a:lnTo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11600" y="5219141"/>
            <a:ext cx="3765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ас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7751" y="3742690"/>
            <a:ext cx="86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Вартість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0928" y="3742690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Які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ть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368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29" dirty="0"/>
              <a:t>З</a:t>
            </a:r>
            <a:r>
              <a:rPr sz="4000" spc="-204" dirty="0"/>
              <a:t>м</a:t>
            </a:r>
            <a:r>
              <a:rPr sz="4000" spc="-125" dirty="0"/>
              <a:t>і</a:t>
            </a:r>
            <a:r>
              <a:rPr sz="4000" spc="-100" dirty="0"/>
              <a:t>с</a:t>
            </a:r>
            <a:r>
              <a:rPr sz="4000" spc="-5" dirty="0"/>
              <a:t>т</a:t>
            </a:r>
            <a:r>
              <a:rPr sz="4000" spc="-160" dirty="0"/>
              <a:t> </a:t>
            </a:r>
            <a:r>
              <a:rPr sz="4000" spc="-100" dirty="0"/>
              <a:t>б</a:t>
            </a:r>
            <a:r>
              <a:rPr sz="4000" spc="-125" dirty="0"/>
              <a:t>і</a:t>
            </a:r>
            <a:r>
              <a:rPr sz="4000" spc="-265" dirty="0"/>
              <a:t>з</a:t>
            </a:r>
            <a:r>
              <a:rPr sz="4000" spc="-114" dirty="0"/>
              <a:t>н</a:t>
            </a:r>
            <a:r>
              <a:rPr sz="4000" spc="-105" dirty="0"/>
              <a:t>е</a:t>
            </a:r>
            <a:r>
              <a:rPr sz="4000" spc="-95" dirty="0"/>
              <a:t>с</a:t>
            </a:r>
            <a:r>
              <a:rPr sz="4000" spc="-100" dirty="0"/>
              <a:t>-</a:t>
            </a:r>
            <a:r>
              <a:rPr sz="4000" spc="-125" dirty="0"/>
              <a:t>і</a:t>
            </a:r>
            <a:r>
              <a:rPr sz="4000" spc="-105" dirty="0"/>
              <a:t>де</a:t>
            </a:r>
            <a:r>
              <a:rPr sz="4000" spc="195" dirty="0"/>
              <a:t>ї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52321"/>
            <a:ext cx="6873240" cy="28428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3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альтернативні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технічні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технологічні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рішення;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очікуваний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попит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на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продукцію;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строки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реалізації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складність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8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правове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забезпечення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конкурентоспроможність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продукції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інвестиційний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клімат;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28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оцінка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економічної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ефективності.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467309"/>
            <a:ext cx="3277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С</a:t>
            </a:r>
            <a:r>
              <a:rPr sz="4000" spc="-145" dirty="0"/>
              <a:t>т</a:t>
            </a:r>
            <a:r>
              <a:rPr sz="4000" spc="-110" dirty="0"/>
              <a:t>а</a:t>
            </a:r>
            <a:r>
              <a:rPr sz="4000" spc="-105" dirty="0"/>
              <a:t>д</a:t>
            </a:r>
            <a:r>
              <a:rPr sz="4000" spc="-125" dirty="0"/>
              <a:t>і</a:t>
            </a:r>
            <a:r>
              <a:rPr sz="4000" spc="-5" dirty="0"/>
              <a:t>я</a:t>
            </a:r>
            <a:r>
              <a:rPr sz="4000" spc="-145" dirty="0"/>
              <a:t> </a:t>
            </a:r>
            <a:r>
              <a:rPr sz="4000" spc="-125" dirty="0"/>
              <a:t>і</a:t>
            </a:r>
            <a:r>
              <a:rPr sz="4000" spc="-120" dirty="0"/>
              <a:t>н</a:t>
            </a:r>
            <a:r>
              <a:rPr sz="4000" spc="-125" dirty="0"/>
              <a:t>і</a:t>
            </a:r>
            <a:r>
              <a:rPr sz="4000" spc="-105" dirty="0"/>
              <a:t>ц</a:t>
            </a:r>
            <a:r>
              <a:rPr sz="4000" spc="-125" dirty="0"/>
              <a:t>і</a:t>
            </a:r>
            <a:r>
              <a:rPr sz="4000" spc="-110" dirty="0"/>
              <a:t>а</a:t>
            </a:r>
            <a:r>
              <a:rPr sz="4000" spc="-105" dirty="0"/>
              <a:t>ц</a:t>
            </a:r>
            <a:r>
              <a:rPr sz="4000" spc="-125" dirty="0"/>
              <a:t>і</a:t>
            </a:r>
            <a:r>
              <a:rPr sz="4000" spc="195" dirty="0"/>
              <a:t>ї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33880"/>
            <a:ext cx="775525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1066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95580" algn="l"/>
              </a:tabLst>
            </a:pPr>
            <a:r>
              <a:rPr sz="2400" b="1" i="1" dirty="0">
                <a:latin typeface="Arial"/>
                <a:cs typeface="Arial"/>
              </a:rPr>
              <a:t>Ініціація проєкта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15" dirty="0">
                <a:latin typeface="Microsoft Sans Serif"/>
                <a:cs typeface="Microsoft Sans Serif"/>
              </a:rPr>
              <a:t>це </a:t>
            </a:r>
            <a:r>
              <a:rPr sz="2400" spc="-25" dirty="0">
                <a:latin typeface="Microsoft Sans Serif"/>
                <a:cs typeface="Microsoft Sans Serif"/>
              </a:rPr>
              <a:t>переконання керівництва </a:t>
            </a:r>
            <a:r>
              <a:rPr sz="2400" spc="-20" dirty="0">
                <a:latin typeface="Microsoft Sans Serif"/>
                <a:cs typeface="Microsoft Sans Serif"/>
              </a:rPr>
              <a:t> організації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(або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інвесторів)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у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необхідності</a:t>
            </a:r>
            <a:r>
              <a:rPr sz="2400" spc="7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виконання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проєкта.</a:t>
            </a:r>
            <a:endParaRPr sz="2400">
              <a:latin typeface="Microsoft Sans Serif"/>
              <a:cs typeface="Microsoft Sans Serif"/>
            </a:endParaRPr>
          </a:p>
          <a:p>
            <a:pPr marL="194945" marR="68961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95580" algn="l"/>
              </a:tabLst>
            </a:pPr>
            <a:r>
              <a:rPr sz="2400" b="1" i="1" spc="-5" dirty="0">
                <a:latin typeface="Arial"/>
                <a:cs typeface="Arial"/>
              </a:rPr>
              <a:t>Цілі</a:t>
            </a:r>
            <a:r>
              <a:rPr sz="2400" b="1" i="1" spc="-4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продукта</a:t>
            </a:r>
            <a:r>
              <a:rPr sz="2400" b="1" i="1" spc="5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це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властивості,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якими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повинна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володіти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продукція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проєкта,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що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20" dirty="0">
                <a:latin typeface="Microsoft Sans Serif"/>
                <a:cs typeface="Microsoft Sans Serif"/>
              </a:rPr>
              <a:t>є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основним</a:t>
            </a:r>
            <a:endParaRPr sz="24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</a:pPr>
            <a:r>
              <a:rPr sz="2400" spc="-20" dirty="0">
                <a:latin typeface="Microsoft Sans Serif"/>
                <a:cs typeface="Microsoft Sans Serif"/>
              </a:rPr>
              <a:t>матеріальним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результатом.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95580" algn="l"/>
              </a:tabLst>
            </a:pPr>
            <a:r>
              <a:rPr sz="2400" b="1" i="1" dirty="0">
                <a:latin typeface="Arial"/>
                <a:cs typeface="Arial"/>
              </a:rPr>
              <a:t>Цілі</a:t>
            </a:r>
            <a:r>
              <a:rPr sz="2400" b="1" i="1" spc="-3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проєкта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це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явні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або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скриті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цілі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його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основных</a:t>
            </a:r>
            <a:endParaRPr sz="24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</a:pPr>
            <a:r>
              <a:rPr sz="2400" spc="-20" dirty="0">
                <a:latin typeface="Microsoft Sans Serif"/>
                <a:cs typeface="Microsoft Sans Serif"/>
              </a:rPr>
              <a:t>участников.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37420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0" dirty="0"/>
              <a:t>П</a:t>
            </a:r>
            <a:r>
              <a:rPr sz="4000" spc="-105" dirty="0"/>
              <a:t>ро</a:t>
            </a:r>
            <a:r>
              <a:rPr sz="4000" spc="-150" dirty="0"/>
              <a:t>ц</a:t>
            </a:r>
            <a:r>
              <a:rPr sz="4000" spc="-105" dirty="0"/>
              <a:t>е</a:t>
            </a:r>
            <a:r>
              <a:rPr sz="4000" spc="-100" dirty="0"/>
              <a:t>с</a:t>
            </a:r>
            <a:r>
              <a:rPr sz="4000" spc="-5" dirty="0"/>
              <a:t>и</a:t>
            </a:r>
            <a:r>
              <a:rPr sz="4000" spc="-150" dirty="0"/>
              <a:t> </a:t>
            </a:r>
            <a:r>
              <a:rPr sz="4000" spc="-125" dirty="0"/>
              <a:t>і</a:t>
            </a:r>
            <a:r>
              <a:rPr sz="4000" spc="-114" dirty="0"/>
              <a:t>н</a:t>
            </a:r>
            <a:r>
              <a:rPr sz="4000" spc="-125" dirty="0"/>
              <a:t>і</a:t>
            </a:r>
            <a:r>
              <a:rPr sz="4000" spc="-105" dirty="0"/>
              <a:t>ц</a:t>
            </a:r>
            <a:r>
              <a:rPr sz="4000" spc="-125" dirty="0"/>
              <a:t>і</a:t>
            </a:r>
            <a:r>
              <a:rPr sz="4000" spc="-105" dirty="0"/>
              <a:t>ац</a:t>
            </a:r>
            <a:r>
              <a:rPr sz="4000" spc="-125" dirty="0"/>
              <a:t>і</a:t>
            </a:r>
            <a:r>
              <a:rPr sz="4000" spc="195" dirty="0"/>
              <a:t>ї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785"/>
              </a:spcBef>
              <a:buClr>
                <a:srgbClr val="4F81BC"/>
              </a:buClr>
              <a:buSzPct val="83928"/>
              <a:buChar char="•"/>
              <a:tabLst>
                <a:tab pos="195580" algn="l"/>
              </a:tabLst>
            </a:pPr>
            <a:r>
              <a:rPr spc="-55" dirty="0"/>
              <a:t>Разробка</a:t>
            </a:r>
            <a:r>
              <a:rPr spc="45" dirty="0"/>
              <a:t> </a:t>
            </a:r>
            <a:r>
              <a:rPr spc="-20" dirty="0"/>
              <a:t>концепції</a:t>
            </a:r>
            <a:r>
              <a:rPr spc="35" dirty="0"/>
              <a:t> </a:t>
            </a:r>
            <a:r>
              <a:rPr spc="-30" dirty="0"/>
              <a:t>проєкта</a:t>
            </a:r>
          </a:p>
          <a:p>
            <a:pPr marL="469900" lvl="1" indent="-184150">
              <a:lnSpc>
                <a:spcPct val="100000"/>
              </a:lnSpc>
              <a:spcBef>
                <a:spcPts val="595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аналіз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проблеми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потреби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 </a:t>
            </a:r>
            <a:r>
              <a:rPr sz="2400" spc="-25" dirty="0">
                <a:latin typeface="Microsoft Sans Serif"/>
                <a:cs typeface="Microsoft Sans Serif"/>
              </a:rPr>
              <a:t>проєкті</a:t>
            </a:r>
            <a:endParaRPr sz="2400">
              <a:latin typeface="Microsoft Sans Serif"/>
              <a:cs typeface="Microsoft Sans Serif"/>
            </a:endParaRPr>
          </a:p>
          <a:p>
            <a:pPr marL="469900" lvl="1" indent="-18415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35" dirty="0">
                <a:latin typeface="Microsoft Sans Serif"/>
                <a:cs typeface="Microsoft Sans Serif"/>
              </a:rPr>
              <a:t>збір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вихідних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даних</a:t>
            </a:r>
            <a:endParaRPr sz="2400">
              <a:latin typeface="Microsoft Sans Serif"/>
              <a:cs typeface="Microsoft Sans Serif"/>
            </a:endParaRPr>
          </a:p>
          <a:p>
            <a:pPr marL="469900" lvl="1" indent="-18415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визначення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цілей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задач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проєкта</a:t>
            </a:r>
            <a:endParaRPr sz="2400">
              <a:latin typeface="Microsoft Sans Serif"/>
              <a:cs typeface="Microsoft Sans Serif"/>
            </a:endParaRPr>
          </a:p>
          <a:p>
            <a:pPr marL="469900" lvl="1" indent="-18415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разгляд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альтернатив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655"/>
              </a:spcBef>
              <a:buClr>
                <a:srgbClr val="4F81BC"/>
              </a:buClr>
              <a:buSzPct val="83928"/>
              <a:buChar char="•"/>
              <a:tabLst>
                <a:tab pos="195580" algn="l"/>
              </a:tabLst>
            </a:pPr>
            <a:r>
              <a:rPr spc="-35" dirty="0"/>
              <a:t>Затвердження</a:t>
            </a:r>
            <a:r>
              <a:rPr spc="20" dirty="0"/>
              <a:t> </a:t>
            </a:r>
            <a:r>
              <a:rPr spc="-20" dirty="0"/>
              <a:t>концепції</a:t>
            </a:r>
            <a:r>
              <a:rPr spc="30" dirty="0"/>
              <a:t> </a:t>
            </a:r>
            <a:r>
              <a:rPr spc="-30" dirty="0"/>
              <a:t>проєкта</a:t>
            </a:r>
          </a:p>
          <a:p>
            <a:pPr marL="195580" indent="-18288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SzPct val="83928"/>
              <a:buChar char="•"/>
              <a:tabLst>
                <a:tab pos="195580" algn="l"/>
              </a:tabLst>
            </a:pPr>
            <a:r>
              <a:rPr spc="-25" dirty="0"/>
              <a:t>Відкриття</a:t>
            </a:r>
            <a:r>
              <a:rPr spc="5" dirty="0"/>
              <a:t> </a:t>
            </a:r>
            <a:r>
              <a:rPr spc="-30" dirty="0"/>
              <a:t>проєкта</a:t>
            </a:r>
          </a:p>
          <a:p>
            <a:pPr marL="469900" lvl="1" indent="-184150">
              <a:lnSpc>
                <a:spcPct val="100000"/>
              </a:lnSpc>
              <a:spcBef>
                <a:spcPts val="595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прийняття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рішення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початок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проєкта</a:t>
            </a:r>
            <a:endParaRPr sz="2400">
              <a:latin typeface="Microsoft Sans Serif"/>
              <a:cs typeface="Microsoft Sans Serif"/>
            </a:endParaRPr>
          </a:p>
          <a:p>
            <a:pPr marL="469900" lvl="1" indent="-18415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визначення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призначення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керівника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проєкта</a:t>
            </a:r>
            <a:endParaRPr sz="2400">
              <a:latin typeface="Microsoft Sans Serif"/>
              <a:cs typeface="Microsoft Sans Serif"/>
            </a:endParaRPr>
          </a:p>
          <a:p>
            <a:pPr marL="469900" lvl="1" indent="-18415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прийняття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рішення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забезпеченнч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ресурсами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8299"/>
            <a:ext cx="3792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0" dirty="0"/>
              <a:t>П</a:t>
            </a:r>
            <a:r>
              <a:rPr sz="4000" spc="-105" dirty="0"/>
              <a:t>а</a:t>
            </a:r>
            <a:r>
              <a:rPr sz="4000" spc="-100" dirty="0"/>
              <a:t>с</a:t>
            </a:r>
            <a:r>
              <a:rPr sz="4000" spc="-165" dirty="0"/>
              <a:t>п</a:t>
            </a:r>
            <a:r>
              <a:rPr sz="4000" spc="-105" dirty="0"/>
              <a:t>о</a:t>
            </a:r>
            <a:r>
              <a:rPr sz="4000" spc="-190" dirty="0"/>
              <a:t>р</a:t>
            </a:r>
            <a:r>
              <a:rPr sz="4000" spc="-5" dirty="0"/>
              <a:t>т</a:t>
            </a:r>
            <a:r>
              <a:rPr sz="4000" spc="-150" dirty="0"/>
              <a:t> </a:t>
            </a:r>
            <a:r>
              <a:rPr sz="4000" spc="-165" dirty="0"/>
              <a:t>п</a:t>
            </a:r>
            <a:r>
              <a:rPr sz="4000" spc="-105" dirty="0"/>
              <a:t>ро</a:t>
            </a:r>
            <a:r>
              <a:rPr sz="4000" spc="-65" dirty="0"/>
              <a:t>є</a:t>
            </a:r>
            <a:r>
              <a:rPr sz="4000" spc="-305" dirty="0"/>
              <a:t>к</a:t>
            </a:r>
            <a:r>
              <a:rPr sz="4000" spc="-145" dirty="0"/>
              <a:t>т</a:t>
            </a:r>
            <a:r>
              <a:rPr sz="4000" spc="-5" dirty="0"/>
              <a:t>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107186"/>
            <a:ext cx="7719695" cy="52463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marR="5080" indent="-457834">
              <a:lnSpc>
                <a:spcPts val="3020"/>
              </a:lnSpc>
              <a:spcBef>
                <a:spcPts val="480"/>
              </a:spcBef>
            </a:pPr>
            <a:r>
              <a:rPr sz="2800" b="1" i="1" spc="-10" dirty="0">
                <a:latin typeface="Arial"/>
                <a:cs typeface="Arial"/>
              </a:rPr>
              <a:t>Паспорт</a:t>
            </a:r>
            <a:r>
              <a:rPr sz="2800" b="1" i="1" spc="1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проєкта</a:t>
            </a:r>
            <a:r>
              <a:rPr sz="2800" b="1" i="1" spc="45" dirty="0">
                <a:latin typeface="Arial"/>
                <a:cs typeface="Arial"/>
              </a:rPr>
              <a:t> </a:t>
            </a:r>
            <a:r>
              <a:rPr sz="2800" spc="730" dirty="0">
                <a:latin typeface="Microsoft Sans Serif"/>
                <a:cs typeface="Microsoft Sans Serif"/>
              </a:rPr>
              <a:t>–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результат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стадії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ініціації,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основний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документ,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який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містить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такі 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відомості: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270"/>
              </a:spcBef>
              <a:buClr>
                <a:srgbClr val="4F81BC"/>
              </a:buClr>
              <a:buSzPct val="85416"/>
              <a:buChar char="•"/>
              <a:tabLst>
                <a:tab pos="469900" algn="l"/>
                <a:tab pos="470534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обгрунтування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ініціації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285"/>
              </a:spcBef>
              <a:buClr>
                <a:srgbClr val="4F81BC"/>
              </a:buClr>
              <a:buSzPct val="85416"/>
              <a:buChar char="•"/>
              <a:tabLst>
                <a:tab pos="469900" algn="l"/>
                <a:tab pos="470534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опис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кінцевого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продукту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469900" algn="l"/>
                <a:tab pos="470534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визначення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затвердження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цілі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469900" algn="l"/>
                <a:tab pos="470534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критерії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успіху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285"/>
              </a:spcBef>
              <a:buClr>
                <a:srgbClr val="4F81BC"/>
              </a:buClr>
              <a:buSzPct val="85416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клас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проекта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(тип,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масштаб,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складність);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оцінка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тривалості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469900" algn="l"/>
                <a:tab pos="470534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учасники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469900" algn="l"/>
                <a:tab pos="470534" algn="l"/>
              </a:tabLst>
            </a:pPr>
            <a:r>
              <a:rPr sz="2400" spc="-35" dirty="0">
                <a:latin typeface="Microsoft Sans Serif"/>
                <a:cs typeface="Microsoft Sans Serif"/>
              </a:rPr>
              <a:t>команда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285"/>
              </a:spcBef>
              <a:buClr>
                <a:srgbClr val="4F81BC"/>
              </a:buClr>
              <a:buSzPct val="85416"/>
              <a:buChar char="•"/>
              <a:tabLst>
                <a:tab pos="469900" algn="l"/>
                <a:tab pos="470534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процедури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співпраці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між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учасниками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469900" algn="l"/>
                <a:tab pos="470534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попередній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укрупнений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план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32308"/>
            <a:ext cx="4297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С</a:t>
            </a:r>
            <a:r>
              <a:rPr sz="4000" spc="-145" dirty="0"/>
              <a:t>т</a:t>
            </a:r>
            <a:r>
              <a:rPr sz="4000" spc="-110" dirty="0"/>
              <a:t>а</a:t>
            </a:r>
            <a:r>
              <a:rPr sz="4000" spc="-105" dirty="0"/>
              <a:t>д</a:t>
            </a:r>
            <a:r>
              <a:rPr sz="4000" spc="-125" dirty="0"/>
              <a:t>і</a:t>
            </a:r>
            <a:r>
              <a:rPr sz="4000" spc="-5" dirty="0"/>
              <a:t>я</a:t>
            </a:r>
            <a:r>
              <a:rPr sz="4000" spc="-145" dirty="0"/>
              <a:t> </a:t>
            </a:r>
            <a:r>
              <a:rPr sz="4000" spc="-165" dirty="0"/>
              <a:t>п</a:t>
            </a:r>
            <a:r>
              <a:rPr sz="4000" spc="-60" dirty="0"/>
              <a:t>л</a:t>
            </a:r>
            <a:r>
              <a:rPr sz="4000" spc="-110" dirty="0"/>
              <a:t>а</a:t>
            </a:r>
            <a:r>
              <a:rPr sz="4000" spc="-120" dirty="0"/>
              <a:t>н</a:t>
            </a:r>
            <a:r>
              <a:rPr sz="4000" spc="-100" dirty="0"/>
              <a:t>у</a:t>
            </a:r>
            <a:r>
              <a:rPr sz="4000" spc="-145" dirty="0"/>
              <a:t>в</a:t>
            </a:r>
            <a:r>
              <a:rPr sz="4000" spc="-110" dirty="0"/>
              <a:t>а</a:t>
            </a:r>
            <a:r>
              <a:rPr sz="4000" spc="-120" dirty="0"/>
              <a:t>нн</a:t>
            </a:r>
            <a:r>
              <a:rPr sz="4000" spc="-5" dirty="0"/>
              <a:t>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22628"/>
            <a:ext cx="7618095" cy="3026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План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15" dirty="0">
                <a:latin typeface="Microsoft Sans Serif"/>
                <a:cs typeface="Microsoft Sans Serif"/>
              </a:rPr>
              <a:t>це </a:t>
            </a:r>
            <a:r>
              <a:rPr sz="2400" spc="-10" dirty="0">
                <a:latin typeface="Microsoft Sans Serif"/>
                <a:cs typeface="Microsoft Sans Serif"/>
              </a:rPr>
              <a:t>основний </a:t>
            </a:r>
            <a:r>
              <a:rPr sz="2400" spc="-60" dirty="0">
                <a:latin typeface="Microsoft Sans Serif"/>
                <a:cs typeface="Microsoft Sans Serif"/>
              </a:rPr>
              <a:t>документ, </a:t>
            </a:r>
            <a:r>
              <a:rPr sz="2400" spc="-40" dirty="0">
                <a:latin typeface="Microsoft Sans Serif"/>
                <a:cs typeface="Microsoft Sans Serif"/>
              </a:rPr>
              <a:t>який </a:t>
            </a:r>
            <a:r>
              <a:rPr sz="2400" spc="-45" dirty="0">
                <a:latin typeface="Microsoft Sans Serif"/>
                <a:cs typeface="Microsoft Sans Serif"/>
              </a:rPr>
              <a:t>забезпечує 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взаємодію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усіх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учасників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проєкта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орієнтацію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50" dirty="0">
                <a:latin typeface="Microsoft Sans Serif"/>
                <a:cs typeface="Microsoft Sans Serif"/>
              </a:rPr>
              <a:t>їх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досягнення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кінцевої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мети.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Види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планів:</a:t>
            </a:r>
            <a:endParaRPr sz="2400">
              <a:latin typeface="Microsoft Sans Serif"/>
              <a:cs typeface="Microsoft Sans Serif"/>
            </a:endParaRPr>
          </a:p>
          <a:p>
            <a:pPr marL="469900" lvl="1" indent="-18415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70534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концептуальний;</a:t>
            </a:r>
            <a:endParaRPr sz="2000">
              <a:latin typeface="Microsoft Sans Serif"/>
              <a:cs typeface="Microsoft Sans Serif"/>
            </a:endParaRPr>
          </a:p>
          <a:p>
            <a:pPr marL="469900" lvl="1" indent="-184150">
              <a:lnSpc>
                <a:spcPct val="100000"/>
              </a:lnSpc>
              <a:spcBef>
                <a:spcPts val="484"/>
              </a:spcBef>
              <a:buClr>
                <a:srgbClr val="4F81BC"/>
              </a:buClr>
              <a:buSzPct val="85000"/>
              <a:buChar char="•"/>
              <a:tabLst>
                <a:tab pos="470534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стратегічний;</a:t>
            </a:r>
            <a:endParaRPr sz="2000">
              <a:latin typeface="Microsoft Sans Serif"/>
              <a:cs typeface="Microsoft Sans Serif"/>
            </a:endParaRPr>
          </a:p>
          <a:p>
            <a:pPr marL="469900" lvl="1" indent="-18415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70534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поточний;</a:t>
            </a:r>
            <a:endParaRPr sz="2000">
              <a:latin typeface="Microsoft Sans Serif"/>
              <a:cs typeface="Microsoft Sans Serif"/>
            </a:endParaRPr>
          </a:p>
          <a:p>
            <a:pPr marL="469900" lvl="1" indent="-18415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70534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оперативний.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322529"/>
            <a:ext cx="6583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О</a:t>
            </a:r>
            <a:r>
              <a:rPr sz="4000" spc="-100" dirty="0"/>
              <a:t>с</a:t>
            </a:r>
            <a:r>
              <a:rPr sz="4000" spc="-120" dirty="0"/>
              <a:t>н</a:t>
            </a:r>
            <a:r>
              <a:rPr sz="4000" spc="-110" dirty="0"/>
              <a:t>о</a:t>
            </a:r>
            <a:r>
              <a:rPr sz="4000" spc="-100" dirty="0"/>
              <a:t>в</a:t>
            </a:r>
            <a:r>
              <a:rPr sz="4000" spc="-120" dirty="0"/>
              <a:t>н</a:t>
            </a:r>
            <a:r>
              <a:rPr sz="4000" spc="-25" dirty="0"/>
              <a:t>і</a:t>
            </a:r>
            <a:r>
              <a:rPr sz="4000" spc="-165" dirty="0"/>
              <a:t> п</a:t>
            </a:r>
            <a:r>
              <a:rPr sz="4000" spc="-110" dirty="0"/>
              <a:t>ро</a:t>
            </a:r>
            <a:r>
              <a:rPr sz="4000" spc="-155" dirty="0"/>
              <a:t>ц</a:t>
            </a:r>
            <a:r>
              <a:rPr sz="4000" spc="-110" dirty="0"/>
              <a:t>е</a:t>
            </a:r>
            <a:r>
              <a:rPr sz="4000" spc="-100" dirty="0"/>
              <a:t>с</a:t>
            </a:r>
            <a:r>
              <a:rPr sz="4000" spc="-5" dirty="0"/>
              <a:t>и</a:t>
            </a:r>
            <a:r>
              <a:rPr sz="4000" spc="-155" dirty="0"/>
              <a:t> </a:t>
            </a:r>
            <a:r>
              <a:rPr sz="4000" spc="-165" dirty="0"/>
              <a:t>п</a:t>
            </a:r>
            <a:r>
              <a:rPr sz="4000" spc="-60" dirty="0"/>
              <a:t>л</a:t>
            </a:r>
            <a:r>
              <a:rPr sz="4000" spc="-110" dirty="0"/>
              <a:t>а</a:t>
            </a:r>
            <a:r>
              <a:rPr sz="4000" spc="-120" dirty="0"/>
              <a:t>н</a:t>
            </a:r>
            <a:r>
              <a:rPr sz="4000" spc="-100" dirty="0"/>
              <a:t>у</a:t>
            </a:r>
            <a:r>
              <a:rPr sz="4000" spc="-145" dirty="0"/>
              <a:t>в</a:t>
            </a:r>
            <a:r>
              <a:rPr sz="4000" spc="-110" dirty="0"/>
              <a:t>а</a:t>
            </a:r>
            <a:r>
              <a:rPr sz="4000" spc="-120" dirty="0"/>
              <a:t>нн</a:t>
            </a:r>
            <a:r>
              <a:rPr sz="4000" spc="-5" dirty="0"/>
              <a:t>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8267" y="1064513"/>
            <a:ext cx="6816090" cy="5488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Планування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цілей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4F81BC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65" dirty="0">
                <a:latin typeface="Microsoft Sans Serif"/>
                <a:cs typeface="Microsoft Sans Serif"/>
              </a:rPr>
              <a:t>Декомпозиція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цілей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4F81BC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Визначення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складу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робіт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проєкта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4F81BC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Визначення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взаємозв’язку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робіт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4F81BC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Оцінка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тривалості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та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обсягу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робіт</a:t>
            </a:r>
            <a:endParaRPr sz="2800">
              <a:latin typeface="Microsoft Sans Serif"/>
              <a:cs typeface="Microsoft Sans Serif"/>
            </a:endParaRPr>
          </a:p>
          <a:p>
            <a:pPr marL="622300" marR="523240" indent="-609600">
              <a:lnSpc>
                <a:spcPts val="2690"/>
              </a:lnSpc>
              <a:spcBef>
                <a:spcPts val="650"/>
              </a:spcBef>
              <a:buClr>
                <a:srgbClr val="4F81BC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Визначення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ресурсів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проєкта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та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70" dirty="0">
                <a:latin typeface="Microsoft Sans Serif"/>
                <a:cs typeface="Microsoft Sans Serif"/>
              </a:rPr>
              <a:t>їх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характеристик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spcBef>
                <a:spcPts val="20"/>
              </a:spcBef>
              <a:buClr>
                <a:srgbClr val="4F81BC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Нризначення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ресурсів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4F81BC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Оцінка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вартості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800" spc="-20" dirty="0">
                <a:latin typeface="Microsoft Sans Serif"/>
                <a:cs typeface="Microsoft Sans Serif"/>
              </a:rPr>
              <a:t>Складання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розкладу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виконання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робіт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4F81BC"/>
              </a:buClr>
              <a:buAutoNum type="arabicPeriod"/>
              <a:tabLst>
                <a:tab pos="622300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Оцінка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бюджета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4F81BC"/>
              </a:buClr>
              <a:buAutoNum type="arabicPeriod"/>
              <a:tabLst>
                <a:tab pos="62230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Планування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якості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4F81BC"/>
              </a:buClr>
              <a:buAutoNum type="arabicPeriod"/>
              <a:tabLst>
                <a:tab pos="622300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Визначення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критеріїв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успіху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7071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40" dirty="0"/>
              <a:t>Д</a:t>
            </a:r>
            <a:r>
              <a:rPr sz="4000" spc="-105" dirty="0"/>
              <a:t>о</a:t>
            </a:r>
            <a:r>
              <a:rPr sz="4000" spc="-165" dirty="0"/>
              <a:t>п</a:t>
            </a:r>
            <a:r>
              <a:rPr sz="4000" spc="-105" dirty="0"/>
              <a:t>о</a:t>
            </a:r>
            <a:r>
              <a:rPr sz="4000" spc="-204" dirty="0"/>
              <a:t>м</a:t>
            </a:r>
            <a:r>
              <a:rPr sz="4000" spc="-125" dirty="0"/>
              <a:t>і</a:t>
            </a:r>
            <a:r>
              <a:rPr sz="4000" spc="-254" dirty="0"/>
              <a:t>ж</a:t>
            </a:r>
            <a:r>
              <a:rPr sz="4000" spc="-114" dirty="0"/>
              <a:t>н</a:t>
            </a:r>
            <a:r>
              <a:rPr sz="4000" spc="-25" dirty="0"/>
              <a:t>і</a:t>
            </a:r>
            <a:r>
              <a:rPr sz="4000" spc="-165" dirty="0"/>
              <a:t> п</a:t>
            </a:r>
            <a:r>
              <a:rPr sz="4000" spc="-105" dirty="0"/>
              <a:t>ро</a:t>
            </a:r>
            <a:r>
              <a:rPr sz="4000" spc="-150" dirty="0"/>
              <a:t>ц</a:t>
            </a:r>
            <a:r>
              <a:rPr sz="4000" spc="-105" dirty="0"/>
              <a:t>е</a:t>
            </a:r>
            <a:r>
              <a:rPr sz="4000" spc="-100" dirty="0"/>
              <a:t>с</a:t>
            </a:r>
            <a:r>
              <a:rPr sz="4000" spc="-5" dirty="0"/>
              <a:t>и</a:t>
            </a:r>
            <a:r>
              <a:rPr sz="4000" spc="-165" dirty="0"/>
              <a:t> п</a:t>
            </a:r>
            <a:r>
              <a:rPr sz="4000" spc="-55" dirty="0"/>
              <a:t>л</a:t>
            </a:r>
            <a:r>
              <a:rPr sz="4000" spc="-105" dirty="0"/>
              <a:t>а</a:t>
            </a:r>
            <a:r>
              <a:rPr sz="4000" spc="-114" dirty="0"/>
              <a:t>н</a:t>
            </a:r>
            <a:r>
              <a:rPr sz="4000" spc="-100" dirty="0"/>
              <a:t>у</a:t>
            </a:r>
            <a:r>
              <a:rPr sz="4000" spc="-150" dirty="0"/>
              <a:t>в</a:t>
            </a:r>
            <a:r>
              <a:rPr sz="4000" spc="-105" dirty="0"/>
              <a:t>а</a:t>
            </a:r>
            <a:r>
              <a:rPr sz="4000" spc="-114" dirty="0"/>
              <a:t>нн</a:t>
            </a:r>
            <a:r>
              <a:rPr sz="4000" spc="-5" dirty="0"/>
              <a:t>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52702"/>
            <a:ext cx="7806055" cy="448881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622300" marR="1569720" indent="-610235">
              <a:lnSpc>
                <a:spcPts val="2310"/>
              </a:lnSpc>
              <a:spcBef>
                <a:spcPts val="650"/>
              </a:spcBef>
              <a:buClr>
                <a:srgbClr val="4F81BC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sz="2400" i="1" spc="-10" dirty="0">
                <a:latin typeface="Arial"/>
                <a:cs typeface="Arial"/>
              </a:rPr>
              <a:t>Планування організації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25" dirty="0">
                <a:latin typeface="Microsoft Sans Serif"/>
                <a:cs typeface="Microsoft Sans Serif"/>
              </a:rPr>
              <a:t>визначення, </a:t>
            </a:r>
            <a:r>
              <a:rPr sz="2400" spc="-20" dirty="0">
                <a:latin typeface="Microsoft Sans Serif"/>
                <a:cs typeface="Microsoft Sans Serif"/>
              </a:rPr>
              <a:t> документування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 </a:t>
            </a:r>
            <a:r>
              <a:rPr sz="2400" spc="-25" dirty="0">
                <a:latin typeface="Microsoft Sans Serif"/>
                <a:cs typeface="Microsoft Sans Serif"/>
              </a:rPr>
              <a:t>призначення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ролей,</a:t>
            </a:r>
            <a:endParaRPr sz="2400">
              <a:latin typeface="Microsoft Sans Serif"/>
              <a:cs typeface="Microsoft Sans Serif"/>
            </a:endParaRPr>
          </a:p>
          <a:p>
            <a:pPr marL="622300" marR="573405">
              <a:lnSpc>
                <a:spcPct val="80000"/>
              </a:lnSpc>
              <a:spcBef>
                <a:spcPts val="15"/>
              </a:spcBef>
            </a:pPr>
            <a:r>
              <a:rPr sz="2400" spc="-10" dirty="0">
                <a:latin typeface="Microsoft Sans Serif"/>
                <a:cs typeface="Microsoft Sans Serif"/>
              </a:rPr>
              <a:t>відповідальності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взаємовідносин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звітності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організації;</a:t>
            </a:r>
            <a:endParaRPr sz="2400">
              <a:latin typeface="Microsoft Sans Serif"/>
              <a:cs typeface="Microsoft Sans Serif"/>
            </a:endParaRPr>
          </a:p>
          <a:p>
            <a:pPr marL="622300" indent="-610235">
              <a:lnSpc>
                <a:spcPts val="2595"/>
              </a:lnSpc>
              <a:buClr>
                <a:srgbClr val="4F81BC"/>
              </a:buClr>
              <a:buAutoNum type="arabicPeriod" startAt="2"/>
              <a:tabLst>
                <a:tab pos="622300" algn="l"/>
                <a:tab pos="622935" algn="l"/>
              </a:tabLst>
            </a:pPr>
            <a:r>
              <a:rPr sz="2400" i="1" spc="-10" dirty="0">
                <a:latin typeface="Arial"/>
                <a:cs typeface="Arial"/>
              </a:rPr>
              <a:t>Планування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взаємодії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визначення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потоків</a:t>
            </a:r>
            <a:endParaRPr sz="2400">
              <a:latin typeface="Microsoft Sans Serif"/>
              <a:cs typeface="Microsoft Sans Serif"/>
            </a:endParaRPr>
          </a:p>
          <a:p>
            <a:pPr marL="622300">
              <a:lnSpc>
                <a:spcPts val="2305"/>
              </a:lnSpc>
            </a:pPr>
            <a:r>
              <a:rPr sz="2400" dirty="0">
                <a:latin typeface="Microsoft Sans Serif"/>
                <a:cs typeface="Microsoft Sans Serif"/>
              </a:rPr>
              <a:t>інформації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способів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взаємодії,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необхідних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для</a:t>
            </a:r>
            <a:endParaRPr sz="2400">
              <a:latin typeface="Microsoft Sans Serif"/>
              <a:cs typeface="Microsoft Sans Serif"/>
            </a:endParaRPr>
          </a:p>
          <a:p>
            <a:pPr marL="622300">
              <a:lnSpc>
                <a:spcPts val="2590"/>
              </a:lnSpc>
            </a:pPr>
            <a:r>
              <a:rPr sz="2400" spc="-25" dirty="0">
                <a:latin typeface="Microsoft Sans Serif"/>
                <a:cs typeface="Microsoft Sans Serif"/>
              </a:rPr>
              <a:t>учасників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проєкта,</a:t>
            </a:r>
            <a:endParaRPr sz="2400">
              <a:latin typeface="Microsoft Sans Serif"/>
              <a:cs typeface="Microsoft Sans Serif"/>
            </a:endParaRPr>
          </a:p>
          <a:p>
            <a:pPr marL="622300" marR="5080" indent="-610235">
              <a:lnSpc>
                <a:spcPts val="2300"/>
              </a:lnSpc>
              <a:spcBef>
                <a:spcPts val="560"/>
              </a:spcBef>
              <a:buClr>
                <a:srgbClr val="4F81BC"/>
              </a:buClr>
              <a:buAutoNum type="arabicPeriod" startAt="3"/>
              <a:tabLst>
                <a:tab pos="622300" algn="l"/>
                <a:tab pos="622935" algn="l"/>
              </a:tabLst>
            </a:pPr>
            <a:r>
              <a:rPr sz="2400" i="1" spc="-5" dirty="0">
                <a:latin typeface="Arial"/>
                <a:cs typeface="Arial"/>
              </a:rPr>
              <a:t>Ідентифікація </a:t>
            </a:r>
            <a:r>
              <a:rPr sz="2400" i="1" spc="-10" dirty="0">
                <a:latin typeface="Arial"/>
                <a:cs typeface="Arial"/>
              </a:rPr>
              <a:t>та оцінка ризику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25" dirty="0">
                <a:latin typeface="Microsoft Sans Serif"/>
                <a:cs typeface="Microsoft Sans Serif"/>
              </a:rPr>
              <a:t>визначення </a:t>
            </a:r>
            <a:r>
              <a:rPr sz="2400" spc="-10" dirty="0">
                <a:latin typeface="Microsoft Sans Serif"/>
                <a:cs typeface="Microsoft Sans Serif"/>
              </a:rPr>
              <a:t>та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документування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подій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70" dirty="0">
                <a:latin typeface="Microsoft Sans Serif"/>
                <a:cs typeface="Microsoft Sans Serif"/>
              </a:rPr>
              <a:t>ризику,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які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можуть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вплинути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проєкт;</a:t>
            </a:r>
            <a:endParaRPr sz="2400">
              <a:latin typeface="Microsoft Sans Serif"/>
              <a:cs typeface="Microsoft Sans Serif"/>
            </a:endParaRPr>
          </a:p>
          <a:p>
            <a:pPr marL="622300" marR="10795" indent="-610235">
              <a:lnSpc>
                <a:spcPct val="80000"/>
              </a:lnSpc>
              <a:spcBef>
                <a:spcPts val="605"/>
              </a:spcBef>
              <a:buClr>
                <a:srgbClr val="4F81BC"/>
              </a:buClr>
              <a:buAutoNum type="arabicPeriod" startAt="3"/>
              <a:tabLst>
                <a:tab pos="622300" algn="l"/>
                <a:tab pos="622935" algn="l"/>
              </a:tabLst>
            </a:pPr>
            <a:r>
              <a:rPr sz="2400" i="1" spc="-10" dirty="0">
                <a:latin typeface="Arial"/>
                <a:cs typeface="Arial"/>
              </a:rPr>
              <a:t>Розробка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реагування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визначення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необхідних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дій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для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попередження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ризиків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реакції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загрозливі 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15" dirty="0">
                <a:latin typeface="Microsoft Sans Serif"/>
                <a:cs typeface="Microsoft Sans Serif"/>
              </a:rPr>
              <a:t>дії;</a:t>
            </a:r>
            <a:endParaRPr sz="2400">
              <a:latin typeface="Microsoft Sans Serif"/>
              <a:cs typeface="Microsoft Sans Serif"/>
            </a:endParaRPr>
          </a:p>
          <a:p>
            <a:pPr marL="622300" indent="-610235">
              <a:lnSpc>
                <a:spcPct val="100000"/>
              </a:lnSpc>
              <a:buClr>
                <a:srgbClr val="4F81BC"/>
              </a:buClr>
              <a:buAutoNum type="arabicPeriod" startAt="3"/>
              <a:tabLst>
                <a:tab pos="622300" algn="l"/>
                <a:tab pos="622935" algn="l"/>
              </a:tabLst>
            </a:pPr>
            <a:r>
              <a:rPr sz="2400" i="1" spc="-10" dirty="0">
                <a:latin typeface="Arial"/>
                <a:cs typeface="Arial"/>
              </a:rPr>
              <a:t>Планування</a:t>
            </a:r>
            <a:r>
              <a:rPr sz="2400" i="1" spc="-15" dirty="0">
                <a:latin typeface="Arial"/>
                <a:cs typeface="Arial"/>
              </a:rPr>
              <a:t> поставок</a:t>
            </a:r>
            <a:r>
              <a:rPr sz="2400" spc="-15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328625"/>
            <a:ext cx="7237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/>
              <a:t>В</a:t>
            </a:r>
            <a:r>
              <a:rPr sz="3600" spc="-245" dirty="0"/>
              <a:t>з</a:t>
            </a:r>
            <a:r>
              <a:rPr sz="3600" spc="-95" dirty="0"/>
              <a:t>а</a:t>
            </a:r>
            <a:r>
              <a:rPr sz="3600" spc="-65" dirty="0"/>
              <a:t>є</a:t>
            </a:r>
            <a:r>
              <a:rPr sz="3600" spc="-195" dirty="0"/>
              <a:t>м</a:t>
            </a:r>
            <a:r>
              <a:rPr sz="3600" spc="-135" dirty="0"/>
              <a:t>о</a:t>
            </a:r>
            <a:r>
              <a:rPr sz="3600" spc="-254" dirty="0"/>
              <a:t>з</a:t>
            </a:r>
            <a:r>
              <a:rPr sz="3600" spc="-110" dirty="0"/>
              <a:t>в</a:t>
            </a:r>
            <a:r>
              <a:rPr sz="3600" spc="-105" dirty="0"/>
              <a:t>’</a:t>
            </a:r>
            <a:r>
              <a:rPr sz="3600" spc="-110" dirty="0"/>
              <a:t>я</a:t>
            </a:r>
            <a:r>
              <a:rPr sz="3600" spc="-290" dirty="0"/>
              <a:t>з</a:t>
            </a:r>
            <a:r>
              <a:rPr sz="3600" spc="-95" dirty="0"/>
              <a:t>о</a:t>
            </a:r>
            <a:r>
              <a:rPr sz="3600" spc="-225" dirty="0"/>
              <a:t>к</a:t>
            </a:r>
            <a:r>
              <a:rPr sz="3600" spc="-195" dirty="0"/>
              <a:t> </a:t>
            </a:r>
            <a:r>
              <a:rPr sz="3600" spc="-160" dirty="0"/>
              <a:t>п</a:t>
            </a:r>
            <a:r>
              <a:rPr sz="3600" spc="-95" dirty="0"/>
              <a:t>ро</a:t>
            </a:r>
            <a:r>
              <a:rPr sz="3600" spc="-140" dirty="0"/>
              <a:t>ц</a:t>
            </a:r>
            <a:r>
              <a:rPr sz="3600" spc="-95" dirty="0"/>
              <a:t>е</a:t>
            </a:r>
            <a:r>
              <a:rPr sz="3600" spc="-100" dirty="0"/>
              <a:t>с</a:t>
            </a:r>
            <a:r>
              <a:rPr sz="3600" spc="-135" dirty="0"/>
              <a:t>і</a:t>
            </a:r>
            <a:r>
              <a:rPr sz="3600" dirty="0"/>
              <a:t>в</a:t>
            </a:r>
            <a:r>
              <a:rPr sz="3600" spc="-195" dirty="0"/>
              <a:t> </a:t>
            </a:r>
            <a:r>
              <a:rPr sz="3600" spc="-160" dirty="0"/>
              <a:t>п</a:t>
            </a:r>
            <a:r>
              <a:rPr sz="3600" spc="-55" dirty="0"/>
              <a:t>л</a:t>
            </a:r>
            <a:r>
              <a:rPr sz="3600" spc="-95" dirty="0"/>
              <a:t>а</a:t>
            </a:r>
            <a:r>
              <a:rPr sz="3600" spc="-110" dirty="0"/>
              <a:t>н</a:t>
            </a:r>
            <a:r>
              <a:rPr sz="3600" spc="-100" dirty="0"/>
              <a:t>у</a:t>
            </a:r>
            <a:r>
              <a:rPr sz="3600" spc="-140" dirty="0"/>
              <a:t>в</a:t>
            </a:r>
            <a:r>
              <a:rPr sz="3600" spc="-95" dirty="0"/>
              <a:t>а</a:t>
            </a:r>
            <a:r>
              <a:rPr sz="3600" spc="-125" dirty="0"/>
              <a:t>н</a:t>
            </a:r>
            <a:r>
              <a:rPr sz="3600" spc="-110" dirty="0"/>
              <a:t>н</a:t>
            </a:r>
            <a:r>
              <a:rPr sz="3600" spc="-5" dirty="0"/>
              <a:t>я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5227" y="986962"/>
            <a:ext cx="1544955" cy="1158240"/>
          </a:xfrm>
          <a:prstGeom prst="rect">
            <a:avLst/>
          </a:prstGeom>
          <a:ln w="326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05"/>
              </a:lnSpc>
            </a:pPr>
            <a:r>
              <a:rPr sz="1500" dirty="0">
                <a:latin typeface="Microsoft Sans Serif"/>
                <a:cs typeface="Microsoft Sans Serif"/>
              </a:rPr>
              <a:t>Определение</a:t>
            </a:r>
            <a:endParaRPr sz="1500">
              <a:latin typeface="Microsoft Sans Serif"/>
              <a:cs typeface="Microsoft Sans Serif"/>
            </a:endParaRPr>
          </a:p>
          <a:p>
            <a:pPr marL="105410" marR="97790" indent="-635" algn="ctr">
              <a:lnSpc>
                <a:spcPct val="100000"/>
              </a:lnSpc>
            </a:pPr>
            <a:r>
              <a:rPr sz="1500" spc="-10" dirty="0">
                <a:latin typeface="Microsoft Sans Serif"/>
                <a:cs typeface="Microsoft Sans Serif"/>
              </a:rPr>
              <a:t>содержания </a:t>
            </a:r>
            <a:r>
              <a:rPr sz="1500" spc="-5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проекта 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(</a:t>
            </a:r>
            <a:r>
              <a:rPr sz="1500" spc="-25" dirty="0">
                <a:latin typeface="Microsoft Sans Serif"/>
                <a:cs typeface="Microsoft Sans Serif"/>
              </a:rPr>
              <a:t>п</a:t>
            </a:r>
            <a:r>
              <a:rPr sz="1500" spc="20" dirty="0">
                <a:latin typeface="Microsoft Sans Serif"/>
                <a:cs typeface="Microsoft Sans Serif"/>
              </a:rPr>
              <a:t>л</a:t>
            </a:r>
            <a:r>
              <a:rPr sz="1500" dirty="0">
                <a:latin typeface="Microsoft Sans Serif"/>
                <a:cs typeface="Microsoft Sans Serif"/>
              </a:rPr>
              <a:t>а</a:t>
            </a:r>
            <a:r>
              <a:rPr sz="1500" spc="-5" dirty="0">
                <a:latin typeface="Microsoft Sans Serif"/>
                <a:cs typeface="Microsoft Sans Serif"/>
              </a:rPr>
              <a:t>н</a:t>
            </a:r>
            <a:r>
              <a:rPr sz="1500" dirty="0">
                <a:latin typeface="Microsoft Sans Serif"/>
                <a:cs typeface="Microsoft Sans Serif"/>
              </a:rPr>
              <a:t>ирова</a:t>
            </a:r>
            <a:r>
              <a:rPr sz="1500" spc="-5" dirty="0">
                <a:latin typeface="Microsoft Sans Serif"/>
                <a:cs typeface="Microsoft Sans Serif"/>
              </a:rPr>
              <a:t>н</a:t>
            </a:r>
            <a:r>
              <a:rPr sz="1500" dirty="0">
                <a:latin typeface="Microsoft Sans Serif"/>
                <a:cs typeface="Microsoft Sans Serif"/>
              </a:rPr>
              <a:t>ие  целей)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5210" y="2916985"/>
            <a:ext cx="1544955" cy="965200"/>
          </a:xfrm>
          <a:prstGeom prst="rect">
            <a:avLst/>
          </a:prstGeom>
          <a:ln w="3268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139700" marR="131445" algn="ctr">
              <a:lnSpc>
                <a:spcPct val="100000"/>
              </a:lnSpc>
              <a:spcBef>
                <a:spcPts val="944"/>
              </a:spcBef>
            </a:pPr>
            <a:r>
              <a:rPr sz="1500" dirty="0">
                <a:latin typeface="Microsoft Sans Serif"/>
                <a:cs typeface="Microsoft Sans Serif"/>
              </a:rPr>
              <a:t>Определение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состава</a:t>
            </a:r>
            <a:r>
              <a:rPr sz="1500" spc="-7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работ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проекта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39442" y="1951967"/>
            <a:ext cx="1544955" cy="772160"/>
          </a:xfrm>
          <a:custGeom>
            <a:avLst/>
            <a:gdLst/>
            <a:ahLst/>
            <a:cxnLst/>
            <a:rect l="l" t="t" r="r" b="b"/>
            <a:pathLst>
              <a:path w="1544954" h="772160">
                <a:moveTo>
                  <a:pt x="0" y="772006"/>
                </a:moveTo>
                <a:lnTo>
                  <a:pt x="1544907" y="772006"/>
                </a:lnTo>
                <a:lnTo>
                  <a:pt x="1544907" y="0"/>
                </a:lnTo>
                <a:lnTo>
                  <a:pt x="0" y="0"/>
                </a:lnTo>
                <a:lnTo>
                  <a:pt x="0" y="772006"/>
                </a:lnTo>
                <a:close/>
              </a:path>
            </a:pathLst>
          </a:custGeom>
          <a:ln w="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79883" y="1963006"/>
            <a:ext cx="126428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icrosoft Sans Serif"/>
                <a:cs typeface="Microsoft Sans Serif"/>
              </a:rPr>
              <a:t>Определение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в</a:t>
            </a:r>
            <a:r>
              <a:rPr sz="1500" spc="-65" dirty="0">
                <a:latin typeface="Microsoft Sans Serif"/>
                <a:cs typeface="Microsoft Sans Serif"/>
              </a:rPr>
              <a:t>з</a:t>
            </a:r>
            <a:r>
              <a:rPr sz="1500" dirty="0">
                <a:latin typeface="Microsoft Sans Serif"/>
                <a:cs typeface="Microsoft Sans Serif"/>
              </a:rPr>
              <a:t>аи</a:t>
            </a:r>
            <a:r>
              <a:rPr sz="1500" spc="-40" dirty="0">
                <a:latin typeface="Microsoft Sans Serif"/>
                <a:cs typeface="Microsoft Sans Serif"/>
              </a:rPr>
              <a:t>м</a:t>
            </a:r>
            <a:r>
              <a:rPr sz="1500" dirty="0">
                <a:latin typeface="Microsoft Sans Serif"/>
                <a:cs typeface="Microsoft Sans Serif"/>
              </a:rPr>
              <a:t>освя</a:t>
            </a:r>
            <a:r>
              <a:rPr sz="1500" spc="-65" dirty="0">
                <a:latin typeface="Microsoft Sans Serif"/>
                <a:cs typeface="Microsoft Sans Serif"/>
              </a:rPr>
              <a:t>з</a:t>
            </a:r>
            <a:r>
              <a:rPr sz="1500" dirty="0">
                <a:latin typeface="Microsoft Sans Serif"/>
                <a:cs typeface="Microsoft Sans Serif"/>
              </a:rPr>
              <a:t>ей  работ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1210" y="3109943"/>
            <a:ext cx="1641475" cy="965200"/>
          </a:xfrm>
          <a:custGeom>
            <a:avLst/>
            <a:gdLst/>
            <a:ahLst/>
            <a:cxnLst/>
            <a:rect l="l" t="t" r="r" b="b"/>
            <a:pathLst>
              <a:path w="1641475" h="965200">
                <a:moveTo>
                  <a:pt x="0" y="965004"/>
                </a:moveTo>
                <a:lnTo>
                  <a:pt x="1641370" y="965004"/>
                </a:lnTo>
                <a:lnTo>
                  <a:pt x="1641370" y="0"/>
                </a:lnTo>
                <a:lnTo>
                  <a:pt x="0" y="0"/>
                </a:lnTo>
                <a:lnTo>
                  <a:pt x="0" y="965004"/>
                </a:lnTo>
                <a:close/>
              </a:path>
            </a:pathLst>
          </a:custGeom>
          <a:ln w="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1210" y="3109943"/>
            <a:ext cx="1641475" cy="965200"/>
          </a:xfrm>
          <a:prstGeom prst="rect">
            <a:avLst/>
          </a:prstGeom>
          <a:ln w="3268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49860" marR="142875" algn="ctr">
              <a:lnSpc>
                <a:spcPct val="100000"/>
              </a:lnSpc>
              <a:spcBef>
                <a:spcPts val="45"/>
              </a:spcBef>
            </a:pPr>
            <a:r>
              <a:rPr sz="1500" spc="-20" dirty="0">
                <a:latin typeface="Microsoft Sans Serif"/>
                <a:cs typeface="Microsoft Sans Serif"/>
              </a:rPr>
              <a:t>Оценка 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д</a:t>
            </a:r>
            <a:r>
              <a:rPr sz="1500" spc="20" dirty="0">
                <a:latin typeface="Microsoft Sans Serif"/>
                <a:cs typeface="Microsoft Sans Serif"/>
              </a:rPr>
              <a:t>л</a:t>
            </a:r>
            <a:r>
              <a:rPr sz="1500" dirty="0">
                <a:latin typeface="Microsoft Sans Serif"/>
                <a:cs typeface="Microsoft Sans Serif"/>
              </a:rPr>
              <a:t>ите</a:t>
            </a:r>
            <a:r>
              <a:rPr sz="1500" spc="20" dirty="0">
                <a:latin typeface="Microsoft Sans Serif"/>
                <a:cs typeface="Microsoft Sans Serif"/>
              </a:rPr>
              <a:t>л</a:t>
            </a:r>
            <a:r>
              <a:rPr sz="1500" spc="-5" dirty="0">
                <a:latin typeface="Microsoft Sans Serif"/>
                <a:cs typeface="Microsoft Sans Serif"/>
              </a:rPr>
              <a:t>ьн</a:t>
            </a:r>
            <a:r>
              <a:rPr sz="1500" dirty="0">
                <a:latin typeface="Microsoft Sans Serif"/>
                <a:cs typeface="Microsoft Sans Serif"/>
              </a:rPr>
              <a:t>остей  </a:t>
            </a:r>
            <a:r>
              <a:rPr sz="1500" spc="5" dirty="0">
                <a:latin typeface="Microsoft Sans Serif"/>
                <a:cs typeface="Microsoft Sans Serif"/>
              </a:rPr>
              <a:t>или </a:t>
            </a:r>
            <a:r>
              <a:rPr sz="1500" spc="-5" dirty="0">
                <a:latin typeface="Microsoft Sans Serif"/>
                <a:cs typeface="Microsoft Sans Serif"/>
              </a:rPr>
              <a:t>объемов </a:t>
            </a:r>
            <a:r>
              <a:rPr sz="1500" dirty="0">
                <a:latin typeface="Microsoft Sans Serif"/>
                <a:cs typeface="Microsoft Sans Serif"/>
              </a:rPr>
              <a:t> работ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9442" y="4460930"/>
            <a:ext cx="1544955" cy="772160"/>
          </a:xfrm>
          <a:prstGeom prst="rect">
            <a:avLst/>
          </a:prstGeom>
          <a:ln w="3268">
            <a:solidFill>
              <a:srgbClr val="000000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258445" marR="250190" indent="184150">
              <a:lnSpc>
                <a:spcPct val="100000"/>
              </a:lnSpc>
              <a:spcBef>
                <a:spcPts val="1085"/>
              </a:spcBef>
            </a:pPr>
            <a:r>
              <a:rPr sz="1500" spc="-20" dirty="0">
                <a:latin typeface="Microsoft Sans Serif"/>
                <a:cs typeface="Microsoft Sans Serif"/>
              </a:rPr>
              <a:t>Оценка 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стои</a:t>
            </a:r>
            <a:r>
              <a:rPr sz="1500" spc="-40" dirty="0">
                <a:latin typeface="Microsoft Sans Serif"/>
                <a:cs typeface="Microsoft Sans Serif"/>
              </a:rPr>
              <a:t>м</a:t>
            </a:r>
            <a:r>
              <a:rPr sz="1500" dirty="0">
                <a:latin typeface="Microsoft Sans Serif"/>
                <a:cs typeface="Microsoft Sans Serif"/>
              </a:rPr>
              <a:t>остей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5210" y="4460930"/>
            <a:ext cx="1544955" cy="772160"/>
          </a:xfrm>
          <a:prstGeom prst="rect">
            <a:avLst/>
          </a:prstGeom>
          <a:ln w="3268">
            <a:solidFill>
              <a:srgbClr val="000000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366395" marR="156210" indent="-202565">
              <a:lnSpc>
                <a:spcPct val="100000"/>
              </a:lnSpc>
              <a:spcBef>
                <a:spcPts val="1085"/>
              </a:spcBef>
            </a:pPr>
            <a:r>
              <a:rPr sz="1500" dirty="0">
                <a:latin typeface="Microsoft Sans Serif"/>
                <a:cs typeface="Microsoft Sans Serif"/>
              </a:rPr>
              <a:t>О</a:t>
            </a:r>
            <a:r>
              <a:rPr sz="1500" spc="-25" dirty="0">
                <a:latin typeface="Microsoft Sans Serif"/>
                <a:cs typeface="Microsoft Sans Serif"/>
              </a:rPr>
              <a:t>п</a:t>
            </a:r>
            <a:r>
              <a:rPr sz="1500" dirty="0">
                <a:latin typeface="Microsoft Sans Serif"/>
                <a:cs typeface="Microsoft Sans Serif"/>
              </a:rPr>
              <a:t>реде</a:t>
            </a:r>
            <a:r>
              <a:rPr sz="1500" spc="20" dirty="0">
                <a:latin typeface="Microsoft Sans Serif"/>
                <a:cs typeface="Microsoft Sans Serif"/>
              </a:rPr>
              <a:t>л</a:t>
            </a:r>
            <a:r>
              <a:rPr sz="1500" dirty="0">
                <a:latin typeface="Microsoft Sans Serif"/>
                <a:cs typeface="Microsoft Sans Serif"/>
              </a:rPr>
              <a:t>е</a:t>
            </a:r>
            <a:r>
              <a:rPr sz="1500" spc="-5" dirty="0">
                <a:latin typeface="Microsoft Sans Serif"/>
                <a:cs typeface="Microsoft Sans Serif"/>
              </a:rPr>
              <a:t>н</a:t>
            </a:r>
            <a:r>
              <a:rPr sz="1500" dirty="0">
                <a:latin typeface="Microsoft Sans Serif"/>
                <a:cs typeface="Microsoft Sans Serif"/>
              </a:rPr>
              <a:t>ие  ресурсов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3198" y="4460930"/>
            <a:ext cx="1737995" cy="772160"/>
          </a:xfrm>
          <a:prstGeom prst="rect">
            <a:avLst/>
          </a:prstGeom>
          <a:ln w="3268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latin typeface="Microsoft Sans Serif"/>
                <a:cs typeface="Microsoft Sans Serif"/>
              </a:rPr>
              <a:t>Бюджетирование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3198" y="2144979"/>
            <a:ext cx="1737995" cy="1158240"/>
          </a:xfrm>
          <a:prstGeom prst="rect">
            <a:avLst/>
          </a:prstGeom>
          <a:ln w="3268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283845" marR="276225" algn="ctr">
              <a:lnSpc>
                <a:spcPct val="100000"/>
              </a:lnSpc>
              <a:spcBef>
                <a:spcPts val="805"/>
              </a:spcBef>
            </a:pPr>
            <a:r>
              <a:rPr sz="1500" dirty="0">
                <a:latin typeface="Microsoft Sans Serif"/>
                <a:cs typeface="Microsoft Sans Serif"/>
              </a:rPr>
              <a:t>Состав</a:t>
            </a:r>
            <a:r>
              <a:rPr sz="1500" spc="20" dirty="0">
                <a:latin typeface="Microsoft Sans Serif"/>
                <a:cs typeface="Microsoft Sans Serif"/>
              </a:rPr>
              <a:t>л</a:t>
            </a:r>
            <a:r>
              <a:rPr sz="1500" dirty="0">
                <a:latin typeface="Microsoft Sans Serif"/>
                <a:cs typeface="Microsoft Sans Serif"/>
              </a:rPr>
              <a:t>е</a:t>
            </a:r>
            <a:r>
              <a:rPr sz="1500" spc="-5" dirty="0">
                <a:latin typeface="Microsoft Sans Serif"/>
                <a:cs typeface="Microsoft Sans Serif"/>
              </a:rPr>
              <a:t>н</a:t>
            </a:r>
            <a:r>
              <a:rPr sz="1500" dirty="0">
                <a:latin typeface="Microsoft Sans Serif"/>
                <a:cs typeface="Microsoft Sans Serif"/>
              </a:rPr>
              <a:t>ие  </a:t>
            </a:r>
            <a:r>
              <a:rPr sz="1500" spc="-5" dirty="0">
                <a:latin typeface="Microsoft Sans Serif"/>
                <a:cs typeface="Microsoft Sans Serif"/>
              </a:rPr>
              <a:t>расписания </a:t>
            </a:r>
            <a:r>
              <a:rPr sz="150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выполнения </a:t>
            </a:r>
            <a:r>
              <a:rPr sz="1500" dirty="0">
                <a:latin typeface="Microsoft Sans Serif"/>
                <a:cs typeface="Microsoft Sans Serif"/>
              </a:rPr>
              <a:t> работ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227" y="3399447"/>
            <a:ext cx="1544955" cy="965200"/>
          </a:xfrm>
          <a:prstGeom prst="rect">
            <a:avLst/>
          </a:prstGeom>
          <a:ln w="3268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502284" marR="125095" indent="-369570">
              <a:lnSpc>
                <a:spcPct val="100000"/>
              </a:lnSpc>
              <a:spcBef>
                <a:spcPts val="5"/>
              </a:spcBef>
            </a:pPr>
            <a:r>
              <a:rPr sz="1500" spc="-150" dirty="0">
                <a:latin typeface="Microsoft Sans Serif"/>
                <a:cs typeface="Microsoft Sans Serif"/>
              </a:rPr>
              <a:t>Д</a:t>
            </a:r>
            <a:r>
              <a:rPr sz="1500" dirty="0">
                <a:latin typeface="Microsoft Sans Serif"/>
                <a:cs typeface="Microsoft Sans Serif"/>
              </a:rPr>
              <a:t>е</a:t>
            </a:r>
            <a:r>
              <a:rPr sz="1500" spc="-95" dirty="0">
                <a:latin typeface="Microsoft Sans Serif"/>
                <a:cs typeface="Microsoft Sans Serif"/>
              </a:rPr>
              <a:t>к</a:t>
            </a:r>
            <a:r>
              <a:rPr sz="1500" dirty="0">
                <a:latin typeface="Microsoft Sans Serif"/>
                <a:cs typeface="Microsoft Sans Serif"/>
              </a:rPr>
              <a:t>о</a:t>
            </a:r>
            <a:r>
              <a:rPr sz="1500" spc="-40" dirty="0">
                <a:latin typeface="Microsoft Sans Serif"/>
                <a:cs typeface="Microsoft Sans Serif"/>
              </a:rPr>
              <a:t>м</a:t>
            </a:r>
            <a:r>
              <a:rPr sz="1500" spc="-25" dirty="0">
                <a:latin typeface="Microsoft Sans Serif"/>
                <a:cs typeface="Microsoft Sans Serif"/>
              </a:rPr>
              <a:t>п</a:t>
            </a:r>
            <a:r>
              <a:rPr sz="1500" dirty="0">
                <a:latin typeface="Microsoft Sans Serif"/>
                <a:cs typeface="Microsoft Sans Serif"/>
              </a:rPr>
              <a:t>о</a:t>
            </a:r>
            <a:r>
              <a:rPr sz="1500" spc="-65" dirty="0">
                <a:latin typeface="Microsoft Sans Serif"/>
                <a:cs typeface="Microsoft Sans Serif"/>
              </a:rPr>
              <a:t>з</a:t>
            </a:r>
            <a:r>
              <a:rPr sz="1500" dirty="0">
                <a:latin typeface="Microsoft Sans Serif"/>
                <a:cs typeface="Microsoft Sans Serif"/>
              </a:rPr>
              <a:t>и</a:t>
            </a:r>
            <a:r>
              <a:rPr sz="1500" spc="-5" dirty="0">
                <a:latin typeface="Microsoft Sans Serif"/>
                <a:cs typeface="Microsoft Sans Serif"/>
              </a:rPr>
              <a:t>ц</a:t>
            </a:r>
            <a:r>
              <a:rPr sz="1500" dirty="0">
                <a:latin typeface="Microsoft Sans Serif"/>
                <a:cs typeface="Microsoft Sans Serif"/>
              </a:rPr>
              <a:t>ия  целей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96966" y="2144965"/>
            <a:ext cx="101600" cy="1254760"/>
            <a:chOff x="996966" y="2144965"/>
            <a:chExt cx="101600" cy="1254760"/>
          </a:xfrm>
        </p:grpSpPr>
        <p:sp>
          <p:nvSpPr>
            <p:cNvPr id="15" name="object 15"/>
            <p:cNvSpPr/>
            <p:nvPr/>
          </p:nvSpPr>
          <p:spPr>
            <a:xfrm>
              <a:off x="1047650" y="2144965"/>
              <a:ext cx="0" cy="1115695"/>
            </a:xfrm>
            <a:custGeom>
              <a:avLst/>
              <a:gdLst/>
              <a:ahLst/>
              <a:cxnLst/>
              <a:rect l="l" t="t" r="r" b="b"/>
              <a:pathLst>
                <a:path h="1115695">
                  <a:moveTo>
                    <a:pt x="0" y="0"/>
                  </a:moveTo>
                  <a:lnTo>
                    <a:pt x="0" y="1115122"/>
                  </a:lnTo>
                </a:path>
              </a:pathLst>
            </a:custGeom>
            <a:ln w="1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6966" y="3247423"/>
              <a:ext cx="101600" cy="152400"/>
            </a:xfrm>
            <a:custGeom>
              <a:avLst/>
              <a:gdLst/>
              <a:ahLst/>
              <a:cxnLst/>
              <a:rect l="l" t="t" r="r" b="b"/>
              <a:pathLst>
                <a:path w="101600" h="152400">
                  <a:moveTo>
                    <a:pt x="101367" y="0"/>
                  </a:moveTo>
                  <a:lnTo>
                    <a:pt x="0" y="0"/>
                  </a:lnTo>
                  <a:lnTo>
                    <a:pt x="50683" y="151969"/>
                  </a:lnTo>
                  <a:lnTo>
                    <a:pt x="101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811822" y="3399392"/>
            <a:ext cx="703580" cy="1447800"/>
            <a:chOff x="1811822" y="3399392"/>
            <a:chExt cx="703580" cy="1447800"/>
          </a:xfrm>
        </p:grpSpPr>
        <p:sp>
          <p:nvSpPr>
            <p:cNvPr id="18" name="object 18"/>
            <p:cNvSpPr/>
            <p:nvPr/>
          </p:nvSpPr>
          <p:spPr>
            <a:xfrm>
              <a:off x="1820077" y="3478918"/>
              <a:ext cx="581025" cy="403225"/>
            </a:xfrm>
            <a:custGeom>
              <a:avLst/>
              <a:gdLst/>
              <a:ahLst/>
              <a:cxnLst/>
              <a:rect l="l" t="t" r="r" b="b"/>
              <a:pathLst>
                <a:path w="581025" h="403225">
                  <a:moveTo>
                    <a:pt x="0" y="403072"/>
                  </a:moveTo>
                  <a:lnTo>
                    <a:pt x="580685" y="0"/>
                  </a:lnTo>
                </a:path>
              </a:pathLst>
            </a:custGeom>
            <a:ln w="163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61523" y="3399392"/>
              <a:ext cx="154305" cy="128270"/>
            </a:xfrm>
            <a:custGeom>
              <a:avLst/>
              <a:gdLst/>
              <a:ahLst/>
              <a:cxnLst/>
              <a:rect l="l" t="t" r="r" b="b"/>
              <a:pathLst>
                <a:path w="154305" h="128270">
                  <a:moveTo>
                    <a:pt x="153686" y="0"/>
                  </a:moveTo>
                  <a:lnTo>
                    <a:pt x="0" y="45073"/>
                  </a:lnTo>
                  <a:lnTo>
                    <a:pt x="57768" y="128275"/>
                  </a:lnTo>
                  <a:lnTo>
                    <a:pt x="153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0077" y="3881990"/>
              <a:ext cx="614045" cy="852169"/>
            </a:xfrm>
            <a:custGeom>
              <a:avLst/>
              <a:gdLst/>
              <a:ahLst/>
              <a:cxnLst/>
              <a:rect l="l" t="t" r="r" b="b"/>
              <a:pathLst>
                <a:path w="614044" h="852170">
                  <a:moveTo>
                    <a:pt x="0" y="0"/>
                  </a:moveTo>
                  <a:lnTo>
                    <a:pt x="613793" y="851899"/>
                  </a:lnTo>
                </a:path>
              </a:pathLst>
            </a:custGeom>
            <a:ln w="1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85230" y="4693991"/>
              <a:ext cx="130175" cy="153035"/>
            </a:xfrm>
            <a:custGeom>
              <a:avLst/>
              <a:gdLst/>
              <a:ahLst/>
              <a:cxnLst/>
              <a:rect l="l" t="t" r="r" b="b"/>
              <a:pathLst>
                <a:path w="130175" h="153035">
                  <a:moveTo>
                    <a:pt x="82293" y="0"/>
                  </a:moveTo>
                  <a:lnTo>
                    <a:pt x="0" y="59235"/>
                  </a:lnTo>
                  <a:lnTo>
                    <a:pt x="129979" y="152922"/>
                  </a:lnTo>
                  <a:lnTo>
                    <a:pt x="82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051863" y="2329667"/>
            <a:ext cx="3001645" cy="2567940"/>
            <a:chOff x="4051863" y="2329667"/>
            <a:chExt cx="3001645" cy="2567940"/>
          </a:xfrm>
        </p:grpSpPr>
        <p:sp>
          <p:nvSpPr>
            <p:cNvPr id="23" name="object 23"/>
            <p:cNvSpPr/>
            <p:nvPr/>
          </p:nvSpPr>
          <p:spPr>
            <a:xfrm>
              <a:off x="4060118" y="2460206"/>
              <a:ext cx="513080" cy="939800"/>
            </a:xfrm>
            <a:custGeom>
              <a:avLst/>
              <a:gdLst/>
              <a:ahLst/>
              <a:cxnLst/>
              <a:rect l="l" t="t" r="r" b="b"/>
              <a:pathLst>
                <a:path w="513079" h="939800">
                  <a:moveTo>
                    <a:pt x="0" y="939186"/>
                  </a:moveTo>
                  <a:lnTo>
                    <a:pt x="512562" y="0"/>
                  </a:lnTo>
                </a:path>
              </a:pathLst>
            </a:custGeom>
            <a:ln w="16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22133" y="2337922"/>
              <a:ext cx="117475" cy="158115"/>
            </a:xfrm>
            <a:custGeom>
              <a:avLst/>
              <a:gdLst/>
              <a:ahLst/>
              <a:cxnLst/>
              <a:rect l="l" t="t" r="r" b="b"/>
              <a:pathLst>
                <a:path w="117475" h="158114">
                  <a:moveTo>
                    <a:pt x="117308" y="0"/>
                  </a:moveTo>
                  <a:lnTo>
                    <a:pt x="0" y="109210"/>
                  </a:lnTo>
                  <a:lnTo>
                    <a:pt x="88969" y="157688"/>
                  </a:lnTo>
                  <a:lnTo>
                    <a:pt x="1173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0118" y="3399392"/>
              <a:ext cx="400050" cy="146050"/>
            </a:xfrm>
            <a:custGeom>
              <a:avLst/>
              <a:gdLst/>
              <a:ahLst/>
              <a:cxnLst/>
              <a:rect l="l" t="t" r="r" b="b"/>
              <a:pathLst>
                <a:path w="400050" h="146050">
                  <a:moveTo>
                    <a:pt x="0" y="0"/>
                  </a:moveTo>
                  <a:lnTo>
                    <a:pt x="400021" y="145432"/>
                  </a:lnTo>
                </a:path>
              </a:pathLst>
            </a:custGeom>
            <a:ln w="16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0983" y="3492943"/>
              <a:ext cx="160655" cy="99695"/>
            </a:xfrm>
            <a:custGeom>
              <a:avLst/>
              <a:gdLst/>
              <a:ahLst/>
              <a:cxnLst/>
              <a:rect l="l" t="t" r="r" b="b"/>
              <a:pathLst>
                <a:path w="160654" h="99695">
                  <a:moveTo>
                    <a:pt x="34606" y="0"/>
                  </a:moveTo>
                  <a:lnTo>
                    <a:pt x="0" y="95185"/>
                  </a:lnTo>
                  <a:lnTo>
                    <a:pt x="160226" y="99542"/>
                  </a:lnTo>
                  <a:lnTo>
                    <a:pt x="346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1827" y="4074947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745"/>
                  </a:lnTo>
                </a:path>
              </a:pathLst>
            </a:custGeom>
            <a:ln w="1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61143" y="4309029"/>
              <a:ext cx="101600" cy="152400"/>
            </a:xfrm>
            <a:custGeom>
              <a:avLst/>
              <a:gdLst/>
              <a:ahLst/>
              <a:cxnLst/>
              <a:rect l="l" t="t" r="r" b="b"/>
              <a:pathLst>
                <a:path w="101600" h="152400">
                  <a:moveTo>
                    <a:pt x="101367" y="0"/>
                  </a:moveTo>
                  <a:lnTo>
                    <a:pt x="0" y="0"/>
                  </a:lnTo>
                  <a:lnTo>
                    <a:pt x="50683" y="151969"/>
                  </a:lnTo>
                  <a:lnTo>
                    <a:pt x="101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84349" y="2337922"/>
              <a:ext cx="741680" cy="329565"/>
            </a:xfrm>
            <a:custGeom>
              <a:avLst/>
              <a:gdLst/>
              <a:ahLst/>
              <a:cxnLst/>
              <a:rect l="l" t="t" r="r" b="b"/>
              <a:pathLst>
                <a:path w="741679" h="329564">
                  <a:moveTo>
                    <a:pt x="0" y="0"/>
                  </a:moveTo>
                  <a:lnTo>
                    <a:pt x="741593" y="329402"/>
                  </a:lnTo>
                </a:path>
              </a:pathLst>
            </a:custGeom>
            <a:ln w="163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93789" y="2615852"/>
              <a:ext cx="160020" cy="108585"/>
            </a:xfrm>
            <a:custGeom>
              <a:avLst/>
              <a:gdLst/>
              <a:ahLst/>
              <a:cxnLst/>
              <a:rect l="l" t="t" r="r" b="b"/>
              <a:pathLst>
                <a:path w="160020" h="108585">
                  <a:moveTo>
                    <a:pt x="41146" y="0"/>
                  </a:moveTo>
                  <a:lnTo>
                    <a:pt x="0" y="92597"/>
                  </a:lnTo>
                  <a:lnTo>
                    <a:pt x="159409" y="108121"/>
                  </a:lnTo>
                  <a:lnTo>
                    <a:pt x="41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32581" y="2825150"/>
              <a:ext cx="725170" cy="767715"/>
            </a:xfrm>
            <a:custGeom>
              <a:avLst/>
              <a:gdLst/>
              <a:ahLst/>
              <a:cxnLst/>
              <a:rect l="l" t="t" r="r" b="b"/>
              <a:pathLst>
                <a:path w="725170" h="767714">
                  <a:moveTo>
                    <a:pt x="0" y="767335"/>
                  </a:moveTo>
                  <a:lnTo>
                    <a:pt x="724971" y="0"/>
                  </a:lnTo>
                </a:path>
              </a:pathLst>
            </a:custGeom>
            <a:ln w="16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12046" y="2723973"/>
              <a:ext cx="141605" cy="145415"/>
            </a:xfrm>
            <a:custGeom>
              <a:avLst/>
              <a:gdLst/>
              <a:ahLst/>
              <a:cxnLst/>
              <a:rect l="l" t="t" r="r" b="b"/>
              <a:pathLst>
                <a:path w="141604" h="145414">
                  <a:moveTo>
                    <a:pt x="141152" y="0"/>
                  </a:moveTo>
                  <a:lnTo>
                    <a:pt x="0" y="75712"/>
                  </a:lnTo>
                  <a:lnTo>
                    <a:pt x="73709" y="145160"/>
                  </a:lnTo>
                  <a:lnTo>
                    <a:pt x="141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84349" y="4846913"/>
              <a:ext cx="729615" cy="0"/>
            </a:xfrm>
            <a:custGeom>
              <a:avLst/>
              <a:gdLst/>
              <a:ahLst/>
              <a:cxnLst/>
              <a:rect l="l" t="t" r="r" b="b"/>
              <a:pathLst>
                <a:path w="729615">
                  <a:moveTo>
                    <a:pt x="0" y="0"/>
                  </a:moveTo>
                  <a:lnTo>
                    <a:pt x="729467" y="0"/>
                  </a:lnTo>
                </a:path>
              </a:pathLst>
            </a:custGeom>
            <a:ln w="16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01146" y="4796257"/>
              <a:ext cx="152400" cy="101600"/>
            </a:xfrm>
            <a:custGeom>
              <a:avLst/>
              <a:gdLst/>
              <a:ahLst/>
              <a:cxnLst/>
              <a:rect l="l" t="t" r="r" b="b"/>
              <a:pathLst>
                <a:path w="152400" h="101600">
                  <a:moveTo>
                    <a:pt x="0" y="0"/>
                  </a:moveTo>
                  <a:lnTo>
                    <a:pt x="0" y="101312"/>
                  </a:lnTo>
                  <a:lnTo>
                    <a:pt x="152051" y="50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60118" y="4846913"/>
              <a:ext cx="440055" cy="0"/>
            </a:xfrm>
            <a:custGeom>
              <a:avLst/>
              <a:gdLst/>
              <a:ahLst/>
              <a:cxnLst/>
              <a:rect l="l" t="t" r="r" b="b"/>
              <a:pathLst>
                <a:path w="440054">
                  <a:moveTo>
                    <a:pt x="0" y="0"/>
                  </a:moveTo>
                  <a:lnTo>
                    <a:pt x="439942" y="0"/>
                  </a:lnTo>
                </a:path>
              </a:pathLst>
            </a:custGeom>
            <a:ln w="16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87389" y="4796257"/>
              <a:ext cx="152400" cy="101600"/>
            </a:xfrm>
            <a:custGeom>
              <a:avLst/>
              <a:gdLst/>
              <a:ahLst/>
              <a:cxnLst/>
              <a:rect l="l" t="t" r="r" b="b"/>
              <a:pathLst>
                <a:path w="152400" h="101600">
                  <a:moveTo>
                    <a:pt x="0" y="0"/>
                  </a:moveTo>
                  <a:lnTo>
                    <a:pt x="0" y="101312"/>
                  </a:lnTo>
                  <a:lnTo>
                    <a:pt x="152051" y="50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149797" y="5618946"/>
            <a:ext cx="1544955" cy="772160"/>
          </a:xfrm>
          <a:prstGeom prst="rect">
            <a:avLst/>
          </a:prstGeom>
          <a:ln w="3268">
            <a:solidFill>
              <a:srgbClr val="00000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130175" marR="122555" indent="128905">
              <a:lnSpc>
                <a:spcPct val="100000"/>
              </a:lnSpc>
              <a:spcBef>
                <a:spcPts val="1090"/>
              </a:spcBef>
            </a:pPr>
            <a:r>
              <a:rPr sz="1500" spc="-15" dirty="0">
                <a:latin typeface="Microsoft Sans Serif"/>
                <a:cs typeface="Microsoft Sans Serif"/>
              </a:rPr>
              <a:t>Разработка </a:t>
            </a:r>
            <a:r>
              <a:rPr sz="1500" spc="-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плана</a:t>
            </a:r>
            <a:r>
              <a:rPr sz="1500" spc="-30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проекта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871499" y="3302982"/>
            <a:ext cx="101600" cy="1158240"/>
            <a:chOff x="7871499" y="3302982"/>
            <a:chExt cx="101600" cy="1158240"/>
          </a:xfrm>
        </p:grpSpPr>
        <p:sp>
          <p:nvSpPr>
            <p:cNvPr id="39" name="object 39"/>
            <p:cNvSpPr/>
            <p:nvPr/>
          </p:nvSpPr>
          <p:spPr>
            <a:xfrm>
              <a:off x="7922183" y="3302982"/>
              <a:ext cx="0" cy="1019175"/>
            </a:xfrm>
            <a:custGeom>
              <a:avLst/>
              <a:gdLst/>
              <a:ahLst/>
              <a:cxnLst/>
              <a:rect l="l" t="t" r="r" b="b"/>
              <a:pathLst>
                <a:path h="1019175">
                  <a:moveTo>
                    <a:pt x="0" y="0"/>
                  </a:moveTo>
                  <a:lnTo>
                    <a:pt x="0" y="1018711"/>
                  </a:lnTo>
                </a:path>
              </a:pathLst>
            </a:custGeom>
            <a:ln w="1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71499" y="4309029"/>
              <a:ext cx="101600" cy="152400"/>
            </a:xfrm>
            <a:custGeom>
              <a:avLst/>
              <a:gdLst/>
              <a:ahLst/>
              <a:cxnLst/>
              <a:rect l="l" t="t" r="r" b="b"/>
              <a:pathLst>
                <a:path w="101600" h="152400">
                  <a:moveTo>
                    <a:pt x="101367" y="0"/>
                  </a:moveTo>
                  <a:lnTo>
                    <a:pt x="0" y="0"/>
                  </a:lnTo>
                  <a:lnTo>
                    <a:pt x="50683" y="151969"/>
                  </a:lnTo>
                  <a:lnTo>
                    <a:pt x="101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871499" y="5232937"/>
            <a:ext cx="101600" cy="386080"/>
            <a:chOff x="7871499" y="5232937"/>
            <a:chExt cx="101600" cy="386080"/>
          </a:xfrm>
        </p:grpSpPr>
        <p:sp>
          <p:nvSpPr>
            <p:cNvPr id="42" name="object 42"/>
            <p:cNvSpPr/>
            <p:nvPr/>
          </p:nvSpPr>
          <p:spPr>
            <a:xfrm>
              <a:off x="7922183" y="5232937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704"/>
                  </a:lnTo>
                </a:path>
              </a:pathLst>
            </a:custGeom>
            <a:ln w="1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871499" y="5466978"/>
              <a:ext cx="101600" cy="152400"/>
            </a:xfrm>
            <a:custGeom>
              <a:avLst/>
              <a:gdLst/>
              <a:ahLst/>
              <a:cxnLst/>
              <a:rect l="l" t="t" r="r" b="b"/>
              <a:pathLst>
                <a:path w="101600" h="152400">
                  <a:moveTo>
                    <a:pt x="101367" y="0"/>
                  </a:moveTo>
                  <a:lnTo>
                    <a:pt x="0" y="0"/>
                  </a:lnTo>
                  <a:lnTo>
                    <a:pt x="50683" y="151969"/>
                  </a:lnTo>
                  <a:lnTo>
                    <a:pt x="101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515210" y="5618946"/>
            <a:ext cx="1544955" cy="772160"/>
          </a:xfrm>
          <a:prstGeom prst="rect">
            <a:avLst/>
          </a:prstGeom>
          <a:solidFill>
            <a:srgbClr val="DADFC7"/>
          </a:solidFill>
          <a:ln w="3268">
            <a:solidFill>
              <a:srgbClr val="00000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58419" marR="50800" indent="635">
              <a:lnSpc>
                <a:spcPct val="100000"/>
              </a:lnSpc>
              <a:spcBef>
                <a:spcPts val="1090"/>
              </a:spcBef>
            </a:pPr>
            <a:r>
              <a:rPr sz="1500" spc="-5" dirty="0">
                <a:latin typeface="Microsoft Sans Serif"/>
                <a:cs typeface="Microsoft Sans Serif"/>
              </a:rPr>
              <a:t>И</a:t>
            </a:r>
            <a:r>
              <a:rPr sz="1500" dirty="0">
                <a:latin typeface="Microsoft Sans Serif"/>
                <a:cs typeface="Microsoft Sans Serif"/>
              </a:rPr>
              <a:t>де</a:t>
            </a:r>
            <a:r>
              <a:rPr sz="1500" spc="-5" dirty="0">
                <a:latin typeface="Microsoft Sans Serif"/>
                <a:cs typeface="Microsoft Sans Serif"/>
              </a:rPr>
              <a:t>н</a:t>
            </a:r>
            <a:r>
              <a:rPr sz="1500" dirty="0">
                <a:latin typeface="Microsoft Sans Serif"/>
                <a:cs typeface="Microsoft Sans Serif"/>
              </a:rPr>
              <a:t>ти</a:t>
            </a:r>
            <a:r>
              <a:rPr sz="1500" spc="-5" dirty="0">
                <a:latin typeface="Microsoft Sans Serif"/>
                <a:cs typeface="Microsoft Sans Serif"/>
              </a:rPr>
              <a:t>ф</a:t>
            </a:r>
            <a:r>
              <a:rPr sz="1500" dirty="0">
                <a:latin typeface="Microsoft Sans Serif"/>
                <a:cs typeface="Microsoft Sans Serif"/>
              </a:rPr>
              <a:t>и</a:t>
            </a:r>
            <a:r>
              <a:rPr sz="1500" spc="-95" dirty="0">
                <a:latin typeface="Microsoft Sans Serif"/>
                <a:cs typeface="Microsoft Sans Serif"/>
              </a:rPr>
              <a:t>к</a:t>
            </a:r>
            <a:r>
              <a:rPr sz="1500" dirty="0">
                <a:latin typeface="Microsoft Sans Serif"/>
                <a:cs typeface="Microsoft Sans Serif"/>
              </a:rPr>
              <a:t>а</a:t>
            </a:r>
            <a:r>
              <a:rPr sz="1500" spc="-5" dirty="0">
                <a:latin typeface="Microsoft Sans Serif"/>
                <a:cs typeface="Microsoft Sans Serif"/>
              </a:rPr>
              <a:t>ц</a:t>
            </a:r>
            <a:r>
              <a:rPr sz="1500" dirty="0">
                <a:latin typeface="Microsoft Sans Serif"/>
                <a:cs typeface="Microsoft Sans Serif"/>
              </a:rPr>
              <a:t>ия  и</a:t>
            </a:r>
            <a:r>
              <a:rPr sz="1500" spc="-25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оценка </a:t>
            </a:r>
            <a:r>
              <a:rPr sz="1500" spc="-15" dirty="0">
                <a:latin typeface="Microsoft Sans Serif"/>
                <a:cs typeface="Microsoft Sans Serif"/>
              </a:rPr>
              <a:t>рисков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11822" y="3873735"/>
            <a:ext cx="704850" cy="2131695"/>
            <a:chOff x="1811822" y="3873735"/>
            <a:chExt cx="704850" cy="2131695"/>
          </a:xfrm>
        </p:grpSpPr>
        <p:sp>
          <p:nvSpPr>
            <p:cNvPr id="46" name="object 46"/>
            <p:cNvSpPr/>
            <p:nvPr/>
          </p:nvSpPr>
          <p:spPr>
            <a:xfrm>
              <a:off x="1820077" y="3881990"/>
              <a:ext cx="652145" cy="1990725"/>
            </a:xfrm>
            <a:custGeom>
              <a:avLst/>
              <a:gdLst/>
              <a:ahLst/>
              <a:cxnLst/>
              <a:rect l="l" t="t" r="r" b="b"/>
              <a:pathLst>
                <a:path w="652144" h="1990725">
                  <a:moveTo>
                    <a:pt x="0" y="0"/>
                  </a:moveTo>
                  <a:lnTo>
                    <a:pt x="651806" y="1990565"/>
                  </a:lnTo>
                </a:path>
              </a:pathLst>
            </a:custGeom>
            <a:ln w="16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19837" y="5844763"/>
              <a:ext cx="96520" cy="160655"/>
            </a:xfrm>
            <a:custGeom>
              <a:avLst/>
              <a:gdLst/>
              <a:ahLst/>
              <a:cxnLst/>
              <a:rect l="l" t="t" r="r" b="b"/>
              <a:pathLst>
                <a:path w="96519" h="160654">
                  <a:moveTo>
                    <a:pt x="96326" y="0"/>
                  </a:moveTo>
                  <a:lnTo>
                    <a:pt x="0" y="31510"/>
                  </a:lnTo>
                  <a:lnTo>
                    <a:pt x="95373" y="160180"/>
                  </a:lnTo>
                  <a:lnTo>
                    <a:pt x="963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4060118" y="5954287"/>
            <a:ext cx="579755" cy="101600"/>
            <a:chOff x="4060118" y="5954287"/>
            <a:chExt cx="579755" cy="101600"/>
          </a:xfrm>
        </p:grpSpPr>
        <p:sp>
          <p:nvSpPr>
            <p:cNvPr id="49" name="object 49"/>
            <p:cNvSpPr/>
            <p:nvPr/>
          </p:nvSpPr>
          <p:spPr>
            <a:xfrm>
              <a:off x="4060118" y="6004943"/>
              <a:ext cx="440055" cy="0"/>
            </a:xfrm>
            <a:custGeom>
              <a:avLst/>
              <a:gdLst/>
              <a:ahLst/>
              <a:cxnLst/>
              <a:rect l="l" t="t" r="r" b="b"/>
              <a:pathLst>
                <a:path w="440054">
                  <a:moveTo>
                    <a:pt x="0" y="0"/>
                  </a:moveTo>
                  <a:lnTo>
                    <a:pt x="439942" y="0"/>
                  </a:lnTo>
                </a:path>
              </a:pathLst>
            </a:custGeom>
            <a:ln w="16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87389" y="5954287"/>
              <a:ext cx="152400" cy="101600"/>
            </a:xfrm>
            <a:custGeom>
              <a:avLst/>
              <a:gdLst/>
              <a:ahLst/>
              <a:cxnLst/>
              <a:rect l="l" t="t" r="r" b="b"/>
              <a:pathLst>
                <a:path w="152400" h="101600">
                  <a:moveTo>
                    <a:pt x="0" y="0"/>
                  </a:moveTo>
                  <a:lnTo>
                    <a:pt x="0" y="101312"/>
                  </a:lnTo>
                  <a:lnTo>
                    <a:pt x="152051" y="50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639442" y="5618946"/>
            <a:ext cx="1544955" cy="772160"/>
          </a:xfrm>
          <a:prstGeom prst="rect">
            <a:avLst/>
          </a:prstGeom>
          <a:solidFill>
            <a:srgbClr val="DADFC7"/>
          </a:solidFill>
          <a:ln w="3268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57480" marR="149860" algn="ctr">
              <a:lnSpc>
                <a:spcPct val="100000"/>
              </a:lnSpc>
              <a:spcBef>
                <a:spcPts val="185"/>
              </a:spcBef>
            </a:pPr>
            <a:r>
              <a:rPr sz="1500" spc="-15" dirty="0">
                <a:latin typeface="Microsoft Sans Serif"/>
                <a:cs typeface="Microsoft Sans Serif"/>
              </a:rPr>
              <a:t>Разработка </a:t>
            </a:r>
            <a:r>
              <a:rPr sz="1500" spc="-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реа</a:t>
            </a:r>
            <a:r>
              <a:rPr sz="1500" spc="-30" dirty="0">
                <a:latin typeface="Microsoft Sans Serif"/>
                <a:cs typeface="Microsoft Sans Serif"/>
              </a:rPr>
              <a:t>г</a:t>
            </a:r>
            <a:r>
              <a:rPr sz="1500" dirty="0">
                <a:latin typeface="Microsoft Sans Serif"/>
                <a:cs typeface="Microsoft Sans Serif"/>
              </a:rPr>
              <a:t>ирова</a:t>
            </a:r>
            <a:r>
              <a:rPr sz="1500" spc="-5" dirty="0">
                <a:latin typeface="Microsoft Sans Serif"/>
                <a:cs typeface="Microsoft Sans Serif"/>
              </a:rPr>
              <a:t>н</a:t>
            </a:r>
            <a:r>
              <a:rPr sz="1500" dirty="0">
                <a:latin typeface="Microsoft Sans Serif"/>
                <a:cs typeface="Microsoft Sans Serif"/>
              </a:rPr>
              <a:t>ия  </a:t>
            </a:r>
            <a:r>
              <a:rPr sz="1500" spc="-5" dirty="0">
                <a:latin typeface="Microsoft Sans Serif"/>
                <a:cs typeface="Microsoft Sans Serif"/>
              </a:rPr>
              <a:t>на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риски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176094" y="2723973"/>
            <a:ext cx="887730" cy="3289300"/>
            <a:chOff x="6176094" y="2723973"/>
            <a:chExt cx="887730" cy="3289300"/>
          </a:xfrm>
        </p:grpSpPr>
        <p:sp>
          <p:nvSpPr>
            <p:cNvPr id="53" name="object 53"/>
            <p:cNvSpPr/>
            <p:nvPr/>
          </p:nvSpPr>
          <p:spPr>
            <a:xfrm>
              <a:off x="6184349" y="2858649"/>
              <a:ext cx="833755" cy="3146425"/>
            </a:xfrm>
            <a:custGeom>
              <a:avLst/>
              <a:gdLst/>
              <a:ahLst/>
              <a:cxnLst/>
              <a:rect l="l" t="t" r="r" b="b"/>
              <a:pathLst>
                <a:path w="833754" h="3146425">
                  <a:moveTo>
                    <a:pt x="0" y="3146294"/>
                  </a:moveTo>
                  <a:lnTo>
                    <a:pt x="833288" y="0"/>
                  </a:lnTo>
                </a:path>
              </a:pathLst>
            </a:custGeom>
            <a:ln w="1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65319" y="2723973"/>
              <a:ext cx="98425" cy="160020"/>
            </a:xfrm>
            <a:custGeom>
              <a:avLst/>
              <a:gdLst/>
              <a:ahLst/>
              <a:cxnLst/>
              <a:rect l="l" t="t" r="r" b="b"/>
              <a:pathLst>
                <a:path w="98425" h="160019">
                  <a:moveTo>
                    <a:pt x="87879" y="0"/>
                  </a:moveTo>
                  <a:lnTo>
                    <a:pt x="0" y="133858"/>
                  </a:lnTo>
                  <a:lnTo>
                    <a:pt x="98098" y="159867"/>
                  </a:lnTo>
                  <a:lnTo>
                    <a:pt x="878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84349" y="4958439"/>
              <a:ext cx="785495" cy="1047115"/>
            </a:xfrm>
            <a:custGeom>
              <a:avLst/>
              <a:gdLst/>
              <a:ahLst/>
              <a:cxnLst/>
              <a:rect l="l" t="t" r="r" b="b"/>
              <a:pathLst>
                <a:path w="785495" h="1047114">
                  <a:moveTo>
                    <a:pt x="0" y="1046504"/>
                  </a:moveTo>
                  <a:lnTo>
                    <a:pt x="785329" y="0"/>
                  </a:lnTo>
                </a:path>
              </a:pathLst>
            </a:custGeom>
            <a:ln w="1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21447" y="4846913"/>
              <a:ext cx="132080" cy="152400"/>
            </a:xfrm>
            <a:custGeom>
              <a:avLst/>
              <a:gdLst/>
              <a:ahLst/>
              <a:cxnLst/>
              <a:rect l="l" t="t" r="r" b="b"/>
              <a:pathLst>
                <a:path w="132079" h="152400">
                  <a:moveTo>
                    <a:pt x="131751" y="0"/>
                  </a:moveTo>
                  <a:lnTo>
                    <a:pt x="0" y="91236"/>
                  </a:lnTo>
                  <a:lnTo>
                    <a:pt x="81067" y="151969"/>
                  </a:lnTo>
                  <a:lnTo>
                    <a:pt x="1317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515210" y="1179865"/>
            <a:ext cx="1544955" cy="772160"/>
          </a:xfrm>
          <a:prstGeom prst="rect">
            <a:avLst/>
          </a:prstGeom>
          <a:solidFill>
            <a:srgbClr val="DADFC7"/>
          </a:solidFill>
          <a:ln w="3268">
            <a:solidFill>
              <a:srgbClr val="00000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377825" marR="112395" indent="-257810">
              <a:lnSpc>
                <a:spcPct val="100000"/>
              </a:lnSpc>
              <a:spcBef>
                <a:spcPts val="1090"/>
              </a:spcBef>
            </a:pPr>
            <a:r>
              <a:rPr sz="1500" spc="-5" dirty="0">
                <a:latin typeface="Microsoft Sans Serif"/>
                <a:cs typeface="Microsoft Sans Serif"/>
              </a:rPr>
              <a:t>П</a:t>
            </a:r>
            <a:r>
              <a:rPr sz="1500" spc="20" dirty="0">
                <a:latin typeface="Microsoft Sans Serif"/>
                <a:cs typeface="Microsoft Sans Serif"/>
              </a:rPr>
              <a:t>л</a:t>
            </a:r>
            <a:r>
              <a:rPr sz="1500" dirty="0">
                <a:latin typeface="Microsoft Sans Serif"/>
                <a:cs typeface="Microsoft Sans Serif"/>
              </a:rPr>
              <a:t>а</a:t>
            </a:r>
            <a:r>
              <a:rPr sz="1500" spc="-5" dirty="0">
                <a:latin typeface="Microsoft Sans Serif"/>
                <a:cs typeface="Microsoft Sans Serif"/>
              </a:rPr>
              <a:t>н</a:t>
            </a:r>
            <a:r>
              <a:rPr sz="1500" dirty="0">
                <a:latin typeface="Microsoft Sans Serif"/>
                <a:cs typeface="Microsoft Sans Serif"/>
              </a:rPr>
              <a:t>ирова</a:t>
            </a:r>
            <a:r>
              <a:rPr sz="1500" spc="-5" dirty="0">
                <a:latin typeface="Microsoft Sans Serif"/>
                <a:cs typeface="Microsoft Sans Serif"/>
              </a:rPr>
              <a:t>н</a:t>
            </a:r>
            <a:r>
              <a:rPr sz="1500" dirty="0">
                <a:latin typeface="Microsoft Sans Serif"/>
                <a:cs typeface="Microsoft Sans Serif"/>
              </a:rPr>
              <a:t>ие  </a:t>
            </a:r>
            <a:r>
              <a:rPr sz="1500" spc="-15" dirty="0">
                <a:latin typeface="Microsoft Sans Serif"/>
                <a:cs typeface="Microsoft Sans Serif"/>
              </a:rPr>
              <a:t>поставок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7985" y="5232949"/>
            <a:ext cx="1737995" cy="1158240"/>
          </a:xfrm>
          <a:prstGeom prst="rect">
            <a:avLst/>
          </a:prstGeom>
          <a:solidFill>
            <a:srgbClr val="DADFC7"/>
          </a:solidFill>
          <a:ln w="3268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40335" marR="132715" indent="76200" algn="just">
              <a:lnSpc>
                <a:spcPct val="100000"/>
              </a:lnSpc>
            </a:pPr>
            <a:r>
              <a:rPr sz="1500" dirty="0">
                <a:latin typeface="Microsoft Sans Serif"/>
                <a:cs typeface="Microsoft Sans Serif"/>
              </a:rPr>
              <a:t>Планирование 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организации </a:t>
            </a:r>
            <a:r>
              <a:rPr sz="1500" dirty="0">
                <a:latin typeface="Microsoft Sans Serif"/>
                <a:cs typeface="Microsoft Sans Serif"/>
              </a:rPr>
              <a:t>и 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в</a:t>
            </a:r>
            <a:r>
              <a:rPr sz="1500" spc="-65" dirty="0">
                <a:latin typeface="Microsoft Sans Serif"/>
                <a:cs typeface="Microsoft Sans Serif"/>
              </a:rPr>
              <a:t>з</a:t>
            </a:r>
            <a:r>
              <a:rPr sz="1500" dirty="0">
                <a:latin typeface="Microsoft Sans Serif"/>
                <a:cs typeface="Microsoft Sans Serif"/>
              </a:rPr>
              <a:t>аи</a:t>
            </a:r>
            <a:r>
              <a:rPr sz="1500" spc="-40" dirty="0">
                <a:latin typeface="Microsoft Sans Serif"/>
                <a:cs typeface="Microsoft Sans Serif"/>
              </a:rPr>
              <a:t>м</a:t>
            </a:r>
            <a:r>
              <a:rPr sz="1500" dirty="0">
                <a:latin typeface="Microsoft Sans Serif"/>
                <a:cs typeface="Microsoft Sans Serif"/>
              </a:rPr>
              <a:t>одействия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012921" y="4356277"/>
            <a:ext cx="101600" cy="876935"/>
            <a:chOff x="1012921" y="4356277"/>
            <a:chExt cx="101600" cy="876935"/>
          </a:xfrm>
        </p:grpSpPr>
        <p:sp>
          <p:nvSpPr>
            <p:cNvPr id="60" name="object 60"/>
            <p:cNvSpPr/>
            <p:nvPr/>
          </p:nvSpPr>
          <p:spPr>
            <a:xfrm>
              <a:off x="1047650" y="4364451"/>
              <a:ext cx="16510" cy="729615"/>
            </a:xfrm>
            <a:custGeom>
              <a:avLst/>
              <a:gdLst/>
              <a:ahLst/>
              <a:cxnLst/>
              <a:rect l="l" t="t" r="r" b="b"/>
              <a:pathLst>
                <a:path w="16509" h="729614">
                  <a:moveTo>
                    <a:pt x="0" y="0"/>
                  </a:moveTo>
                  <a:lnTo>
                    <a:pt x="16213" y="729220"/>
                  </a:lnTo>
                </a:path>
              </a:pathLst>
            </a:custGeom>
            <a:ln w="1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12921" y="5079892"/>
              <a:ext cx="101600" cy="153670"/>
            </a:xfrm>
            <a:custGeom>
              <a:avLst/>
              <a:gdLst/>
              <a:ahLst/>
              <a:cxnLst/>
              <a:rect l="l" t="t" r="r" b="b"/>
              <a:pathLst>
                <a:path w="101600" h="153670">
                  <a:moveTo>
                    <a:pt x="101340" y="0"/>
                  </a:moveTo>
                  <a:lnTo>
                    <a:pt x="0" y="2246"/>
                  </a:lnTo>
                  <a:lnTo>
                    <a:pt x="54049" y="153045"/>
                  </a:lnTo>
                  <a:lnTo>
                    <a:pt x="1013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1811902" y="1565957"/>
            <a:ext cx="708660" cy="2324735"/>
            <a:chOff x="1811902" y="1565957"/>
            <a:chExt cx="708660" cy="2324735"/>
          </a:xfrm>
        </p:grpSpPr>
        <p:sp>
          <p:nvSpPr>
            <p:cNvPr id="63" name="object 63"/>
            <p:cNvSpPr/>
            <p:nvPr/>
          </p:nvSpPr>
          <p:spPr>
            <a:xfrm>
              <a:off x="1820077" y="1699406"/>
              <a:ext cx="655320" cy="2183130"/>
            </a:xfrm>
            <a:custGeom>
              <a:avLst/>
              <a:gdLst/>
              <a:ahLst/>
              <a:cxnLst/>
              <a:rect l="l" t="t" r="r" b="b"/>
              <a:pathLst>
                <a:path w="655319" h="2183129">
                  <a:moveTo>
                    <a:pt x="0" y="2182583"/>
                  </a:moveTo>
                  <a:lnTo>
                    <a:pt x="655076" y="0"/>
                  </a:lnTo>
                </a:path>
              </a:pathLst>
            </a:custGeom>
            <a:ln w="16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22971" y="1565957"/>
              <a:ext cx="97155" cy="160655"/>
            </a:xfrm>
            <a:custGeom>
              <a:avLst/>
              <a:gdLst/>
              <a:ahLst/>
              <a:cxnLst/>
              <a:rect l="l" t="t" r="r" b="b"/>
              <a:pathLst>
                <a:path w="97155" h="160655">
                  <a:moveTo>
                    <a:pt x="92239" y="0"/>
                  </a:moveTo>
                  <a:lnTo>
                    <a:pt x="0" y="130998"/>
                  </a:lnTo>
                  <a:lnTo>
                    <a:pt x="97144" y="160139"/>
                  </a:lnTo>
                  <a:lnTo>
                    <a:pt x="922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4051944" y="1557786"/>
            <a:ext cx="3870325" cy="3297554"/>
            <a:chOff x="4051944" y="1557786"/>
            <a:chExt cx="3870325" cy="3297554"/>
          </a:xfrm>
        </p:grpSpPr>
        <p:sp>
          <p:nvSpPr>
            <p:cNvPr id="66" name="object 66"/>
            <p:cNvSpPr/>
            <p:nvPr/>
          </p:nvSpPr>
          <p:spPr>
            <a:xfrm>
              <a:off x="4060118" y="1565957"/>
              <a:ext cx="3724910" cy="558800"/>
            </a:xfrm>
            <a:custGeom>
              <a:avLst/>
              <a:gdLst/>
              <a:ahLst/>
              <a:cxnLst/>
              <a:rect l="l" t="t" r="r" b="b"/>
              <a:pathLst>
                <a:path w="3724909" h="558800">
                  <a:moveTo>
                    <a:pt x="0" y="0"/>
                  </a:moveTo>
                  <a:lnTo>
                    <a:pt x="3724319" y="558310"/>
                  </a:lnTo>
                </a:path>
              </a:pathLst>
            </a:custGeom>
            <a:ln w="16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764409" y="2072248"/>
              <a:ext cx="158115" cy="100330"/>
            </a:xfrm>
            <a:custGeom>
              <a:avLst/>
              <a:gdLst/>
              <a:ahLst/>
              <a:cxnLst/>
              <a:rect l="l" t="t" r="r" b="b"/>
              <a:pathLst>
                <a:path w="158115" h="100330">
                  <a:moveTo>
                    <a:pt x="14987" y="0"/>
                  </a:moveTo>
                  <a:lnTo>
                    <a:pt x="0" y="100223"/>
                  </a:lnTo>
                  <a:lnTo>
                    <a:pt x="157774" y="72716"/>
                  </a:lnTo>
                  <a:lnTo>
                    <a:pt x="14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060118" y="3818806"/>
              <a:ext cx="473075" cy="1028700"/>
            </a:xfrm>
            <a:custGeom>
              <a:avLst/>
              <a:gdLst/>
              <a:ahLst/>
              <a:cxnLst/>
              <a:rect l="l" t="t" r="r" b="b"/>
              <a:pathLst>
                <a:path w="473075" h="1028700">
                  <a:moveTo>
                    <a:pt x="0" y="1028107"/>
                  </a:moveTo>
                  <a:lnTo>
                    <a:pt x="472778" y="0"/>
                  </a:lnTo>
                </a:path>
              </a:pathLst>
            </a:custGeom>
            <a:ln w="16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81667" y="3692165"/>
              <a:ext cx="109855" cy="159385"/>
            </a:xfrm>
            <a:custGeom>
              <a:avLst/>
              <a:gdLst/>
              <a:ahLst/>
              <a:cxnLst/>
              <a:rect l="l" t="t" r="r" b="b"/>
              <a:pathLst>
                <a:path w="109854" h="159385">
                  <a:moveTo>
                    <a:pt x="109542" y="0"/>
                  </a:moveTo>
                  <a:lnTo>
                    <a:pt x="0" y="116972"/>
                  </a:lnTo>
                  <a:lnTo>
                    <a:pt x="92103" y="159322"/>
                  </a:lnTo>
                  <a:lnTo>
                    <a:pt x="109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364312"/>
            <a:ext cx="4003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0" dirty="0"/>
              <a:t>П</a:t>
            </a:r>
            <a:r>
              <a:rPr sz="3600" spc="-95" dirty="0"/>
              <a:t>ро</a:t>
            </a:r>
            <a:r>
              <a:rPr sz="3600" spc="-140" dirty="0"/>
              <a:t>ц</a:t>
            </a:r>
            <a:r>
              <a:rPr sz="3600" spc="-110" dirty="0"/>
              <a:t>е</a:t>
            </a:r>
            <a:r>
              <a:rPr sz="3600" spc="-100" dirty="0"/>
              <a:t>с</a:t>
            </a:r>
            <a:r>
              <a:rPr sz="3600" spc="-5" dirty="0"/>
              <a:t>и</a:t>
            </a:r>
            <a:r>
              <a:rPr sz="3600" spc="-185" dirty="0"/>
              <a:t> </a:t>
            </a:r>
            <a:r>
              <a:rPr sz="3600" spc="-105" dirty="0"/>
              <a:t>в</a:t>
            </a:r>
            <a:r>
              <a:rPr sz="3600" spc="-100" dirty="0"/>
              <a:t>и</a:t>
            </a:r>
            <a:r>
              <a:rPr sz="3600" spc="-290" dirty="0"/>
              <a:t>к</a:t>
            </a:r>
            <a:r>
              <a:rPr sz="3600" spc="-95" dirty="0"/>
              <a:t>о</a:t>
            </a:r>
            <a:r>
              <a:rPr sz="3600" spc="-110" dirty="0"/>
              <a:t>н</a:t>
            </a:r>
            <a:r>
              <a:rPr sz="3600" spc="-95" dirty="0"/>
              <a:t>а</a:t>
            </a:r>
            <a:r>
              <a:rPr sz="3600" spc="-125" dirty="0"/>
              <a:t>н</a:t>
            </a:r>
            <a:r>
              <a:rPr sz="3600" spc="-110" dirty="0"/>
              <a:t>н</a:t>
            </a:r>
            <a:r>
              <a:rPr sz="3600" spc="-5" dirty="0"/>
              <a:t>я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7217" y="846836"/>
            <a:ext cx="8070215" cy="57340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621665" marR="711835" indent="-609600">
              <a:lnSpc>
                <a:spcPct val="80000"/>
              </a:lnSpc>
              <a:spcBef>
                <a:spcPts val="765"/>
              </a:spcBef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621665" algn="l"/>
                <a:tab pos="622300" algn="l"/>
              </a:tabLst>
            </a:pPr>
            <a:r>
              <a:rPr sz="2800" b="1" i="1" spc="-5" dirty="0">
                <a:latin typeface="Arial"/>
                <a:cs typeface="Arial"/>
              </a:rPr>
              <a:t>Основний </a:t>
            </a:r>
            <a:r>
              <a:rPr sz="2800" b="1" i="1" spc="-20" dirty="0">
                <a:latin typeface="Arial"/>
                <a:cs typeface="Arial"/>
              </a:rPr>
              <a:t>процес </a:t>
            </a:r>
            <a:r>
              <a:rPr sz="2800" spc="730" dirty="0">
                <a:latin typeface="Microsoft Sans Serif"/>
                <a:cs typeface="Microsoft Sans Serif"/>
              </a:rPr>
              <a:t>– </a:t>
            </a:r>
            <a:r>
              <a:rPr sz="2800" spc="-25" dirty="0">
                <a:latin typeface="Microsoft Sans Serif"/>
                <a:cs typeface="Microsoft Sans Serif"/>
              </a:rPr>
              <a:t>виконання 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затвердженого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плана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проєкта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всіма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його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учасниками.</a:t>
            </a:r>
            <a:endParaRPr sz="28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621665" algn="l"/>
                <a:tab pos="622300" algn="l"/>
              </a:tabLst>
            </a:pPr>
            <a:r>
              <a:rPr sz="2800" b="1" i="1" spc="-10" dirty="0">
                <a:latin typeface="Arial"/>
                <a:cs typeface="Arial"/>
              </a:rPr>
              <a:t>Допоміжні</a:t>
            </a:r>
            <a:r>
              <a:rPr sz="2800" b="1" i="1" spc="10" dirty="0">
                <a:latin typeface="Arial"/>
                <a:cs typeface="Arial"/>
              </a:rPr>
              <a:t> </a:t>
            </a:r>
            <a:r>
              <a:rPr sz="2800" b="1" i="1" spc="-15" dirty="0">
                <a:latin typeface="Arial"/>
                <a:cs typeface="Arial"/>
              </a:rPr>
              <a:t>процеси</a:t>
            </a:r>
            <a:r>
              <a:rPr sz="2800" spc="-15" dirty="0"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1003300" lvl="1" indent="-534670" algn="just">
              <a:lnSpc>
                <a:spcPts val="2590"/>
              </a:lnSpc>
              <a:spcBef>
                <a:spcPts val="1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003935" algn="l"/>
              </a:tabLst>
            </a:pPr>
            <a:r>
              <a:rPr sz="2400" i="1" spc="-15" dirty="0">
                <a:latin typeface="Arial"/>
                <a:cs typeface="Arial"/>
              </a:rPr>
              <a:t>облік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виконання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підготовка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розподіл</a:t>
            </a:r>
            <a:endParaRPr sz="2400">
              <a:latin typeface="Microsoft Sans Serif"/>
              <a:cs typeface="Microsoft Sans Serif"/>
            </a:endParaRPr>
          </a:p>
          <a:p>
            <a:pPr marL="1003300" marR="5080" algn="just">
              <a:lnSpc>
                <a:spcPts val="2310"/>
              </a:lnSpc>
              <a:spcBef>
                <a:spcPts val="265"/>
              </a:spcBef>
            </a:pPr>
            <a:r>
              <a:rPr sz="2400" spc="-5" dirty="0">
                <a:latin typeface="Microsoft Sans Serif"/>
                <a:cs typeface="Microsoft Sans Serif"/>
              </a:rPr>
              <a:t>інформації, </a:t>
            </a:r>
            <a:r>
              <a:rPr sz="2400" spc="-15" dirty="0">
                <a:latin typeface="Microsoft Sans Serif"/>
                <a:cs typeface="Microsoft Sans Serif"/>
              </a:rPr>
              <a:t>необходідної </a:t>
            </a:r>
            <a:r>
              <a:rPr sz="2400" spc="10" dirty="0">
                <a:latin typeface="Microsoft Sans Serif"/>
                <a:cs typeface="Microsoft Sans Serif"/>
              </a:rPr>
              <a:t>для </a:t>
            </a:r>
            <a:r>
              <a:rPr sz="2400" spc="-25" dirty="0">
                <a:latin typeface="Microsoft Sans Serif"/>
                <a:cs typeface="Microsoft Sans Serif"/>
              </a:rPr>
              <a:t>учасників проєкта, </a:t>
            </a:r>
            <a:r>
              <a:rPr sz="2400" spc="-100" dirty="0">
                <a:latin typeface="Microsoft Sans Serif"/>
                <a:cs typeface="Microsoft Sans Serif"/>
              </a:rPr>
              <a:t>з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необхідною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періодичністю;</a:t>
            </a:r>
            <a:endParaRPr sz="2400">
              <a:latin typeface="Microsoft Sans Serif"/>
              <a:cs typeface="Microsoft Sans Serif"/>
            </a:endParaRPr>
          </a:p>
          <a:p>
            <a:pPr marL="1003300" marR="860425" lvl="1" indent="-534035" algn="just">
              <a:lnSpc>
                <a:spcPts val="2300"/>
              </a:lnSpc>
              <a:spcBef>
                <a:spcPts val="57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003935" algn="l"/>
              </a:tabLst>
            </a:pPr>
            <a:r>
              <a:rPr sz="2400" i="1" spc="-10" dirty="0">
                <a:latin typeface="Arial"/>
                <a:cs typeface="Arial"/>
              </a:rPr>
              <a:t>підтвердження </a:t>
            </a:r>
            <a:r>
              <a:rPr sz="2400" i="1" spc="-5" dirty="0">
                <a:latin typeface="Arial"/>
                <a:cs typeface="Arial"/>
              </a:rPr>
              <a:t>якості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15" dirty="0">
                <a:latin typeface="Microsoft Sans Serif"/>
                <a:cs typeface="Microsoft Sans Serif"/>
              </a:rPr>
              <a:t>регулярна </a:t>
            </a:r>
            <a:r>
              <a:rPr sz="2400" spc="-30" dirty="0">
                <a:latin typeface="Microsoft Sans Serif"/>
                <a:cs typeface="Microsoft Sans Serif"/>
              </a:rPr>
              <a:t>оцінка </a:t>
            </a:r>
            <a:r>
              <a:rPr sz="2400" spc="-25" dirty="0">
                <a:latin typeface="Microsoft Sans Serif"/>
                <a:cs typeface="Microsoft Sans Serif"/>
              </a:rPr>
              <a:t> виконання </a:t>
            </a:r>
            <a:r>
              <a:rPr sz="2400" spc="-30" dirty="0">
                <a:latin typeface="Microsoft Sans Serif"/>
                <a:cs typeface="Microsoft Sans Serif"/>
              </a:rPr>
              <a:t>проєкта </a:t>
            </a:r>
            <a:r>
              <a:rPr sz="2400" spc="-100" dirty="0">
                <a:latin typeface="Microsoft Sans Serif"/>
                <a:cs typeface="Microsoft Sans Serif"/>
              </a:rPr>
              <a:t>з </a:t>
            </a:r>
            <a:r>
              <a:rPr sz="2400" spc="-35" dirty="0">
                <a:latin typeface="Microsoft Sans Serif"/>
                <a:cs typeface="Microsoft Sans Serif"/>
              </a:rPr>
              <a:t>метою </a:t>
            </a:r>
            <a:r>
              <a:rPr sz="2400" spc="-25" dirty="0">
                <a:latin typeface="Microsoft Sans Serif"/>
                <a:cs typeface="Microsoft Sans Serif"/>
              </a:rPr>
              <a:t>підтвердження 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відповідності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прийнятим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стандартам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якості;</a:t>
            </a:r>
            <a:endParaRPr sz="2400">
              <a:latin typeface="Microsoft Sans Serif"/>
              <a:cs typeface="Microsoft Sans Serif"/>
            </a:endParaRPr>
          </a:p>
          <a:p>
            <a:pPr marL="1003300" marR="198120" lvl="1" indent="-534035">
              <a:lnSpc>
                <a:spcPts val="2300"/>
              </a:lnSpc>
              <a:spcBef>
                <a:spcPts val="59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002665" algn="l"/>
                <a:tab pos="1003935" algn="l"/>
              </a:tabLst>
            </a:pPr>
            <a:r>
              <a:rPr sz="2400" i="1" spc="-5" dirty="0">
                <a:latin typeface="Arial"/>
                <a:cs typeface="Arial"/>
              </a:rPr>
              <a:t>вибір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постачальників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оцінка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пропозицій,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вибір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постачальників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підрядників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укладання 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контрактів;</a:t>
            </a:r>
            <a:endParaRPr sz="2400">
              <a:latin typeface="Microsoft Sans Serif"/>
              <a:cs typeface="Microsoft Sans Serif"/>
            </a:endParaRPr>
          </a:p>
          <a:p>
            <a:pPr marL="1003300" marR="530225" lvl="1" indent="-534035">
              <a:lnSpc>
                <a:spcPts val="2310"/>
              </a:lnSpc>
              <a:spcBef>
                <a:spcPts val="58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002665" algn="l"/>
                <a:tab pos="1003935" algn="l"/>
              </a:tabLst>
            </a:pPr>
            <a:r>
              <a:rPr sz="2400" i="1" spc="-15" dirty="0">
                <a:latin typeface="Arial"/>
                <a:cs typeface="Arial"/>
              </a:rPr>
              <a:t>контроль </a:t>
            </a:r>
            <a:r>
              <a:rPr sz="2400" i="1" spc="-5" dirty="0">
                <a:latin typeface="Arial"/>
                <a:cs typeface="Arial"/>
              </a:rPr>
              <a:t>контрактів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25" dirty="0">
                <a:latin typeface="Microsoft Sans Serif"/>
                <a:cs typeface="Microsoft Sans Serif"/>
              </a:rPr>
              <a:t>контроль виконання 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контрактів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постачальниками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підрядниками;</a:t>
            </a:r>
            <a:endParaRPr sz="2400">
              <a:latin typeface="Microsoft Sans Serif"/>
              <a:cs typeface="Microsoft Sans Serif"/>
            </a:endParaRPr>
          </a:p>
          <a:p>
            <a:pPr marL="1003300" marR="1092200" lvl="1" indent="-534035">
              <a:lnSpc>
                <a:spcPts val="2300"/>
              </a:lnSpc>
              <a:spcBef>
                <a:spcPts val="57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002665" algn="l"/>
                <a:tab pos="1003935" algn="l"/>
              </a:tabLst>
            </a:pPr>
            <a:r>
              <a:rPr sz="2400" i="1" spc="-10" dirty="0">
                <a:latin typeface="Arial"/>
                <a:cs typeface="Arial"/>
              </a:rPr>
              <a:t>розвиток </a:t>
            </a:r>
            <a:r>
              <a:rPr sz="2400" i="1" spc="-5" dirty="0">
                <a:latin typeface="Arial"/>
                <a:cs typeface="Arial"/>
              </a:rPr>
              <a:t>команди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проєкта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підвищення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кваліфікації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учасників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команди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8901"/>
            <a:ext cx="31146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10" dirty="0"/>
              <a:t>П</a:t>
            </a:r>
            <a:r>
              <a:rPr sz="3200" spc="-105" dirty="0"/>
              <a:t>ро</a:t>
            </a:r>
            <a:r>
              <a:rPr sz="3200" spc="-140" dirty="0"/>
              <a:t>ц</a:t>
            </a:r>
            <a:r>
              <a:rPr sz="3200" spc="-105" dirty="0"/>
              <a:t>е</a:t>
            </a:r>
            <a:r>
              <a:rPr sz="3200" spc="-90" dirty="0"/>
              <a:t>с</a:t>
            </a:r>
            <a:r>
              <a:rPr sz="3200" dirty="0"/>
              <a:t>и</a:t>
            </a:r>
            <a:r>
              <a:rPr sz="3200" spc="-204" dirty="0"/>
              <a:t> </a:t>
            </a:r>
            <a:r>
              <a:rPr sz="3200" spc="-105" dirty="0"/>
              <a:t>а</a:t>
            </a:r>
            <a:r>
              <a:rPr sz="3200" spc="-120" dirty="0"/>
              <a:t>н</a:t>
            </a:r>
            <a:r>
              <a:rPr sz="3200" spc="-105" dirty="0"/>
              <a:t>а</a:t>
            </a:r>
            <a:r>
              <a:rPr sz="3200" spc="-55" dirty="0"/>
              <a:t>л</a:t>
            </a:r>
            <a:r>
              <a:rPr sz="3200" spc="-100" dirty="0"/>
              <a:t>и</a:t>
            </a:r>
            <a:r>
              <a:rPr sz="3200" spc="-275" dirty="0"/>
              <a:t>з</a:t>
            </a:r>
            <a:r>
              <a:rPr sz="3200" dirty="0"/>
              <a:t>у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90" y="772765"/>
            <a:ext cx="8275320" cy="53587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450"/>
              </a:spcBef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195580" algn="l"/>
              </a:tabLst>
            </a:pPr>
            <a:r>
              <a:rPr sz="2800" b="1" i="1" spc="-5" dirty="0">
                <a:latin typeface="Arial"/>
                <a:cs typeface="Arial"/>
              </a:rPr>
              <a:t>Основні</a:t>
            </a:r>
            <a:r>
              <a:rPr sz="2800" b="1" i="1" spc="-25" dirty="0">
                <a:latin typeface="Arial"/>
                <a:cs typeface="Arial"/>
              </a:rPr>
              <a:t> </a:t>
            </a:r>
            <a:r>
              <a:rPr sz="2800" b="1" i="1" spc="-15" dirty="0">
                <a:latin typeface="Arial"/>
                <a:cs typeface="Arial"/>
              </a:rPr>
              <a:t>процеси</a:t>
            </a:r>
            <a:r>
              <a:rPr sz="2800" b="1" i="1" spc="10" dirty="0">
                <a:latin typeface="Arial"/>
                <a:cs typeface="Arial"/>
              </a:rPr>
              <a:t> </a:t>
            </a:r>
            <a:r>
              <a:rPr sz="2800" b="1" i="1" spc="-15" dirty="0">
                <a:latin typeface="Arial"/>
                <a:cs typeface="Arial"/>
              </a:rPr>
              <a:t>анализу</a:t>
            </a:r>
            <a:r>
              <a:rPr sz="2800" b="1" i="1" spc="5" dirty="0">
                <a:latin typeface="Arial"/>
                <a:cs typeface="Arial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469900" lvl="1" indent="-182880">
              <a:lnSpc>
                <a:spcPct val="100000"/>
              </a:lnSpc>
              <a:spcBef>
                <a:spcPts val="30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0" dirty="0">
                <a:latin typeface="Arial"/>
                <a:cs typeface="Arial"/>
              </a:rPr>
              <a:t>аналіз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строків</a:t>
            </a:r>
            <a:r>
              <a:rPr sz="2400" spc="-10" dirty="0">
                <a:latin typeface="Microsoft Sans Serif"/>
                <a:cs typeface="Microsoft Sans Serif"/>
              </a:rPr>
              <a:t>;</a:t>
            </a:r>
            <a:endParaRPr sz="2400">
              <a:latin typeface="Microsoft Sans Serif"/>
              <a:cs typeface="Microsoft Sans Serif"/>
            </a:endParaRPr>
          </a:p>
          <a:p>
            <a:pPr marL="469900" lvl="1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0" dirty="0">
                <a:latin typeface="Arial"/>
                <a:cs typeface="Arial"/>
              </a:rPr>
              <a:t>аналіз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вартості</a:t>
            </a:r>
            <a:r>
              <a:rPr sz="2400" spc="-15" dirty="0">
                <a:latin typeface="Microsoft Sans Serif"/>
                <a:cs typeface="Microsoft Sans Serif"/>
              </a:rPr>
              <a:t>;</a:t>
            </a:r>
            <a:endParaRPr sz="2400">
              <a:latin typeface="Microsoft Sans Serif"/>
              <a:cs typeface="Microsoft Sans Serif"/>
            </a:endParaRPr>
          </a:p>
          <a:p>
            <a:pPr marL="469900" lvl="1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0" dirty="0">
                <a:latin typeface="Arial"/>
                <a:cs typeface="Arial"/>
              </a:rPr>
              <a:t>аналіз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якості</a:t>
            </a:r>
            <a:r>
              <a:rPr sz="2400" spc="-5" dirty="0">
                <a:latin typeface="Microsoft Sans Serif"/>
                <a:cs typeface="Microsoft Sans Serif"/>
              </a:rPr>
              <a:t>;</a:t>
            </a:r>
            <a:endParaRPr sz="2400">
              <a:latin typeface="Microsoft Sans Serif"/>
              <a:cs typeface="Microsoft Sans Serif"/>
            </a:endParaRPr>
          </a:p>
          <a:p>
            <a:pPr marL="469900" lvl="1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0" dirty="0">
                <a:latin typeface="Arial"/>
                <a:cs typeface="Arial"/>
              </a:rPr>
              <a:t>підтвердження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цІлей</a:t>
            </a:r>
            <a:r>
              <a:rPr sz="2400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320"/>
              </a:spcBef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195580" algn="l"/>
              </a:tabLst>
            </a:pPr>
            <a:r>
              <a:rPr sz="2800" b="1" i="1" spc="-10" dirty="0">
                <a:latin typeface="Arial"/>
                <a:cs typeface="Arial"/>
              </a:rPr>
              <a:t>Допоміжні</a:t>
            </a:r>
            <a:r>
              <a:rPr sz="2800" b="1" i="1" spc="25" dirty="0">
                <a:latin typeface="Arial"/>
                <a:cs typeface="Arial"/>
              </a:rPr>
              <a:t> </a:t>
            </a:r>
            <a:r>
              <a:rPr sz="2800" b="1" i="1" spc="-20" dirty="0">
                <a:latin typeface="Arial"/>
                <a:cs typeface="Arial"/>
              </a:rPr>
              <a:t>процеси</a:t>
            </a:r>
            <a:r>
              <a:rPr sz="2800" b="1" i="1" spc="25" dirty="0">
                <a:latin typeface="Arial"/>
                <a:cs typeface="Arial"/>
              </a:rPr>
              <a:t> </a:t>
            </a:r>
            <a:r>
              <a:rPr sz="2800" b="1" i="1" spc="-15" dirty="0">
                <a:latin typeface="Arial"/>
                <a:cs typeface="Arial"/>
              </a:rPr>
              <a:t>анализу</a:t>
            </a:r>
            <a:r>
              <a:rPr sz="2800" b="1" i="1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469900" marR="14604" lvl="1" indent="-182880">
              <a:lnSpc>
                <a:spcPts val="2590"/>
              </a:lnSpc>
              <a:spcBef>
                <a:spcPts val="63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0" dirty="0">
                <a:latin typeface="Arial"/>
                <a:cs typeface="Arial"/>
              </a:rPr>
              <a:t>оцінка </a:t>
            </a:r>
            <a:r>
              <a:rPr sz="2400" i="1" spc="-5" dirty="0">
                <a:latin typeface="Arial"/>
                <a:cs typeface="Arial"/>
              </a:rPr>
              <a:t>виконання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20" dirty="0">
                <a:latin typeface="Microsoft Sans Serif"/>
                <a:cs typeface="Microsoft Sans Serif"/>
              </a:rPr>
              <a:t>аналіз </a:t>
            </a:r>
            <a:r>
              <a:rPr sz="2400" spc="-45" dirty="0">
                <a:latin typeface="Microsoft Sans Serif"/>
                <a:cs typeface="Microsoft Sans Serif"/>
              </a:rPr>
              <a:t>результатів </a:t>
            </a:r>
            <a:r>
              <a:rPr sz="2400" spc="-10" dirty="0">
                <a:latin typeface="Microsoft Sans Serif"/>
                <a:cs typeface="Microsoft Sans Serif"/>
              </a:rPr>
              <a:t>роботи </a:t>
            </a:r>
            <a:r>
              <a:rPr sz="2400" spc="-15" dirty="0">
                <a:latin typeface="Microsoft Sans Serif"/>
                <a:cs typeface="Microsoft Sans Serif"/>
              </a:rPr>
              <a:t>та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розподілу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проєктної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інформації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з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метою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постачання 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учасників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даними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те,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як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використовуються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ресурси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для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досягнення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цілей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lvl="1" indent="-182880">
              <a:lnSpc>
                <a:spcPts val="2590"/>
              </a:lnSpc>
              <a:spcBef>
                <a:spcPts val="59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0" dirty="0">
                <a:latin typeface="Arial"/>
                <a:cs typeface="Arial"/>
              </a:rPr>
              <a:t>аналіз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ресурсів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визначення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відповідності</a:t>
            </a:r>
            <a:r>
              <a:rPr sz="2400" spc="7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фактичного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прогнозного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завантаження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продуктивності 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ресурсів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заплананованим,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а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також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аналіз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відповідності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фактичних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витрат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матеріалів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плановим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значенням.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518" y="570737"/>
            <a:ext cx="6368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О</a:t>
            </a:r>
            <a:r>
              <a:rPr sz="4000" spc="-100" dirty="0"/>
              <a:t>с</a:t>
            </a:r>
            <a:r>
              <a:rPr sz="4000" spc="-114" dirty="0"/>
              <a:t>н</a:t>
            </a:r>
            <a:r>
              <a:rPr sz="4000" spc="-105" dirty="0"/>
              <a:t>о</a:t>
            </a:r>
            <a:r>
              <a:rPr sz="4000" spc="-100" dirty="0"/>
              <a:t>в</a:t>
            </a:r>
            <a:r>
              <a:rPr sz="4000" spc="-114" dirty="0"/>
              <a:t>н</a:t>
            </a:r>
            <a:r>
              <a:rPr sz="4000" spc="-25" dirty="0"/>
              <a:t>і</a:t>
            </a:r>
            <a:r>
              <a:rPr sz="4000" spc="-165" dirty="0"/>
              <a:t> </a:t>
            </a:r>
            <a:r>
              <a:rPr sz="4000" spc="-105" dirty="0"/>
              <a:t>о</a:t>
            </a:r>
            <a:r>
              <a:rPr sz="4000" spc="-180" dirty="0"/>
              <a:t>б</a:t>
            </a:r>
            <a:r>
              <a:rPr sz="4000" spc="-204" dirty="0"/>
              <a:t>м</a:t>
            </a:r>
            <a:r>
              <a:rPr sz="4000" spc="-150" dirty="0"/>
              <a:t>е</a:t>
            </a:r>
            <a:r>
              <a:rPr sz="4000" spc="-254" dirty="0"/>
              <a:t>ж</a:t>
            </a:r>
            <a:r>
              <a:rPr sz="4000" spc="-105" dirty="0"/>
              <a:t>е</a:t>
            </a:r>
            <a:r>
              <a:rPr sz="4000" spc="-114" dirty="0"/>
              <a:t>нн</a:t>
            </a:r>
            <a:r>
              <a:rPr sz="4000" spc="-5" dirty="0"/>
              <a:t>я</a:t>
            </a:r>
            <a:r>
              <a:rPr sz="4000" spc="-155" dirty="0"/>
              <a:t> </a:t>
            </a:r>
            <a:r>
              <a:rPr sz="4000" spc="-165" dirty="0"/>
              <a:t>п</a:t>
            </a:r>
            <a:r>
              <a:rPr sz="4000" spc="-105" dirty="0"/>
              <a:t>ро</a:t>
            </a:r>
            <a:r>
              <a:rPr sz="4000" spc="-65" dirty="0"/>
              <a:t>є</a:t>
            </a:r>
            <a:r>
              <a:rPr sz="4000" spc="-305" dirty="0"/>
              <a:t>к</a:t>
            </a:r>
            <a:r>
              <a:rPr sz="4000" spc="-145" dirty="0"/>
              <a:t>т</a:t>
            </a:r>
            <a:r>
              <a:rPr sz="4000" spc="-5" dirty="0"/>
              <a:t>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00264" y="5803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50" y="1557400"/>
            <a:ext cx="6337300" cy="4319905"/>
          </a:xfrm>
          <a:custGeom>
            <a:avLst/>
            <a:gdLst/>
            <a:ahLst/>
            <a:cxnLst/>
            <a:rect l="l" t="t" r="r" b="b"/>
            <a:pathLst>
              <a:path w="6337300" h="4319905">
                <a:moveTo>
                  <a:pt x="2952750" y="0"/>
                </a:moveTo>
                <a:lnTo>
                  <a:pt x="6337300" y="4319524"/>
                </a:lnTo>
              </a:path>
              <a:path w="6337300" h="4319905">
                <a:moveTo>
                  <a:pt x="2952750" y="0"/>
                </a:moveTo>
                <a:lnTo>
                  <a:pt x="0" y="4319524"/>
                </a:lnTo>
              </a:path>
              <a:path w="6337300" h="4319905">
                <a:moveTo>
                  <a:pt x="6337300" y="4319524"/>
                </a:moveTo>
                <a:lnTo>
                  <a:pt x="0" y="4319524"/>
                </a:lnTo>
              </a:path>
              <a:path w="6337300" h="4319905">
                <a:moveTo>
                  <a:pt x="2952750" y="0"/>
                </a:moveTo>
                <a:lnTo>
                  <a:pt x="2952750" y="2951099"/>
                </a:lnTo>
              </a:path>
              <a:path w="6337300" h="4319905">
                <a:moveTo>
                  <a:pt x="2952750" y="2951099"/>
                </a:moveTo>
                <a:lnTo>
                  <a:pt x="6337300" y="4319524"/>
                </a:lnTo>
              </a:path>
              <a:path w="6337300" h="4319905">
                <a:moveTo>
                  <a:pt x="0" y="4319524"/>
                </a:moveTo>
                <a:lnTo>
                  <a:pt x="2952750" y="2951099"/>
                </a:lnTo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9251" y="5401767"/>
            <a:ext cx="11722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Обсяг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робіт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9697" y="3537966"/>
            <a:ext cx="86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Вартість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1928" y="3558285"/>
            <a:ext cx="37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ас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15787" y="3674613"/>
            <a:ext cx="1670050" cy="1670050"/>
            <a:chOff x="3415787" y="3674613"/>
            <a:chExt cx="1670050" cy="1670050"/>
          </a:xfrm>
        </p:grpSpPr>
        <p:sp>
          <p:nvSpPr>
            <p:cNvPr id="9" name="object 9"/>
            <p:cNvSpPr/>
            <p:nvPr/>
          </p:nvSpPr>
          <p:spPr>
            <a:xfrm>
              <a:off x="3429000" y="3687826"/>
              <a:ext cx="1643380" cy="1643380"/>
            </a:xfrm>
            <a:custGeom>
              <a:avLst/>
              <a:gdLst/>
              <a:ahLst/>
              <a:cxnLst/>
              <a:rect l="l" t="t" r="r" b="b"/>
              <a:pathLst>
                <a:path w="1643379" h="1643379">
                  <a:moveTo>
                    <a:pt x="821563" y="0"/>
                  </a:moveTo>
                  <a:lnTo>
                    <a:pt x="773286" y="1394"/>
                  </a:lnTo>
                  <a:lnTo>
                    <a:pt x="725745" y="5526"/>
                  </a:lnTo>
                  <a:lnTo>
                    <a:pt x="679015" y="12319"/>
                  </a:lnTo>
                  <a:lnTo>
                    <a:pt x="633175" y="21695"/>
                  </a:lnTo>
                  <a:lnTo>
                    <a:pt x="588301" y="33578"/>
                  </a:lnTo>
                  <a:lnTo>
                    <a:pt x="544470" y="47891"/>
                  </a:lnTo>
                  <a:lnTo>
                    <a:pt x="501759" y="64555"/>
                  </a:lnTo>
                  <a:lnTo>
                    <a:pt x="460245" y="83495"/>
                  </a:lnTo>
                  <a:lnTo>
                    <a:pt x="420005" y="104633"/>
                  </a:lnTo>
                  <a:lnTo>
                    <a:pt x="381117" y="127893"/>
                  </a:lnTo>
                  <a:lnTo>
                    <a:pt x="343657" y="153196"/>
                  </a:lnTo>
                  <a:lnTo>
                    <a:pt x="307702" y="180467"/>
                  </a:lnTo>
                  <a:lnTo>
                    <a:pt x="273330" y="209627"/>
                  </a:lnTo>
                  <a:lnTo>
                    <a:pt x="240617" y="240601"/>
                  </a:lnTo>
                  <a:lnTo>
                    <a:pt x="209640" y="273310"/>
                  </a:lnTo>
                  <a:lnTo>
                    <a:pt x="180477" y="307679"/>
                  </a:lnTo>
                  <a:lnTo>
                    <a:pt x="153204" y="343629"/>
                  </a:lnTo>
                  <a:lnTo>
                    <a:pt x="127899" y="381083"/>
                  </a:lnTo>
                  <a:lnTo>
                    <a:pt x="104638" y="419966"/>
                  </a:lnTo>
                  <a:lnTo>
                    <a:pt x="83498" y="460199"/>
                  </a:lnTo>
                  <a:lnTo>
                    <a:pt x="64557" y="501705"/>
                  </a:lnTo>
                  <a:lnTo>
                    <a:pt x="47892" y="544408"/>
                  </a:lnTo>
                  <a:lnTo>
                    <a:pt x="33579" y="588230"/>
                  </a:lnTo>
                  <a:lnTo>
                    <a:pt x="21696" y="633095"/>
                  </a:lnTo>
                  <a:lnTo>
                    <a:pt x="12319" y="678925"/>
                  </a:lnTo>
                  <a:lnTo>
                    <a:pt x="5526" y="725643"/>
                  </a:lnTo>
                  <a:lnTo>
                    <a:pt x="1394" y="773172"/>
                  </a:lnTo>
                  <a:lnTo>
                    <a:pt x="0" y="821436"/>
                  </a:lnTo>
                  <a:lnTo>
                    <a:pt x="1394" y="869712"/>
                  </a:lnTo>
                  <a:lnTo>
                    <a:pt x="5526" y="917253"/>
                  </a:lnTo>
                  <a:lnTo>
                    <a:pt x="12319" y="963983"/>
                  </a:lnTo>
                  <a:lnTo>
                    <a:pt x="21696" y="1009823"/>
                  </a:lnTo>
                  <a:lnTo>
                    <a:pt x="33579" y="1054697"/>
                  </a:lnTo>
                  <a:lnTo>
                    <a:pt x="47892" y="1098528"/>
                  </a:lnTo>
                  <a:lnTo>
                    <a:pt x="64557" y="1141239"/>
                  </a:lnTo>
                  <a:lnTo>
                    <a:pt x="83498" y="1182753"/>
                  </a:lnTo>
                  <a:lnTo>
                    <a:pt x="104638" y="1222993"/>
                  </a:lnTo>
                  <a:lnTo>
                    <a:pt x="127899" y="1261881"/>
                  </a:lnTo>
                  <a:lnTo>
                    <a:pt x="153204" y="1299341"/>
                  </a:lnTo>
                  <a:lnTo>
                    <a:pt x="180477" y="1335296"/>
                  </a:lnTo>
                  <a:lnTo>
                    <a:pt x="209640" y="1369668"/>
                  </a:lnTo>
                  <a:lnTo>
                    <a:pt x="240617" y="1402381"/>
                  </a:lnTo>
                  <a:lnTo>
                    <a:pt x="273330" y="1433358"/>
                  </a:lnTo>
                  <a:lnTo>
                    <a:pt x="307702" y="1462521"/>
                  </a:lnTo>
                  <a:lnTo>
                    <a:pt x="343657" y="1489794"/>
                  </a:lnTo>
                  <a:lnTo>
                    <a:pt x="381117" y="1515099"/>
                  </a:lnTo>
                  <a:lnTo>
                    <a:pt x="420005" y="1538360"/>
                  </a:lnTo>
                  <a:lnTo>
                    <a:pt x="460245" y="1559500"/>
                  </a:lnTo>
                  <a:lnTo>
                    <a:pt x="501759" y="1578441"/>
                  </a:lnTo>
                  <a:lnTo>
                    <a:pt x="544470" y="1595106"/>
                  </a:lnTo>
                  <a:lnTo>
                    <a:pt x="588301" y="1609419"/>
                  </a:lnTo>
                  <a:lnTo>
                    <a:pt x="633175" y="1621302"/>
                  </a:lnTo>
                  <a:lnTo>
                    <a:pt x="679015" y="1630679"/>
                  </a:lnTo>
                  <a:lnTo>
                    <a:pt x="725745" y="1637472"/>
                  </a:lnTo>
                  <a:lnTo>
                    <a:pt x="773286" y="1641604"/>
                  </a:lnTo>
                  <a:lnTo>
                    <a:pt x="821563" y="1642999"/>
                  </a:lnTo>
                  <a:lnTo>
                    <a:pt x="869826" y="1641604"/>
                  </a:lnTo>
                  <a:lnTo>
                    <a:pt x="917357" y="1637472"/>
                  </a:lnTo>
                  <a:lnTo>
                    <a:pt x="964077" y="1630679"/>
                  </a:lnTo>
                  <a:lnTo>
                    <a:pt x="1009910" y="1621302"/>
                  </a:lnTo>
                  <a:lnTo>
                    <a:pt x="1054778" y="1609419"/>
                  </a:lnTo>
                  <a:lnTo>
                    <a:pt x="1098605" y="1595106"/>
                  </a:lnTo>
                  <a:lnTo>
                    <a:pt x="1141313" y="1578441"/>
                  </a:lnTo>
                  <a:lnTo>
                    <a:pt x="1182825" y="1559500"/>
                  </a:lnTo>
                  <a:lnTo>
                    <a:pt x="1223063" y="1538360"/>
                  </a:lnTo>
                  <a:lnTo>
                    <a:pt x="1261952" y="1515099"/>
                  </a:lnTo>
                  <a:lnTo>
                    <a:pt x="1299413" y="1489794"/>
                  </a:lnTo>
                  <a:lnTo>
                    <a:pt x="1335369" y="1462521"/>
                  </a:lnTo>
                  <a:lnTo>
                    <a:pt x="1369744" y="1433358"/>
                  </a:lnTo>
                  <a:lnTo>
                    <a:pt x="1402460" y="1402381"/>
                  </a:lnTo>
                  <a:lnTo>
                    <a:pt x="1433441" y="1369668"/>
                  </a:lnTo>
                  <a:lnTo>
                    <a:pt x="1462608" y="1335296"/>
                  </a:lnTo>
                  <a:lnTo>
                    <a:pt x="1489885" y="1299341"/>
                  </a:lnTo>
                  <a:lnTo>
                    <a:pt x="1515195" y="1261881"/>
                  </a:lnTo>
                  <a:lnTo>
                    <a:pt x="1538461" y="1222993"/>
                  </a:lnTo>
                  <a:lnTo>
                    <a:pt x="1559605" y="1182753"/>
                  </a:lnTo>
                  <a:lnTo>
                    <a:pt x="1578550" y="1141239"/>
                  </a:lnTo>
                  <a:lnTo>
                    <a:pt x="1595219" y="1098528"/>
                  </a:lnTo>
                  <a:lnTo>
                    <a:pt x="1609536" y="1054697"/>
                  </a:lnTo>
                  <a:lnTo>
                    <a:pt x="1621423" y="1009823"/>
                  </a:lnTo>
                  <a:lnTo>
                    <a:pt x="1630802" y="963983"/>
                  </a:lnTo>
                  <a:lnTo>
                    <a:pt x="1637597" y="917253"/>
                  </a:lnTo>
                  <a:lnTo>
                    <a:pt x="1641731" y="869712"/>
                  </a:lnTo>
                  <a:lnTo>
                    <a:pt x="1643126" y="821436"/>
                  </a:lnTo>
                  <a:lnTo>
                    <a:pt x="1641731" y="773172"/>
                  </a:lnTo>
                  <a:lnTo>
                    <a:pt x="1637597" y="725643"/>
                  </a:lnTo>
                  <a:lnTo>
                    <a:pt x="1630802" y="678925"/>
                  </a:lnTo>
                  <a:lnTo>
                    <a:pt x="1621423" y="633095"/>
                  </a:lnTo>
                  <a:lnTo>
                    <a:pt x="1609536" y="588230"/>
                  </a:lnTo>
                  <a:lnTo>
                    <a:pt x="1595219" y="544408"/>
                  </a:lnTo>
                  <a:lnTo>
                    <a:pt x="1578550" y="501705"/>
                  </a:lnTo>
                  <a:lnTo>
                    <a:pt x="1559605" y="460199"/>
                  </a:lnTo>
                  <a:lnTo>
                    <a:pt x="1538461" y="419966"/>
                  </a:lnTo>
                  <a:lnTo>
                    <a:pt x="1515195" y="381083"/>
                  </a:lnTo>
                  <a:lnTo>
                    <a:pt x="1489885" y="343629"/>
                  </a:lnTo>
                  <a:lnTo>
                    <a:pt x="1462608" y="307679"/>
                  </a:lnTo>
                  <a:lnTo>
                    <a:pt x="1433441" y="273310"/>
                  </a:lnTo>
                  <a:lnTo>
                    <a:pt x="1402460" y="240601"/>
                  </a:lnTo>
                  <a:lnTo>
                    <a:pt x="1369744" y="209627"/>
                  </a:lnTo>
                  <a:lnTo>
                    <a:pt x="1335369" y="180467"/>
                  </a:lnTo>
                  <a:lnTo>
                    <a:pt x="1299413" y="153196"/>
                  </a:lnTo>
                  <a:lnTo>
                    <a:pt x="1261952" y="127893"/>
                  </a:lnTo>
                  <a:lnTo>
                    <a:pt x="1223063" y="104633"/>
                  </a:lnTo>
                  <a:lnTo>
                    <a:pt x="1182825" y="83495"/>
                  </a:lnTo>
                  <a:lnTo>
                    <a:pt x="1141313" y="64555"/>
                  </a:lnTo>
                  <a:lnTo>
                    <a:pt x="1098605" y="47891"/>
                  </a:lnTo>
                  <a:lnTo>
                    <a:pt x="1054778" y="33578"/>
                  </a:lnTo>
                  <a:lnTo>
                    <a:pt x="1009910" y="21695"/>
                  </a:lnTo>
                  <a:lnTo>
                    <a:pt x="964077" y="12319"/>
                  </a:lnTo>
                  <a:lnTo>
                    <a:pt x="917357" y="5526"/>
                  </a:lnTo>
                  <a:lnTo>
                    <a:pt x="869826" y="1394"/>
                  </a:lnTo>
                  <a:lnTo>
                    <a:pt x="8215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9000" y="3687826"/>
              <a:ext cx="1643380" cy="1643380"/>
            </a:xfrm>
            <a:custGeom>
              <a:avLst/>
              <a:gdLst/>
              <a:ahLst/>
              <a:cxnLst/>
              <a:rect l="l" t="t" r="r" b="b"/>
              <a:pathLst>
                <a:path w="1643379" h="1643379">
                  <a:moveTo>
                    <a:pt x="0" y="821436"/>
                  </a:moveTo>
                  <a:lnTo>
                    <a:pt x="1394" y="773172"/>
                  </a:lnTo>
                  <a:lnTo>
                    <a:pt x="5526" y="725643"/>
                  </a:lnTo>
                  <a:lnTo>
                    <a:pt x="12319" y="678925"/>
                  </a:lnTo>
                  <a:lnTo>
                    <a:pt x="21696" y="633095"/>
                  </a:lnTo>
                  <a:lnTo>
                    <a:pt x="33579" y="588230"/>
                  </a:lnTo>
                  <a:lnTo>
                    <a:pt x="47892" y="544408"/>
                  </a:lnTo>
                  <a:lnTo>
                    <a:pt x="64557" y="501705"/>
                  </a:lnTo>
                  <a:lnTo>
                    <a:pt x="83498" y="460199"/>
                  </a:lnTo>
                  <a:lnTo>
                    <a:pt x="104638" y="419966"/>
                  </a:lnTo>
                  <a:lnTo>
                    <a:pt x="127899" y="381083"/>
                  </a:lnTo>
                  <a:lnTo>
                    <a:pt x="153204" y="343629"/>
                  </a:lnTo>
                  <a:lnTo>
                    <a:pt x="180477" y="307679"/>
                  </a:lnTo>
                  <a:lnTo>
                    <a:pt x="209640" y="273310"/>
                  </a:lnTo>
                  <a:lnTo>
                    <a:pt x="240617" y="240601"/>
                  </a:lnTo>
                  <a:lnTo>
                    <a:pt x="273330" y="209627"/>
                  </a:lnTo>
                  <a:lnTo>
                    <a:pt x="307702" y="180467"/>
                  </a:lnTo>
                  <a:lnTo>
                    <a:pt x="343657" y="153196"/>
                  </a:lnTo>
                  <a:lnTo>
                    <a:pt x="381117" y="127893"/>
                  </a:lnTo>
                  <a:lnTo>
                    <a:pt x="420005" y="104633"/>
                  </a:lnTo>
                  <a:lnTo>
                    <a:pt x="460245" y="83495"/>
                  </a:lnTo>
                  <a:lnTo>
                    <a:pt x="501759" y="64555"/>
                  </a:lnTo>
                  <a:lnTo>
                    <a:pt x="544470" y="47891"/>
                  </a:lnTo>
                  <a:lnTo>
                    <a:pt x="588301" y="33578"/>
                  </a:lnTo>
                  <a:lnTo>
                    <a:pt x="633175" y="21695"/>
                  </a:lnTo>
                  <a:lnTo>
                    <a:pt x="679015" y="12319"/>
                  </a:lnTo>
                  <a:lnTo>
                    <a:pt x="725745" y="5526"/>
                  </a:lnTo>
                  <a:lnTo>
                    <a:pt x="773286" y="1394"/>
                  </a:lnTo>
                  <a:lnTo>
                    <a:pt x="821563" y="0"/>
                  </a:lnTo>
                  <a:lnTo>
                    <a:pt x="869826" y="1394"/>
                  </a:lnTo>
                  <a:lnTo>
                    <a:pt x="917357" y="5526"/>
                  </a:lnTo>
                  <a:lnTo>
                    <a:pt x="964077" y="12319"/>
                  </a:lnTo>
                  <a:lnTo>
                    <a:pt x="1009910" y="21695"/>
                  </a:lnTo>
                  <a:lnTo>
                    <a:pt x="1054778" y="33578"/>
                  </a:lnTo>
                  <a:lnTo>
                    <a:pt x="1098605" y="47891"/>
                  </a:lnTo>
                  <a:lnTo>
                    <a:pt x="1141313" y="64555"/>
                  </a:lnTo>
                  <a:lnTo>
                    <a:pt x="1182825" y="83495"/>
                  </a:lnTo>
                  <a:lnTo>
                    <a:pt x="1223063" y="104633"/>
                  </a:lnTo>
                  <a:lnTo>
                    <a:pt x="1261952" y="127893"/>
                  </a:lnTo>
                  <a:lnTo>
                    <a:pt x="1299413" y="153196"/>
                  </a:lnTo>
                  <a:lnTo>
                    <a:pt x="1335369" y="180467"/>
                  </a:lnTo>
                  <a:lnTo>
                    <a:pt x="1369744" y="209627"/>
                  </a:lnTo>
                  <a:lnTo>
                    <a:pt x="1402460" y="240601"/>
                  </a:lnTo>
                  <a:lnTo>
                    <a:pt x="1433441" y="273310"/>
                  </a:lnTo>
                  <a:lnTo>
                    <a:pt x="1462608" y="307679"/>
                  </a:lnTo>
                  <a:lnTo>
                    <a:pt x="1489885" y="343629"/>
                  </a:lnTo>
                  <a:lnTo>
                    <a:pt x="1515195" y="381083"/>
                  </a:lnTo>
                  <a:lnTo>
                    <a:pt x="1538461" y="419966"/>
                  </a:lnTo>
                  <a:lnTo>
                    <a:pt x="1559605" y="460199"/>
                  </a:lnTo>
                  <a:lnTo>
                    <a:pt x="1578550" y="501705"/>
                  </a:lnTo>
                  <a:lnTo>
                    <a:pt x="1595219" y="544408"/>
                  </a:lnTo>
                  <a:lnTo>
                    <a:pt x="1609536" y="588230"/>
                  </a:lnTo>
                  <a:lnTo>
                    <a:pt x="1621423" y="633095"/>
                  </a:lnTo>
                  <a:lnTo>
                    <a:pt x="1630802" y="678925"/>
                  </a:lnTo>
                  <a:lnTo>
                    <a:pt x="1637597" y="725643"/>
                  </a:lnTo>
                  <a:lnTo>
                    <a:pt x="1641731" y="773172"/>
                  </a:lnTo>
                  <a:lnTo>
                    <a:pt x="1643126" y="821436"/>
                  </a:lnTo>
                  <a:lnTo>
                    <a:pt x="1641731" y="869712"/>
                  </a:lnTo>
                  <a:lnTo>
                    <a:pt x="1637597" y="917253"/>
                  </a:lnTo>
                  <a:lnTo>
                    <a:pt x="1630802" y="963983"/>
                  </a:lnTo>
                  <a:lnTo>
                    <a:pt x="1621423" y="1009823"/>
                  </a:lnTo>
                  <a:lnTo>
                    <a:pt x="1609536" y="1054697"/>
                  </a:lnTo>
                  <a:lnTo>
                    <a:pt x="1595219" y="1098528"/>
                  </a:lnTo>
                  <a:lnTo>
                    <a:pt x="1578550" y="1141239"/>
                  </a:lnTo>
                  <a:lnTo>
                    <a:pt x="1559605" y="1182753"/>
                  </a:lnTo>
                  <a:lnTo>
                    <a:pt x="1538461" y="1222993"/>
                  </a:lnTo>
                  <a:lnTo>
                    <a:pt x="1515195" y="1261881"/>
                  </a:lnTo>
                  <a:lnTo>
                    <a:pt x="1489885" y="1299341"/>
                  </a:lnTo>
                  <a:lnTo>
                    <a:pt x="1462608" y="1335296"/>
                  </a:lnTo>
                  <a:lnTo>
                    <a:pt x="1433441" y="1369668"/>
                  </a:lnTo>
                  <a:lnTo>
                    <a:pt x="1402460" y="1402381"/>
                  </a:lnTo>
                  <a:lnTo>
                    <a:pt x="1369744" y="1433358"/>
                  </a:lnTo>
                  <a:lnTo>
                    <a:pt x="1335369" y="1462521"/>
                  </a:lnTo>
                  <a:lnTo>
                    <a:pt x="1299413" y="1489794"/>
                  </a:lnTo>
                  <a:lnTo>
                    <a:pt x="1261952" y="1515099"/>
                  </a:lnTo>
                  <a:lnTo>
                    <a:pt x="1223063" y="1538360"/>
                  </a:lnTo>
                  <a:lnTo>
                    <a:pt x="1182825" y="1559500"/>
                  </a:lnTo>
                  <a:lnTo>
                    <a:pt x="1141313" y="1578441"/>
                  </a:lnTo>
                  <a:lnTo>
                    <a:pt x="1098605" y="1595106"/>
                  </a:lnTo>
                  <a:lnTo>
                    <a:pt x="1054778" y="1609419"/>
                  </a:lnTo>
                  <a:lnTo>
                    <a:pt x="1009910" y="1621302"/>
                  </a:lnTo>
                  <a:lnTo>
                    <a:pt x="964077" y="1630679"/>
                  </a:lnTo>
                  <a:lnTo>
                    <a:pt x="917357" y="1637472"/>
                  </a:lnTo>
                  <a:lnTo>
                    <a:pt x="869826" y="1641604"/>
                  </a:lnTo>
                  <a:lnTo>
                    <a:pt x="821563" y="1642999"/>
                  </a:lnTo>
                  <a:lnTo>
                    <a:pt x="773286" y="1641604"/>
                  </a:lnTo>
                  <a:lnTo>
                    <a:pt x="725745" y="1637472"/>
                  </a:lnTo>
                  <a:lnTo>
                    <a:pt x="679015" y="1630679"/>
                  </a:lnTo>
                  <a:lnTo>
                    <a:pt x="633175" y="1621302"/>
                  </a:lnTo>
                  <a:lnTo>
                    <a:pt x="588301" y="1609419"/>
                  </a:lnTo>
                  <a:lnTo>
                    <a:pt x="544470" y="1595106"/>
                  </a:lnTo>
                  <a:lnTo>
                    <a:pt x="501759" y="1578441"/>
                  </a:lnTo>
                  <a:lnTo>
                    <a:pt x="460245" y="1559500"/>
                  </a:lnTo>
                  <a:lnTo>
                    <a:pt x="420005" y="1538360"/>
                  </a:lnTo>
                  <a:lnTo>
                    <a:pt x="381117" y="1515099"/>
                  </a:lnTo>
                  <a:lnTo>
                    <a:pt x="343657" y="1489794"/>
                  </a:lnTo>
                  <a:lnTo>
                    <a:pt x="307702" y="1462521"/>
                  </a:lnTo>
                  <a:lnTo>
                    <a:pt x="273330" y="1433358"/>
                  </a:lnTo>
                  <a:lnTo>
                    <a:pt x="240617" y="1402381"/>
                  </a:lnTo>
                  <a:lnTo>
                    <a:pt x="209640" y="1369668"/>
                  </a:lnTo>
                  <a:lnTo>
                    <a:pt x="180477" y="1335296"/>
                  </a:lnTo>
                  <a:lnTo>
                    <a:pt x="153204" y="1299341"/>
                  </a:lnTo>
                  <a:lnTo>
                    <a:pt x="127899" y="1261881"/>
                  </a:lnTo>
                  <a:lnTo>
                    <a:pt x="104638" y="1222993"/>
                  </a:lnTo>
                  <a:lnTo>
                    <a:pt x="83498" y="1182753"/>
                  </a:lnTo>
                  <a:lnTo>
                    <a:pt x="64557" y="1141239"/>
                  </a:lnTo>
                  <a:lnTo>
                    <a:pt x="47892" y="1098528"/>
                  </a:lnTo>
                  <a:lnTo>
                    <a:pt x="33579" y="1054697"/>
                  </a:lnTo>
                  <a:lnTo>
                    <a:pt x="21696" y="1009823"/>
                  </a:lnTo>
                  <a:lnTo>
                    <a:pt x="12319" y="963983"/>
                  </a:lnTo>
                  <a:lnTo>
                    <a:pt x="5526" y="917253"/>
                  </a:lnTo>
                  <a:lnTo>
                    <a:pt x="1394" y="869712"/>
                  </a:lnTo>
                  <a:lnTo>
                    <a:pt x="0" y="821436"/>
                  </a:lnTo>
                  <a:close/>
                </a:path>
              </a:pathLst>
            </a:custGeom>
            <a:ln w="2642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10965" y="4354448"/>
            <a:ext cx="679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Якість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309118"/>
            <a:ext cx="3630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10" dirty="0"/>
              <a:t>П</a:t>
            </a:r>
            <a:r>
              <a:rPr sz="3200" spc="-105" dirty="0"/>
              <a:t>ро</a:t>
            </a:r>
            <a:r>
              <a:rPr sz="3200" spc="-140" dirty="0"/>
              <a:t>ц</a:t>
            </a:r>
            <a:r>
              <a:rPr sz="3200" spc="-105" dirty="0"/>
              <a:t>е</a:t>
            </a:r>
            <a:r>
              <a:rPr sz="3200" spc="-90" dirty="0"/>
              <a:t>с</a:t>
            </a:r>
            <a:r>
              <a:rPr sz="3200" dirty="0"/>
              <a:t>и</a:t>
            </a:r>
            <a:r>
              <a:rPr sz="3200" spc="-204" dirty="0"/>
              <a:t> </a:t>
            </a:r>
            <a:r>
              <a:rPr sz="3200" spc="-90" dirty="0"/>
              <a:t>у</a:t>
            </a:r>
            <a:r>
              <a:rPr sz="3200" spc="-140" dirty="0"/>
              <a:t>п</a:t>
            </a:r>
            <a:r>
              <a:rPr sz="3200" spc="-105" dirty="0"/>
              <a:t>ра</a:t>
            </a:r>
            <a:r>
              <a:rPr sz="3200" spc="-170" dirty="0"/>
              <a:t>в</a:t>
            </a:r>
            <a:r>
              <a:rPr sz="3200" spc="-65" dirty="0"/>
              <a:t>л</a:t>
            </a:r>
            <a:r>
              <a:rPr sz="3200" spc="-120" dirty="0"/>
              <a:t>і</a:t>
            </a:r>
            <a:r>
              <a:rPr sz="3200" spc="-130" dirty="0"/>
              <a:t>н</a:t>
            </a:r>
            <a:r>
              <a:rPr sz="3200" spc="-120" dirty="0"/>
              <a:t>н</a:t>
            </a:r>
            <a:r>
              <a:rPr sz="3200" dirty="0"/>
              <a:t>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90" y="846836"/>
            <a:ext cx="8461375" cy="541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195580" algn="l"/>
              </a:tabLst>
            </a:pPr>
            <a:r>
              <a:rPr sz="2800" b="1" i="1" spc="-5" dirty="0">
                <a:latin typeface="Arial"/>
                <a:cs typeface="Arial"/>
              </a:rPr>
              <a:t>Основні</a:t>
            </a:r>
            <a:r>
              <a:rPr sz="2800" b="1" i="1" spc="-15" dirty="0">
                <a:latin typeface="Arial"/>
                <a:cs typeface="Arial"/>
              </a:rPr>
              <a:t> </a:t>
            </a:r>
            <a:r>
              <a:rPr sz="2800" b="1" i="1" spc="-20" dirty="0">
                <a:latin typeface="Arial"/>
                <a:cs typeface="Arial"/>
              </a:rPr>
              <a:t>процеси</a:t>
            </a:r>
            <a:r>
              <a:rPr sz="2800" b="1" i="1" spc="2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управління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469900" marR="5080" lvl="1" indent="-182880">
              <a:lnSpc>
                <a:spcPts val="2310"/>
              </a:lnSpc>
              <a:spcBef>
                <a:spcPts val="56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5" dirty="0">
                <a:latin typeface="Arial"/>
                <a:cs typeface="Arial"/>
              </a:rPr>
              <a:t>загальне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управління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змінами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визначення,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узгодження,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затвердження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прийняття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до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виконання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коректуючих 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дій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координація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змін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за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всім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проєктом.</a:t>
            </a:r>
            <a:endParaRPr sz="2400">
              <a:latin typeface="Microsoft Sans Serif"/>
              <a:cs typeface="Microsoft Sans Serif"/>
            </a:endParaRPr>
          </a:p>
          <a:p>
            <a:pPr marL="469900" marR="876300" lvl="1" indent="-182880">
              <a:lnSpc>
                <a:spcPts val="2300"/>
              </a:lnSpc>
              <a:spcBef>
                <a:spcPts val="57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0" dirty="0">
                <a:latin typeface="Arial"/>
                <a:cs typeface="Arial"/>
              </a:rPr>
              <a:t>управління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ресурсами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внесення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змін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до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складу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призначення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ресурсів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роботи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469900" lvl="1" indent="-182880">
              <a:lnSpc>
                <a:spcPts val="2590"/>
              </a:lnSpc>
              <a:spcBef>
                <a:spcPts val="2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0" dirty="0">
                <a:latin typeface="Arial"/>
                <a:cs typeface="Arial"/>
              </a:rPr>
              <a:t>управління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цілями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корегування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цілей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за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ts val="2590"/>
              </a:lnSpc>
            </a:pPr>
            <a:r>
              <a:rPr sz="2400" spc="-50" dirty="0">
                <a:latin typeface="Microsoft Sans Serif"/>
                <a:cs typeface="Microsoft Sans Serif"/>
              </a:rPr>
              <a:t>результатами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процесів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аналізу;</a:t>
            </a:r>
            <a:endParaRPr sz="2400">
              <a:latin typeface="Microsoft Sans Serif"/>
              <a:cs typeface="Microsoft Sans Serif"/>
            </a:endParaRPr>
          </a:p>
          <a:p>
            <a:pPr marL="469900" marR="897255" lvl="1" indent="-182880">
              <a:lnSpc>
                <a:spcPts val="2300"/>
              </a:lnSpc>
              <a:spcBef>
                <a:spcPts val="56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0" dirty="0">
                <a:latin typeface="Arial"/>
                <a:cs typeface="Arial"/>
              </a:rPr>
              <a:t>управління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якістю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розрабка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заходів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із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усцнення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причин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незадовільного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виконання.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10"/>
              </a:spcBef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195580" algn="l"/>
              </a:tabLst>
            </a:pPr>
            <a:r>
              <a:rPr sz="2800" b="1" i="1" spc="-5" dirty="0">
                <a:latin typeface="Arial"/>
                <a:cs typeface="Arial"/>
              </a:rPr>
              <a:t>Допоміжні </a:t>
            </a:r>
            <a:r>
              <a:rPr sz="2800" b="1" i="1" spc="-15" dirty="0">
                <a:latin typeface="Arial"/>
                <a:cs typeface="Arial"/>
              </a:rPr>
              <a:t>процеси</a:t>
            </a:r>
            <a:r>
              <a:rPr sz="2800" b="1" i="1" spc="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управління</a:t>
            </a:r>
            <a:r>
              <a:rPr sz="2800" i="1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469900" marR="908050" lvl="1" indent="-182880">
              <a:lnSpc>
                <a:spcPts val="2300"/>
              </a:lnSpc>
              <a:spcBef>
                <a:spcPts val="57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0" dirty="0">
                <a:latin typeface="Arial"/>
                <a:cs typeface="Arial"/>
              </a:rPr>
              <a:t>управління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ризиками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реагування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події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зміни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ризиків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у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процесі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виконання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проєкта;</a:t>
            </a:r>
            <a:endParaRPr sz="2400">
              <a:latin typeface="Microsoft Sans Serif"/>
              <a:cs typeface="Microsoft Sans Serif"/>
            </a:endParaRPr>
          </a:p>
          <a:p>
            <a:pPr marL="469900" marR="773430" lvl="1" indent="-182880">
              <a:lnSpc>
                <a:spcPct val="80000"/>
              </a:lnSpc>
              <a:spcBef>
                <a:spcPts val="60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469900" algn="l"/>
              </a:tabLst>
            </a:pPr>
            <a:r>
              <a:rPr sz="2400" i="1" spc="-10" dirty="0">
                <a:latin typeface="Arial"/>
                <a:cs typeface="Arial"/>
              </a:rPr>
              <a:t>управління контрактами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25" dirty="0">
                <a:latin typeface="Microsoft Sans Serif"/>
                <a:cs typeface="Microsoft Sans Serif"/>
              </a:rPr>
              <a:t>координація </a:t>
            </a:r>
            <a:r>
              <a:rPr sz="2400" spc="-15" dirty="0">
                <a:latin typeface="Microsoft Sans Serif"/>
                <a:cs typeface="Microsoft Sans Serif"/>
              </a:rPr>
              <a:t>роботи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субпідрядників,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корегування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контрактів,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вирішення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конфліктів.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4860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0" dirty="0"/>
              <a:t>П</a:t>
            </a:r>
            <a:r>
              <a:rPr sz="4000" spc="-105" dirty="0"/>
              <a:t>ро</a:t>
            </a:r>
            <a:r>
              <a:rPr sz="4000" spc="-150" dirty="0"/>
              <a:t>ц</a:t>
            </a:r>
            <a:r>
              <a:rPr sz="4000" spc="-105" dirty="0"/>
              <a:t>е</a:t>
            </a:r>
            <a:r>
              <a:rPr sz="4000" spc="-100" dirty="0"/>
              <a:t>с</a:t>
            </a:r>
            <a:r>
              <a:rPr sz="4000" spc="-5" dirty="0"/>
              <a:t>и</a:t>
            </a:r>
            <a:r>
              <a:rPr sz="4000" spc="-150" dirty="0"/>
              <a:t> </a:t>
            </a:r>
            <a:r>
              <a:rPr sz="4000" spc="-265" dirty="0"/>
              <a:t>з</a:t>
            </a:r>
            <a:r>
              <a:rPr sz="4000" spc="-105" dirty="0"/>
              <a:t>а</a:t>
            </a:r>
            <a:r>
              <a:rPr sz="4000" spc="-150" dirty="0"/>
              <a:t>в</a:t>
            </a:r>
            <a:r>
              <a:rPr sz="4000" spc="-105" dirty="0"/>
              <a:t>ерше</a:t>
            </a:r>
            <a:r>
              <a:rPr sz="4000" spc="-114" dirty="0"/>
              <a:t>нн</a:t>
            </a:r>
            <a:r>
              <a:rPr sz="4000" spc="-5" dirty="0"/>
              <a:t>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783195" cy="229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 algn="just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622935" algn="l"/>
              </a:tabLst>
            </a:pPr>
            <a:r>
              <a:rPr sz="2400" i="1" spc="-5" dirty="0">
                <a:latin typeface="Arial"/>
                <a:cs typeface="Arial"/>
              </a:rPr>
              <a:t>Закриття контрактів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20" dirty="0">
                <a:latin typeface="Microsoft Sans Serif"/>
                <a:cs typeface="Microsoft Sans Serif"/>
              </a:rPr>
              <a:t>завершення </a:t>
            </a:r>
            <a:r>
              <a:rPr sz="2400" spc="-10" dirty="0">
                <a:latin typeface="Microsoft Sans Serif"/>
                <a:cs typeface="Microsoft Sans Serif"/>
              </a:rPr>
              <a:t>та </a:t>
            </a:r>
            <a:r>
              <a:rPr sz="2400" spc="-35" dirty="0">
                <a:latin typeface="Microsoft Sans Serif"/>
                <a:cs typeface="Microsoft Sans Serif"/>
              </a:rPr>
              <a:t>закриття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контрактів, включаючи </a:t>
            </a:r>
            <a:r>
              <a:rPr sz="2400" spc="-15" dirty="0">
                <a:latin typeface="Microsoft Sans Serif"/>
                <a:cs typeface="Microsoft Sans Serif"/>
              </a:rPr>
              <a:t>вирішення </a:t>
            </a:r>
            <a:r>
              <a:rPr sz="2400" spc="-10" dirty="0">
                <a:latin typeface="Microsoft Sans Serif"/>
                <a:cs typeface="Microsoft Sans Serif"/>
              </a:rPr>
              <a:t>усіх </a:t>
            </a:r>
            <a:r>
              <a:rPr sz="2400" spc="-25" dirty="0">
                <a:latin typeface="Microsoft Sans Serif"/>
                <a:cs typeface="Microsoft Sans Serif"/>
              </a:rPr>
              <a:t>виникаючих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суперечок;</a:t>
            </a:r>
            <a:endParaRPr sz="2400">
              <a:latin typeface="Microsoft Sans Serif"/>
              <a:cs typeface="Microsoft Sans Serif"/>
            </a:endParaRPr>
          </a:p>
          <a:p>
            <a:pPr marL="622300" marR="39370" indent="-610235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622300" algn="l"/>
                <a:tab pos="622935" algn="l"/>
              </a:tabLst>
            </a:pPr>
            <a:r>
              <a:rPr sz="2400" i="1" spc="-10" dirty="0">
                <a:latin typeface="Arial"/>
                <a:cs typeface="Arial"/>
              </a:rPr>
              <a:t>Адміністративне </a:t>
            </a:r>
            <a:r>
              <a:rPr sz="2400" i="1" spc="-15" dirty="0">
                <a:latin typeface="Arial"/>
                <a:cs typeface="Arial"/>
              </a:rPr>
              <a:t>завершення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35" dirty="0">
                <a:latin typeface="Microsoft Sans Serif"/>
                <a:cs typeface="Microsoft Sans Serif"/>
              </a:rPr>
              <a:t>підготовка, </a:t>
            </a:r>
            <a:r>
              <a:rPr sz="2400" spc="-40" dirty="0">
                <a:latin typeface="Microsoft Sans Serif"/>
                <a:cs typeface="Microsoft Sans Serif"/>
              </a:rPr>
              <a:t>збір </a:t>
            </a:r>
            <a:r>
              <a:rPr sz="2400" spc="-15" dirty="0">
                <a:latin typeface="Microsoft Sans Serif"/>
                <a:cs typeface="Microsoft Sans Serif"/>
              </a:rPr>
              <a:t>і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розподіл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інформації,</a:t>
            </a:r>
            <a:r>
              <a:rPr sz="2400" spc="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необхідної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для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формального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завершення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3497" y="3233750"/>
            <a:ext cx="3515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84" dirty="0"/>
              <a:t>Д</a:t>
            </a:r>
            <a:r>
              <a:rPr sz="4000" spc="-105" dirty="0"/>
              <a:t>я</a:t>
            </a:r>
            <a:r>
              <a:rPr sz="4000" spc="-300" dirty="0"/>
              <a:t>к</a:t>
            </a:r>
            <a:r>
              <a:rPr sz="4000" spc="-95" dirty="0"/>
              <a:t>у</a:t>
            </a:r>
            <a:r>
              <a:rPr sz="4000" spc="20" dirty="0"/>
              <a:t>ю</a:t>
            </a:r>
            <a:r>
              <a:rPr sz="4000" spc="-170" dirty="0"/>
              <a:t> </a:t>
            </a:r>
            <a:r>
              <a:rPr sz="4000" spc="-260" dirty="0"/>
              <a:t>з</a:t>
            </a:r>
            <a:r>
              <a:rPr sz="4000" spc="-5" dirty="0"/>
              <a:t>а</a:t>
            </a:r>
            <a:r>
              <a:rPr sz="4000" spc="-150" dirty="0"/>
              <a:t> </a:t>
            </a:r>
            <a:r>
              <a:rPr sz="4000" spc="-95" dirty="0"/>
              <a:t>у</a:t>
            </a:r>
            <a:r>
              <a:rPr sz="4000" spc="-145" dirty="0"/>
              <a:t>в</a:t>
            </a:r>
            <a:r>
              <a:rPr sz="4000" spc="-105" dirty="0"/>
              <a:t>а</a:t>
            </a:r>
            <a:r>
              <a:rPr sz="4000" spc="-175" dirty="0"/>
              <a:t>г</a:t>
            </a:r>
            <a:r>
              <a:rPr sz="4000" spc="-95" dirty="0"/>
              <a:t>у</a:t>
            </a:r>
            <a:r>
              <a:rPr sz="4000" spc="-5" dirty="0"/>
              <a:t>!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00264" y="58038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2225" marR="5080">
              <a:lnSpc>
                <a:spcPct val="80000"/>
              </a:lnSpc>
              <a:spcBef>
                <a:spcPts val="960"/>
              </a:spcBef>
            </a:pPr>
            <a:r>
              <a:rPr sz="3600" spc="-120" dirty="0"/>
              <a:t>Концепції</a:t>
            </a:r>
            <a:r>
              <a:rPr sz="3600" spc="-195" dirty="0"/>
              <a:t> </a:t>
            </a:r>
            <a:r>
              <a:rPr sz="3600" spc="-125" dirty="0"/>
              <a:t>ефективного</a:t>
            </a:r>
            <a:r>
              <a:rPr sz="3600" spc="-200" dirty="0"/>
              <a:t> </a:t>
            </a:r>
            <a:r>
              <a:rPr sz="3600" spc="-105" dirty="0"/>
              <a:t>управління </a:t>
            </a:r>
            <a:r>
              <a:rPr sz="3600" spc="-944" dirty="0"/>
              <a:t> </a:t>
            </a:r>
            <a:r>
              <a:rPr sz="3600" spc="-130" dirty="0"/>
              <a:t>проєктами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47217" y="1581658"/>
            <a:ext cx="811530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5080" indent="-182880" algn="just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195580" algn="l"/>
              </a:tabLst>
            </a:pPr>
            <a:r>
              <a:rPr sz="2800" b="1" spc="-10" dirty="0">
                <a:latin typeface="Arial"/>
                <a:cs typeface="Arial"/>
              </a:rPr>
              <a:t>Концепція </a:t>
            </a:r>
            <a:r>
              <a:rPr sz="2800" b="1" spc="-15" dirty="0">
                <a:latin typeface="Arial"/>
                <a:cs typeface="Arial"/>
              </a:rPr>
              <a:t>життєвого </a:t>
            </a:r>
            <a:r>
              <a:rPr sz="2800" b="1" spc="-5" dirty="0">
                <a:latin typeface="Arial"/>
                <a:cs typeface="Arial"/>
              </a:rPr>
              <a:t>циклу </a:t>
            </a:r>
            <a:r>
              <a:rPr sz="2800" spc="-30" dirty="0">
                <a:latin typeface="Microsoft Sans Serif"/>
                <a:cs typeface="Microsoft Sans Serif"/>
              </a:rPr>
              <a:t>проєкта походить 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20" dirty="0">
                <a:latin typeface="Microsoft Sans Serif"/>
                <a:cs typeface="Microsoft Sans Serif"/>
              </a:rPr>
              <a:t>з </a:t>
            </a:r>
            <a:r>
              <a:rPr sz="2800" spc="-15" dirty="0">
                <a:latin typeface="Microsoft Sans Serif"/>
                <a:cs typeface="Microsoft Sans Serif"/>
              </a:rPr>
              <a:t>необхідності організації </a:t>
            </a:r>
            <a:r>
              <a:rPr sz="2800" spc="-20" dirty="0">
                <a:latin typeface="Microsoft Sans Serif"/>
                <a:cs typeface="Microsoft Sans Serif"/>
              </a:rPr>
              <a:t>єдиного </a:t>
            </a:r>
            <a:r>
              <a:rPr sz="2800" spc="-30" dirty="0">
                <a:latin typeface="Microsoft Sans Serif"/>
                <a:cs typeface="Microsoft Sans Serif"/>
              </a:rPr>
              <a:t>нерозривного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процесу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досягнення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мети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проєкта.</a:t>
            </a:r>
            <a:endParaRPr sz="2800" dirty="0">
              <a:latin typeface="Microsoft Sans Serif"/>
              <a:cs typeface="Microsoft Sans Serif"/>
            </a:endParaRPr>
          </a:p>
          <a:p>
            <a:pPr marL="195580" indent="-182880" algn="just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195580" algn="l"/>
              </a:tabLst>
            </a:pPr>
            <a:r>
              <a:rPr sz="2800" b="1" spc="-10" dirty="0">
                <a:latin typeface="Arial"/>
                <a:cs typeface="Arial"/>
              </a:rPr>
              <a:t>Концепція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команди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проєкта</a:t>
            </a:r>
            <a:r>
              <a:rPr sz="2800" b="1" spc="90" dirty="0">
                <a:latin typeface="Arial"/>
                <a:cs typeface="Arial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передбачає</a:t>
            </a:r>
            <a:endParaRPr sz="2800" dirty="0">
              <a:latin typeface="Microsoft Sans Serif"/>
              <a:cs typeface="Microsoft Sans Serif"/>
            </a:endParaRPr>
          </a:p>
          <a:p>
            <a:pPr marL="194945" marR="130175">
              <a:lnSpc>
                <a:spcPct val="100000"/>
              </a:lnSpc>
            </a:pPr>
            <a:r>
              <a:rPr sz="2800" spc="-35" dirty="0">
                <a:latin typeface="Microsoft Sans Serif"/>
                <a:cs typeface="Microsoft Sans Serif"/>
              </a:rPr>
              <a:t>побудову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20" dirty="0">
                <a:latin typeface="Microsoft Sans Serif"/>
                <a:cs typeface="Microsoft Sans Serif"/>
              </a:rPr>
              <a:t>єдиної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організаційної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структури,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що 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відповідає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за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успіх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проєкта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на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всіх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стадіях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його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реалізації.</a:t>
            </a:r>
            <a:endParaRPr sz="2800" dirty="0">
              <a:latin typeface="Microsoft Sans Serif"/>
              <a:cs typeface="Microsoft Sans Serif"/>
            </a:endParaRPr>
          </a:p>
          <a:p>
            <a:pPr marL="194945" marR="424180" indent="-182880" algn="just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3928"/>
              <a:buFont typeface="Microsoft Sans Serif"/>
              <a:buChar char="•"/>
              <a:tabLst>
                <a:tab pos="195580" algn="l"/>
              </a:tabLst>
            </a:pPr>
            <a:r>
              <a:rPr sz="2800" b="1" spc="-10" dirty="0">
                <a:latin typeface="Arial"/>
                <a:cs typeface="Arial"/>
              </a:rPr>
              <a:t>Концепція фінансування </a:t>
            </a:r>
            <a:r>
              <a:rPr sz="2800" spc="-30" dirty="0">
                <a:latin typeface="Microsoft Sans Serif"/>
                <a:cs typeface="Microsoft Sans Serif"/>
              </a:rPr>
              <a:t>проєкта призвана 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55" dirty="0">
                <a:latin typeface="Microsoft Sans Serif"/>
                <a:cs typeface="Microsoft Sans Serif"/>
              </a:rPr>
              <a:t>забезпечити </a:t>
            </a:r>
            <a:r>
              <a:rPr sz="2800" spc="-15" dirty="0">
                <a:latin typeface="Microsoft Sans Serif"/>
                <a:cs typeface="Microsoft Sans Serif"/>
              </a:rPr>
              <a:t>відповідність </a:t>
            </a:r>
            <a:r>
              <a:rPr sz="2800" spc="-5" dirty="0">
                <a:latin typeface="Microsoft Sans Serif"/>
                <a:cs typeface="Microsoft Sans Serif"/>
              </a:rPr>
              <a:t>фінансових </a:t>
            </a:r>
            <a:r>
              <a:rPr sz="2800" spc="-15" dirty="0">
                <a:latin typeface="Microsoft Sans Serif"/>
                <a:cs typeface="Microsoft Sans Serif"/>
              </a:rPr>
              <a:t>витрат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проєкта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обсягам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і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якості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виконаних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робіт.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5" y="209921"/>
            <a:ext cx="9144000" cy="67420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00264" y="5803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5676" y="212852"/>
            <a:ext cx="33102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C0504D"/>
                </a:solidFill>
                <a:latin typeface="Arial"/>
                <a:cs typeface="Arial"/>
              </a:rPr>
              <a:t>Проблеми</a:t>
            </a:r>
            <a:r>
              <a:rPr sz="2800" b="1" spc="-4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504D"/>
                </a:solidFill>
                <a:latin typeface="Arial"/>
                <a:cs typeface="Arial"/>
              </a:rPr>
              <a:t>проєкта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472566"/>
            <a:ext cx="8395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С</a:t>
            </a:r>
            <a:r>
              <a:rPr sz="3600" spc="-100" dirty="0"/>
              <a:t>ис</a:t>
            </a:r>
            <a:r>
              <a:rPr sz="3600" spc="-140" dirty="0"/>
              <a:t>т</a:t>
            </a:r>
            <a:r>
              <a:rPr sz="3600" spc="-95" dirty="0"/>
              <a:t>е</a:t>
            </a:r>
            <a:r>
              <a:rPr sz="3600" spc="-195" dirty="0"/>
              <a:t>м</a:t>
            </a:r>
            <a:r>
              <a:rPr sz="3600" dirty="0"/>
              <a:t>а</a:t>
            </a:r>
            <a:r>
              <a:rPr sz="3600" spc="-190" dirty="0"/>
              <a:t> </a:t>
            </a:r>
            <a:r>
              <a:rPr sz="3600" spc="-100" dirty="0"/>
              <a:t>у</a:t>
            </a:r>
            <a:r>
              <a:rPr sz="3600" spc="-160" dirty="0"/>
              <a:t>п</a:t>
            </a:r>
            <a:r>
              <a:rPr sz="3600" spc="-95" dirty="0"/>
              <a:t>ра</a:t>
            </a:r>
            <a:r>
              <a:rPr sz="3600" spc="-185" dirty="0"/>
              <a:t>в</a:t>
            </a:r>
            <a:r>
              <a:rPr sz="3600" spc="-55" dirty="0"/>
              <a:t>л</a:t>
            </a:r>
            <a:r>
              <a:rPr sz="3600" spc="-120" dirty="0"/>
              <a:t>і</a:t>
            </a:r>
            <a:r>
              <a:rPr sz="3600" spc="-110" dirty="0"/>
              <a:t>н</a:t>
            </a:r>
            <a:r>
              <a:rPr sz="3600" spc="-125" dirty="0"/>
              <a:t>н</a:t>
            </a:r>
            <a:r>
              <a:rPr sz="3600" spc="-5" dirty="0"/>
              <a:t>я</a:t>
            </a:r>
            <a:r>
              <a:rPr sz="3600" spc="-195" dirty="0"/>
              <a:t> </a:t>
            </a:r>
            <a:r>
              <a:rPr sz="3600" spc="-245" dirty="0"/>
              <a:t>з</a:t>
            </a:r>
            <a:r>
              <a:rPr sz="3600" spc="-25" dirty="0"/>
              <a:t>і</a:t>
            </a:r>
            <a:r>
              <a:rPr sz="3600" spc="-160" dirty="0"/>
              <a:t> </a:t>
            </a:r>
            <a:r>
              <a:rPr sz="3600" spc="-245" dirty="0"/>
              <a:t>з</a:t>
            </a:r>
            <a:r>
              <a:rPr sz="3600" spc="-140" dirty="0"/>
              <a:t>в</a:t>
            </a:r>
            <a:r>
              <a:rPr sz="3600" spc="-95" dirty="0"/>
              <a:t>ор</a:t>
            </a:r>
            <a:r>
              <a:rPr sz="3600" spc="-180" dirty="0"/>
              <a:t>о</a:t>
            </a:r>
            <a:r>
              <a:rPr sz="3600" spc="-105" dirty="0"/>
              <a:t>т</a:t>
            </a:r>
            <a:r>
              <a:rPr sz="3600" spc="-125" dirty="0"/>
              <a:t>н</a:t>
            </a:r>
            <a:r>
              <a:rPr sz="3600" spc="-120" dirty="0"/>
              <a:t>і</a:t>
            </a:r>
            <a:r>
              <a:rPr sz="3600" spc="-95" dirty="0"/>
              <a:t>м</a:t>
            </a:r>
            <a:r>
              <a:rPr sz="3600" spc="-195" dirty="0"/>
              <a:t> </a:t>
            </a:r>
            <a:r>
              <a:rPr sz="3600" spc="-245" dirty="0"/>
              <a:t>з</a:t>
            </a:r>
            <a:r>
              <a:rPr sz="3600" spc="-90" dirty="0"/>
              <a:t>в</a:t>
            </a:r>
            <a:r>
              <a:rPr sz="3600" spc="-95" dirty="0"/>
              <a:t>’</a:t>
            </a:r>
            <a:r>
              <a:rPr sz="3600" spc="-110" dirty="0"/>
              <a:t>я</a:t>
            </a:r>
            <a:r>
              <a:rPr sz="3600" spc="-245" dirty="0"/>
              <a:t>з</a:t>
            </a:r>
            <a:r>
              <a:rPr sz="3600" spc="-290" dirty="0"/>
              <a:t>к</a:t>
            </a:r>
            <a:r>
              <a:rPr sz="3600" spc="-95" dirty="0"/>
              <a:t>ом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700264" y="5803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12" y="1296987"/>
            <a:ext cx="8207375" cy="5372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7600" y="1524000"/>
            <a:ext cx="190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Система управління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3886200"/>
            <a:ext cx="2362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Об'єкт управління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53159" y="6211887"/>
            <a:ext cx="617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Вплив зовнішнього середовища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44958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Вхідні параметри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19800" y="44958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Вихідні параметри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84491" y="1883219"/>
            <a:ext cx="681736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 smtClean="0"/>
              <a:t>Зворотній зв’язок </a:t>
            </a:r>
            <a:endParaRPr lang="uk-UA" sz="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4600" y="3064319"/>
            <a:ext cx="4114800" cy="288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Внутрішній вплив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610615"/>
            <a:ext cx="3902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0" dirty="0"/>
              <a:t>О</a:t>
            </a:r>
            <a:r>
              <a:rPr sz="3600" spc="-100" dirty="0"/>
              <a:t>б</a:t>
            </a:r>
            <a:r>
              <a:rPr sz="3600" spc="-95" dirty="0"/>
              <a:t>’</a:t>
            </a:r>
            <a:r>
              <a:rPr sz="3600" spc="-65" dirty="0"/>
              <a:t>є</a:t>
            </a:r>
            <a:r>
              <a:rPr sz="3600" spc="-290" dirty="0"/>
              <a:t>к</a:t>
            </a:r>
            <a:r>
              <a:rPr sz="3600" spc="-105" dirty="0"/>
              <a:t>т</a:t>
            </a:r>
            <a:r>
              <a:rPr sz="3600" spc="-5" dirty="0"/>
              <a:t>и</a:t>
            </a:r>
            <a:r>
              <a:rPr sz="3600" spc="-160" dirty="0"/>
              <a:t> </a:t>
            </a:r>
            <a:r>
              <a:rPr sz="3600" spc="-100" dirty="0"/>
              <a:t>у</a:t>
            </a:r>
            <a:r>
              <a:rPr sz="3600" spc="-160" dirty="0"/>
              <a:t>п</a:t>
            </a:r>
            <a:r>
              <a:rPr sz="3600" spc="-95" dirty="0"/>
              <a:t>ра</a:t>
            </a:r>
            <a:r>
              <a:rPr sz="3600" spc="-185" dirty="0"/>
              <a:t>в</a:t>
            </a:r>
            <a:r>
              <a:rPr sz="3600" spc="-55" dirty="0"/>
              <a:t>л</a:t>
            </a:r>
            <a:r>
              <a:rPr sz="3600" spc="-120" dirty="0"/>
              <a:t>і</a:t>
            </a:r>
            <a:r>
              <a:rPr sz="3600" spc="-125" dirty="0"/>
              <a:t>н</a:t>
            </a:r>
            <a:r>
              <a:rPr sz="3600" spc="-110" dirty="0"/>
              <a:t>н</a:t>
            </a:r>
            <a:r>
              <a:rPr sz="3600" spc="-5" dirty="0"/>
              <a:t>я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17345"/>
            <a:ext cx="8027034" cy="42329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94945" marR="243840" indent="-182880">
              <a:lnSpc>
                <a:spcPct val="90100"/>
              </a:lnSpc>
              <a:spcBef>
                <a:spcPts val="38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95580" algn="l"/>
              </a:tabLst>
            </a:pPr>
            <a:r>
              <a:rPr sz="2400" b="1" i="1" spc="-5" dirty="0">
                <a:latin typeface="Arial"/>
                <a:cs typeface="Arial"/>
              </a:rPr>
              <a:t>Програма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група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взаємопов’язаних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проєктів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різних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заходів,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об’єднаних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загальною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метою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умовами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50" dirty="0">
                <a:latin typeface="Microsoft Sans Serif"/>
                <a:cs typeface="Microsoft Sans Serif"/>
              </a:rPr>
              <a:t>їх 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виконання;</a:t>
            </a:r>
            <a:endParaRPr sz="2400">
              <a:latin typeface="Microsoft Sans Serif"/>
              <a:cs typeface="Microsoft Sans Serif"/>
            </a:endParaRPr>
          </a:p>
          <a:p>
            <a:pPr marL="194945" marR="1019810" indent="-182880">
              <a:lnSpc>
                <a:spcPts val="2590"/>
              </a:lnSpc>
              <a:spcBef>
                <a:spcPts val="61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95580" algn="l"/>
              </a:tabLst>
            </a:pPr>
            <a:r>
              <a:rPr sz="2400" b="1" i="1" spc="-5" dirty="0">
                <a:latin typeface="Arial"/>
                <a:cs typeface="Arial"/>
              </a:rPr>
              <a:t>Портфель </a:t>
            </a:r>
            <a:r>
              <a:rPr sz="2400" b="1" i="1" dirty="0">
                <a:latin typeface="Arial"/>
                <a:cs typeface="Arial"/>
              </a:rPr>
              <a:t>проєктів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сукупність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проєктів,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що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знаходяться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компетенції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одного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центру </a:t>
            </a:r>
            <a:r>
              <a:rPr sz="2400" spc="-10" dirty="0">
                <a:latin typeface="Microsoft Sans Serif"/>
                <a:cs typeface="Microsoft Sans Serif"/>
              </a:rPr>
              <a:t> відповідальності;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ts val="2735"/>
              </a:lnSpc>
              <a:spcBef>
                <a:spcPts val="254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95580" algn="l"/>
              </a:tabLst>
            </a:pPr>
            <a:r>
              <a:rPr sz="2400" b="1" i="1" spc="-5" dirty="0">
                <a:latin typeface="Arial"/>
                <a:cs typeface="Arial"/>
              </a:rPr>
              <a:t>Проєкт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комплекс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взаємопов’язаних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заходів,</a:t>
            </a:r>
            <a:endParaRPr sz="2400">
              <a:latin typeface="Microsoft Sans Serif"/>
              <a:cs typeface="Microsoft Sans Serif"/>
            </a:endParaRPr>
          </a:p>
          <a:p>
            <a:pPr marL="194945" marR="766445">
              <a:lnSpc>
                <a:spcPts val="2590"/>
              </a:lnSpc>
              <a:spcBef>
                <a:spcPts val="185"/>
              </a:spcBef>
            </a:pPr>
            <a:r>
              <a:rPr sz="2400" spc="-25" dirty="0">
                <a:latin typeface="Microsoft Sans Serif"/>
                <a:cs typeface="Microsoft Sans Serif"/>
              </a:rPr>
              <a:t>призначений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для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досягнення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поставлених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цілей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з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урахуванням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попередньо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заданих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обмежень;</a:t>
            </a:r>
            <a:endParaRPr sz="2400">
              <a:latin typeface="Microsoft Sans Serif"/>
              <a:cs typeface="Microsoft Sans Serif"/>
            </a:endParaRPr>
          </a:p>
          <a:p>
            <a:pPr marL="194945" marR="5080" indent="-182880">
              <a:lnSpc>
                <a:spcPts val="2590"/>
              </a:lnSpc>
              <a:spcBef>
                <a:spcPts val="580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195580" algn="l"/>
              </a:tabLst>
            </a:pPr>
            <a:r>
              <a:rPr sz="2400" b="1" i="1" spc="-5" dirty="0">
                <a:latin typeface="Arial"/>
                <a:cs typeface="Arial"/>
              </a:rPr>
              <a:t>Стадії </a:t>
            </a:r>
            <a:r>
              <a:rPr sz="2400" b="1" i="1" spc="-15" dirty="0">
                <a:latin typeface="Arial"/>
                <a:cs typeface="Arial"/>
              </a:rPr>
              <a:t>життєвого </a:t>
            </a:r>
            <a:r>
              <a:rPr sz="2400" b="1" i="1" dirty="0">
                <a:latin typeface="Arial"/>
                <a:cs typeface="Arial"/>
              </a:rPr>
              <a:t>циклу проєкта </a:t>
            </a:r>
            <a:r>
              <a:rPr sz="2400" spc="630" dirty="0">
                <a:latin typeface="Microsoft Sans Serif"/>
                <a:cs typeface="Microsoft Sans Serif"/>
              </a:rPr>
              <a:t>– </a:t>
            </a:r>
            <a:r>
              <a:rPr sz="2400" spc="-10" dirty="0">
                <a:latin typeface="Microsoft Sans Serif"/>
                <a:cs typeface="Microsoft Sans Serif"/>
              </a:rPr>
              <a:t>набір </a:t>
            </a:r>
            <a:r>
              <a:rPr sz="2400" spc="-15" dirty="0">
                <a:latin typeface="Microsoft Sans Serif"/>
                <a:cs typeface="Microsoft Sans Serif"/>
              </a:rPr>
              <a:t>логічно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взаємопов’язаних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робіт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проєкта,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процесі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завершення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яких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досягається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один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із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основних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результатів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проєкта.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4" y="5803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639317"/>
            <a:ext cx="3772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С</a:t>
            </a:r>
            <a:r>
              <a:rPr sz="3600" spc="-105" dirty="0"/>
              <a:t>т</a:t>
            </a:r>
            <a:r>
              <a:rPr sz="3600" spc="-135" dirty="0"/>
              <a:t>р</a:t>
            </a:r>
            <a:r>
              <a:rPr sz="3600" spc="-100" dirty="0"/>
              <a:t>у</a:t>
            </a:r>
            <a:r>
              <a:rPr sz="3600" spc="-290" dirty="0"/>
              <a:t>к</a:t>
            </a:r>
            <a:r>
              <a:rPr sz="3600" spc="-65" dirty="0"/>
              <a:t>т</a:t>
            </a:r>
            <a:r>
              <a:rPr sz="3600" spc="-135" dirty="0"/>
              <a:t>у</a:t>
            </a:r>
            <a:r>
              <a:rPr sz="3600" spc="-95" dirty="0"/>
              <a:t>р</a:t>
            </a:r>
            <a:r>
              <a:rPr sz="3600" dirty="0"/>
              <a:t>а</a:t>
            </a:r>
            <a:r>
              <a:rPr sz="3600" spc="-190" dirty="0"/>
              <a:t> </a:t>
            </a:r>
            <a:r>
              <a:rPr sz="3600" spc="-160" dirty="0"/>
              <a:t>п</a:t>
            </a:r>
            <a:r>
              <a:rPr sz="3600" spc="-95" dirty="0"/>
              <a:t>ро</a:t>
            </a:r>
            <a:r>
              <a:rPr sz="3600" spc="-65" dirty="0"/>
              <a:t>є</a:t>
            </a:r>
            <a:r>
              <a:rPr sz="3600" spc="-290" dirty="0"/>
              <a:t>к</a:t>
            </a:r>
            <a:r>
              <a:rPr sz="3600" spc="-140" dirty="0"/>
              <a:t>т</a:t>
            </a:r>
            <a:r>
              <a:rPr sz="3600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00264" y="5803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47317" y="1354518"/>
            <a:ext cx="5798820" cy="1075690"/>
            <a:chOff x="1647317" y="1354518"/>
            <a:chExt cx="5798820" cy="1075690"/>
          </a:xfrm>
        </p:grpSpPr>
        <p:sp>
          <p:nvSpPr>
            <p:cNvPr id="5" name="object 5"/>
            <p:cNvSpPr/>
            <p:nvPr/>
          </p:nvSpPr>
          <p:spPr>
            <a:xfrm>
              <a:off x="1660652" y="1915540"/>
              <a:ext cx="5772150" cy="501015"/>
            </a:xfrm>
            <a:custGeom>
              <a:avLst/>
              <a:gdLst/>
              <a:ahLst/>
              <a:cxnLst/>
              <a:rect l="l" t="t" r="r" b="b"/>
              <a:pathLst>
                <a:path w="5772150" h="501014">
                  <a:moveTo>
                    <a:pt x="2886075" y="0"/>
                  </a:moveTo>
                  <a:lnTo>
                    <a:pt x="2886075" y="250444"/>
                  </a:lnTo>
                  <a:lnTo>
                    <a:pt x="5772023" y="250444"/>
                  </a:lnTo>
                  <a:lnTo>
                    <a:pt x="5772023" y="500888"/>
                  </a:lnTo>
                </a:path>
                <a:path w="5772150" h="501014">
                  <a:moveTo>
                    <a:pt x="2886075" y="0"/>
                  </a:moveTo>
                  <a:lnTo>
                    <a:pt x="2886075" y="500888"/>
                  </a:lnTo>
                </a:path>
                <a:path w="5772150" h="501014">
                  <a:moveTo>
                    <a:pt x="2886075" y="0"/>
                  </a:moveTo>
                  <a:lnTo>
                    <a:pt x="2886075" y="250444"/>
                  </a:lnTo>
                  <a:lnTo>
                    <a:pt x="0" y="250444"/>
                  </a:lnTo>
                  <a:lnTo>
                    <a:pt x="0" y="500888"/>
                  </a:lnTo>
                </a:path>
              </a:pathLst>
            </a:custGeom>
            <a:ln w="26424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13201" y="1376743"/>
              <a:ext cx="2066925" cy="539115"/>
            </a:xfrm>
            <a:custGeom>
              <a:avLst/>
              <a:gdLst/>
              <a:ahLst/>
              <a:cxnLst/>
              <a:rect l="l" t="t" r="r" b="b"/>
              <a:pathLst>
                <a:path w="2066925" h="539114">
                  <a:moveTo>
                    <a:pt x="2066925" y="0"/>
                  </a:moveTo>
                  <a:lnTo>
                    <a:pt x="0" y="0"/>
                  </a:lnTo>
                  <a:lnTo>
                    <a:pt x="0" y="538797"/>
                  </a:lnTo>
                  <a:lnTo>
                    <a:pt x="2066925" y="538797"/>
                  </a:lnTo>
                  <a:lnTo>
                    <a:pt x="20669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13201" y="1376743"/>
              <a:ext cx="2066925" cy="539115"/>
            </a:xfrm>
            <a:custGeom>
              <a:avLst/>
              <a:gdLst/>
              <a:ahLst/>
              <a:cxnLst/>
              <a:rect l="l" t="t" r="r" b="b"/>
              <a:pathLst>
                <a:path w="2066925" h="539114">
                  <a:moveTo>
                    <a:pt x="0" y="538797"/>
                  </a:moveTo>
                  <a:lnTo>
                    <a:pt x="2066925" y="538797"/>
                  </a:lnTo>
                  <a:lnTo>
                    <a:pt x="2066925" y="0"/>
                  </a:lnTo>
                  <a:lnTo>
                    <a:pt x="0" y="0"/>
                  </a:lnTo>
                  <a:lnTo>
                    <a:pt x="0" y="538797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13201" y="1376743"/>
            <a:ext cx="2066925" cy="53911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621030">
              <a:lnSpc>
                <a:spcPct val="100000"/>
              </a:lnSpc>
              <a:spcBef>
                <a:spcPts val="730"/>
              </a:spcBef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Проєкт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5871" y="2394280"/>
            <a:ext cx="2430145" cy="805180"/>
            <a:chOff x="445871" y="2394280"/>
            <a:chExt cx="2430145" cy="805180"/>
          </a:xfrm>
        </p:grpSpPr>
        <p:sp>
          <p:nvSpPr>
            <p:cNvPr id="10" name="object 10"/>
            <p:cNvSpPr/>
            <p:nvPr/>
          </p:nvSpPr>
          <p:spPr>
            <a:xfrm>
              <a:off x="468096" y="2416505"/>
              <a:ext cx="2385695" cy="760730"/>
            </a:xfrm>
            <a:custGeom>
              <a:avLst/>
              <a:gdLst/>
              <a:ahLst/>
              <a:cxnLst/>
              <a:rect l="l" t="t" r="r" b="b"/>
              <a:pathLst>
                <a:path w="2385695" h="760730">
                  <a:moveTo>
                    <a:pt x="2385187" y="0"/>
                  </a:moveTo>
                  <a:lnTo>
                    <a:pt x="0" y="0"/>
                  </a:lnTo>
                  <a:lnTo>
                    <a:pt x="0" y="760526"/>
                  </a:lnTo>
                  <a:lnTo>
                    <a:pt x="2385187" y="760526"/>
                  </a:lnTo>
                  <a:lnTo>
                    <a:pt x="23851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8096" y="2416505"/>
              <a:ext cx="2385695" cy="760730"/>
            </a:xfrm>
            <a:custGeom>
              <a:avLst/>
              <a:gdLst/>
              <a:ahLst/>
              <a:cxnLst/>
              <a:rect l="l" t="t" r="r" b="b"/>
              <a:pathLst>
                <a:path w="2385695" h="760730">
                  <a:moveTo>
                    <a:pt x="0" y="760526"/>
                  </a:moveTo>
                  <a:lnTo>
                    <a:pt x="2385187" y="760526"/>
                  </a:lnTo>
                  <a:lnTo>
                    <a:pt x="2385187" y="0"/>
                  </a:lnTo>
                  <a:lnTo>
                    <a:pt x="0" y="0"/>
                  </a:lnTo>
                  <a:lnTo>
                    <a:pt x="0" y="760526"/>
                  </a:lnTo>
                  <a:close/>
                </a:path>
              </a:pathLst>
            </a:custGeom>
            <a:ln w="444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8096" y="2416505"/>
            <a:ext cx="2385695" cy="76073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605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Елементи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проєкта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31845" y="2394280"/>
            <a:ext cx="2430145" cy="805180"/>
            <a:chOff x="3331845" y="2394280"/>
            <a:chExt cx="2430145" cy="805180"/>
          </a:xfrm>
        </p:grpSpPr>
        <p:sp>
          <p:nvSpPr>
            <p:cNvPr id="14" name="object 14"/>
            <p:cNvSpPr/>
            <p:nvPr/>
          </p:nvSpPr>
          <p:spPr>
            <a:xfrm>
              <a:off x="3354070" y="2416505"/>
              <a:ext cx="2385695" cy="760730"/>
            </a:xfrm>
            <a:custGeom>
              <a:avLst/>
              <a:gdLst/>
              <a:ahLst/>
              <a:cxnLst/>
              <a:rect l="l" t="t" r="r" b="b"/>
              <a:pathLst>
                <a:path w="2385695" h="760730">
                  <a:moveTo>
                    <a:pt x="2385187" y="0"/>
                  </a:moveTo>
                  <a:lnTo>
                    <a:pt x="0" y="0"/>
                  </a:lnTo>
                  <a:lnTo>
                    <a:pt x="0" y="760526"/>
                  </a:lnTo>
                  <a:lnTo>
                    <a:pt x="2385187" y="760526"/>
                  </a:lnTo>
                  <a:lnTo>
                    <a:pt x="23851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4070" y="2416505"/>
              <a:ext cx="2385695" cy="760730"/>
            </a:xfrm>
            <a:custGeom>
              <a:avLst/>
              <a:gdLst/>
              <a:ahLst/>
              <a:cxnLst/>
              <a:rect l="l" t="t" r="r" b="b"/>
              <a:pathLst>
                <a:path w="2385695" h="760730">
                  <a:moveTo>
                    <a:pt x="0" y="760526"/>
                  </a:moveTo>
                  <a:lnTo>
                    <a:pt x="2385187" y="760526"/>
                  </a:lnTo>
                  <a:lnTo>
                    <a:pt x="2385187" y="0"/>
                  </a:lnTo>
                  <a:lnTo>
                    <a:pt x="0" y="0"/>
                  </a:lnTo>
                  <a:lnTo>
                    <a:pt x="0" y="760526"/>
                  </a:lnTo>
                  <a:close/>
                </a:path>
              </a:pathLst>
            </a:custGeom>
            <a:ln w="444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54070" y="2416505"/>
            <a:ext cx="2385695" cy="76073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732790" marR="357505" indent="-367665">
              <a:lnSpc>
                <a:spcPts val="2080"/>
              </a:lnSpc>
              <a:spcBef>
                <a:spcPts val="905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чення 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проєкта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17920" y="2394280"/>
            <a:ext cx="2430145" cy="805180"/>
            <a:chOff x="6217920" y="2394280"/>
            <a:chExt cx="2430145" cy="805180"/>
          </a:xfrm>
        </p:grpSpPr>
        <p:sp>
          <p:nvSpPr>
            <p:cNvPr id="18" name="object 18"/>
            <p:cNvSpPr/>
            <p:nvPr/>
          </p:nvSpPr>
          <p:spPr>
            <a:xfrm>
              <a:off x="6240145" y="2416505"/>
              <a:ext cx="2385695" cy="760730"/>
            </a:xfrm>
            <a:custGeom>
              <a:avLst/>
              <a:gdLst/>
              <a:ahLst/>
              <a:cxnLst/>
              <a:rect l="l" t="t" r="r" b="b"/>
              <a:pathLst>
                <a:path w="2385695" h="760730">
                  <a:moveTo>
                    <a:pt x="2385187" y="0"/>
                  </a:moveTo>
                  <a:lnTo>
                    <a:pt x="0" y="0"/>
                  </a:lnTo>
                  <a:lnTo>
                    <a:pt x="0" y="760526"/>
                  </a:lnTo>
                  <a:lnTo>
                    <a:pt x="2385187" y="760526"/>
                  </a:lnTo>
                  <a:lnTo>
                    <a:pt x="23851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0145" y="2416505"/>
              <a:ext cx="2385695" cy="760730"/>
            </a:xfrm>
            <a:custGeom>
              <a:avLst/>
              <a:gdLst/>
              <a:ahLst/>
              <a:cxnLst/>
              <a:rect l="l" t="t" r="r" b="b"/>
              <a:pathLst>
                <a:path w="2385695" h="760730">
                  <a:moveTo>
                    <a:pt x="0" y="760526"/>
                  </a:moveTo>
                  <a:lnTo>
                    <a:pt x="2385187" y="760526"/>
                  </a:lnTo>
                  <a:lnTo>
                    <a:pt x="2385187" y="0"/>
                  </a:lnTo>
                  <a:lnTo>
                    <a:pt x="0" y="0"/>
                  </a:lnTo>
                  <a:lnTo>
                    <a:pt x="0" y="760526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40145" y="2416505"/>
            <a:ext cx="2385695" cy="76073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605"/>
              </a:spcBef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Види діяльності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267" y="3310890"/>
            <a:ext cx="28251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проєктна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документація</a:t>
            </a:r>
            <a:endParaRPr sz="1800">
              <a:latin typeface="Times New Roman"/>
              <a:cs typeface="Times New Roman"/>
            </a:endParaRPr>
          </a:p>
          <a:p>
            <a:pPr marL="355600" marR="32893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15" dirty="0">
                <a:latin typeface="Times New Roman"/>
                <a:cs typeface="Times New Roman"/>
              </a:rPr>
              <a:t>продукт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послуга,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виробляється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виробничі </a:t>
            </a:r>
            <a:r>
              <a:rPr sz="1800" spc="-5" dirty="0">
                <a:latin typeface="Times New Roman"/>
                <a:cs typeface="Times New Roman"/>
              </a:rPr>
              <a:t>приміщення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технологічне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обладнання</a:t>
            </a:r>
            <a:endParaRPr sz="1800">
              <a:latin typeface="Times New Roman"/>
              <a:cs typeface="Times New Roman"/>
            </a:endParaRPr>
          </a:p>
          <a:p>
            <a:pPr marL="355600" marR="61785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технології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надання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робіт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5975" y="3310890"/>
            <a:ext cx="26104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фінанси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персонал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сировинні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ресурси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територія,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приміщення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документація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36334" y="3345560"/>
            <a:ext cx="267525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маркетинг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закупівлі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постачання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20" dirty="0">
                <a:latin typeface="Times New Roman"/>
                <a:cs typeface="Times New Roman"/>
              </a:rPr>
              <a:t>будівництво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проєктування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монтаж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обладнання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25" dirty="0">
                <a:latin typeface="Times New Roman"/>
                <a:cs typeface="Times New Roman"/>
              </a:rPr>
              <a:t>здача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об’єкта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експлуатацію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 startAt="7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експлуатація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 startAt="7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виробництво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продукції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arenR" startAt="7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реалізація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продукції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1691</Words>
  <Application>Microsoft Office PowerPoint</Application>
  <PresentationFormat>Экран (4:3)</PresentationFormat>
  <Paragraphs>413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Microsoft Sans Serif</vt:lpstr>
      <vt:lpstr>Times New Roman</vt:lpstr>
      <vt:lpstr>Office Theme</vt:lpstr>
      <vt:lpstr>СИСТЕМНИЙ ПІДХІД ДО  УПРАВЛІННЯ ПРОЄКТАМИ </vt:lpstr>
      <vt:lpstr>Поняття «управління проєктами»</vt:lpstr>
      <vt:lpstr>Основні обмеження проєкта</vt:lpstr>
      <vt:lpstr>Основні обмеження проєкта</vt:lpstr>
      <vt:lpstr>Концепції ефективного управління  проєктами</vt:lpstr>
      <vt:lpstr>Проблеми проєкта</vt:lpstr>
      <vt:lpstr>Система управління зі зворотнім зв’язком</vt:lpstr>
      <vt:lpstr>Об’єкти управління</vt:lpstr>
      <vt:lpstr>Структура проєкта</vt:lpstr>
      <vt:lpstr>Суб’єкти управління проєктом</vt:lpstr>
      <vt:lpstr>Проєктні ролі</vt:lpstr>
      <vt:lpstr>Інформаційні потоки при управлінні  проєктами</vt:lpstr>
      <vt:lpstr>Інформаційні потоки при управлінні</vt:lpstr>
      <vt:lpstr>Інформаційні потоки при управлінні</vt:lpstr>
      <vt:lpstr>Області знань у проєктному обліку та звітності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Процеси управління проєктами</vt:lpstr>
      <vt:lpstr>Області знань PM</vt:lpstr>
      <vt:lpstr>Піраміда проєкта</vt:lpstr>
      <vt:lpstr>Життєвий цикл проєкта</vt:lpstr>
      <vt:lpstr>Групи процесів життєвого циклу  проєкта</vt:lpstr>
      <vt:lpstr>Активність процесів життєвого циклу  проєкта</vt:lpstr>
      <vt:lpstr>Типові рівні витрат і забезпечення проєкта  персоналом протягом життєвого циклу проєкта</vt:lpstr>
      <vt:lpstr>Презентация PowerPoint</vt:lpstr>
      <vt:lpstr>Життєвий цикл проєкта Процеси управління проєктом</vt:lpstr>
      <vt:lpstr>Предінвестиційна стадія</vt:lpstr>
      <vt:lpstr>Зміст бізнес-ідеї</vt:lpstr>
      <vt:lpstr>Стадія ініціації</vt:lpstr>
      <vt:lpstr>Процеси ініціації</vt:lpstr>
      <vt:lpstr>Паспорт проєкта</vt:lpstr>
      <vt:lpstr>Стадія планування</vt:lpstr>
      <vt:lpstr>Основні процеси планування</vt:lpstr>
      <vt:lpstr>Допоміжні процеси планування</vt:lpstr>
      <vt:lpstr>Взаємозв’язок процесів планування</vt:lpstr>
      <vt:lpstr>Процеси виконання</vt:lpstr>
      <vt:lpstr>Процеси анализу</vt:lpstr>
      <vt:lpstr>Процеси управління</vt:lpstr>
      <vt:lpstr>Процеси завершення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внедрения  CASE-средств</dc:title>
  <dc:creator>Alex</dc:creator>
  <cp:lastModifiedBy>RYZEN</cp:lastModifiedBy>
  <cp:revision>7</cp:revision>
  <dcterms:created xsi:type="dcterms:W3CDTF">2024-09-30T05:16:25Z</dcterms:created>
  <dcterms:modified xsi:type="dcterms:W3CDTF">2024-09-30T06:08:39Z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2024-09-30T00:00:00Z</vt:filetime>
  </property>
</Properties>
</file>