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306" r:id="rId3"/>
    <p:sldId id="337" r:id="rId4"/>
    <p:sldId id="307" r:id="rId5"/>
    <p:sldId id="308" r:id="rId6"/>
    <p:sldId id="309" r:id="rId7"/>
    <p:sldId id="310" r:id="rId8"/>
    <p:sldId id="326" r:id="rId9"/>
    <p:sldId id="327" r:id="rId10"/>
    <p:sldId id="311" r:id="rId11"/>
    <p:sldId id="314" r:id="rId12"/>
    <p:sldId id="315" r:id="rId13"/>
    <p:sldId id="316" r:id="rId14"/>
    <p:sldId id="328" r:id="rId15"/>
    <p:sldId id="329" r:id="rId16"/>
    <p:sldId id="330" r:id="rId17"/>
    <p:sldId id="331" r:id="rId18"/>
    <p:sldId id="333" r:id="rId19"/>
    <p:sldId id="325" r:id="rId20"/>
    <p:sldId id="334" r:id="rId21"/>
    <p:sldId id="317" r:id="rId22"/>
    <p:sldId id="318" r:id="rId23"/>
    <p:sldId id="319" r:id="rId24"/>
    <p:sldId id="320" r:id="rId25"/>
    <p:sldId id="323" r:id="rId26"/>
    <p:sldId id="324" r:id="rId27"/>
    <p:sldId id="335" r:id="rId28"/>
    <p:sldId id="336" r:id="rId29"/>
    <p:sldId id="321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06" autoAdjust="0"/>
    <p:restoredTop sz="94660"/>
  </p:normalViewPr>
  <p:slideViewPr>
    <p:cSldViewPr>
      <p:cViewPr>
        <p:scale>
          <a:sx n="80" d="100"/>
          <a:sy n="80" d="100"/>
        </p:scale>
        <p:origin x="-106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60219-AC63-4E00-94F3-AAB03AE19959}" type="datetimeFigureOut">
              <a:rPr lang="uk-UA" smtClean="0"/>
              <a:pPr/>
              <a:t>08.04.2021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A063AF-5CC6-4EC3-8F87-485C4B4A62E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92561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80E3-9152-4CD5-8371-8B60106BCA8D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A8-5EF4-4B6D-9026-65084F7AA8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1607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80E3-9152-4CD5-8371-8B60106BCA8D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A8-5EF4-4B6D-9026-65084F7AA8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6785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80E3-9152-4CD5-8371-8B60106BCA8D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A8-5EF4-4B6D-9026-65084F7AA8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636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80E3-9152-4CD5-8371-8B60106BCA8D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A8-5EF4-4B6D-9026-65084F7AA8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7292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80E3-9152-4CD5-8371-8B60106BCA8D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A8-5EF4-4B6D-9026-65084F7AA8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796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80E3-9152-4CD5-8371-8B60106BCA8D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A8-5EF4-4B6D-9026-65084F7AA8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897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80E3-9152-4CD5-8371-8B60106BCA8D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A8-5EF4-4B6D-9026-65084F7AA8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5304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80E3-9152-4CD5-8371-8B60106BCA8D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A8-5EF4-4B6D-9026-65084F7AA8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285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80E3-9152-4CD5-8371-8B60106BCA8D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A8-5EF4-4B6D-9026-65084F7AA8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771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80E3-9152-4CD5-8371-8B60106BCA8D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A8-5EF4-4B6D-9026-65084F7AA8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2659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80E3-9152-4CD5-8371-8B60106BCA8D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A8-5EF4-4B6D-9026-65084F7AA8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575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980E3-9152-4CD5-8371-8B60106BCA8D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758A8-5EF4-4B6D-9026-65084F7AA8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6677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sytests.org/boyko/burnout-run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857496"/>
            <a:ext cx="7772400" cy="1372142"/>
          </a:xfrm>
        </p:spPr>
        <p:txBody>
          <a:bodyPr>
            <a:noAutofit/>
          </a:bodyPr>
          <a:lstStyle/>
          <a:p>
            <a:r>
              <a:rPr 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Профілактика професійного вигорання</a:t>
            </a: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930098"/>
            <a:ext cx="2071702" cy="2092419"/>
          </a:xfrm>
          <a:prstGeom prst="rect">
            <a:avLst/>
          </a:prstGeom>
        </p:spPr>
      </p:pic>
      <p:sp>
        <p:nvSpPr>
          <p:cNvPr id="8" name="Прямокутник 7"/>
          <p:cNvSpPr/>
          <p:nvPr/>
        </p:nvSpPr>
        <p:spPr>
          <a:xfrm>
            <a:off x="928662" y="4500570"/>
            <a:ext cx="7951407" cy="10618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		кандидат психологічних наук,  доцент,</a:t>
            </a: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		доцент кафедри соціальної філософії та управління ЗНУ</a:t>
            </a:r>
          </a:p>
          <a:p>
            <a:pPr>
              <a:lnSpc>
                <a:spcPct val="150000"/>
              </a:lnSpc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		БОЙКО ГАННА ВАЛЕНТИНІВНА 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Симптоми професійного вигорання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142976" y="2000240"/>
            <a:ext cx="7215238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Синдром професійного вигорання розвивається поступово:</a:t>
            </a:r>
          </a:p>
          <a:p>
            <a:pPr lvl="0" algn="ctr"/>
            <a:r>
              <a:rPr lang="uk-UA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1. СТАДІЯ</a:t>
            </a:r>
            <a:r>
              <a:rPr lang="uk-UA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НАПРУЖЕННЯ</a:t>
            </a:r>
            <a:r>
              <a:rPr lang="uk-UA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Відчуття надмірного напруження. Турбота про себе через виснаженість: частіша потреба в перервах, забування якихось робочих моментів</a:t>
            </a:r>
          </a:p>
          <a:p>
            <a:pPr lvl="0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Симптоми професійного вигорання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71538" y="2000240"/>
            <a:ext cx="721523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Синдром професійного вигорання розвивається поступово:</a:t>
            </a:r>
          </a:p>
          <a:p>
            <a:pPr lvl="0" algn="ctr"/>
            <a:r>
              <a:rPr lang="uk-UA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2. СТАДІЯ РЕЗІСТЕНЦІЯ </a:t>
            </a:r>
          </a:p>
          <a:p>
            <a:pPr lvl="0" algn="ctr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Зниження інтересу до роботи та потреби у спілкуванні, навіть з близькими та друзями. </a:t>
            </a:r>
          </a:p>
          <a:p>
            <a:pPr lvl="0" algn="ctr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Відчуття, що робочий тиждень триває безкінечно, наростання апатії до кінця тижня, </a:t>
            </a:r>
          </a:p>
          <a:p>
            <a:pPr lvl="0" algn="ctr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Головні болі по вечорах, безсоння, збільшення кількості простудних захворювань, </a:t>
            </a:r>
          </a:p>
          <a:p>
            <a:pPr lvl="0" algn="ctr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Підвищена дратівливість, швидка виснажливість</a:t>
            </a:r>
          </a:p>
          <a:p>
            <a:pPr lvl="0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Симптоми професійного вигорання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71538" y="1857364"/>
            <a:ext cx="721523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Синдром професійного вигорання розвивається поступово:</a:t>
            </a:r>
          </a:p>
          <a:p>
            <a:pPr lvl="0" algn="ctr"/>
            <a:r>
              <a:rPr lang="uk-UA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3. СТАДІЯ ВИСНАЖЕННЯ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Розвиток психосоматичних захворювань, (типу виразки шлунку, гіпертонії, мігреней);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Втрата інтересу до роботи та життя взагалі, емоційна байдужість;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Порушення пам’яті, уваги;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Контакти з тваринами та природою приємніші, ніж з людьми, тяга до усамітнення. </a:t>
            </a:r>
          </a:p>
          <a:p>
            <a:pPr algn="ctr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Все це поступово переростає на стійку відразу до життя і цілому. </a:t>
            </a:r>
            <a:endParaRPr lang="uk-UA" sz="2400" i="1" dirty="0"/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00100" y="1714488"/>
            <a:ext cx="7215238" cy="3847207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lvl="0" algn="ctr"/>
            <a:r>
              <a:rPr lang="uk-UA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ОСОБИСТІСНІ ЧИННИКИ</a:t>
            </a:r>
            <a:endParaRPr lang="uk-UA" sz="2400" u="sng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Турбота про свій стан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здоров’я 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часні лікарняні</a:t>
            </a:r>
          </a:p>
          <a:p>
            <a:pPr>
              <a:buFont typeface="Wingdings" pitchFamily="2" charset="2"/>
              <a:buChar char="v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Психологічна самодопомога</a:t>
            </a:r>
          </a:p>
          <a:p>
            <a:pPr>
              <a:buFont typeface="Wingdings" pitchFamily="2" charset="2"/>
              <a:buChar char="v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Здоровий спосіб життя</a:t>
            </a:r>
          </a:p>
          <a:p>
            <a:pPr>
              <a:buFont typeface="Wingdings" pitchFamily="2" charset="2"/>
              <a:buChar char="v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Фізична активність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00100" y="1714488"/>
            <a:ext cx="7215238" cy="347787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lvl="0" algn="ctr"/>
            <a:r>
              <a:rPr lang="uk-UA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ОСОБИСТІСНІ ЧИННИКИ</a:t>
            </a:r>
            <a:endParaRPr lang="uk-UA" sz="2400" u="sng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Використання власного  досвіду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успішного подолання професійних стресів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об’єктивація стресів через вміння відрізняти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невдачі від катастроф, негаразди від біди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здатність розглянути конкретну професійну проблему в контексті життя, знижуючи її значущість) </a:t>
            </a: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00100" y="1714488"/>
            <a:ext cx="7215238" cy="4031873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lvl="0" algn="ctr"/>
            <a:r>
              <a:rPr lang="uk-UA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ОСОБИСТІСНІ ЧИННИКИ</a:t>
            </a:r>
            <a:endParaRPr lang="uk-UA" sz="2400" u="sng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Вправа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: Системний підхід до проблемних ситуацій.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Знаходьте  добре в тому, що спочатку виглядає тільки поганим.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Вам пропонуються кілька ситуацій, які некомфортні, недобрі…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Визначте, що в цьому доброго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Іде проливний дощ, (сніг, вітер, або те, що Ви не любите), а Вам треба йти на роботу…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00100" y="1714488"/>
            <a:ext cx="7215238" cy="347787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lvl="0" algn="ctr"/>
            <a:r>
              <a:rPr lang="uk-UA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ОСОБИСТІСНІ ЧИННИКИ</a:t>
            </a:r>
            <a:endParaRPr lang="uk-UA" sz="2400" u="sng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Вправа: Системний підхід до проблемних ситуацій.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Визначте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, що в цьому доброго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 не встигли на маршрутку (виникли проблеми з транспортом) і Ви тепер запізнитесь на роботу…..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00100" y="1714488"/>
            <a:ext cx="7215238" cy="3108543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lvl="0" algn="ctr"/>
            <a:r>
              <a:rPr lang="uk-UA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ОСОБИСТІСНІ ЧИННИКИ</a:t>
            </a:r>
            <a:endParaRPr lang="uk-UA" sz="2400" u="sng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Вправа: Системний підхід до проблемних ситуацій.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Визначте, що в цьому доброго?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Вам дали відпустку, але немає відпускних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00100" y="1714488"/>
            <a:ext cx="7215238" cy="378565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lvl="0" algn="ctr"/>
            <a:r>
              <a:rPr lang="uk-UA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ОСОБИСТІСНІ ЧИННИКИ</a:t>
            </a:r>
            <a:endParaRPr lang="uk-UA" sz="2400" u="sng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Вправа: Системний підхід до проблемних ситуацій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Знаходьте  добре в тому, що спочатку виглядає тільки поганим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Наведіть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Ваші приклади «поганих» ситуацій  та пошукайте, що в них доброго?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Групове обговорення 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pPr algn="r"/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571604" y="857232"/>
            <a:ext cx="2786082" cy="532453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marL="457200" lvl="0" indent="-457200"/>
            <a:r>
              <a:rPr lang="uk-UA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ОСОБИСТІСНІ </a:t>
            </a:r>
          </a:p>
          <a:p>
            <a:pPr marL="457200" lvl="0" indent="-457200"/>
            <a:r>
              <a:rPr lang="uk-UA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ЧИННИКИ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 проблемних ситуаціях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налаштовуйтесь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 їх вирішення:</a:t>
            </a:r>
          </a:p>
          <a:p>
            <a:pPr lvl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Хто винний?</a:t>
            </a:r>
          </a:p>
          <a:p>
            <a:pPr lvl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Що сталося?</a:t>
            </a:r>
          </a:p>
          <a:p>
            <a:pPr lvl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Що робити?</a:t>
            </a:r>
          </a:p>
          <a:p>
            <a:pPr>
              <a:buFont typeface="Wingdings" pitchFamily="2" charset="2"/>
              <a:buChar char="Ø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1" name="Рисунок 18" descr="F:\Тренінгі\5-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643050"/>
            <a:ext cx="3357586" cy="472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371600" y="1785938"/>
            <a:ext cx="7772400" cy="642937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Вступ, визначення </a:t>
            </a:r>
            <a:r>
              <a:rPr lang="uk-UA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правил </a:t>
            </a:r>
            <a:r>
              <a:rPr lang="uk-UA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тренінгової</a:t>
            </a:r>
            <a:r>
              <a:rPr lang="uk-UA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роботи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571473" y="2571744"/>
            <a:ext cx="835824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Основні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правила: обов'язковість зворотного зв'язку, правило «тут та тепер». </a:t>
            </a:r>
          </a:p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Програма включає елементи тренінгу та індивідуального консультування. В процесі занять передбачається надання зворотного зв’язку учасниками, який передбачає відповіді на поставлені запитання та виконання завдань. Є кілька шляхів надання зворотного зв'язку учасниками:</a:t>
            </a:r>
          </a:p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1) УСНІ повідомлення та ОБГОВОРЕННЯ підчас конференції, ЯКІ Є НАЙБАЖАНІШИМИ</a:t>
            </a:r>
          </a:p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1) чат ZOOM, тоді відповіді є публічно відомими;</a:t>
            </a:r>
          </a:p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2)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Viber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WhatsUpp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0505606712, для індивідуальних повідомлень</a:t>
            </a:r>
          </a:p>
          <a:p>
            <a:pPr algn="just"/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pPr algn="r"/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571604" y="857232"/>
            <a:ext cx="2786082" cy="532453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marL="457200" lvl="0" indent="-457200"/>
            <a:r>
              <a:rPr lang="uk-UA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ОСОБИСТІСНІ </a:t>
            </a:r>
          </a:p>
          <a:p>
            <a:pPr marL="457200" lvl="0" indent="-457200"/>
            <a:r>
              <a:rPr lang="uk-UA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ЧИННИКИ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 проблемних ситуаціях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налаштовуйтесь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 їх вирішення:</a:t>
            </a:r>
          </a:p>
          <a:p>
            <a:pPr lvl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Хто винний?</a:t>
            </a:r>
          </a:p>
          <a:p>
            <a:pPr lvl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Що сталося?</a:t>
            </a:r>
          </a:p>
          <a:p>
            <a:pPr lvl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Що робити?</a:t>
            </a:r>
          </a:p>
          <a:p>
            <a:pPr>
              <a:buFont typeface="Wingdings" pitchFamily="2" charset="2"/>
              <a:buChar char="Ø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429123" y="1785926"/>
          <a:ext cx="4714876" cy="4096714"/>
        </p:xfrm>
        <a:graphic>
          <a:graphicData uri="http://schemas.openxmlformats.org/drawingml/2006/table">
            <a:tbl>
              <a:tblPr/>
              <a:tblGrid>
                <a:gridCol w="1178350"/>
                <a:gridCol w="1178842"/>
                <a:gridCol w="1178842"/>
                <a:gridCol w="1178842"/>
              </a:tblGrid>
              <a:tr h="5120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Що сталося?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Хто винний?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Що робити?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На себе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Який жах! В мене знов невдача!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Знов я потрапив(ла) в халепу! Вибачте!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Я миттю все виправлю!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2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На інших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Який жах! Як ми це все переживемо!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Це не я! Це все Ви!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Зробіть щось, допоможіть!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2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Нікуди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Нічого жахливого не відбувається…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</a:rPr>
                        <a:t>І ніхто тут не винний!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І нічого тут не треба робити!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3" name="Рисунок 7" descr="5a296c9f843305.6244770115126642235415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14346" y="2214554"/>
            <a:ext cx="2643188" cy="428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00100" y="1714488"/>
            <a:ext cx="7215238" cy="347787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lvl="0" algn="ctr"/>
            <a:r>
              <a:rPr lang="uk-UA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КОМАНДНА РОБОТА</a:t>
            </a:r>
            <a:r>
              <a:rPr lang="uk-UA" sz="2400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ctr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Співпраця із колегами, які можуть вислухати, порадити, підмінити,підтримати один одного. 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Обговорення  з колегами найскладніших проблем в роботі, через вербалізацію (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проговорення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 можна знизити надмірний рівень напруги. Отримати пораду, підтримку.</a:t>
            </a: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00100" y="1714488"/>
            <a:ext cx="7215238" cy="3847207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lvl="0" algn="ctr"/>
            <a:r>
              <a:rPr lang="uk-UA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УЧАСТЬ У СЕМІНАРАХ, ТРЕНІНГАХ </a:t>
            </a:r>
          </a:p>
          <a:p>
            <a:pPr lvl="0" algn="ctr"/>
            <a:r>
              <a:rPr lang="uk-UA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ПРОБЛЕМАМ ПРОФЕСІЙНОГО ВИГОРАННЯ:</a:t>
            </a:r>
          </a:p>
          <a:p>
            <a:pPr lvl="0" algn="ctr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Вміння аналізувати власні стани;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Зізнаватися собі в наявності симптомів професійного вигорання;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Обговорювати проблеми, що виникають, з колегами.</a:t>
            </a: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00100" y="1714488"/>
            <a:ext cx="7215238" cy="390876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algn="ctr"/>
            <a:r>
              <a:rPr lang="uk-UA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ДИСКРЕТНЕ СПІЛКУВАННЯ: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ситуаціях перенасичення спілкуванням вміння вчасно виходити з контакту, заради наступного позитивного продовження спілкування. </a:t>
            </a:r>
          </a:p>
          <a:p>
            <a:pPr>
              <a:buFont typeface="Wingdings" pitchFamily="2" charset="2"/>
              <a:buChar char="Ø"/>
            </a:pPr>
            <a:r>
              <a:rPr lang="uk-UA" sz="28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 дискретного спілкування: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Знайти  і висловити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“об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єктивну”причину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припинення спілкування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Домовитись про наступну зустріч, використовуючи висунення подвійної пропозиції</a:t>
            </a:r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00100" y="1714488"/>
            <a:ext cx="7215238" cy="4585871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lvl="0"/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РОЗВИТОК ЗАЦІКАВЛЕНЬ ТА ХОБІ, НЕ ПОВ’ЯЗАНИХ ІЗ РОБОТОЮ</a:t>
            </a:r>
          </a:p>
          <a:p>
            <a:pPr lvl="0"/>
            <a:endParaRPr lang="uk-UA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Хобі має переваги у співвідношенні з професійною діяльністю в тому, що в ньому є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завершеність  діяльності, 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можливість її припинити у будь який момент</a:t>
            </a:r>
          </a:p>
          <a:p>
            <a:pPr lvl="0">
              <a:buFont typeface="Wingdings" pitchFamily="2" charset="2"/>
              <a:buChar char="Ø"/>
            </a:pPr>
            <a:endParaRPr lang="uk-UA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Хобі дає можливість переключення, відчуття досягнення, і просто задоволення!</a:t>
            </a:r>
          </a:p>
          <a:p>
            <a:pPr lvl="0"/>
            <a:endParaRPr lang="uk-UA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00100" y="1714488"/>
            <a:ext cx="7215238" cy="3847207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lvl="0"/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6. ПЛАНУВАННЯ РЕЖИМУ ВІДПОЧИНКУ ВИХІДНІ</a:t>
            </a:r>
          </a:p>
          <a:p>
            <a:pPr lvl="0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Половина вихідних має бути віддана домашнім справам, </a:t>
            </a:r>
          </a:p>
          <a:p>
            <a:pPr lvl="0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Друга половина  - відпочинку і хобі</a:t>
            </a:r>
          </a:p>
          <a:p>
            <a:pPr lvl="0"/>
            <a:endParaRPr lang="uk-UA" sz="2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ВІДПУСТКА 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має бути кілька разів на рік, хоча б 2!</a:t>
            </a:r>
          </a:p>
          <a:p>
            <a:pPr lvl="0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 час відпустки добре було б куди-небудь їхати з міста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00100" y="1571612"/>
            <a:ext cx="7215238" cy="421653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lvl="0"/>
            <a:endParaRPr lang="uk-UA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7. РОЗВИТОК ПОЧУТТЯ ГУМОРУ</a:t>
            </a:r>
          </a:p>
          <a:p>
            <a:pPr lvl="0"/>
            <a:endParaRPr lang="uk-UA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Дивіться комедії , збирайте їх відеотеку, діліться враженнями з колегами і друзями</a:t>
            </a:r>
          </a:p>
          <a:p>
            <a:pPr lvl="0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Читайте рубрики з анекдотами </a:t>
            </a:r>
          </a:p>
          <a:p>
            <a:pPr lvl="0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Розповідайте їх самі!</a:t>
            </a:r>
          </a:p>
          <a:p>
            <a:pPr lvl="0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Вмійте посміятися разом з іншими!</a:t>
            </a:r>
          </a:p>
          <a:p>
            <a:pPr lvl="0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Вмійте посміятися над собою!</a:t>
            </a:r>
          </a:p>
          <a:p>
            <a:pPr lvl="0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Товаришуйте з веселими  та щасливими людьми!</a:t>
            </a:r>
            <a:endParaRPr lang="uk-UA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gran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50" y="3714752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00100" y="1571612"/>
            <a:ext cx="7215238" cy="4585871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lvl="0"/>
            <a:endParaRPr lang="uk-UA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Вправа 1.  Взаємодія зі «складними людьми»:</a:t>
            </a:r>
            <a:endParaRPr lang="uk-UA" sz="2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defRPr/>
            </a:pPr>
            <a:r>
              <a:rPr lang="ru-RU" sz="2400" b="1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Паровий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котел»  </a:t>
            </a:r>
            <a:r>
              <a:rPr lang="ru-RU" sz="2400" b="1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b="1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шермановський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танк»</a:t>
            </a:r>
            <a:endParaRPr lang="uk-UA" sz="2400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Слухання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Контраст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сприйняття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defRPr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Снайпер</a:t>
            </a:r>
            <a:endParaRPr lang="uk-UA" sz="2400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Письмова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фіксація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домовленостей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публічності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свідків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kisspng-stick-figure-animation-drawing-clip-art-thinking-man-5ad61bf0517f61.8794108915239812963338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3286124"/>
            <a:ext cx="2562253" cy="3081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Прийоми подолання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00100" y="1571612"/>
            <a:ext cx="7215238" cy="421653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/>
          </a:p>
          <a:p>
            <a:pPr lvl="0"/>
            <a:endParaRPr lang="uk-UA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400" b="1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Скаржник</a:t>
            </a:r>
            <a:endParaRPr lang="uk-UA" sz="2400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контроль часу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сталося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?» до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робити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?»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defRPr/>
            </a:pPr>
            <a:r>
              <a:rPr lang="ru-RU" sz="2400" b="1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Розгнівана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дитина</a:t>
            </a:r>
            <a:endParaRPr lang="uk-UA" sz="2400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мінімальних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зручностей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Мовчун</a:t>
            </a:r>
            <a:endParaRPr lang="uk-UA" sz="2400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endParaRPr lang="uk-UA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kisspng-stick-figure-animation-drawing-clip-art-thinking-man-5ad61bf0517f61.8794108915239812963338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3071810"/>
            <a:ext cx="2562253" cy="3081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928934"/>
            <a:ext cx="7858180" cy="135732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Підведення підсумків))</a:t>
            </a:r>
            <a:b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868" y="1214422"/>
            <a:ext cx="2071702" cy="20924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371600" y="1785938"/>
            <a:ext cx="7772400" cy="642937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Знайомство: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571473" y="2571744"/>
            <a:ext cx="835824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. Назвіть себе</a:t>
            </a:r>
          </a:p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2. Розкажіть про себе в кількох фразах</a:t>
            </a:r>
          </a:p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3. Розкажіть про Ваші очікування стосовно тренінгу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профвигорання</a:t>
            </a: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4. Згадайте останню приємну подію, що відбулась останнім часом, </a:t>
            </a:r>
          </a:p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Яка дає Вам натхнення працювати далі!</a:t>
            </a:r>
          </a:p>
          <a:p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7" descr="banque-d-images-et-photos-gratuites-libres-de-droits-téléchargement-gratuits-195-1560x1560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1000108"/>
            <a:ext cx="24288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78592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Психологічна природа професійного вигорання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71538" y="2714620"/>
            <a:ext cx="7143799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У 1974 р. термін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STAFF BURN-OUT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(вигорання працівників) ввів американський психіатр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Герберт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Фрейденберг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Він вперше виявив явище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профвигорання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лікарів та вчителів. воно характерне для професій сфери людина-людина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1976 році було введено термін «емоційне вигорання» американською дослідницею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Крістіною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Маслач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Замість терміну «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staff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burn-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» вона стала використовувати поняття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BURNOUT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(припинення горіння). За словами К.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Маслач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емоційне вигорання, яке є причиною професійного вигорання, – це розплата за співчуття. </a:t>
            </a: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78592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Психологічна природа професійного вигорання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428596" y="2714620"/>
            <a:ext cx="8286808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ВИГОРАННЯ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це синдром емоційного виснаження, деперсоналізації та зниження особистих досягнень, що може виникнути  у працівників, робота яких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пов'язана з людьми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Це реакція на хронічне емоційне напруження через роботу з іншими людьми, особливо якщо вони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стурбовані або мають проблеми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Це може вважатися одним із видів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стресу на роботі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В чому полягає унікальність вигорання, так це в тому, що стрес виникає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через соціальну взаємодію між партнерами  (соціальними працівниками та клієнтами).</a:t>
            </a:r>
          </a:p>
          <a:p>
            <a:pPr algn="just">
              <a:lnSpc>
                <a:spcPct val="150000"/>
              </a:lnSpc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42873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Ознаки професійного вигорання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000100" y="2285992"/>
            <a:ext cx="721523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Відчуття байдужості, емоційного виснаження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(працівник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 може віддаватися роботі так, як раніше);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Дегуманізація (розвиток негативного відношення до своїх підопічних, клієнтів, колег);</a:t>
            </a:r>
          </a:p>
          <a:p>
            <a:pPr lvl="0"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Негативне професійне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самосприйняття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(те, що роблю недостатньо: мало, неефективно, не дає результату у порівнянні з прикладеними зусиллями);</a:t>
            </a: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42873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Причини виникнення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142976" y="2000240"/>
            <a:ext cx="721523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Емпатія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– співпереживання емоційному стану партнера (підопічного, клієнта, його родини). Сприйняття таких проблем на особистому рівні.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Напружені відносини в колективі, з керівництвом.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Недостатнє заохочення роботи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Надмірна завантаженість.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Погані умови роботи .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Невідповідність між бажаним та наданим рівнем відповідальності.</a:t>
            </a:r>
          </a:p>
          <a:p>
            <a:pPr lvl="0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  Неможливість особистого розвитку.</a:t>
            </a: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42873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Діагностика рівня професійного вигорання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1142976" y="2000240"/>
            <a:ext cx="72152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Wingdings" pitchFamily="2" charset="2"/>
              <a:buChar char="Ø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Перейдіть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посиланням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https://psytests.org/boyko/burnout-run.html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Виконайте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тест. </a:t>
            </a:r>
          </a:p>
          <a:p>
            <a:pPr lvl="1">
              <a:buFont typeface="Wingdings" pitchFamily="2" charset="2"/>
              <a:buChar char="Ø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Зафіксуйте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отримані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>
              <a:buFont typeface="Wingdings" pitchFamily="2" charset="2"/>
              <a:buChar char="Ø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Вишліть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чат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наступній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послідовності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Font typeface="Wingdings" pitchFamily="2" charset="2"/>
              <a:buChar char="Ø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Фаза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Напруження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(1). (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симптоми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1,2,3,4)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Фаза </a:t>
            </a:r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Резистенція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(2): (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симптоми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1,2,3,4)</a:t>
            </a:r>
          </a:p>
          <a:p>
            <a:pPr lvl="0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Фаза Виснаження (3): (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симптоми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1,2,3,4)</a:t>
            </a:r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428736"/>
            <a:ext cx="7772400" cy="64294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Діагностика рівня професійного вигорання</a:t>
            </a: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</a:t>
            </a:r>
          </a:p>
          <a:p>
            <a:pPr algn="ctr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 ФАКУЛЬТЕТ СОЦІОЛОГІЇ ТА УПРАВЛІННЯ	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м. Запоріжжя, вул.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Жуковського 22		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        E-mail: hannaboyko@ukr.net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Тел.: (061) 289-41-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02				                Web-site: fsu.org.ua</a:t>
            </a:r>
          </a:p>
        </p:txBody>
      </p:sp>
      <p:pic>
        <p:nvPicPr>
          <p:cNvPr id="7" name="Рисунок 6" descr="герб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365809" cy="1379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кутник 7"/>
          <p:cNvSpPr/>
          <p:nvPr/>
        </p:nvSpPr>
        <p:spPr>
          <a:xfrm>
            <a:off x="642910" y="2000240"/>
            <a:ext cx="7715304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Покажчики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сформованості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Фази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36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фаза не сформована;</a:t>
            </a:r>
          </a:p>
          <a:p>
            <a:pPr lvl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37—60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фаза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61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фаза сформована.</a:t>
            </a:r>
          </a:p>
          <a:p>
            <a:pPr lvl="1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вираженості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кожного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симптому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знаходиться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межах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0 до ЗО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0-9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симптом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сформований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10-15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симптом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симптом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сформований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Симптоми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домінуючими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синдромі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емоційного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вигорання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lvl="1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12970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2320</TotalTime>
  <Words>1765</Words>
  <Application>Microsoft Office PowerPoint</Application>
  <PresentationFormat>Экран (4:3)</PresentationFormat>
  <Paragraphs>365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Профілактика професійного вигорання</vt:lpstr>
      <vt:lpstr>Вступ, визначення правил тренінгової роботи </vt:lpstr>
      <vt:lpstr>Знайомство:</vt:lpstr>
      <vt:lpstr>Психологічна природа професійного вигорання</vt:lpstr>
      <vt:lpstr>Психологічна природа професійного вигорання</vt:lpstr>
      <vt:lpstr>Ознаки професійного вигорання</vt:lpstr>
      <vt:lpstr>Причини виникнення</vt:lpstr>
      <vt:lpstr>Діагностика рівня професійного вигорання</vt:lpstr>
      <vt:lpstr>Діагностика рівня професійного вигорання</vt:lpstr>
      <vt:lpstr>Симптоми професійного вигорання</vt:lpstr>
      <vt:lpstr>Симптоми професійного вигорання</vt:lpstr>
      <vt:lpstr>Симптоми професійного вигорання</vt:lpstr>
      <vt:lpstr>Прийоми подолання</vt:lpstr>
      <vt:lpstr>Прийоми подолання</vt:lpstr>
      <vt:lpstr>Прийоми подолання</vt:lpstr>
      <vt:lpstr>Прийоми подолання</vt:lpstr>
      <vt:lpstr>Прийоми подолання</vt:lpstr>
      <vt:lpstr>Прийоми подолання</vt:lpstr>
      <vt:lpstr>Прийоми подолання</vt:lpstr>
      <vt:lpstr>Прийоми подолання</vt:lpstr>
      <vt:lpstr>Прийоми подолання</vt:lpstr>
      <vt:lpstr>Прийоми подолання</vt:lpstr>
      <vt:lpstr>Прийоми подолання</vt:lpstr>
      <vt:lpstr>Прийоми подолання</vt:lpstr>
      <vt:lpstr>Прийоми подолання</vt:lpstr>
      <vt:lpstr>Прийоми подолання</vt:lpstr>
      <vt:lpstr>Прийоми подолання</vt:lpstr>
      <vt:lpstr>Прийоми подолання</vt:lpstr>
      <vt:lpstr>Підведення підсумків)) ДЯКУЮ ЗА УВАГУ!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Програма практики з організації соціологічного дослідження</dc:title>
  <dc:creator>DNA7 X86</dc:creator>
  <cp:lastModifiedBy>Ганна</cp:lastModifiedBy>
  <cp:revision>235</cp:revision>
  <dcterms:created xsi:type="dcterms:W3CDTF">2014-05-17T18:57:21Z</dcterms:created>
  <dcterms:modified xsi:type="dcterms:W3CDTF">2021-04-08T12:51:03Z</dcterms:modified>
</cp:coreProperties>
</file>