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61" r:id="rId13"/>
    <p:sldId id="265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751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13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523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95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25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39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08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79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75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54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515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76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64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16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61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8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635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AD184A-BEC2-4BF4-93F0-91704A02C283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87D93F-554E-4D8A-87CE-D6CCD88E11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42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081" y="1343608"/>
            <a:ext cx="10939549" cy="257433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Лекція</a:t>
            </a:r>
            <a:b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Отру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кислотами та лугами,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сполуками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важких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метал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та А</a:t>
            </a:r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РСЕНУ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5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9151" y="343441"/>
            <a:ext cx="7806088" cy="61711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отруєння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хромовою кислотою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біль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шлункова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кровотеча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ушкодження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нирок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печінки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погане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самопочуття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опіках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хромовою кислотою – 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5%-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натрій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гіпосульфіту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отруєння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плавіковою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кислотою (Н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біль, білий колір шкіри, набряк, некроз.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опіках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плавіковою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кислотою –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обробка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шкіри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магнію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оксиду,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кальцій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глюконатом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солями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амонію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з кислотою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нерозчинні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77" y="3099335"/>
            <a:ext cx="2711190" cy="3643162"/>
          </a:xfrm>
          <a:prstGeom prst="rect">
            <a:avLst/>
          </a:prstGeom>
        </p:spPr>
      </p:pic>
      <p:pic>
        <p:nvPicPr>
          <p:cNvPr id="1026" name="Picture 2" descr="Хромовая кислота — свойства, получение и примен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10" y="429835"/>
            <a:ext cx="2089953" cy="18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1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602B3-188E-62E9-9D7A-D9337B58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55" y="40907"/>
            <a:ext cx="8703120" cy="68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287047"/>
            <a:ext cx="11258549" cy="935963"/>
          </a:xfrm>
        </p:spPr>
        <p:txBody>
          <a:bodyPr>
            <a:normAutofit/>
          </a:bodyPr>
          <a:lstStyle/>
          <a:p>
            <a:r>
              <a:rPr lang="ru-UA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лугів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41396"/>
          <a:stretch/>
        </p:blipFill>
        <p:spPr>
          <a:xfrm>
            <a:off x="1689794" y="1223010"/>
            <a:ext cx="8765799" cy="2868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3"/>
          <a:stretch/>
        </p:blipFill>
        <p:spPr>
          <a:xfrm>
            <a:off x="1576161" y="4171950"/>
            <a:ext cx="9581706" cy="24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5184" y="572582"/>
            <a:ext cx="10561946" cy="52681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лугами. Перша допомога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отруєнні концентрованими лугами необхідно промити шлунок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6-10 л теплої води або 1%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-им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розчином лимонної або оцтової кислоти.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Промивання показано в перші 4 год. після отруєння.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відсутності зонда і неможливості промивання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(важкий стан, набряк гортані) дають пити обволікаючі засоби,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2-3%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розчин лимонної чи оцтової кислоти (по 1 ст. ложці кожні 5 хв.).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Можна дати лимонний сік.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Полоскання і прийом розчину натрій гідрокарбонату протипоказані.</a:t>
            </a:r>
          </a:p>
        </p:txBody>
      </p:sp>
    </p:spTree>
    <p:extLst>
      <p:ext uri="{BB962C8B-B14F-4D97-AF65-F5344CB8AC3E}">
        <p14:creationId xmlns:p14="http://schemas.microsoft.com/office/powerpoint/2010/main" val="183168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27027"/>
            <a:ext cx="10364451" cy="1596177"/>
          </a:xfrm>
        </p:spPr>
        <p:txBody>
          <a:bodyPr/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uk-UA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ажк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 метал</a:t>
            </a:r>
            <a:r>
              <a:rPr lang="ru-UA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7524" y="1415196"/>
            <a:ext cx="11315700" cy="4803326"/>
          </a:xfrm>
        </p:spPr>
        <p:txBody>
          <a:bodyPr>
            <a:normAutofit fontScale="92500" lnSpcReduction="10000"/>
          </a:bodyPr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Загальна класифікація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важких</a:t>
            </a:r>
            <a:r>
              <a:rPr lang="ru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металів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(за ступенем важливості для організму):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етали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– незамінні фактори харчування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еобов’язкові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для життєдіяльності метали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оксичні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метали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2. Класифікація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важких</a:t>
            </a:r>
            <a:r>
              <a:rPr lang="ru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металів</a:t>
            </a:r>
            <a:r>
              <a:rPr lang="ru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за дією на організм людини: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Елементи, що мають значення в харчуванні людини та тварин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(Co, Cr, Fe, Mn, Zn)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Елементи, що мають токсикологічне значення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(Cd, Co, Cr, Hg, Mn, Ti, Mo, Pb, Sn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та ін.)</a:t>
            </a:r>
          </a:p>
        </p:txBody>
      </p:sp>
    </p:spTree>
    <p:extLst>
      <p:ext uri="{BB962C8B-B14F-4D97-AF65-F5344CB8AC3E}">
        <p14:creationId xmlns:p14="http://schemas.microsoft.com/office/powerpoint/2010/main" val="384270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63779" y="318114"/>
            <a:ext cx="5921367" cy="5531038"/>
          </a:xfrm>
        </p:spPr>
        <p:txBody>
          <a:bodyPr numCol="2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Ртуть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Кадмій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Свинець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Мідь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Стронцій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Цинк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Залізо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Сурма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Олово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Нікель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Хром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Алюміній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Талій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Марганець</a:t>
            </a:r>
          </a:p>
        </p:txBody>
      </p:sp>
    </p:spTree>
    <p:extLst>
      <p:ext uri="{BB962C8B-B14F-4D97-AF65-F5344CB8AC3E}">
        <p14:creationId xmlns:p14="http://schemas.microsoft.com/office/powerpoint/2010/main" val="195769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80" y="150695"/>
            <a:ext cx="11723570" cy="65566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важкими</a:t>
            </a:r>
            <a:r>
              <a:rPr lang="ru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металами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. Перша допомога та лікування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 першу чергу потрібно нейтралізувати дію солей,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що потрапили в організм, вивести їх назовні.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попаданні солі всередину, потрібно викликати блювоту.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цьому не потрібно давати пити воду, оскільки вона сприяє розчиненню кислоти і прискорює її всмоктування через стінки кишечника в кров,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відповідно, отруйну дію солі тільки посилюється.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Якщо точно відомо, яка сіль викликала отруєння,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і є антидот, його потрібно негайно ввести.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Потім потрібно забезпечити людині доступ свіжого повітря.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Потрібно зняти всі, що може ускладнювати дихання,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розстебнути верхні ґудзики, пояс.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Важливо забезпечити хворому спокій до прибуття швидкої допомоги.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Потрібно викликати швидку допомогу. </a:t>
            </a:r>
          </a:p>
        </p:txBody>
      </p:sp>
    </p:spTree>
    <p:extLst>
      <p:ext uri="{BB962C8B-B14F-4D97-AF65-F5344CB8AC3E}">
        <p14:creationId xmlns:p14="http://schemas.microsoft.com/office/powerpoint/2010/main" val="243892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2691"/>
            <a:ext cx="11224259" cy="581633"/>
          </a:xfrm>
        </p:spPr>
        <p:txBody>
          <a:bodyPr>
            <a:normAutofit fontScale="90000"/>
          </a:bodyPr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Арсеном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94" y="854324"/>
            <a:ext cx="7608569" cy="57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6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72045" y="105013"/>
            <a:ext cx="11617286" cy="66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Характерні симптоми отруєння </a:t>
            </a:r>
            <a:r>
              <a:rPr kumimoji="0" lang="ru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Арсеном</a:t>
            </a:r>
            <a:r>
              <a:rPr kumimoji="0" lang="uk-UA" alt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UA" alt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залежать від дози отриманого речовини.</a:t>
            </a: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Смертельна доза для людини при отруєнні </a:t>
            </a:r>
            <a:r>
              <a:rPr kumimoji="0" lang="en-US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разі якщо був триоксид миш’яку, знаходиться в межах між 50 </a:t>
            </a:r>
            <a:r>
              <a:rPr lang="ru-UA" altLang="uk-UA" sz="2400" cap="none" dirty="0">
                <a:latin typeface="Arial" panose="020B0604020202020204" pitchFamily="34" charset="0"/>
              </a:rPr>
              <a:t>мг 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 340 мг. </a:t>
            </a: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Її величина безпосередньо залежить від стану здоров’я </a:t>
            </a: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 маси людини, а також якого роду було отруйна речовина.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UA" altLang="uk-UA" sz="2400" cap="none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UA" altLang="uk-UA" sz="2400" cap="none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 </a:t>
            </a:r>
            <a:r>
              <a:rPr kumimoji="0" lang="uk-UA" alt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мишьяковістого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водню смертельні показники наступні: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вдихання газу протягом 15 хв</a:t>
            </a:r>
            <a:r>
              <a:rPr kumimoji="0" lang="ru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концентрацією 0,6 мг/л;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хв</a:t>
            </a:r>
            <a:r>
              <a:rPr kumimoji="0" lang="ru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400" cap="none" dirty="0">
                <a:latin typeface="Arial" panose="020B0604020202020204" pitchFamily="34" charset="0"/>
              </a:rPr>
              <a:t>– з концентрацією 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1,3 мг/л;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кілька вдихів </a:t>
            </a:r>
            <a:r>
              <a:rPr lang="uk-UA" altLang="uk-UA" sz="2400" cap="none" dirty="0">
                <a:latin typeface="Arial" panose="020B0604020202020204" pitchFamily="34" charset="0"/>
              </a:rPr>
              <a:t>– з концентрацією 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2-4 мг/л;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моментально </a:t>
            </a:r>
            <a:r>
              <a:rPr lang="uk-UA" altLang="uk-UA" sz="2400" cap="none" dirty="0">
                <a:latin typeface="Arial" panose="020B0604020202020204" pitchFamily="34" charset="0"/>
              </a:rPr>
              <a:t>–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altLang="uk-UA" sz="2400" cap="none" dirty="0">
                <a:latin typeface="Arial" panose="020B0604020202020204" pitchFamily="34" charset="0"/>
              </a:rPr>
              <a:t>з концентрацією </a:t>
            </a: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мг/л.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96BF9-75E0-A9C7-654F-2FB2CD7B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876" y="2611955"/>
            <a:ext cx="2274248" cy="16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19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6594" y="389702"/>
            <a:ext cx="10973426" cy="6273988"/>
          </a:xfrm>
        </p:spPr>
        <p:txBody>
          <a:bodyPr>
            <a:normAutofit fontScale="77500" lnSpcReduction="20000"/>
          </a:bodyPr>
          <a:lstStyle/>
          <a:p>
            <a:pPr indent="0" algn="ctr">
              <a:spcBef>
                <a:spcPts val="0"/>
              </a:spcBef>
            </a:pPr>
            <a:r>
              <a:rPr lang="uk-U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Гостра форма 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– є металевий присмак у роті, переслідує печіння в горлі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та спазми гортані. Шкірні покриви стають синюшними, склери очей і долоні</a:t>
            </a: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жовтими.</a:t>
            </a: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Падає АТ і виникають сильні напади запаморочення. </a:t>
            </a:r>
            <a:endParaRPr lang="ru-U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Розвивається гостра ниркова і печінкова недостатність. </a:t>
            </a:r>
            <a:endParaRPr lang="ru-U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Сильно болить живіт і виникає нестримний пронос,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швидко виводиться з організму рідина, як результат – зневоднення. </a:t>
            </a:r>
            <a:endParaRPr lang="ru-UA" sz="29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У важких випадках можуть виникнути спазм або набряк легень,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параліч, втрата свідомості і коматозний стан.</a:t>
            </a:r>
          </a:p>
          <a:p>
            <a:pPr algn="ctr"/>
            <a:r>
              <a:rPr lang="uk-UA" sz="29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Підгостра</a:t>
            </a:r>
            <a:r>
              <a:rPr lang="uk-U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 форма 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– сильне подразнення очей і слизових оболонок,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що призводять до сльозотеча і «нежиті». Чхання, кашель і утруднення в грудях. Можливі нудота і блювота, з присмаком металу в роті.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Переслідує особливо важкий головний біль.</a:t>
            </a:r>
          </a:p>
          <a:p>
            <a:pPr algn="ctr"/>
            <a:r>
              <a:rPr lang="uk-U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Хронічна форма</a:t>
            </a:r>
            <a:r>
              <a:rPr lang="ru-UA" sz="29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анемічні стани, загальне нездужання</a:t>
            </a:r>
            <a: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швидка фізична стомлюваність. Виникає слабкість кінцівок, втрата периферичної чутливості, оніміння ділянок шкіри і «бігання мурашок». Розвивається стійкий </a:t>
            </a:r>
            <a:r>
              <a:rPr lang="uk-UA" sz="29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купероз</a:t>
            </a: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 і судинні зірочки по всьому тілу. </a:t>
            </a:r>
            <a:br>
              <a:rPr lang="ru-UA" sz="29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900" cap="none" dirty="0">
                <a:latin typeface="Arial" panose="020B0604020202020204" pitchFamily="34" charset="0"/>
                <a:cs typeface="Arial" panose="020B0604020202020204" pitchFamily="34" charset="0"/>
              </a:rPr>
              <a:t>Можливі різні наслідки – розвиток енцефалопатії та токсичного гепатиту.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220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50566"/>
            <a:ext cx="10364451" cy="581633"/>
          </a:xfrm>
        </p:spPr>
        <p:txBody>
          <a:bodyPr>
            <a:normAutofit fontScale="90000"/>
          </a:bodyPr>
          <a:lstStyle/>
          <a:p>
            <a:r>
              <a:rPr lang="uk-UA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423816"/>
            <a:ext cx="10363826" cy="4399468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Кислоти. Отруєння кислотами. </a:t>
            </a: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Луги. </a:t>
            </a: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лугами. </a:t>
            </a: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3. Важкі метали.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</a:t>
            </a:r>
            <a:r>
              <a:rPr lang="ru-U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важкими</a:t>
            </a:r>
            <a:r>
              <a:rPr lang="ru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металами</a:t>
            </a: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 та лікування.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4. Отруєння </a:t>
            </a:r>
            <a:r>
              <a:rPr lang="ru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Арсеном</a:t>
            </a:r>
            <a:r>
              <a:rPr lang="uk-UA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3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97075" y="492817"/>
            <a:ext cx="9483481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ПЕРША ДОПОМОГА</a:t>
            </a:r>
            <a:endParaRPr kumimoji="0" lang="ru-UA" altLang="uk-U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Викликати швидку допомогу і забезпечити приплив у приміщення свіжого повітря. </a:t>
            </a:r>
            <a:endParaRPr kumimoji="0" lang="ru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Дати блювотний засіб. </a:t>
            </a:r>
            <a:endParaRPr kumimoji="0" lang="ru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Рясно промити шлунок. </a:t>
            </a:r>
            <a:endParaRPr kumimoji="0" lang="ru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uk-U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Напоїти молоком зі збитим білком або дати будь-який наявний сорбент. </a:t>
            </a:r>
          </a:p>
        </p:txBody>
      </p:sp>
    </p:spTree>
    <p:extLst>
      <p:ext uri="{BB962C8B-B14F-4D97-AF65-F5344CB8AC3E}">
        <p14:creationId xmlns:p14="http://schemas.microsoft.com/office/powerpoint/2010/main" val="197482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A1187E-2816-311C-1FE7-B21A6D0546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140" y="3878258"/>
            <a:ext cx="10363826" cy="13867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UA" sz="8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1431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399" y="218467"/>
            <a:ext cx="10364451" cy="7073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Класифікація</a:t>
            </a: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79" y="925830"/>
            <a:ext cx="8721090" cy="59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552" y="266848"/>
            <a:ext cx="7881882" cy="811181"/>
          </a:xfrm>
        </p:spPr>
        <p:txBody>
          <a:bodyPr>
            <a:normAutofit fontScale="90000"/>
          </a:bodyPr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кислотами. </a:t>
            </a:r>
            <a:b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516" y="1183907"/>
            <a:ext cx="111839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Летальна доза столового оцту – 200</a:t>
            </a:r>
            <a:r>
              <a:rPr lang="ru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мл. 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СИМПТОМИ ОТРУЄННЯ ОЦТОВОЮ КИСЛОТОЮ: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потерпілий відчуває гострий біль у роті і далі, у напрямку стравоходу;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через поглибленого опіку м’язів ШКТ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відбувається внутрішня кровотеча в шлунку;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зовні помітні опіки губ, а також слизової оболонки в ротовій порожнині;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блювота, змішана з кров’ю, може виглядати як «кавова гуща», </a:t>
            </a:r>
          </a:p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 є симптомом внутрішньої кровотечі в шлунку;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труднощі при диханні, виникнення задишки, сильний кашель;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розвиток ацидозу;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зростає показник в’язкості крові, червоні кров’яні тільця склеюються;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розвивається недостатність печінки і нирок;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сеча забарвлюється в темнуватий колір;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10)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відбувається порушення кров’яного згортання.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" y="1"/>
            <a:ext cx="1610835" cy="19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4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3982"/>
            <a:ext cx="11781322" cy="59882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Перша допомога </a:t>
            </a:r>
            <a:endParaRPr lang="ru-UA" sz="3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Промивання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шлунку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холодною водою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при невеликих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кількостях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оцту).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лугу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промивання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ШКТ. Луг при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з оцтом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обернеться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поглибленням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ураження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і тканин.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Підшкірно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ввести 2 мл 2%-ого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папаверину.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потріплянні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шкіру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протерти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теплим </a:t>
            </a:r>
            <a:endParaRPr lang="en-US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мильним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змити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водою.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100" cap="none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Викликати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швидку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31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</a:pPr>
            <a:endParaRPr lang="ru-RU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1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7678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8044" y="561152"/>
            <a:ext cx="10363826" cy="61939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СИМПТОМИ ОТРУЄННЯ СИНИЛЬНОЮ КИСЛОТОЮ: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uk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нудота;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ротовій порожнині відчуття гіркоти;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блювота;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підвищується відділення слини;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раптово відчуття слабкості;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утруднене дихання;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головні болі;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м’язова слабкість; </a:t>
            </a:r>
          </a:p>
          <a:p>
            <a:pPr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запаморочення.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ЛД</a:t>
            </a:r>
            <a:r>
              <a:rPr lang="uk-UA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– 3,7 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мг/кг.</a:t>
            </a:r>
            <a:b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olecular Geometry, Lewis Structure, and Bond Angle of HC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8" y="3948222"/>
            <a:ext cx="3658911" cy="280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5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9959" y="65314"/>
            <a:ext cx="11722515" cy="670871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При ураженні синильною кислотою в першу чергу використовують </a:t>
            </a:r>
            <a:r>
              <a:rPr lang="uk-UA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антидоти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За механізмами дії антидоти поділяються на декілька груп препаратів. 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препарати –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метгемоглобіноутворювачі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препарати, які зв’язують отруту і утворюють малотоксичні комплекси, що згодом виводяться з організму нирками, і, по-третє, це препарати комбінованої дії;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препарати антидоти комбінованої дії.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uk-UA" sz="2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Метгемоглобіноутворювачі</a:t>
            </a:r>
            <a:r>
              <a:rPr lang="uk-UA" sz="2200" b="1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2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амілнітрит</a:t>
            </a:r>
            <a:r>
              <a:rPr lang="uk-UA" sz="22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, натрій нітрит, метиленова синь.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Ці сполуки є окиснювачами, які в крові викликають перетворення гемоглобіну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на метгемоглобін,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окиснюючи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cap="none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de-DE" sz="2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de-DE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de-DE" sz="2200" cap="none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de-DE" sz="2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de-DE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Синильна кислота, яка має спорідненість до </a:t>
            </a:r>
            <a:r>
              <a:rPr lang="de-DE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uk-UA" sz="2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2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вступає у зв’язок до метгемоглобіну, утворюючи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ціанметгемоглобін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‚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що створює умови для звільнення дихальних ферментів тканин.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Таким чином, з одного боку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попереджується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блокада тканинного дихання,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а з іншого – деблокується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цитохромоксидаза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Це сприяє відновленню порушеного тканинного дихання.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Реакція утворення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ціанметгемоглобіну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зворотня</a:t>
            </a: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з часом він розпадається із звільненням ціанової групи,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cap="none" dirty="0">
                <a:latin typeface="Arial" panose="020B0604020202020204" pitchFamily="34" charset="0"/>
                <a:cs typeface="Arial" panose="020B0604020202020204" pitchFamily="34" charset="0"/>
              </a:rPr>
              <a:t>тому треба вживати інші антидоти, які виведуть отруту з організму. </a:t>
            </a:r>
          </a:p>
        </p:txBody>
      </p:sp>
    </p:spTree>
    <p:extLst>
      <p:ext uri="{BB962C8B-B14F-4D97-AF65-F5344CB8AC3E}">
        <p14:creationId xmlns:p14="http://schemas.microsoft.com/office/powerpoint/2010/main" val="143136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852" y="111966"/>
            <a:ext cx="10992628" cy="60919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2) Препарати, які зв’язують отруту: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глюкоза, </a:t>
            </a:r>
            <a:r>
              <a:rPr lang="uk-UA" sz="2400" b="1" i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політіонати</a:t>
            </a:r>
            <a:r>
              <a:rPr lang="uk-UA" sz="2400" b="1" i="1" cap="none" dirty="0">
                <a:latin typeface="Arial" panose="020B0604020202020204" pitchFamily="34" charset="0"/>
                <a:cs typeface="Arial" panose="020B0604020202020204" pitchFamily="34" charset="0"/>
              </a:rPr>
              <a:t>, колоїдна сірка.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Глюкоза, завдяки наявності альдегідної групи,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з’єднується із синильною кислотою, яка міститься в крові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і утворює малотоксичну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ціангідринову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сполуку.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Глюкоза також, має не тільки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антидотні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властивості,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але і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загальноантитоксичний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характер дії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(використовується при різноманітних гострих отруєннях).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Застосовується у вигляді 25-40%-ого розчину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20-40 мл внутрішньовенно, або сумісно з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антиціаном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Із групи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сульфуровмісних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речовин застосовують 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натрій тіосульфат.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Антидотна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дія його базується на здатності вступати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реакцію із синильною кислотою з утворенням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малотоксичних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роданістих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5" y="5336303"/>
            <a:ext cx="6793321" cy="152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5164" y="412562"/>
            <a:ext cx="10756256" cy="513098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uk-UA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Антидоти комбінованої дії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: до цієї групи відноситься антидот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антиціан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який має окиснювальні властивості, тобто перетворює оксигемоглобін в метгемоглобін, а також містить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Сульфур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який зв’язує синильну кислоту і виводить її з організму.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отруєнні перше введення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антиціану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проводиться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вигляді 20%-ого розчину в об’ємі 1,0-0,75 мл внутрішньовенно.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такому введенні препарат розчиняють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10 мл 25-40%-ого розчину глюкози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або 0,85%-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ому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розчині натрію хлориду.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Потенціюванню дії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антиціану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сприяє введення </a:t>
            </a:r>
            <a:r>
              <a:rPr lang="uk-UA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натріютіосульфату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48416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316</TotalTime>
  <Words>1396</Words>
  <Application>Microsoft Office PowerPoint</Application>
  <PresentationFormat>Широкоэкранный</PresentationFormat>
  <Paragraphs>214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Tw Cen MT</vt:lpstr>
      <vt:lpstr>Капля</vt:lpstr>
      <vt:lpstr>   Лекція  Отруєння кислотами та лугами, сполуками важких металів та АРСЕНУ</vt:lpstr>
      <vt:lpstr>План</vt:lpstr>
      <vt:lpstr>Класифікація кислот</vt:lpstr>
      <vt:lpstr>Отруєння кислотами.  Перша допомога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лугів</vt:lpstr>
      <vt:lpstr>Презентация PowerPoint</vt:lpstr>
      <vt:lpstr>Класифікація важкх металів. </vt:lpstr>
      <vt:lpstr>Презентация PowerPoint</vt:lpstr>
      <vt:lpstr>Презентация PowerPoint</vt:lpstr>
      <vt:lpstr>Отруєння Арсеном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Отруєння кислотами та лугами, сполуками  важких металів та миш’яку</dc:title>
  <dc:creator>Yulia Petrusha</dc:creator>
  <cp:lastModifiedBy>Gencheva.Viktoriia@renters.mans.edu.pl Gencheva</cp:lastModifiedBy>
  <cp:revision>84</cp:revision>
  <dcterms:created xsi:type="dcterms:W3CDTF">2021-03-18T16:42:15Z</dcterms:created>
  <dcterms:modified xsi:type="dcterms:W3CDTF">2025-10-02T20:04:32Z</dcterms:modified>
</cp:coreProperties>
</file>