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772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6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9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06969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629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6435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7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34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6433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46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AFDD939-CF4D-4428-AF8F-C2B26B24C76A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589E1D-1600-4461-8F73-3BD43A0C4C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254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err="1" smtClean="0"/>
              <a:t>Системи</a:t>
            </a:r>
            <a:r>
              <a:rPr lang="ru-RU" sz="4400" dirty="0" smtClean="0"/>
              <a:t> </a:t>
            </a:r>
            <a:r>
              <a:rPr lang="ru-RU" sz="4400" dirty="0" err="1" smtClean="0"/>
              <a:t>сонячного</a:t>
            </a:r>
            <a:r>
              <a:rPr lang="ru-RU" sz="4400" dirty="0" smtClean="0"/>
              <a:t> </a:t>
            </a:r>
            <a:r>
              <a:rPr lang="ru-RU" sz="4400" dirty="0" err="1" smtClean="0"/>
              <a:t>теплопостачання</a:t>
            </a:r>
            <a:r>
              <a:rPr lang="ru-RU" sz="4400" dirty="0" smtClean="0"/>
              <a:t>. </a:t>
            </a:r>
            <a:r>
              <a:rPr lang="ru-RU" sz="4400" dirty="0" err="1" smtClean="0"/>
              <a:t>Сучасний</a:t>
            </a:r>
            <a:r>
              <a:rPr lang="ru-RU" sz="4400" dirty="0" smtClean="0"/>
              <a:t> стан та </a:t>
            </a:r>
            <a:r>
              <a:rPr lang="ru-RU" sz="4400" dirty="0" err="1" smtClean="0"/>
              <a:t>перспективи</a:t>
            </a:r>
            <a:r>
              <a:rPr lang="ru-RU" sz="4400" dirty="0" smtClean="0"/>
              <a:t> </a:t>
            </a:r>
            <a:r>
              <a:rPr lang="ru-RU" sz="4400" dirty="0" err="1" smtClean="0"/>
              <a:t>розвитку</a:t>
            </a:r>
            <a:r>
              <a:rPr lang="ru-RU" sz="4400" dirty="0" smtClean="0"/>
              <a:t> в </a:t>
            </a:r>
            <a:r>
              <a:rPr lang="ru-RU" sz="4400" dirty="0" err="1" smtClean="0"/>
              <a:t>Україні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388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Купити надійні вакуумні трубчасті сонячні колекто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892" y="4012457"/>
            <a:ext cx="4299439" cy="265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Складання та встановлення вакуумного колектора | Блог Teploformat.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061" y="4145232"/>
            <a:ext cx="4099901" cy="27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, </a:t>
            </a:r>
            <a:r>
              <a:rPr lang="ru-RU" dirty="0" err="1"/>
              <a:t>краща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меншій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і при </a:t>
            </a:r>
            <a:r>
              <a:rPr lang="ru-RU" dirty="0" err="1"/>
              <a:t>розсіяному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.</a:t>
            </a:r>
          </a:p>
          <a:p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на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даху</a:t>
            </a:r>
            <a:r>
              <a:rPr lang="ru-RU" dirty="0"/>
              <a:t>, не </a:t>
            </a:r>
            <a:r>
              <a:rPr lang="ru-RU" dirty="0" err="1"/>
              <a:t>орієнтованому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на </a:t>
            </a:r>
            <a:r>
              <a:rPr lang="ru-RU" dirty="0" err="1"/>
              <a:t>південь</a:t>
            </a:r>
            <a:r>
              <a:rPr lang="ru-RU" dirty="0"/>
              <a:t>.</a:t>
            </a:r>
          </a:p>
          <a:p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температуру і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інтегровані</a:t>
            </a:r>
            <a:r>
              <a:rPr lang="ru-RU" dirty="0"/>
              <a:t> в </a:t>
            </a:r>
            <a:r>
              <a:rPr lang="ru-RU" dirty="0" err="1"/>
              <a:t>високотемпературні</a:t>
            </a:r>
            <a:r>
              <a:rPr lang="ru-RU" dirty="0"/>
              <a:t> </a:t>
            </a:r>
            <a:r>
              <a:rPr lang="ru-RU" dirty="0" err="1"/>
              <a:t>нагрівальні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0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Швидке</a:t>
            </a:r>
            <a:r>
              <a:rPr lang="ru-RU" dirty="0"/>
              <a:t>, </a:t>
            </a:r>
            <a:r>
              <a:rPr lang="ru-RU" dirty="0" err="1"/>
              <a:t>безпечне</a:t>
            </a:r>
            <a:r>
              <a:rPr lang="ru-RU" dirty="0"/>
              <a:t> і </a:t>
            </a:r>
            <a:r>
              <a:rPr lang="ru-RU" dirty="0" err="1"/>
              <a:t>легке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лінійки</a:t>
            </a:r>
            <a:r>
              <a:rPr lang="ru-RU" dirty="0"/>
              <a:t> </a:t>
            </a:r>
            <a:r>
              <a:rPr lang="ru-RU" dirty="0" err="1"/>
              <a:t>передбачена</a:t>
            </a:r>
            <a:r>
              <a:rPr lang="ru-RU" dirty="0"/>
              <a:t> </a:t>
            </a:r>
            <a:r>
              <a:rPr lang="ru-RU" dirty="0" err="1"/>
              <a:t>уніфікована</a:t>
            </a:r>
            <a:r>
              <a:rPr lang="ru-RU" dirty="0"/>
              <a:t> система </a:t>
            </a:r>
            <a:r>
              <a:rPr lang="ru-RU" dirty="0" err="1"/>
              <a:t>кріплень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прискорює</a:t>
            </a:r>
            <a:r>
              <a:rPr lang="ru-RU" dirty="0"/>
              <a:t> і </a:t>
            </a:r>
            <a:r>
              <a:rPr lang="ru-RU" dirty="0" err="1"/>
              <a:t>полегшує</a:t>
            </a:r>
            <a:r>
              <a:rPr lang="ru-RU" dirty="0"/>
              <a:t> установку.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, </a:t>
            </a:r>
            <a:r>
              <a:rPr lang="ru-RU" dirty="0" err="1"/>
              <a:t>безпечно</a:t>
            </a:r>
            <a:r>
              <a:rPr lang="ru-RU" dirty="0"/>
              <a:t> і легко. </a:t>
            </a:r>
            <a:r>
              <a:rPr lang="ru-RU" dirty="0" err="1"/>
              <a:t>Більше</a:t>
            </a:r>
            <a:r>
              <a:rPr lang="ru-RU" dirty="0"/>
              <a:t> того, наша система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при </a:t>
            </a:r>
            <a:r>
              <a:rPr lang="ru-RU" dirty="0" err="1"/>
              <a:t>монтажі</a:t>
            </a:r>
            <a:r>
              <a:rPr lang="ru-RU" dirty="0"/>
              <a:t>.</a:t>
            </a:r>
          </a:p>
          <a:p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, вертикальна </a:t>
            </a:r>
            <a:r>
              <a:rPr lang="ru-RU" dirty="0" err="1"/>
              <a:t>або</a:t>
            </a:r>
            <a:r>
              <a:rPr lang="ru-RU" dirty="0"/>
              <a:t> горизонтальна, одна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поруч</a:t>
            </a:r>
            <a:r>
              <a:rPr lang="ru-RU" dirty="0"/>
              <a:t> з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одна </a:t>
            </a:r>
            <a:r>
              <a:rPr lang="ru-RU" dirty="0" err="1"/>
              <a:t>група</a:t>
            </a:r>
            <a:r>
              <a:rPr lang="ru-RU" dirty="0"/>
              <a:t> над </a:t>
            </a:r>
            <a:r>
              <a:rPr lang="ru-RU" dirty="0" err="1"/>
              <a:t>іншою</a:t>
            </a:r>
            <a:r>
              <a:rPr lang="ru-RU" dirty="0"/>
              <a:t> - з нашими </a:t>
            </a:r>
            <a:r>
              <a:rPr lang="ru-RU" dirty="0" err="1"/>
              <a:t>колекторами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вмонтувати</a:t>
            </a:r>
            <a:r>
              <a:rPr lang="ru-RU" dirty="0"/>
              <a:t> в </a:t>
            </a:r>
            <a:r>
              <a:rPr lang="ru-RU" dirty="0" err="1"/>
              <a:t>покрівлю</a:t>
            </a:r>
            <a:r>
              <a:rPr lang="ru-RU" dirty="0"/>
              <a:t> і </a:t>
            </a:r>
            <a:r>
              <a:rPr lang="ru-RU" dirty="0" err="1"/>
              <a:t>встановити</a:t>
            </a:r>
            <a:r>
              <a:rPr lang="ru-RU" dirty="0"/>
              <a:t> на плоскому </a:t>
            </a:r>
            <a:r>
              <a:rPr lang="ru-RU" dirty="0" err="1"/>
              <a:t>даху</a:t>
            </a:r>
            <a:r>
              <a:rPr lang="ru-RU" dirty="0"/>
              <a:t> на </a:t>
            </a:r>
            <a:r>
              <a:rPr lang="ru-RU" dirty="0" err="1"/>
              <a:t>додаток</a:t>
            </a:r>
            <a:r>
              <a:rPr lang="ru-RU" dirty="0"/>
              <a:t> до </a:t>
            </a:r>
            <a:r>
              <a:rPr lang="ru-RU" dirty="0" err="1"/>
              <a:t>класичного</a:t>
            </a:r>
            <a:r>
              <a:rPr lang="ru-RU" dirty="0"/>
              <a:t> </a:t>
            </a:r>
            <a:r>
              <a:rPr lang="ru-RU" dirty="0" err="1"/>
              <a:t>варіанту</a:t>
            </a:r>
            <a:r>
              <a:rPr lang="ru-RU" dirty="0"/>
              <a:t> установки на </a:t>
            </a:r>
            <a:r>
              <a:rPr lang="ru-RU" dirty="0" err="1"/>
              <a:t>даху</a:t>
            </a:r>
            <a:r>
              <a:rPr lang="ru-RU" dirty="0"/>
              <a:t>. Ви можете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вибрати</a:t>
            </a:r>
            <a:r>
              <a:rPr lang="ru-RU" dirty="0"/>
              <a:t> </a:t>
            </a:r>
            <a:r>
              <a:rPr lang="ru-RU" dirty="0" err="1"/>
              <a:t>вертикальну</a:t>
            </a:r>
            <a:r>
              <a:rPr lang="ru-RU" dirty="0"/>
              <a:t> і </a:t>
            </a:r>
            <a:r>
              <a:rPr lang="ru-RU" dirty="0" err="1"/>
              <a:t>горизонтальну</a:t>
            </a:r>
            <a:r>
              <a:rPr lang="ru-RU" dirty="0"/>
              <a:t> </a:t>
            </a:r>
            <a:r>
              <a:rPr lang="ru-RU" dirty="0" err="1"/>
              <a:t>орієнтацію</a:t>
            </a:r>
            <a:r>
              <a:rPr lang="ru-RU" dirty="0"/>
              <a:t> </a:t>
            </a:r>
            <a:r>
              <a:rPr lang="ru-RU" dirty="0" err="1"/>
              <a:t>колектора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8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Сонячні колектори опалення, геліосистеми в Альтер Ей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78" y="4500665"/>
            <a:ext cx="5557255" cy="221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Сонячні колектори опалення, геліосистеми в Альтер Ей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39" y="51434"/>
            <a:ext cx="5337638" cy="212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поновлюваних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містобудування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рекомендовано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 -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електропостачання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приставки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котелень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сезонної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нагріву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води. Ряд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4227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✹ Вакуумний Сонячний Колектор | Ціна від 9 139 грн | Всесезонний Колектор |  Цілорічні Колекто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743" y="1920168"/>
            <a:ext cx="7946901" cy="476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6179" y="123373"/>
            <a:ext cx="10178322" cy="3593591"/>
          </a:xfrm>
        </p:spPr>
        <p:txBody>
          <a:bodyPr/>
          <a:lstStyle/>
          <a:p>
            <a:r>
              <a:rPr lang="ru-RU" dirty="0" err="1"/>
              <a:t>Однак</a:t>
            </a:r>
            <a:r>
              <a:rPr lang="ru-RU" dirty="0"/>
              <a:t>,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ринку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В першу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економічні</a:t>
            </a:r>
            <a:r>
              <a:rPr lang="ru-RU" dirty="0"/>
              <a:t>: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на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окупності</a:t>
            </a:r>
            <a:r>
              <a:rPr lang="ru-RU" dirty="0"/>
              <a:t>;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обігових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підприємств-виробників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пільгової</a:t>
            </a:r>
            <a:r>
              <a:rPr lang="ru-RU" dirty="0"/>
              <a:t> </a:t>
            </a:r>
            <a:r>
              <a:rPr lang="ru-RU" dirty="0" err="1"/>
              <a:t>тарифної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У Туреччині відкрили перший в країні завод з виробництва сонячних панел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893" y="3946262"/>
            <a:ext cx="4860561" cy="27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стримує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на </a:t>
            </a:r>
            <a:r>
              <a:rPr lang="ru-RU" dirty="0" err="1"/>
              <a:t>даний</a:t>
            </a:r>
            <a:r>
              <a:rPr lang="ru-RU" dirty="0"/>
              <a:t> час не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демонстраційних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46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головні</a:t>
            </a:r>
            <a:r>
              <a:rPr lang="ru-RU" sz="3200" dirty="0" smtClean="0"/>
              <a:t> </a:t>
            </a:r>
            <a:r>
              <a:rPr lang="ru-RU" sz="3200" dirty="0" err="1"/>
              <a:t>чинники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позитивно </a:t>
            </a:r>
            <a:r>
              <a:rPr lang="ru-RU" sz="3200" dirty="0" err="1"/>
              <a:t>вплинути</a:t>
            </a:r>
            <a:r>
              <a:rPr lang="ru-RU" sz="3200" dirty="0"/>
              <a:t> на </a:t>
            </a:r>
            <a:r>
              <a:rPr lang="ru-RU" sz="3200" dirty="0" err="1"/>
              <a:t>впровадження</a:t>
            </a:r>
            <a:r>
              <a:rPr lang="ru-RU" sz="3200" dirty="0"/>
              <a:t> в </a:t>
            </a:r>
            <a:r>
              <a:rPr lang="ru-RU" sz="3200" dirty="0" err="1"/>
              <a:t>життя</a:t>
            </a:r>
            <a:r>
              <a:rPr lang="ru-RU" sz="3200" dirty="0"/>
              <a:t> </a:t>
            </a:r>
            <a:r>
              <a:rPr lang="ru-RU" sz="3200" dirty="0" err="1"/>
              <a:t>сонячних</a:t>
            </a:r>
            <a:r>
              <a:rPr lang="ru-RU" sz="3200" dirty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</a:t>
            </a:r>
            <a:r>
              <a:rPr lang="ru-RU" dirty="0" err="1"/>
              <a:t>Стимулювання</a:t>
            </a:r>
            <a:r>
              <a:rPr lang="ru-RU" dirty="0"/>
              <a:t> урядом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пільгової</a:t>
            </a:r>
            <a:r>
              <a:rPr lang="ru-RU" dirty="0"/>
              <a:t> </a:t>
            </a:r>
            <a:r>
              <a:rPr lang="ru-RU" dirty="0" err="1"/>
              <a:t>тарифної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дешевих</a:t>
            </a:r>
            <a:r>
              <a:rPr lang="ru-RU" dirty="0"/>
              <a:t> схем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;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і недорогих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геліотехніки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і </a:t>
            </a:r>
            <a:r>
              <a:rPr lang="ru-RU" dirty="0" err="1"/>
              <a:t>регіональних</a:t>
            </a:r>
            <a:r>
              <a:rPr lang="ru-RU" dirty="0"/>
              <a:t> структур для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будівництві</a:t>
            </a:r>
            <a:r>
              <a:rPr lang="ru-RU" dirty="0"/>
              <a:t>, ЖКГ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5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Наскільки ″зелена″ сонячна енергія? (відео) | Екологія | DW | 23.11.20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78" y="4934419"/>
            <a:ext cx="3360615" cy="189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8 причин встановити сонячні панел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392" y="238052"/>
            <a:ext cx="3191608" cy="204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масштабного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монтажу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геліотехніці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маркетингу.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школах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теплота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електропостачання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77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</a:t>
            </a:r>
            <a:r>
              <a:rPr lang="ru-RU" dirty="0" err="1" smtClean="0"/>
              <a:t>цьому</a:t>
            </a:r>
            <a:r>
              <a:rPr lang="ru-RU" dirty="0" smtClean="0"/>
              <a:t> все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algn="ctr"/>
            <a:r>
              <a:rPr lang="ru-RU" sz="3200" dirty="0" err="1" smtClean="0"/>
              <a:t>Дякую</a:t>
            </a:r>
            <a:r>
              <a:rPr lang="ru-RU" sz="3200" dirty="0" smtClean="0"/>
              <a:t> за </a:t>
            </a:r>
            <a:r>
              <a:rPr lang="ru-RU" sz="3200" dirty="0" err="1" smtClean="0"/>
              <a:t>увагу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47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031" y="4050225"/>
            <a:ext cx="2816961" cy="2807775"/>
          </a:xfrm>
          <a:prstGeom prst="rect">
            <a:avLst/>
          </a:prstGeom>
        </p:spPr>
      </p:pic>
      <p:pic>
        <p:nvPicPr>
          <p:cNvPr id="1026" name="Picture 2" descr="Лампочка И Логотип Солнца: создать онлайн - Turbo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592" y="222395"/>
            <a:ext cx="2804745" cy="280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викопних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</a:t>
            </a:r>
            <a:r>
              <a:rPr lang="ru-RU" dirty="0" err="1"/>
              <a:t>сонячна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практично </a:t>
            </a:r>
            <a:r>
              <a:rPr lang="ru-RU" dirty="0" err="1"/>
              <a:t>невичерпна</a:t>
            </a:r>
            <a:r>
              <a:rPr lang="ru-RU" dirty="0"/>
              <a:t>, вона </a:t>
            </a:r>
            <a:r>
              <a:rPr lang="ru-RU" dirty="0" err="1"/>
              <a:t>екологічно</a:t>
            </a:r>
            <a:r>
              <a:rPr lang="ru-RU" dirty="0"/>
              <a:t> чиста та </a:t>
            </a:r>
            <a:r>
              <a:rPr lang="ru-RU" dirty="0" err="1"/>
              <a:t>безкоштовна</a:t>
            </a:r>
            <a:r>
              <a:rPr lang="ru-RU" dirty="0"/>
              <a:t>.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опалювальні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поєднуватися</a:t>
            </a:r>
            <a:r>
              <a:rPr lang="ru-RU" dirty="0"/>
              <a:t> з </a:t>
            </a:r>
            <a:r>
              <a:rPr lang="ru-RU" dirty="0" err="1"/>
              <a:t>сонячними</a:t>
            </a:r>
            <a:r>
              <a:rPr lang="ru-RU" dirty="0"/>
              <a:t> </a:t>
            </a:r>
            <a:r>
              <a:rPr lang="ru-RU" dirty="0" err="1"/>
              <a:t>колекторами</a:t>
            </a:r>
            <a:r>
              <a:rPr lang="ru-RU" dirty="0"/>
              <a:t>, </a:t>
            </a:r>
            <a:r>
              <a:rPr lang="ru-RU" dirty="0" err="1"/>
              <a:t>роблячи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обігріву</a:t>
            </a:r>
            <a:r>
              <a:rPr lang="ru-RU" dirty="0"/>
              <a:t> </a:t>
            </a:r>
            <a:r>
              <a:rPr lang="ru-RU" dirty="0" err="1"/>
              <a:t>доступними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подачі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тепла в контур </a:t>
            </a:r>
            <a:r>
              <a:rPr lang="ru-RU" dirty="0" err="1"/>
              <a:t>опалення</a:t>
            </a:r>
            <a:r>
              <a:rPr lang="ru-RU" dirty="0" smtClean="0"/>
              <a:t>.</a:t>
            </a:r>
          </a:p>
          <a:p>
            <a:pPr algn="ctr"/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теплової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сонячним</a:t>
            </a:r>
            <a:r>
              <a:rPr lang="ru-RU" dirty="0"/>
              <a:t> </a:t>
            </a:r>
            <a:r>
              <a:rPr lang="ru-RU" dirty="0" err="1"/>
              <a:t>тепловим</a:t>
            </a:r>
            <a:r>
              <a:rPr lang="ru-RU" dirty="0"/>
              <a:t> </a:t>
            </a:r>
            <a:r>
              <a:rPr lang="ru-RU" dirty="0" err="1"/>
              <a:t>обігрівом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47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ᐈ Логотип солнце: 20+ примеров эмблем, советы по созданию | Log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82" y="580291"/>
            <a:ext cx="4416425" cy="220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/>
              <a:t>Нескінченна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безкоштовної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endParaRPr lang="ru-RU" dirty="0"/>
          </a:p>
          <a:p>
            <a:pPr algn="ctr"/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викидів</a:t>
            </a:r>
            <a:r>
              <a:rPr lang="ru-RU" dirty="0"/>
              <a:t> </a:t>
            </a:r>
            <a:r>
              <a:rPr lang="en-US" dirty="0"/>
              <a:t>CO₂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endParaRPr lang="ru-RU" dirty="0"/>
          </a:p>
          <a:p>
            <a:pPr algn="ctr"/>
            <a:r>
              <a:rPr lang="ru-RU" dirty="0" err="1"/>
              <a:t>Економія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: на 60%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нагріву</a:t>
            </a:r>
            <a:r>
              <a:rPr lang="ru-RU" dirty="0"/>
              <a:t> води, на 25%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опалення</a:t>
            </a:r>
            <a:endParaRPr lang="ru-RU" dirty="0"/>
          </a:p>
          <a:p>
            <a:pPr algn="ctr"/>
            <a:r>
              <a:rPr lang="ru-RU" dirty="0" err="1"/>
              <a:t>Скорочує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викопних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endParaRPr lang="ru-RU" dirty="0"/>
          </a:p>
          <a:p>
            <a:pPr algn="ctr"/>
            <a:r>
              <a:rPr lang="ru-RU" dirty="0" err="1"/>
              <a:t>Сонячну</a:t>
            </a:r>
            <a:r>
              <a:rPr lang="ru-RU" dirty="0"/>
              <a:t> </a:t>
            </a:r>
            <a:r>
              <a:rPr lang="ru-RU" dirty="0" err="1"/>
              <a:t>теплову</a:t>
            </a:r>
            <a:r>
              <a:rPr lang="ru-RU" dirty="0"/>
              <a:t> систему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інтегрувати</a:t>
            </a:r>
            <a:r>
              <a:rPr lang="ru-RU" dirty="0"/>
              <a:t> в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9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Як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 smtClean="0"/>
              <a:t>сонячний</a:t>
            </a:r>
            <a:r>
              <a:rPr lang="ru-RU" dirty="0" smtClean="0"/>
              <a:t> </a:t>
            </a:r>
            <a:r>
              <a:rPr lang="ru-RU" dirty="0" err="1" smtClean="0"/>
              <a:t>обігрів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340" y="2083778"/>
            <a:ext cx="10661615" cy="362384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Колектори за допомогою поглинача (абсорбера) поглинають сонячне світло. У ньому нагрівається особливий рідкий теплоносій.</a:t>
            </a:r>
          </a:p>
          <a:p>
            <a:pPr algn="just"/>
            <a:r>
              <a:rPr lang="uk-UA" dirty="0" smtClean="0"/>
              <a:t>Насос подає рідину на теплообмінник сонячного акумулятора.</a:t>
            </a:r>
          </a:p>
          <a:p>
            <a:pPr algn="just"/>
            <a:r>
              <a:rPr lang="uk-UA" dirty="0" smtClean="0"/>
              <a:t>У ньому теплова енергія передається на </a:t>
            </a:r>
            <a:r>
              <a:rPr lang="uk-UA" dirty="0" err="1" smtClean="0"/>
              <a:t>акумулюючий</a:t>
            </a:r>
            <a:r>
              <a:rPr lang="uk-UA" dirty="0" smtClean="0"/>
              <a:t> бак.</a:t>
            </a:r>
          </a:p>
          <a:p>
            <a:pPr algn="just"/>
            <a:r>
              <a:rPr lang="uk-UA" dirty="0" smtClean="0"/>
              <a:t>При недостатності сонячної радіації для нагріву води, звичайна опалювальна система підігріває </a:t>
            </a:r>
            <a:r>
              <a:rPr lang="uk-UA" dirty="0" err="1" smtClean="0"/>
              <a:t>акумулюючий</a:t>
            </a:r>
            <a:r>
              <a:rPr lang="uk-UA" dirty="0" smtClean="0"/>
              <a:t> бак до встановленої температури.</a:t>
            </a:r>
          </a:p>
          <a:p>
            <a:pPr algn="just"/>
            <a:r>
              <a:rPr lang="uk-UA" dirty="0" smtClean="0"/>
              <a:t>Сонячна теплова система залежно від конструкції покриває приблизно до 60% енергії необхідної для задоволення потреб у гарячій воді.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3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опалення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703264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 для </a:t>
            </a:r>
            <a:r>
              <a:rPr lang="ru-RU" dirty="0" err="1"/>
              <a:t>побутових</a:t>
            </a:r>
            <a:r>
              <a:rPr lang="ru-RU" dirty="0"/>
              <a:t> потреб </a:t>
            </a:r>
            <a:r>
              <a:rPr lang="ru-RU" dirty="0" err="1"/>
              <a:t>нагрітий</a:t>
            </a:r>
            <a:r>
              <a:rPr lang="ru-RU" dirty="0"/>
              <a:t> в </a:t>
            </a:r>
            <a:r>
              <a:rPr lang="ru-RU" dirty="0" err="1"/>
              <a:t>колекторах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підігріву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опалення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опалення</a:t>
            </a:r>
            <a:r>
              <a:rPr lang="ru-RU" dirty="0"/>
              <a:t> і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суттєву</a:t>
            </a:r>
            <a:r>
              <a:rPr lang="ru-RU" dirty="0"/>
              <a:t> </a:t>
            </a:r>
            <a:r>
              <a:rPr lang="ru-RU" dirty="0" err="1"/>
              <a:t>економію</a:t>
            </a:r>
            <a:r>
              <a:rPr lang="ru-RU" dirty="0"/>
              <a:t>. Таким чином,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помірних</a:t>
            </a:r>
            <a:r>
              <a:rPr lang="ru-RU" dirty="0"/>
              <a:t> температурах,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, блок </a:t>
            </a:r>
            <a:r>
              <a:rPr lang="ru-RU" dirty="0" err="1"/>
              <a:t>нагріву</a:t>
            </a:r>
            <a:r>
              <a:rPr lang="ru-RU" dirty="0"/>
              <a:t> часто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</a:t>
            </a:r>
            <a:r>
              <a:rPr lang="ru-RU" dirty="0" err="1"/>
              <a:t>вимкненим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Ключовим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є </a:t>
            </a:r>
            <a:r>
              <a:rPr lang="ru-RU" dirty="0" err="1"/>
              <a:t>комбінована</a:t>
            </a:r>
            <a:r>
              <a:rPr lang="ru-RU" dirty="0"/>
              <a:t> </a:t>
            </a:r>
            <a:r>
              <a:rPr lang="ru-RU" dirty="0" err="1"/>
              <a:t>буферна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у </a:t>
            </a:r>
            <a:r>
              <a:rPr lang="ru-RU" dirty="0" err="1"/>
              <a:t>поєднанні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станцією</a:t>
            </a:r>
            <a:r>
              <a:rPr lang="ru-RU" dirty="0"/>
              <a:t> </a:t>
            </a:r>
            <a:r>
              <a:rPr lang="ru-RU" dirty="0" err="1"/>
              <a:t>приготування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води. При </a:t>
            </a:r>
            <a:r>
              <a:rPr lang="ru-RU" dirty="0" err="1"/>
              <a:t>достатньому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теплоносій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сонячній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, </a:t>
            </a:r>
            <a:r>
              <a:rPr lang="ru-RU" dirty="0" err="1"/>
              <a:t>нагріває</a:t>
            </a:r>
            <a:r>
              <a:rPr lang="ru-RU" dirty="0"/>
              <a:t> воду в </a:t>
            </a:r>
            <a:r>
              <a:rPr lang="ru-RU" dirty="0" err="1"/>
              <a:t>буферній</a:t>
            </a:r>
            <a:r>
              <a:rPr lang="ru-RU" dirty="0"/>
              <a:t> </a:t>
            </a:r>
            <a:r>
              <a:rPr lang="ru-RU" dirty="0" err="1"/>
              <a:t>ємності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теплообмінника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через те, </a:t>
            </a:r>
            <a:r>
              <a:rPr lang="ru-RU" dirty="0" err="1"/>
              <a:t>що</a:t>
            </a:r>
            <a:r>
              <a:rPr lang="ru-RU" dirty="0"/>
              <a:t> Ви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приймаєте</a:t>
            </a:r>
            <a:r>
              <a:rPr lang="ru-RU" dirty="0"/>
              <a:t> душ, </a:t>
            </a:r>
            <a:r>
              <a:rPr lang="ru-RU" dirty="0" err="1"/>
              <a:t>вмикається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нагрівальний</a:t>
            </a:r>
            <a:r>
              <a:rPr lang="ru-RU" dirty="0"/>
              <a:t> контур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газового котла),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додатковий</a:t>
            </a:r>
            <a:r>
              <a:rPr lang="ru-RU" dirty="0"/>
              <a:t> </a:t>
            </a:r>
            <a:r>
              <a:rPr lang="ru-RU" dirty="0" err="1"/>
              <a:t>нагрів</a:t>
            </a:r>
            <a:r>
              <a:rPr lang="ru-RU" dirty="0"/>
              <a:t> води.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8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нагрівальні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 err="1" smtClean="0"/>
              <a:t>Vaillant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7929" y="1827720"/>
            <a:ext cx="4823806" cy="42906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Як правило,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не </a:t>
            </a:r>
            <a:r>
              <a:rPr lang="ru-RU" dirty="0" err="1"/>
              <a:t>достатньо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покрити</a:t>
            </a:r>
            <a:r>
              <a:rPr lang="ru-RU" dirty="0"/>
              <a:t> весь попит на </a:t>
            </a:r>
            <a:r>
              <a:rPr lang="ru-RU" dirty="0" err="1"/>
              <a:t>теплову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. Тому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традиційній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. </a:t>
            </a:r>
            <a:r>
              <a:rPr lang="ru-RU" dirty="0" err="1"/>
              <a:t>Поєднання</a:t>
            </a:r>
            <a:r>
              <a:rPr lang="ru-RU" dirty="0"/>
              <a:t> з газовою </a:t>
            </a:r>
            <a:r>
              <a:rPr lang="ru-RU" dirty="0" err="1"/>
              <a:t>технологією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є </a:t>
            </a:r>
            <a:r>
              <a:rPr lang="ru-RU" dirty="0" err="1"/>
              <a:t>оптимальним</a:t>
            </a:r>
            <a:r>
              <a:rPr lang="ru-RU" dirty="0"/>
              <a:t> і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нагріву</a:t>
            </a:r>
            <a:r>
              <a:rPr lang="ru-RU" dirty="0"/>
              <a:t> з </a:t>
            </a:r>
            <a:r>
              <a:rPr lang="ru-RU" dirty="0" err="1"/>
              <a:t>тепловим</a:t>
            </a:r>
            <a:r>
              <a:rPr lang="ru-RU" dirty="0"/>
              <a:t> насосом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опаленням</a:t>
            </a:r>
            <a:r>
              <a:rPr lang="ru-RU" dirty="0"/>
              <a:t> твердим </a:t>
            </a:r>
            <a:r>
              <a:rPr lang="ru-RU" dirty="0" err="1"/>
              <a:t>паливом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/>
              <a:t>Розрізняють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(</a:t>
            </a:r>
            <a:r>
              <a:rPr lang="ru-RU" dirty="0" err="1"/>
              <a:t>генеруючих</a:t>
            </a:r>
            <a:r>
              <a:rPr lang="ru-RU" dirty="0"/>
              <a:t> тепло)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теплових</a:t>
            </a:r>
            <a:r>
              <a:rPr lang="ru-RU" dirty="0"/>
              <a:t> системах: плоский </a:t>
            </a:r>
            <a:r>
              <a:rPr lang="ru-RU" dirty="0" err="1"/>
              <a:t>колектор</a:t>
            </a:r>
            <a:r>
              <a:rPr lang="ru-RU" dirty="0"/>
              <a:t> і </a:t>
            </a:r>
            <a:r>
              <a:rPr lang="ru-RU" dirty="0" err="1"/>
              <a:t>вакуумний</a:t>
            </a:r>
            <a:r>
              <a:rPr lang="ru-RU" dirty="0"/>
              <a:t> </a:t>
            </a:r>
            <a:r>
              <a:rPr lang="ru-RU" dirty="0" err="1"/>
              <a:t>трубчастий</a:t>
            </a:r>
            <a:r>
              <a:rPr lang="ru-RU" dirty="0"/>
              <a:t> </a:t>
            </a:r>
            <a:r>
              <a:rPr lang="ru-RU" dirty="0" err="1"/>
              <a:t>колектор</a:t>
            </a:r>
            <a:r>
              <a:rPr lang="ru-RU" dirty="0"/>
              <a:t>.</a:t>
            </a:r>
          </a:p>
        </p:txBody>
      </p:sp>
      <p:pic>
        <p:nvPicPr>
          <p:cNvPr id="4098" name="Picture 2" descr="Солнечные коллекторы Vaillant - выбор и сравнение моделей, характеристики,  где купить | Vaill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470" y="1767255"/>
            <a:ext cx="6029785" cy="381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4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- </a:t>
            </a:r>
            <a:r>
              <a:rPr lang="ru-RU" dirty="0" err="1"/>
              <a:t>енергія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плоского </a:t>
            </a:r>
            <a:r>
              <a:rPr lang="ru-RU" dirty="0" err="1"/>
              <a:t>колектора</a:t>
            </a:r>
            <a:r>
              <a:rPr lang="ru-RU" dirty="0"/>
              <a:t> є </a:t>
            </a:r>
            <a:r>
              <a:rPr lang="ru-RU" dirty="0" err="1"/>
              <a:t>поглинаюча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, яка </a:t>
            </a:r>
            <a:r>
              <a:rPr lang="ru-RU" dirty="0" err="1"/>
              <a:t>орієнтована</a:t>
            </a:r>
            <a:r>
              <a:rPr lang="ru-RU" dirty="0"/>
              <a:t> на </a:t>
            </a:r>
            <a:r>
              <a:rPr lang="ru-RU" dirty="0" err="1"/>
              <a:t>сонце</a:t>
            </a:r>
            <a:r>
              <a:rPr lang="ru-RU" dirty="0"/>
              <a:t>.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поглинаючої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сконструйоване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поглинати</a:t>
            </a:r>
            <a:r>
              <a:rPr lang="ru-RU" dirty="0"/>
              <a:t> максимум </a:t>
            </a:r>
            <a:r>
              <a:rPr lang="ru-RU" dirty="0" err="1"/>
              <a:t>випромінювання</a:t>
            </a:r>
            <a:r>
              <a:rPr lang="ru-RU" dirty="0"/>
              <a:t> і </a:t>
            </a:r>
            <a:r>
              <a:rPr lang="ru-RU" dirty="0" err="1"/>
              <a:t>відображати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невелику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</a:t>
            </a:r>
            <a:r>
              <a:rPr lang="ru-RU" dirty="0" err="1"/>
              <a:t>Поглинута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на </a:t>
            </a:r>
            <a:r>
              <a:rPr lang="ru-RU" dirty="0" err="1"/>
              <a:t>теплоносій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циркулює</a:t>
            </a:r>
            <a:r>
              <a:rPr lang="ru-RU" dirty="0"/>
              <a:t> в трубках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поглинача</a:t>
            </a:r>
            <a:r>
              <a:rPr lang="ru-RU" dirty="0"/>
              <a:t>.</a:t>
            </a:r>
          </a:p>
          <a:p>
            <a:r>
              <a:rPr lang="ru-RU" dirty="0"/>
              <a:t>З </a:t>
            </a:r>
            <a:r>
              <a:rPr lang="ru-RU" dirty="0" err="1"/>
              <a:t>технічної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головним</a:t>
            </a:r>
            <a:r>
              <a:rPr lang="ru-RU" dirty="0"/>
              <a:t> чином, </a:t>
            </a:r>
            <a:r>
              <a:rPr lang="ru-RU" dirty="0" err="1"/>
              <a:t>ізоляцією</a:t>
            </a:r>
            <a:r>
              <a:rPr lang="ru-RU" dirty="0"/>
              <a:t> </a:t>
            </a:r>
            <a:r>
              <a:rPr lang="ru-RU" dirty="0" err="1"/>
              <a:t>поглинача</a:t>
            </a:r>
            <a:r>
              <a:rPr lang="ru-RU" dirty="0"/>
              <a:t>. У плоскому </a:t>
            </a:r>
            <a:r>
              <a:rPr lang="ru-RU" dirty="0" err="1"/>
              <a:t>колекторі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традиційний</a:t>
            </a:r>
            <a:r>
              <a:rPr lang="ru-RU" dirty="0"/>
              <a:t> </a:t>
            </a:r>
            <a:r>
              <a:rPr lang="ru-RU" dirty="0" err="1"/>
              <a:t>ізолюючий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як </a:t>
            </a:r>
            <a:r>
              <a:rPr lang="ru-RU" dirty="0" err="1"/>
              <a:t>мінеральна</a:t>
            </a:r>
            <a:r>
              <a:rPr lang="ru-RU" dirty="0"/>
              <a:t> вата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поліуретанова</a:t>
            </a:r>
            <a:r>
              <a:rPr lang="ru-RU" dirty="0"/>
              <a:t> </a:t>
            </a:r>
            <a:r>
              <a:rPr lang="ru-RU" dirty="0" err="1"/>
              <a:t>піна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7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Переваги</a:t>
            </a:r>
            <a:r>
              <a:rPr lang="ru-RU" dirty="0"/>
              <a:t> плоских </a:t>
            </a:r>
            <a:r>
              <a:rPr lang="ru-RU" dirty="0" err="1"/>
              <a:t>колекторів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закупівельна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endParaRPr lang="ru-RU" dirty="0"/>
          </a:p>
          <a:p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обслуговування</a:t>
            </a:r>
            <a:r>
              <a:rPr lang="ru-RU" dirty="0"/>
              <a:t> та ремонт</a:t>
            </a:r>
          </a:p>
          <a:p>
            <a:r>
              <a:rPr lang="ru-RU" dirty="0" err="1"/>
              <a:t>Ідеально</a:t>
            </a:r>
            <a:r>
              <a:rPr lang="ru-RU" dirty="0"/>
              <a:t> </a:t>
            </a:r>
            <a:r>
              <a:rPr lang="ru-RU" dirty="0" err="1"/>
              <a:t>підходять</a:t>
            </a:r>
            <a:r>
              <a:rPr lang="ru-RU" dirty="0"/>
              <a:t> для </a:t>
            </a:r>
            <a:r>
              <a:rPr lang="ru-RU" dirty="0" err="1"/>
              <a:t>низькотемпературних</a:t>
            </a:r>
            <a:r>
              <a:rPr lang="ru-RU" dirty="0"/>
              <a:t> систем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гарячою</a:t>
            </a:r>
            <a:r>
              <a:rPr lang="ru-RU" dirty="0"/>
              <a:t> водою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поверхневим</a:t>
            </a:r>
            <a:r>
              <a:rPr lang="ru-RU" dirty="0"/>
              <a:t> </a:t>
            </a:r>
            <a:r>
              <a:rPr lang="ru-RU" dirty="0" err="1" smtClean="0"/>
              <a:t>опаленням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AutoShape 8" descr="Плоскі сонячні колектори Viessmann — Світло-Та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2" name="Picture 12" descr="Купити плоскі сонячні колектори - ціни доступні + гарант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982" y="3523697"/>
            <a:ext cx="5515464" cy="347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5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 smtClean="0"/>
              <a:t>колектори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Функціональний</a:t>
            </a:r>
            <a:r>
              <a:rPr lang="ru-RU" dirty="0"/>
              <a:t> принцип </a:t>
            </a:r>
            <a:r>
              <a:rPr lang="ru-RU" dirty="0" err="1"/>
              <a:t>вакуумних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же, як і для плоских </a:t>
            </a:r>
            <a:r>
              <a:rPr lang="ru-RU" dirty="0" err="1"/>
              <a:t>колекторів</a:t>
            </a:r>
            <a:r>
              <a:rPr lang="ru-RU" dirty="0"/>
              <a:t>. Вони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поглиначів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сонячну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тепла на </a:t>
            </a:r>
            <a:r>
              <a:rPr lang="ru-RU" dirty="0" err="1"/>
              <a:t>теплоносій</a:t>
            </a:r>
            <a:r>
              <a:rPr lang="ru-RU" dirty="0"/>
              <a:t>.</a:t>
            </a:r>
          </a:p>
          <a:p>
            <a:r>
              <a:rPr lang="ru-RU" dirty="0" err="1"/>
              <a:t>Однак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пластинчастих</a:t>
            </a:r>
            <a:r>
              <a:rPr lang="ru-RU" dirty="0"/>
              <a:t> </a:t>
            </a:r>
            <a:r>
              <a:rPr lang="ru-RU" dirty="0" err="1"/>
              <a:t>колекторів</a:t>
            </a:r>
            <a:r>
              <a:rPr lang="ru-RU" dirty="0"/>
              <a:t>, </a:t>
            </a:r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ізолюючі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вакууму. </a:t>
            </a:r>
            <a:r>
              <a:rPr lang="ru-RU" dirty="0" err="1"/>
              <a:t>Саме</a:t>
            </a:r>
            <a:r>
              <a:rPr lang="ru-RU" dirty="0"/>
              <a:t> тому вони й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вакуумними</a:t>
            </a:r>
            <a:r>
              <a:rPr lang="ru-RU" dirty="0"/>
              <a:t> </a:t>
            </a:r>
            <a:r>
              <a:rPr lang="ru-RU" dirty="0" err="1"/>
              <a:t>трубчастими</a:t>
            </a:r>
            <a:r>
              <a:rPr lang="ru-RU" dirty="0"/>
              <a:t> </a:t>
            </a:r>
            <a:r>
              <a:rPr lang="ru-RU" dirty="0" err="1"/>
              <a:t>колекторами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вакууму в </a:t>
            </a:r>
            <a:r>
              <a:rPr lang="ru-RU" dirty="0" err="1"/>
              <a:t>скляній</a:t>
            </a:r>
            <a:r>
              <a:rPr lang="ru-RU" dirty="0"/>
              <a:t> </a:t>
            </a:r>
            <a:r>
              <a:rPr lang="ru-RU" dirty="0" err="1"/>
              <a:t>трубці</a:t>
            </a:r>
            <a:r>
              <a:rPr lang="ru-RU" dirty="0"/>
              <a:t>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під</a:t>
            </a:r>
            <a:r>
              <a:rPr lang="ru-RU" dirty="0"/>
              <a:t> кожною </a:t>
            </a:r>
            <a:r>
              <a:rPr lang="ru-RU" dirty="0" err="1"/>
              <a:t>окремою</a:t>
            </a:r>
            <a:r>
              <a:rPr lang="ru-RU" dirty="0"/>
              <a:t> </a:t>
            </a:r>
            <a:r>
              <a:rPr lang="ru-RU" dirty="0" err="1"/>
              <a:t>трубкою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відбивач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фокусує</a:t>
            </a:r>
            <a:r>
              <a:rPr lang="ru-RU" dirty="0"/>
              <a:t> 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на </a:t>
            </a:r>
            <a:r>
              <a:rPr lang="ru-RU" dirty="0" err="1"/>
              <a:t>поглинаючу</a:t>
            </a:r>
            <a:r>
              <a:rPr lang="ru-RU" dirty="0"/>
              <a:t> трубку.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вакуумні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плоскі</a:t>
            </a:r>
            <a:r>
              <a:rPr lang="ru-RU" dirty="0"/>
              <a:t> </a:t>
            </a:r>
            <a:r>
              <a:rPr lang="ru-RU" dirty="0" err="1"/>
              <a:t>колектори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3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85</TotalTime>
  <Words>1090</Words>
  <Application>Microsoft Office PowerPoint</Application>
  <PresentationFormat>Широкоэкранный</PresentationFormat>
  <Paragraphs>57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Corbel</vt:lpstr>
      <vt:lpstr>Gill Sans MT</vt:lpstr>
      <vt:lpstr>Impact</vt:lpstr>
      <vt:lpstr>Times New Roman</vt:lpstr>
      <vt:lpstr>Badge</vt:lpstr>
      <vt:lpstr>Системи сонячного теплопостачання. Сучасний стан та перспективи розвитку в Україні</vt:lpstr>
      <vt:lpstr>Сонячні теплові системи</vt:lpstr>
      <vt:lpstr>Переваги сонячної енергії:</vt:lpstr>
      <vt:lpstr>Як працює сонячний обігрів</vt:lpstr>
      <vt:lpstr>Використання сонячної енергії для опалення </vt:lpstr>
      <vt:lpstr>Сонячні нагрівальні  системи від Vaillant </vt:lpstr>
      <vt:lpstr>Плоскі колектори - енергія на поверхні</vt:lpstr>
      <vt:lpstr>Переваги плоских колекторів:</vt:lpstr>
      <vt:lpstr>Вакуумні трубчасті колектори</vt:lpstr>
      <vt:lpstr>Переваги вакуумних трубчастих колекторів:</vt:lpstr>
      <vt:lpstr>Швидке, безпечне і легке складання </vt:lpstr>
      <vt:lpstr>Презентация PowerPoint</vt:lpstr>
      <vt:lpstr>Презентация PowerPoint</vt:lpstr>
      <vt:lpstr>Розвиток сонячних технологій стримує:</vt:lpstr>
      <vt:lpstr>головні чинники, що можуть позитивно вплинути на впровадження в життя сонячних технологій:</vt:lpstr>
      <vt:lpstr>Презентация PowerPoint</vt:lpstr>
      <vt:lpstr>На цьому все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сонячного теплопостачання. Сучастний стан та перспективи розвитку в Україні</dc:title>
  <dc:creator>Пользователь Windows</dc:creator>
  <cp:lastModifiedBy>Пользователь</cp:lastModifiedBy>
  <cp:revision>14</cp:revision>
  <dcterms:created xsi:type="dcterms:W3CDTF">2022-04-25T06:36:25Z</dcterms:created>
  <dcterms:modified xsi:type="dcterms:W3CDTF">2023-10-10T06:13:26Z</dcterms:modified>
</cp:coreProperties>
</file>