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embedTrueTypeFonts="1" saveSubsetFonts="1" autoCompressPictures="0">
  <p:sldMasterIdLst>
    <p:sldMasterId id="2147483658" r:id="rId1"/>
  </p:sldMasterIdLst>
  <p:notesMasterIdLst>
    <p:notesMasterId r:id="rId31"/>
  </p:notesMasterIdLst>
  <p:sldIdLst>
    <p:sldId id="256" r:id="rId2"/>
    <p:sldId id="257" r:id="rId3"/>
    <p:sldId id="259" r:id="rId4"/>
    <p:sldId id="327" r:id="rId5"/>
    <p:sldId id="355" r:id="rId6"/>
    <p:sldId id="359" r:id="rId7"/>
    <p:sldId id="360" r:id="rId8"/>
    <p:sldId id="361" r:id="rId9"/>
    <p:sldId id="362" r:id="rId10"/>
    <p:sldId id="353" r:id="rId11"/>
    <p:sldId id="326" r:id="rId12"/>
    <p:sldId id="363" r:id="rId13"/>
    <p:sldId id="368" r:id="rId14"/>
    <p:sldId id="369" r:id="rId15"/>
    <p:sldId id="370" r:id="rId16"/>
    <p:sldId id="364" r:id="rId17"/>
    <p:sldId id="356" r:id="rId18"/>
    <p:sldId id="365" r:id="rId19"/>
    <p:sldId id="344" r:id="rId20"/>
    <p:sldId id="366" r:id="rId21"/>
    <p:sldId id="367" r:id="rId22"/>
    <p:sldId id="358" r:id="rId23"/>
    <p:sldId id="345" r:id="rId24"/>
    <p:sldId id="371" r:id="rId25"/>
    <p:sldId id="372" r:id="rId26"/>
    <p:sldId id="373" r:id="rId27"/>
    <p:sldId id="374" r:id="rId28"/>
    <p:sldId id="375" r:id="rId29"/>
    <p:sldId id="317" r:id="rId30"/>
  </p:sldIdLst>
  <p:sldSz cx="9144000" cy="5143500" type="screen16x9"/>
  <p:notesSz cx="6858000" cy="9144000"/>
  <p:embeddedFontLst>
    <p:embeddedFont>
      <p:font typeface="Raleway" panose="020B0604020202020204" charset="-52"/>
      <p:regular r:id="rId32"/>
      <p:bold r:id="rId33"/>
      <p:italic r:id="rId34"/>
      <p:boldItalic r:id="rId35"/>
    </p:embeddedFont>
    <p:embeddedFont>
      <p:font typeface="Lato" panose="020B0604020202020204" charset="0"/>
      <p:regular r:id="rId36"/>
      <p:bold r:id="rId37"/>
      <p:italic r:id="rId38"/>
      <p:boldItalic r:id="rId39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715"/>
    <a:srgbClr val="2185C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C98665B7-6574-423E-A4B5-A6C020D860FF}">
  <a:tblStyle styleId="{C98665B7-6574-423E-A4B5-A6C020D860FF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  <a:tblStyle styleId="{01A8698C-63BC-4B6A-AE92-7E62379B4444}" styleName="Table_1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1" d="100"/>
          <a:sy n="101" d="100"/>
        </p:scale>
        <p:origin x="280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font" Target="fonts/font8.fntdata"/><Relationship Id="rId21" Type="http://schemas.openxmlformats.org/officeDocument/2006/relationships/slide" Target="slides/slide20.xml"/><Relationship Id="rId34" Type="http://schemas.openxmlformats.org/officeDocument/2006/relationships/font" Target="fonts/font3.fntdata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font" Target="fonts/font1.fntdata"/><Relationship Id="rId37" Type="http://schemas.openxmlformats.org/officeDocument/2006/relationships/font" Target="fonts/font6.fntdata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font" Target="fonts/font5.fntdata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font" Target="fonts/font4.fntdata"/><Relationship Id="rId43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font" Target="fonts/font2.fntdata"/><Relationship Id="rId38" Type="http://schemas.openxmlformats.org/officeDocument/2006/relationships/font" Target="fonts/font7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175" y="685800"/>
            <a:ext cx="6096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4008676654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g35f391192_0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6" name="Google Shape;86;g35f391192_0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57409838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g35f391192_02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9" name="Google Shape;109;g35f391192_02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1457469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2" name="Google Shape;12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96750407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2" name="Google Shape;12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7811948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2" name="Google Shape;12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81933495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2" name="Google Shape;12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55914073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2" name="Google Shape;12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572677515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2" name="Google Shape;12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980248532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2" name="Google Shape;12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257005343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2" name="Google Shape;12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566623035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2" name="Google Shape;12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72213945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g3606f1c2d_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1" name="Google Shape;91;g3606f1c2d_3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153118582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2" name="Google Shape;12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057287670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2" name="Google Shape;12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090266655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g35f391192_02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9" name="Google Shape;109;g35f391192_02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986800144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2" name="Google Shape;12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445245591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2" name="Google Shape;12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497990956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2" name="Google Shape;12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81181330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2" name="Google Shape;12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724833891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2" name="Google Shape;12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421694567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2" name="Google Shape;12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987514209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g35f391192_02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9" name="Google Shape;109;g35f391192_02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18951448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g35f391192_02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9" name="Google Shape;109;g35f391192_02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78850491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2" name="Google Shape;12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67265906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2" name="Google Shape;12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02583777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2" name="Google Shape;12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77881330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2" name="Google Shape;12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99342549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2" name="Google Shape;12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03613531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2" name="Google Shape;12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4243696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645225" y="2762725"/>
            <a:ext cx="6736500" cy="1159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None/>
              <a:defRPr sz="4400">
                <a:solidFill>
                  <a:schemeClr val="dk2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None/>
              <a:defRPr sz="4400">
                <a:solidFill>
                  <a:schemeClr val="dk2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None/>
              <a:defRPr sz="4400">
                <a:solidFill>
                  <a:schemeClr val="dk2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None/>
              <a:defRPr sz="4400">
                <a:solidFill>
                  <a:schemeClr val="dk2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None/>
              <a:defRPr sz="4400">
                <a:solidFill>
                  <a:schemeClr val="dk2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None/>
              <a:defRPr sz="4400">
                <a:solidFill>
                  <a:schemeClr val="dk2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None/>
              <a:defRPr sz="4400">
                <a:solidFill>
                  <a:schemeClr val="dk2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None/>
              <a:defRPr sz="4400">
                <a:solidFill>
                  <a:schemeClr val="dk2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None/>
              <a:defRPr sz="44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11" name="Google Shape;11;p2"/>
          <p:cNvSpPr/>
          <p:nvPr/>
        </p:nvSpPr>
        <p:spPr>
          <a:xfrm>
            <a:off x="5938246" y="2533163"/>
            <a:ext cx="721800" cy="771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" name="Google Shape;12;p2"/>
          <p:cNvSpPr/>
          <p:nvPr/>
        </p:nvSpPr>
        <p:spPr>
          <a:xfrm>
            <a:off x="6659861" y="2533163"/>
            <a:ext cx="721800" cy="771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" name="Google Shape;13;p2"/>
          <p:cNvSpPr/>
          <p:nvPr/>
        </p:nvSpPr>
        <p:spPr>
          <a:xfrm>
            <a:off x="-1" y="2533163"/>
            <a:ext cx="721800" cy="771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" name="Google Shape;14;p2"/>
          <p:cNvSpPr/>
          <p:nvPr/>
        </p:nvSpPr>
        <p:spPr>
          <a:xfrm>
            <a:off x="721425" y="2533163"/>
            <a:ext cx="5216700" cy="771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ubtitle">
  <p:cSld name="TITLE_1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/>
          <p:nvPr/>
        </p:nvSpPr>
        <p:spPr>
          <a:xfrm>
            <a:off x="0" y="0"/>
            <a:ext cx="9144000" cy="399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" name="Google Shape;17;p3"/>
          <p:cNvSpPr txBox="1">
            <a:spLocks noGrp="1"/>
          </p:cNvSpPr>
          <p:nvPr>
            <p:ph type="ctrTitle"/>
          </p:nvPr>
        </p:nvSpPr>
        <p:spPr>
          <a:xfrm>
            <a:off x="685800" y="1583342"/>
            <a:ext cx="7772400" cy="1159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18" name="Google Shape;18;p3"/>
          <p:cNvSpPr txBox="1">
            <a:spLocks noGrp="1"/>
          </p:cNvSpPr>
          <p:nvPr>
            <p:ph type="subTitle" idx="1"/>
          </p:nvPr>
        </p:nvSpPr>
        <p:spPr>
          <a:xfrm>
            <a:off x="685800" y="2840053"/>
            <a:ext cx="7772400" cy="78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 b="1">
                <a:solidFill>
                  <a:schemeClr val="l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b="1">
                <a:solidFill>
                  <a:schemeClr val="lt1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b="1">
                <a:solidFill>
                  <a:schemeClr val="lt1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 b="1">
                <a:solidFill>
                  <a:schemeClr val="lt1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 b="1">
                <a:solidFill>
                  <a:schemeClr val="lt1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 b="1">
                <a:solidFill>
                  <a:schemeClr val="lt1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 b="1">
                <a:solidFill>
                  <a:schemeClr val="lt1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 b="1">
                <a:solidFill>
                  <a:schemeClr val="lt1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 b="1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19" name="Google Shape;19;p3"/>
          <p:cNvSpPr/>
          <p:nvPr/>
        </p:nvSpPr>
        <p:spPr>
          <a:xfrm>
            <a:off x="3047704" y="3992850"/>
            <a:ext cx="3047700" cy="771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" name="Google Shape;20;p3"/>
          <p:cNvSpPr/>
          <p:nvPr/>
        </p:nvSpPr>
        <p:spPr>
          <a:xfrm>
            <a:off x="6096271" y="3992850"/>
            <a:ext cx="3047700" cy="771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" name="Google Shape;21;p3"/>
          <p:cNvSpPr/>
          <p:nvPr/>
        </p:nvSpPr>
        <p:spPr>
          <a:xfrm>
            <a:off x="1" y="3992850"/>
            <a:ext cx="3047700" cy="771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" name="Google Shape;22;p3"/>
          <p:cNvSpPr txBox="1">
            <a:spLocks noGrp="1"/>
          </p:cNvSpPr>
          <p:nvPr>
            <p:ph type="sldNum" idx="12"/>
          </p:nvPr>
        </p:nvSpPr>
        <p:spPr>
          <a:xfrm>
            <a:off x="-125" y="4830281"/>
            <a:ext cx="9144000" cy="313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buNone/>
              <a:defRPr/>
            </a:lvl1pPr>
            <a:lvl2pPr lvl="1" algn="ctr">
              <a:buNone/>
              <a:defRPr/>
            </a:lvl2pPr>
            <a:lvl3pPr lvl="2" algn="ctr">
              <a:buNone/>
              <a:defRPr/>
            </a:lvl3pPr>
            <a:lvl4pPr lvl="3" algn="ctr">
              <a:buNone/>
              <a:defRPr/>
            </a:lvl4pPr>
            <a:lvl5pPr lvl="4" algn="ctr">
              <a:buNone/>
              <a:defRPr/>
            </a:lvl5pPr>
            <a:lvl6pPr lvl="5" algn="ctr">
              <a:buNone/>
              <a:defRPr/>
            </a:lvl6pPr>
            <a:lvl7pPr lvl="6" algn="ctr">
              <a:buNone/>
              <a:defRPr/>
            </a:lvl7pPr>
            <a:lvl8pPr lvl="7" algn="ctr">
              <a:buNone/>
              <a:defRPr/>
            </a:lvl8pPr>
            <a:lvl9pPr lvl="8" algn="ctr"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‹№›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1 column" type="tx">
  <p:cSld name="TITLE_AND_BODY"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5"/>
          <p:cNvSpPr txBox="1">
            <a:spLocks noGrp="1"/>
          </p:cNvSpPr>
          <p:nvPr>
            <p:ph type="title"/>
          </p:nvPr>
        </p:nvSpPr>
        <p:spPr>
          <a:xfrm>
            <a:off x="893700" y="358388"/>
            <a:ext cx="6462600" cy="857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9pPr>
          </a:lstStyle>
          <a:p>
            <a:endParaRPr/>
          </a:p>
        </p:txBody>
      </p:sp>
      <p:sp>
        <p:nvSpPr>
          <p:cNvPr id="33" name="Google Shape;33;p5"/>
          <p:cNvSpPr txBox="1">
            <a:spLocks noGrp="1"/>
          </p:cNvSpPr>
          <p:nvPr>
            <p:ph type="body" idx="1"/>
          </p:nvPr>
        </p:nvSpPr>
        <p:spPr>
          <a:xfrm>
            <a:off x="893700" y="1373588"/>
            <a:ext cx="6462600" cy="3552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spcBef>
                <a:spcPts val="600"/>
              </a:spcBef>
              <a:spcAft>
                <a:spcPts val="0"/>
              </a:spcAft>
              <a:buClr>
                <a:schemeClr val="accent6"/>
              </a:buClr>
              <a:buSzPts val="1800"/>
              <a:buChar char="▷"/>
              <a:defRPr>
                <a:solidFill>
                  <a:schemeClr val="dk1"/>
                </a:solidFill>
              </a:defRPr>
            </a:lvl1pPr>
            <a:lvl2pPr marL="914400" lvl="1" indent="-381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○"/>
              <a:defRPr>
                <a:solidFill>
                  <a:schemeClr val="dk1"/>
                </a:solidFill>
              </a:defRPr>
            </a:lvl2pPr>
            <a:lvl3pPr marL="1371600" lvl="2" indent="-381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■"/>
              <a:defRPr>
                <a:solidFill>
                  <a:schemeClr val="dk1"/>
                </a:solidFill>
              </a:defRPr>
            </a:lvl3pPr>
            <a:lvl4pPr marL="1828800" lvl="3" indent="-381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●"/>
              <a:defRPr>
                <a:solidFill>
                  <a:schemeClr val="dk1"/>
                </a:solidFill>
              </a:defRPr>
            </a:lvl4pPr>
            <a:lvl5pPr marL="2286000" lvl="4" indent="-381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○"/>
              <a:defRPr>
                <a:solidFill>
                  <a:schemeClr val="dk1"/>
                </a:solidFill>
              </a:defRPr>
            </a:lvl5pPr>
            <a:lvl6pPr marL="2743200" lvl="5" indent="-381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■"/>
              <a:defRPr>
                <a:solidFill>
                  <a:schemeClr val="dk1"/>
                </a:solidFill>
              </a:defRPr>
            </a:lvl6pPr>
            <a:lvl7pPr marL="3200400" lvl="6" indent="-381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●"/>
              <a:defRPr>
                <a:solidFill>
                  <a:schemeClr val="dk1"/>
                </a:solidFill>
              </a:defRPr>
            </a:lvl7pPr>
            <a:lvl8pPr marL="3657600" lvl="7" indent="-381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○"/>
              <a:defRPr>
                <a:solidFill>
                  <a:schemeClr val="dk1"/>
                </a:solidFill>
              </a:defRPr>
            </a:lvl8pPr>
            <a:lvl9pPr marL="4114800" lvl="8" indent="-381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■"/>
              <a:defRPr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34" name="Google Shape;34;p5"/>
          <p:cNvSpPr/>
          <p:nvPr/>
        </p:nvSpPr>
        <p:spPr>
          <a:xfrm>
            <a:off x="7356366" y="5066325"/>
            <a:ext cx="893700" cy="771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5" name="Google Shape;35;p5"/>
          <p:cNvSpPr/>
          <p:nvPr/>
        </p:nvSpPr>
        <p:spPr>
          <a:xfrm>
            <a:off x="8250312" y="5066325"/>
            <a:ext cx="893700" cy="771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6" name="Google Shape;36;p5"/>
          <p:cNvSpPr/>
          <p:nvPr/>
        </p:nvSpPr>
        <p:spPr>
          <a:xfrm>
            <a:off x="0" y="5066325"/>
            <a:ext cx="893700" cy="771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5"/>
          <p:cNvSpPr/>
          <p:nvPr/>
        </p:nvSpPr>
        <p:spPr>
          <a:xfrm>
            <a:off x="893710" y="5066325"/>
            <a:ext cx="6462600" cy="771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8" name="Google Shape;38;p5"/>
          <p:cNvSpPr txBox="1">
            <a:spLocks noGrp="1"/>
          </p:cNvSpPr>
          <p:nvPr>
            <p:ph type="sldNum" idx="12"/>
          </p:nvPr>
        </p:nvSpPr>
        <p:spPr>
          <a:xfrm>
            <a:off x="8480575" y="4696933"/>
            <a:ext cx="548700" cy="313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‹№›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2 columns" type="twoColTx">
  <p:cSld name="TITLE_AND_TWO_COLUMNS"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6"/>
          <p:cNvSpPr/>
          <p:nvPr/>
        </p:nvSpPr>
        <p:spPr>
          <a:xfrm>
            <a:off x="7356366" y="5066325"/>
            <a:ext cx="893700" cy="771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1" name="Google Shape;41;p6"/>
          <p:cNvSpPr/>
          <p:nvPr/>
        </p:nvSpPr>
        <p:spPr>
          <a:xfrm>
            <a:off x="8250312" y="5066325"/>
            <a:ext cx="893700" cy="771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2" name="Google Shape;42;p6"/>
          <p:cNvSpPr/>
          <p:nvPr/>
        </p:nvSpPr>
        <p:spPr>
          <a:xfrm>
            <a:off x="0" y="5066325"/>
            <a:ext cx="893700" cy="771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3" name="Google Shape;43;p6"/>
          <p:cNvSpPr/>
          <p:nvPr/>
        </p:nvSpPr>
        <p:spPr>
          <a:xfrm>
            <a:off x="893710" y="5066325"/>
            <a:ext cx="6462600" cy="771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4" name="Google Shape;44;p6"/>
          <p:cNvSpPr txBox="1">
            <a:spLocks noGrp="1"/>
          </p:cNvSpPr>
          <p:nvPr>
            <p:ph type="title"/>
          </p:nvPr>
        </p:nvSpPr>
        <p:spPr>
          <a:xfrm>
            <a:off x="893700" y="358388"/>
            <a:ext cx="6462600" cy="857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9pPr>
          </a:lstStyle>
          <a:p>
            <a:endParaRPr/>
          </a:p>
        </p:txBody>
      </p:sp>
      <p:sp>
        <p:nvSpPr>
          <p:cNvPr id="45" name="Google Shape;45;p6"/>
          <p:cNvSpPr txBox="1">
            <a:spLocks noGrp="1"/>
          </p:cNvSpPr>
          <p:nvPr>
            <p:ph type="body" idx="1"/>
          </p:nvPr>
        </p:nvSpPr>
        <p:spPr>
          <a:xfrm>
            <a:off x="893625" y="1200150"/>
            <a:ext cx="3136800" cy="3725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55600">
              <a:spcBef>
                <a:spcPts val="600"/>
              </a:spcBef>
              <a:spcAft>
                <a:spcPts val="0"/>
              </a:spcAft>
              <a:buSzPts val="2000"/>
              <a:buChar char="▷"/>
              <a:defRPr sz="2000"/>
            </a:lvl1pPr>
            <a:lvl2pPr marL="914400" lvl="1" indent="-355600">
              <a:spcBef>
                <a:spcPts val="0"/>
              </a:spcBef>
              <a:spcAft>
                <a:spcPts val="0"/>
              </a:spcAft>
              <a:buSzPts val="2000"/>
              <a:buChar char="○"/>
              <a:defRPr sz="2000"/>
            </a:lvl2pPr>
            <a:lvl3pPr marL="1371600" lvl="2" indent="-355600">
              <a:spcBef>
                <a:spcPts val="0"/>
              </a:spcBef>
              <a:spcAft>
                <a:spcPts val="0"/>
              </a:spcAft>
              <a:buSzPts val="2000"/>
              <a:buChar char="■"/>
              <a:defRPr sz="2000"/>
            </a:lvl3pPr>
            <a:lvl4pPr marL="1828800" lvl="3" indent="-355600">
              <a:spcBef>
                <a:spcPts val="0"/>
              </a:spcBef>
              <a:spcAft>
                <a:spcPts val="0"/>
              </a:spcAft>
              <a:buSzPts val="2000"/>
              <a:buChar char="●"/>
              <a:defRPr sz="2000"/>
            </a:lvl4pPr>
            <a:lvl5pPr marL="2286000" lvl="4" indent="-355600">
              <a:spcBef>
                <a:spcPts val="0"/>
              </a:spcBef>
              <a:spcAft>
                <a:spcPts val="0"/>
              </a:spcAft>
              <a:buSzPts val="2000"/>
              <a:buChar char="○"/>
              <a:defRPr sz="2000"/>
            </a:lvl5pPr>
            <a:lvl6pPr marL="2743200" lvl="5" indent="-355600">
              <a:spcBef>
                <a:spcPts val="0"/>
              </a:spcBef>
              <a:spcAft>
                <a:spcPts val="0"/>
              </a:spcAft>
              <a:buSzPts val="2000"/>
              <a:buChar char="■"/>
              <a:defRPr sz="2000"/>
            </a:lvl6pPr>
            <a:lvl7pPr marL="3200400" lvl="6" indent="-355600">
              <a:spcBef>
                <a:spcPts val="0"/>
              </a:spcBef>
              <a:spcAft>
                <a:spcPts val="0"/>
              </a:spcAft>
              <a:buSzPts val="2000"/>
              <a:buChar char="●"/>
              <a:defRPr sz="2000"/>
            </a:lvl7pPr>
            <a:lvl8pPr marL="3657600" lvl="7" indent="-355600">
              <a:spcBef>
                <a:spcPts val="0"/>
              </a:spcBef>
              <a:spcAft>
                <a:spcPts val="0"/>
              </a:spcAft>
              <a:buSzPts val="2000"/>
              <a:buChar char="○"/>
              <a:defRPr sz="2000"/>
            </a:lvl8pPr>
            <a:lvl9pPr marL="4114800" lvl="8" indent="-355600">
              <a:spcBef>
                <a:spcPts val="0"/>
              </a:spcBef>
              <a:spcAft>
                <a:spcPts val="0"/>
              </a:spcAft>
              <a:buSzPts val="2000"/>
              <a:buChar char="■"/>
              <a:defRPr sz="2000"/>
            </a:lvl9pPr>
          </a:lstStyle>
          <a:p>
            <a:endParaRPr/>
          </a:p>
        </p:txBody>
      </p:sp>
      <p:sp>
        <p:nvSpPr>
          <p:cNvPr id="46" name="Google Shape;46;p6"/>
          <p:cNvSpPr txBox="1">
            <a:spLocks noGrp="1"/>
          </p:cNvSpPr>
          <p:nvPr>
            <p:ph type="body" idx="2"/>
          </p:nvPr>
        </p:nvSpPr>
        <p:spPr>
          <a:xfrm>
            <a:off x="4219456" y="1200150"/>
            <a:ext cx="3136800" cy="3725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55600">
              <a:spcBef>
                <a:spcPts val="600"/>
              </a:spcBef>
              <a:spcAft>
                <a:spcPts val="0"/>
              </a:spcAft>
              <a:buSzPts val="2000"/>
              <a:buChar char="▷"/>
              <a:defRPr sz="2000"/>
            </a:lvl1pPr>
            <a:lvl2pPr marL="914400" lvl="1" indent="-355600">
              <a:spcBef>
                <a:spcPts val="0"/>
              </a:spcBef>
              <a:spcAft>
                <a:spcPts val="0"/>
              </a:spcAft>
              <a:buSzPts val="2000"/>
              <a:buChar char="○"/>
              <a:defRPr sz="2000"/>
            </a:lvl2pPr>
            <a:lvl3pPr marL="1371600" lvl="2" indent="-355600">
              <a:spcBef>
                <a:spcPts val="0"/>
              </a:spcBef>
              <a:spcAft>
                <a:spcPts val="0"/>
              </a:spcAft>
              <a:buSzPts val="2000"/>
              <a:buChar char="■"/>
              <a:defRPr sz="2000"/>
            </a:lvl3pPr>
            <a:lvl4pPr marL="1828800" lvl="3" indent="-355600">
              <a:spcBef>
                <a:spcPts val="0"/>
              </a:spcBef>
              <a:spcAft>
                <a:spcPts val="0"/>
              </a:spcAft>
              <a:buSzPts val="2000"/>
              <a:buChar char="●"/>
              <a:defRPr sz="2000"/>
            </a:lvl4pPr>
            <a:lvl5pPr marL="2286000" lvl="4" indent="-355600">
              <a:spcBef>
                <a:spcPts val="0"/>
              </a:spcBef>
              <a:spcAft>
                <a:spcPts val="0"/>
              </a:spcAft>
              <a:buSzPts val="2000"/>
              <a:buChar char="○"/>
              <a:defRPr sz="2000"/>
            </a:lvl5pPr>
            <a:lvl6pPr marL="2743200" lvl="5" indent="-355600">
              <a:spcBef>
                <a:spcPts val="0"/>
              </a:spcBef>
              <a:spcAft>
                <a:spcPts val="0"/>
              </a:spcAft>
              <a:buSzPts val="2000"/>
              <a:buChar char="■"/>
              <a:defRPr sz="2000"/>
            </a:lvl6pPr>
            <a:lvl7pPr marL="3200400" lvl="6" indent="-355600">
              <a:spcBef>
                <a:spcPts val="0"/>
              </a:spcBef>
              <a:spcAft>
                <a:spcPts val="0"/>
              </a:spcAft>
              <a:buSzPts val="2000"/>
              <a:buChar char="●"/>
              <a:defRPr sz="2000"/>
            </a:lvl7pPr>
            <a:lvl8pPr marL="3657600" lvl="7" indent="-355600">
              <a:spcBef>
                <a:spcPts val="0"/>
              </a:spcBef>
              <a:spcAft>
                <a:spcPts val="0"/>
              </a:spcAft>
              <a:buSzPts val="2000"/>
              <a:buChar char="○"/>
              <a:defRPr sz="2000"/>
            </a:lvl8pPr>
            <a:lvl9pPr marL="4114800" lvl="8" indent="-355600">
              <a:spcBef>
                <a:spcPts val="0"/>
              </a:spcBef>
              <a:spcAft>
                <a:spcPts val="0"/>
              </a:spcAft>
              <a:buSzPts val="2000"/>
              <a:buChar char="■"/>
              <a:defRPr sz="2000"/>
            </a:lvl9pPr>
          </a:lstStyle>
          <a:p>
            <a:endParaRPr/>
          </a:p>
        </p:txBody>
      </p:sp>
      <p:sp>
        <p:nvSpPr>
          <p:cNvPr id="47" name="Google Shape;47;p6"/>
          <p:cNvSpPr txBox="1">
            <a:spLocks noGrp="1"/>
          </p:cNvSpPr>
          <p:nvPr>
            <p:ph type="sldNum" idx="12"/>
          </p:nvPr>
        </p:nvSpPr>
        <p:spPr>
          <a:xfrm>
            <a:off x="8480575" y="4696933"/>
            <a:ext cx="548700" cy="313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‹№›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893700" y="358388"/>
            <a:ext cx="6462600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3200"/>
              <a:buFont typeface="Raleway"/>
              <a:buNone/>
              <a:defRPr sz="3200">
                <a:solidFill>
                  <a:schemeClr val="accent6"/>
                </a:solidFill>
                <a:latin typeface="Raleway"/>
                <a:ea typeface="Raleway"/>
                <a:cs typeface="Raleway"/>
                <a:sym typeface="Raleway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3200"/>
              <a:buFont typeface="Raleway"/>
              <a:buNone/>
              <a:defRPr sz="3200">
                <a:solidFill>
                  <a:schemeClr val="accent6"/>
                </a:solidFill>
                <a:latin typeface="Raleway"/>
                <a:ea typeface="Raleway"/>
                <a:cs typeface="Raleway"/>
                <a:sym typeface="Raleway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3200"/>
              <a:buFont typeface="Raleway"/>
              <a:buNone/>
              <a:defRPr sz="3200">
                <a:solidFill>
                  <a:schemeClr val="accent6"/>
                </a:solidFill>
                <a:latin typeface="Raleway"/>
                <a:ea typeface="Raleway"/>
                <a:cs typeface="Raleway"/>
                <a:sym typeface="Raleway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3200"/>
              <a:buFont typeface="Raleway"/>
              <a:buNone/>
              <a:defRPr sz="3200">
                <a:solidFill>
                  <a:schemeClr val="accent6"/>
                </a:solidFill>
                <a:latin typeface="Raleway"/>
                <a:ea typeface="Raleway"/>
                <a:cs typeface="Raleway"/>
                <a:sym typeface="Raleway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3200"/>
              <a:buFont typeface="Raleway"/>
              <a:buNone/>
              <a:defRPr sz="3200">
                <a:solidFill>
                  <a:schemeClr val="accent6"/>
                </a:solidFill>
                <a:latin typeface="Raleway"/>
                <a:ea typeface="Raleway"/>
                <a:cs typeface="Raleway"/>
                <a:sym typeface="Raleway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3200"/>
              <a:buFont typeface="Raleway"/>
              <a:buNone/>
              <a:defRPr sz="3200">
                <a:solidFill>
                  <a:schemeClr val="accent6"/>
                </a:solidFill>
                <a:latin typeface="Raleway"/>
                <a:ea typeface="Raleway"/>
                <a:cs typeface="Raleway"/>
                <a:sym typeface="Raleway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3200"/>
              <a:buFont typeface="Raleway"/>
              <a:buNone/>
              <a:defRPr sz="3200">
                <a:solidFill>
                  <a:schemeClr val="accent6"/>
                </a:solidFill>
                <a:latin typeface="Raleway"/>
                <a:ea typeface="Raleway"/>
                <a:cs typeface="Raleway"/>
                <a:sym typeface="Raleway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3200"/>
              <a:buFont typeface="Raleway"/>
              <a:buNone/>
              <a:defRPr sz="3200">
                <a:solidFill>
                  <a:schemeClr val="accent6"/>
                </a:solidFill>
                <a:latin typeface="Raleway"/>
                <a:ea typeface="Raleway"/>
                <a:cs typeface="Raleway"/>
                <a:sym typeface="Raleway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3200"/>
              <a:buFont typeface="Raleway"/>
              <a:buNone/>
              <a:defRPr sz="3200">
                <a:solidFill>
                  <a:schemeClr val="accent6"/>
                </a:solidFill>
                <a:latin typeface="Raleway"/>
                <a:ea typeface="Raleway"/>
                <a:cs typeface="Raleway"/>
                <a:sym typeface="Raleway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893700" y="1373588"/>
            <a:ext cx="6462600" cy="355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81000">
              <a:spcBef>
                <a:spcPts val="600"/>
              </a:spcBef>
              <a:spcAft>
                <a:spcPts val="0"/>
              </a:spcAft>
              <a:buClr>
                <a:schemeClr val="accent6"/>
              </a:buClr>
              <a:buSzPts val="2400"/>
              <a:buFont typeface="Lato"/>
              <a:buChar char="▷"/>
              <a:defRPr sz="24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1pPr>
            <a:lvl2pPr marL="914400" lvl="1" indent="-381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Lato"/>
              <a:buChar char="○"/>
              <a:defRPr sz="24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2pPr>
            <a:lvl3pPr marL="1371600" lvl="2" indent="-381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Lato"/>
              <a:buChar char="■"/>
              <a:defRPr sz="24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3pPr>
            <a:lvl4pPr marL="1828800" lvl="3" indent="-381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Lato"/>
              <a:buChar char="●"/>
              <a:defRPr sz="24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4pPr>
            <a:lvl5pPr marL="2286000" lvl="4" indent="-381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Lato"/>
              <a:buChar char="○"/>
              <a:defRPr sz="24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5pPr>
            <a:lvl6pPr marL="2743200" lvl="5" indent="-381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Lato"/>
              <a:buChar char="■"/>
              <a:defRPr sz="24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6pPr>
            <a:lvl7pPr marL="3200400" lvl="6" indent="-381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Lato"/>
              <a:buChar char="●"/>
              <a:defRPr sz="24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7pPr>
            <a:lvl8pPr marL="3657600" lvl="7" indent="-381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Lato"/>
              <a:buChar char="○"/>
              <a:defRPr sz="24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8pPr>
            <a:lvl9pPr marL="4114800" lvl="8" indent="-381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Lato"/>
              <a:buChar char="■"/>
              <a:defRPr sz="24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80575" y="4696933"/>
            <a:ext cx="548700" cy="31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>
              <a:buNone/>
              <a:defRPr sz="1300">
                <a:solidFill>
                  <a:schemeClr val="accent6"/>
                </a:solidFill>
                <a:latin typeface="Lato"/>
                <a:ea typeface="Lato"/>
                <a:cs typeface="Lato"/>
                <a:sym typeface="Lato"/>
              </a:defRPr>
            </a:lvl1pPr>
            <a:lvl2pPr lvl="1" algn="r">
              <a:buNone/>
              <a:defRPr sz="1300">
                <a:solidFill>
                  <a:schemeClr val="accent6"/>
                </a:solidFill>
                <a:latin typeface="Lato"/>
                <a:ea typeface="Lato"/>
                <a:cs typeface="Lato"/>
                <a:sym typeface="Lato"/>
              </a:defRPr>
            </a:lvl2pPr>
            <a:lvl3pPr lvl="2" algn="r">
              <a:buNone/>
              <a:defRPr sz="1300">
                <a:solidFill>
                  <a:schemeClr val="accent6"/>
                </a:solidFill>
                <a:latin typeface="Lato"/>
                <a:ea typeface="Lato"/>
                <a:cs typeface="Lato"/>
                <a:sym typeface="Lato"/>
              </a:defRPr>
            </a:lvl3pPr>
            <a:lvl4pPr lvl="3" algn="r">
              <a:buNone/>
              <a:defRPr sz="1300">
                <a:solidFill>
                  <a:schemeClr val="accent6"/>
                </a:solidFill>
                <a:latin typeface="Lato"/>
                <a:ea typeface="Lato"/>
                <a:cs typeface="Lato"/>
                <a:sym typeface="Lato"/>
              </a:defRPr>
            </a:lvl4pPr>
            <a:lvl5pPr lvl="4" algn="r">
              <a:buNone/>
              <a:defRPr sz="1300">
                <a:solidFill>
                  <a:schemeClr val="accent6"/>
                </a:solidFill>
                <a:latin typeface="Lato"/>
                <a:ea typeface="Lato"/>
                <a:cs typeface="Lato"/>
                <a:sym typeface="Lato"/>
              </a:defRPr>
            </a:lvl5pPr>
            <a:lvl6pPr lvl="5" algn="r">
              <a:buNone/>
              <a:defRPr sz="1300">
                <a:solidFill>
                  <a:schemeClr val="accent6"/>
                </a:solidFill>
                <a:latin typeface="Lato"/>
                <a:ea typeface="Lato"/>
                <a:cs typeface="Lato"/>
                <a:sym typeface="Lato"/>
              </a:defRPr>
            </a:lvl6pPr>
            <a:lvl7pPr lvl="6" algn="r">
              <a:buNone/>
              <a:defRPr sz="1300">
                <a:solidFill>
                  <a:schemeClr val="accent6"/>
                </a:solidFill>
                <a:latin typeface="Lato"/>
                <a:ea typeface="Lato"/>
                <a:cs typeface="Lato"/>
                <a:sym typeface="Lato"/>
              </a:defRPr>
            </a:lvl7pPr>
            <a:lvl8pPr lvl="7" algn="r">
              <a:buNone/>
              <a:defRPr sz="1300">
                <a:solidFill>
                  <a:schemeClr val="accent6"/>
                </a:solidFill>
                <a:latin typeface="Lato"/>
                <a:ea typeface="Lato"/>
                <a:cs typeface="Lato"/>
                <a:sym typeface="Lato"/>
              </a:defRPr>
            </a:lvl8pPr>
            <a:lvl9pPr lvl="8" algn="r">
              <a:buNone/>
              <a:defRPr sz="1300">
                <a:solidFill>
                  <a:schemeClr val="accent6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‹№›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1" r:id="rId3"/>
    <p:sldLayoutId id="2147483652" r:id="rId4"/>
  </p:sldLayoutIdLst>
  <p:transition>
    <p:fade thruBlk="1"/>
  </p:transition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3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3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3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3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3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2"/>
          <p:cNvSpPr txBox="1">
            <a:spLocks noGrp="1"/>
          </p:cNvSpPr>
          <p:nvPr>
            <p:ph type="ctrTitle"/>
          </p:nvPr>
        </p:nvSpPr>
        <p:spPr>
          <a:xfrm>
            <a:off x="600619" y="591954"/>
            <a:ext cx="7799965" cy="163829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/>
            <a:r>
              <a:rPr lang="uk-UA" sz="3600" dirty="0" smtClean="0"/>
              <a:t>Лекція. </a:t>
            </a:r>
            <a:r>
              <a:rPr lang="uk-UA" sz="3600" dirty="0" smtClean="0"/>
              <a:t>Класичні концепції конфлікту у ХХ ст. </a:t>
            </a:r>
            <a:endParaRPr sz="3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15"/>
          <p:cNvSpPr txBox="1">
            <a:spLocks noGrp="1"/>
          </p:cNvSpPr>
          <p:nvPr>
            <p:ph type="ctrTitle"/>
          </p:nvPr>
        </p:nvSpPr>
        <p:spPr>
          <a:xfrm>
            <a:off x="685800" y="1583342"/>
            <a:ext cx="7772400" cy="1159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uk-UA" sz="3200" b="1" dirty="0">
                <a:solidFill>
                  <a:srgbClr val="FF9715"/>
                </a:solidFill>
              </a:rPr>
              <a:t>2</a:t>
            </a:r>
            <a:r>
              <a:rPr lang="en" sz="3200" b="1" dirty="0" smtClean="0">
                <a:solidFill>
                  <a:srgbClr val="FF9715"/>
                </a:solidFill>
              </a:rPr>
              <a:t>.</a:t>
            </a:r>
            <a:endParaRPr sz="3200" b="1" dirty="0">
              <a:solidFill>
                <a:srgbClr val="FF9715"/>
              </a:solidFill>
            </a:endParaRPr>
          </a:p>
          <a:p>
            <a:pPr lvl="0">
              <a:spcBef>
                <a:spcPts val="600"/>
              </a:spcBef>
              <a:buClr>
                <a:srgbClr val="677480"/>
              </a:buClr>
              <a:buSzPts val="1100"/>
            </a:pPr>
            <a:r>
              <a:rPr lang="uk-UA" sz="3200" dirty="0" smtClean="0">
                <a:solidFill>
                  <a:schemeClr val="bg1"/>
                </a:solidFill>
                <a:sym typeface="Lato"/>
              </a:rPr>
              <a:t>Класична концепція конфлікту </a:t>
            </a:r>
            <a:br>
              <a:rPr lang="uk-UA" sz="3200" dirty="0" smtClean="0">
                <a:solidFill>
                  <a:schemeClr val="bg1"/>
                </a:solidFill>
                <a:sym typeface="Lato"/>
              </a:rPr>
            </a:br>
            <a:r>
              <a:rPr lang="uk-UA" sz="3200" dirty="0" smtClean="0">
                <a:solidFill>
                  <a:schemeClr val="bg1"/>
                </a:solidFill>
                <a:sym typeface="Lato"/>
              </a:rPr>
              <a:t>Л. Козера</a:t>
            </a:r>
            <a:endParaRPr lang="uk-UA" sz="3200" dirty="0">
              <a:solidFill>
                <a:schemeClr val="bg1"/>
              </a:solidFill>
              <a:sym typeface="Lato"/>
            </a:endParaRPr>
          </a:p>
        </p:txBody>
      </p:sp>
      <p:sp>
        <p:nvSpPr>
          <p:cNvPr id="113" name="Google Shape;113;p15"/>
          <p:cNvSpPr txBox="1">
            <a:spLocks noGrp="1"/>
          </p:cNvSpPr>
          <p:nvPr>
            <p:ph type="sldNum" idx="12"/>
          </p:nvPr>
        </p:nvSpPr>
        <p:spPr>
          <a:xfrm>
            <a:off x="-125" y="4830281"/>
            <a:ext cx="9144000" cy="313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10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25228627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17"/>
          <p:cNvSpPr txBox="1">
            <a:spLocks noGrp="1"/>
          </p:cNvSpPr>
          <p:nvPr>
            <p:ph type="body" idx="1"/>
          </p:nvPr>
        </p:nvSpPr>
        <p:spPr>
          <a:xfrm>
            <a:off x="52039" y="118017"/>
            <a:ext cx="6660995" cy="5025483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 algn="just"/>
            <a:r>
              <a:rPr lang="uk-UA" sz="2000" dirty="0" smtClean="0">
                <a:solidFill>
                  <a:srgbClr val="2185C5"/>
                </a:solidFill>
                <a:latin typeface="Arial" panose="020B0604020202020204" pitchFamily="34" charset="0"/>
              </a:rPr>
              <a:t>Інший класик </a:t>
            </a:r>
            <a:r>
              <a:rPr lang="uk-UA" sz="2000" dirty="0">
                <a:solidFill>
                  <a:srgbClr val="2185C5"/>
                </a:solidFill>
                <a:latin typeface="Arial" panose="020B0604020202020204" pitchFamily="34" charset="0"/>
              </a:rPr>
              <a:t>конфліктології </a:t>
            </a:r>
            <a:r>
              <a:rPr lang="uk-UA" sz="2000" dirty="0" smtClean="0">
                <a:solidFill>
                  <a:srgbClr val="2185C5"/>
                </a:solidFill>
                <a:latin typeface="Arial" panose="020B0604020202020204" pitchFamily="34" charset="0"/>
              </a:rPr>
              <a:t>- американський </a:t>
            </a:r>
            <a:r>
              <a:rPr lang="uk-UA" sz="2000" dirty="0">
                <a:solidFill>
                  <a:srgbClr val="2185C5"/>
                </a:solidFill>
                <a:latin typeface="Arial" panose="020B0604020202020204" pitchFamily="34" charset="0"/>
              </a:rPr>
              <a:t>вчений </a:t>
            </a:r>
            <a:r>
              <a:rPr lang="uk-UA" sz="2000" dirty="0" smtClean="0">
                <a:solidFill>
                  <a:srgbClr val="2185C5"/>
                </a:solidFill>
                <a:latin typeface="Arial" panose="020B0604020202020204" pitchFamily="34" charset="0"/>
              </a:rPr>
              <a:t>Льюїс </a:t>
            </a:r>
            <a:r>
              <a:rPr lang="uk-UA" sz="2000" dirty="0">
                <a:solidFill>
                  <a:srgbClr val="2185C5"/>
                </a:solidFill>
                <a:latin typeface="Arial" panose="020B0604020202020204" pitchFamily="34" charset="0"/>
              </a:rPr>
              <a:t>Козер (1913-2003 рр</a:t>
            </a:r>
            <a:r>
              <a:rPr lang="uk-UA" sz="2000" dirty="0" smtClean="0">
                <a:solidFill>
                  <a:srgbClr val="2185C5"/>
                </a:solidFill>
                <a:latin typeface="Arial" panose="020B0604020202020204" pitchFamily="34" charset="0"/>
              </a:rPr>
              <a:t>.). Він видав </a:t>
            </a:r>
            <a:r>
              <a:rPr lang="uk-UA" sz="2000" dirty="0">
                <a:solidFill>
                  <a:srgbClr val="2185C5"/>
                </a:solidFill>
                <a:latin typeface="Arial" panose="020B0604020202020204" pitchFamily="34" charset="0"/>
              </a:rPr>
              <a:t>дві книги </a:t>
            </a:r>
            <a:r>
              <a:rPr lang="uk-UA" sz="2000" dirty="0" smtClean="0">
                <a:solidFill>
                  <a:srgbClr val="2185C5"/>
                </a:solidFill>
                <a:latin typeface="Arial" panose="020B0604020202020204" pitchFamily="34" charset="0"/>
              </a:rPr>
              <a:t>«</a:t>
            </a:r>
            <a:r>
              <a:rPr lang="uk-UA" sz="2000" dirty="0">
                <a:solidFill>
                  <a:srgbClr val="2185C5"/>
                </a:solidFill>
                <a:latin typeface="Arial" panose="020B0604020202020204" pitchFamily="34" charset="0"/>
              </a:rPr>
              <a:t>Функції соціального конфлікту» (1956 р.), «</a:t>
            </a:r>
            <a:r>
              <a:rPr lang="uk-UA" sz="2000" dirty="0" smtClean="0">
                <a:solidFill>
                  <a:srgbClr val="2185C5"/>
                </a:solidFill>
                <a:latin typeface="Arial" panose="020B0604020202020204" pitchFamily="34" charset="0"/>
              </a:rPr>
              <a:t>Подальші дослідження </a:t>
            </a:r>
            <a:r>
              <a:rPr lang="uk-UA" sz="2000" dirty="0">
                <a:solidFill>
                  <a:srgbClr val="2185C5"/>
                </a:solidFill>
                <a:latin typeface="Arial" panose="020B0604020202020204" pitchFamily="34" charset="0"/>
              </a:rPr>
              <a:t>соціального конфлікту» (1967 р</a:t>
            </a:r>
            <a:r>
              <a:rPr lang="uk-UA" sz="2000" dirty="0" smtClean="0">
                <a:solidFill>
                  <a:srgbClr val="2185C5"/>
                </a:solidFill>
                <a:latin typeface="Arial" panose="020B0604020202020204" pitchFamily="34" charset="0"/>
              </a:rPr>
              <a:t>.), які і принесли йому визнання.</a:t>
            </a:r>
          </a:p>
          <a:p>
            <a:pPr lvl="0" algn="just"/>
            <a:r>
              <a:rPr lang="uk-UA" sz="2000" dirty="0" smtClean="0">
                <a:solidFill>
                  <a:srgbClr val="2185C5"/>
                </a:solidFill>
                <a:latin typeface="Arial" panose="020B0604020202020204" pitchFamily="34" charset="0"/>
              </a:rPr>
              <a:t>Із </a:t>
            </a:r>
            <a:r>
              <a:rPr lang="uk-UA" sz="2000" dirty="0">
                <a:solidFill>
                  <a:srgbClr val="2185C5"/>
                </a:solidFill>
                <a:latin typeface="Arial" panose="020B0604020202020204" pitchFamily="34" charset="0"/>
              </a:rPr>
              <a:t>усіх </a:t>
            </a:r>
            <a:r>
              <a:rPr lang="uk-UA" sz="2000" dirty="0" smtClean="0">
                <a:solidFill>
                  <a:srgbClr val="2185C5"/>
                </a:solidFill>
                <a:latin typeface="Arial" panose="020B0604020202020204" pitchFamily="34" charset="0"/>
              </a:rPr>
              <a:t>класиків </a:t>
            </a:r>
            <a:r>
              <a:rPr lang="uk-UA" sz="2000" dirty="0">
                <a:solidFill>
                  <a:srgbClr val="2185C5"/>
                </a:solidFill>
                <a:latin typeface="Arial" panose="020B0604020202020204" pitchFamily="34" charset="0"/>
              </a:rPr>
              <a:t>конфліктології Л.Козер розвиває найбільш багатоаспектний і </a:t>
            </a:r>
            <a:r>
              <a:rPr lang="uk-UA" sz="2000" dirty="0" smtClean="0">
                <a:solidFill>
                  <a:srgbClr val="2185C5"/>
                </a:solidFill>
                <a:latin typeface="Arial" panose="020B0604020202020204" pitchFamily="34" charset="0"/>
              </a:rPr>
              <a:t>загальний </a:t>
            </a:r>
            <a:r>
              <a:rPr lang="uk-UA" sz="2000" dirty="0">
                <a:solidFill>
                  <a:srgbClr val="2185C5"/>
                </a:solidFill>
                <a:latin typeface="Arial" panose="020B0604020202020204" pitchFamily="34" charset="0"/>
              </a:rPr>
              <a:t>погляд на конфлікти: він пише про умови та фактори </a:t>
            </a:r>
            <a:r>
              <a:rPr lang="uk-UA" sz="2000" dirty="0" smtClean="0">
                <a:solidFill>
                  <a:srgbClr val="2185C5"/>
                </a:solidFill>
                <a:latin typeface="Arial" panose="020B0604020202020204" pitchFamily="34" charset="0"/>
              </a:rPr>
              <a:t>виникнення </a:t>
            </a:r>
            <a:r>
              <a:rPr lang="uk-UA" sz="2000" dirty="0">
                <a:solidFill>
                  <a:srgbClr val="2185C5"/>
                </a:solidFill>
                <a:latin typeface="Arial" panose="020B0604020202020204" pitchFamily="34" charset="0"/>
              </a:rPr>
              <a:t>конфліктів, їх гостроту, тривалість і функції. </a:t>
            </a:r>
            <a:endParaRPr lang="uk-UA" sz="2000" dirty="0" smtClean="0">
              <a:solidFill>
                <a:srgbClr val="2185C5"/>
              </a:solidFill>
              <a:latin typeface="Arial" panose="020B0604020202020204" pitchFamily="34" charset="0"/>
            </a:endParaRPr>
          </a:p>
          <a:p>
            <a:pPr lvl="0" algn="just"/>
            <a:r>
              <a:rPr lang="uk-UA" sz="2000" dirty="0" smtClean="0">
                <a:solidFill>
                  <a:srgbClr val="2185C5"/>
                </a:solidFill>
                <a:latin typeface="Arial" panose="020B0604020202020204" pitchFamily="34" charset="0"/>
              </a:rPr>
              <a:t>Саме </a:t>
            </a:r>
            <a:r>
              <a:rPr lang="uk-UA" sz="2000" dirty="0">
                <a:solidFill>
                  <a:srgbClr val="2185C5"/>
                </a:solidFill>
                <a:latin typeface="Arial" panose="020B0604020202020204" pitchFamily="34" charset="0"/>
              </a:rPr>
              <a:t>останні </a:t>
            </a:r>
            <a:r>
              <a:rPr lang="uk-UA" sz="2000" dirty="0" smtClean="0">
                <a:solidFill>
                  <a:srgbClr val="2185C5"/>
                </a:solidFill>
                <a:latin typeface="Arial" panose="020B0604020202020204" pitchFamily="34" charset="0"/>
              </a:rPr>
              <a:t>зайняли </a:t>
            </a:r>
            <a:r>
              <a:rPr lang="uk-UA" sz="2000" dirty="0">
                <a:solidFill>
                  <a:srgbClr val="2185C5"/>
                </a:solidFill>
                <a:latin typeface="Arial" panose="020B0604020202020204" pitchFamily="34" charset="0"/>
              </a:rPr>
              <a:t>домінуюче місце в теоретичній системі Л.Козера, що дало підґрунтя </a:t>
            </a:r>
            <a:r>
              <a:rPr lang="uk-UA" sz="2000" dirty="0" smtClean="0">
                <a:solidFill>
                  <a:srgbClr val="2185C5"/>
                </a:solidFill>
                <a:latin typeface="Arial" panose="020B0604020202020204" pitchFamily="34" charset="0"/>
              </a:rPr>
              <a:t>для </a:t>
            </a:r>
            <a:r>
              <a:rPr lang="uk-UA" sz="2000" dirty="0">
                <a:solidFill>
                  <a:srgbClr val="2185C5"/>
                </a:solidFill>
                <a:latin typeface="Arial" panose="020B0604020202020204" pitchFamily="34" charset="0"/>
              </a:rPr>
              <a:t>позначення всієї його концепції як «конфліктного функціоналізму».</a:t>
            </a:r>
          </a:p>
        </p:txBody>
      </p:sp>
      <p:sp>
        <p:nvSpPr>
          <p:cNvPr id="126" name="Google Shape;126;p17"/>
          <p:cNvSpPr txBox="1">
            <a:spLocks noGrp="1"/>
          </p:cNvSpPr>
          <p:nvPr>
            <p:ph type="sldNum" idx="12"/>
          </p:nvPr>
        </p:nvSpPr>
        <p:spPr>
          <a:xfrm>
            <a:off x="8480575" y="4696933"/>
            <a:ext cx="548700" cy="313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11</a:t>
            </a:fld>
            <a:endParaRPr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27911" y="120806"/>
            <a:ext cx="2201364" cy="30015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384068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17"/>
          <p:cNvSpPr txBox="1">
            <a:spLocks noGrp="1"/>
          </p:cNvSpPr>
          <p:nvPr>
            <p:ph type="body" idx="1"/>
          </p:nvPr>
        </p:nvSpPr>
        <p:spPr>
          <a:xfrm>
            <a:off x="594731" y="282498"/>
            <a:ext cx="7798419" cy="441443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 algn="just"/>
            <a:r>
              <a:rPr lang="uk-UA" sz="2000" dirty="0">
                <a:solidFill>
                  <a:srgbClr val="2185C5"/>
                </a:solidFill>
                <a:latin typeface="Arial" panose="020B0604020202020204" pitchFamily="34" charset="0"/>
              </a:rPr>
              <a:t>На його думку, визнання конфлікту в якості невід’ємної </a:t>
            </a:r>
            <a:r>
              <a:rPr lang="uk-UA" sz="2000" dirty="0" smtClean="0">
                <a:solidFill>
                  <a:srgbClr val="2185C5"/>
                </a:solidFill>
                <a:latin typeface="Arial" panose="020B0604020202020204" pitchFamily="34" charset="0"/>
              </a:rPr>
              <a:t>характеристики </a:t>
            </a:r>
            <a:r>
              <a:rPr lang="uk-UA" sz="2000" dirty="0">
                <a:solidFill>
                  <a:srgbClr val="2185C5"/>
                </a:solidFill>
                <a:latin typeface="Arial" panose="020B0604020202020204" pitchFamily="34" charset="0"/>
              </a:rPr>
              <a:t>соціальних відносин ніяк не суперечить завданню із </a:t>
            </a:r>
            <a:r>
              <a:rPr lang="uk-UA" sz="2000" dirty="0" smtClean="0">
                <a:solidFill>
                  <a:srgbClr val="2185C5"/>
                </a:solidFill>
                <a:latin typeface="Arial" panose="020B0604020202020204" pitchFamily="34" charset="0"/>
              </a:rPr>
              <a:t>забезпечення </a:t>
            </a:r>
            <a:r>
              <a:rPr lang="uk-UA" sz="2000" dirty="0">
                <a:solidFill>
                  <a:srgbClr val="2185C5"/>
                </a:solidFill>
                <a:latin typeface="Arial" panose="020B0604020202020204" pitchFamily="34" charset="0"/>
              </a:rPr>
              <a:t>стабільності та стійкості існуючої соціальної системи. </a:t>
            </a:r>
          </a:p>
          <a:p>
            <a:pPr lvl="0" algn="just"/>
            <a:r>
              <a:rPr lang="uk-UA" sz="2000" dirty="0">
                <a:solidFill>
                  <a:srgbClr val="2185C5"/>
                </a:solidFill>
                <a:latin typeface="Arial" panose="020B0604020202020204" pitchFamily="34" charset="0"/>
              </a:rPr>
              <a:t>Дослідницькі інтереси Л.Козера фокусуються не стільки навколо аналізу </a:t>
            </a:r>
            <a:r>
              <a:rPr lang="uk-UA" sz="2000" dirty="0" smtClean="0">
                <a:solidFill>
                  <a:srgbClr val="2185C5"/>
                </a:solidFill>
                <a:latin typeface="Arial" panose="020B0604020202020204" pitchFamily="34" charset="0"/>
              </a:rPr>
              <a:t>джерел </a:t>
            </a:r>
            <a:r>
              <a:rPr lang="uk-UA" sz="2000" dirty="0">
                <a:solidFill>
                  <a:srgbClr val="2185C5"/>
                </a:solidFill>
                <a:latin typeface="Arial" panose="020B0604020202020204" pitchFamily="34" charset="0"/>
              </a:rPr>
              <a:t>конфлікту та його виникнення в соціальних системах, скільки на його </a:t>
            </a:r>
            <a:r>
              <a:rPr lang="uk-UA" sz="2000" dirty="0" smtClean="0">
                <a:solidFill>
                  <a:srgbClr val="2185C5"/>
                </a:solidFill>
                <a:latin typeface="Arial" panose="020B0604020202020204" pitchFamily="34" charset="0"/>
              </a:rPr>
              <a:t>функціях</a:t>
            </a:r>
            <a:r>
              <a:rPr lang="uk-UA" sz="2000" dirty="0">
                <a:solidFill>
                  <a:srgbClr val="2185C5"/>
                </a:solidFill>
                <a:latin typeface="Arial" panose="020B0604020202020204" pitchFamily="34" charset="0"/>
              </a:rPr>
              <a:t>. </a:t>
            </a:r>
            <a:endParaRPr lang="uk-UA" sz="2000" dirty="0" smtClean="0">
              <a:solidFill>
                <a:srgbClr val="2185C5"/>
              </a:solidFill>
              <a:latin typeface="Arial" panose="020B0604020202020204" pitchFamily="34" charset="0"/>
            </a:endParaRPr>
          </a:p>
          <a:p>
            <a:pPr lvl="0" algn="just"/>
            <a:r>
              <a:rPr lang="uk-UA" sz="2000" dirty="0" smtClean="0">
                <a:solidFill>
                  <a:srgbClr val="2185C5"/>
                </a:solidFill>
                <a:latin typeface="Arial" panose="020B0604020202020204" pitchFamily="34" charset="0"/>
              </a:rPr>
              <a:t>Його </a:t>
            </a:r>
            <a:r>
              <a:rPr lang="uk-UA" sz="2000" dirty="0">
                <a:solidFill>
                  <a:srgbClr val="2185C5"/>
                </a:solidFill>
                <a:latin typeface="Arial" panose="020B0604020202020204" pitchFamily="34" charset="0"/>
              </a:rPr>
              <a:t>перша велика праця, що присвячена проблемам </a:t>
            </a:r>
            <a:r>
              <a:rPr lang="uk-UA" sz="2000" dirty="0" smtClean="0">
                <a:solidFill>
                  <a:srgbClr val="2185C5"/>
                </a:solidFill>
                <a:latin typeface="Arial" panose="020B0604020202020204" pitchFamily="34" charset="0"/>
              </a:rPr>
              <a:t>конфліктів («</a:t>
            </a:r>
            <a:r>
              <a:rPr lang="uk-UA" sz="2000" dirty="0">
                <a:solidFill>
                  <a:srgbClr val="2185C5"/>
                </a:solidFill>
                <a:latin typeface="Arial" panose="020B0604020202020204" pitchFamily="34" charset="0"/>
              </a:rPr>
              <a:t>Функції соціального конфлікту»), відіграла історичну роль в </a:t>
            </a:r>
            <a:r>
              <a:rPr lang="uk-UA" sz="2000" dirty="0" smtClean="0">
                <a:solidFill>
                  <a:srgbClr val="2185C5"/>
                </a:solidFill>
                <a:latin typeface="Arial" panose="020B0604020202020204" pitchFamily="34" charset="0"/>
              </a:rPr>
              <a:t>оформленні не тільки соціології конфлікту, а й конфліктології загалом.</a:t>
            </a:r>
            <a:endParaRPr lang="uk-UA" sz="2000" dirty="0">
              <a:solidFill>
                <a:srgbClr val="2185C5"/>
              </a:solidFill>
              <a:latin typeface="Arial" panose="020B0604020202020204" pitchFamily="34" charset="0"/>
            </a:endParaRPr>
          </a:p>
        </p:txBody>
      </p:sp>
      <p:sp>
        <p:nvSpPr>
          <p:cNvPr id="126" name="Google Shape;126;p17"/>
          <p:cNvSpPr txBox="1">
            <a:spLocks noGrp="1"/>
          </p:cNvSpPr>
          <p:nvPr>
            <p:ph type="sldNum" idx="12"/>
          </p:nvPr>
        </p:nvSpPr>
        <p:spPr>
          <a:xfrm>
            <a:off x="8480575" y="4696933"/>
            <a:ext cx="548700" cy="313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12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05134668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17"/>
          <p:cNvSpPr txBox="1">
            <a:spLocks noGrp="1"/>
          </p:cNvSpPr>
          <p:nvPr>
            <p:ph type="body" idx="1"/>
          </p:nvPr>
        </p:nvSpPr>
        <p:spPr>
          <a:xfrm>
            <a:off x="594731" y="282498"/>
            <a:ext cx="7798419" cy="441443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 algn="just"/>
            <a:r>
              <a:rPr lang="uk-UA" sz="2000" dirty="0">
                <a:solidFill>
                  <a:srgbClr val="FF9715"/>
                </a:solidFill>
                <a:latin typeface="Arial" panose="020B0604020202020204" pitchFamily="34" charset="0"/>
              </a:rPr>
              <a:t>Фундаментальні положення теорії Козера </a:t>
            </a:r>
            <a:endParaRPr lang="uk-UA" sz="2000" dirty="0" smtClean="0">
              <a:solidFill>
                <a:srgbClr val="FF9715"/>
              </a:solidFill>
              <a:latin typeface="Arial" panose="020B0604020202020204" pitchFamily="34" charset="0"/>
            </a:endParaRPr>
          </a:p>
          <a:p>
            <a:pPr lvl="0" algn="just"/>
            <a:r>
              <a:rPr lang="uk-UA" sz="2000" dirty="0" smtClean="0">
                <a:solidFill>
                  <a:srgbClr val="2185C5"/>
                </a:solidFill>
                <a:latin typeface="Arial" panose="020B0604020202020204" pitchFamily="34" charset="0"/>
              </a:rPr>
              <a:t>постійне </a:t>
            </a:r>
            <a:r>
              <a:rPr lang="uk-UA" sz="2000" dirty="0">
                <a:solidFill>
                  <a:srgbClr val="2185C5"/>
                </a:solidFill>
                <a:latin typeface="Arial" panose="020B0604020202020204" pitchFamily="34" charset="0"/>
              </a:rPr>
              <a:t>джерело конфлікту - непереборний дефіцит ресурсів, влади, цінностей, престижу, який існує завжди в </a:t>
            </a:r>
            <a:r>
              <a:rPr lang="uk-UA" sz="2000" dirty="0" smtClean="0">
                <a:solidFill>
                  <a:srgbClr val="2185C5"/>
                </a:solidFill>
                <a:latin typeface="Arial" panose="020B0604020202020204" pitchFamily="34" charset="0"/>
              </a:rPr>
              <a:t>будь-якому </a:t>
            </a:r>
            <a:r>
              <a:rPr lang="uk-UA" sz="2000" dirty="0">
                <a:solidFill>
                  <a:srgbClr val="2185C5"/>
                </a:solidFill>
                <a:latin typeface="Arial" panose="020B0604020202020204" pitchFamily="34" charset="0"/>
              </a:rPr>
              <a:t>суспільстві; </a:t>
            </a:r>
            <a:endParaRPr lang="uk-UA" sz="2000" dirty="0" smtClean="0">
              <a:solidFill>
                <a:srgbClr val="2185C5"/>
              </a:solidFill>
              <a:latin typeface="Arial" panose="020B0604020202020204" pitchFamily="34" charset="0"/>
            </a:endParaRPr>
          </a:p>
          <a:p>
            <a:pPr lvl="0" algn="just"/>
            <a:r>
              <a:rPr lang="uk-UA" sz="2000" dirty="0" smtClean="0">
                <a:solidFill>
                  <a:srgbClr val="2185C5"/>
                </a:solidFill>
                <a:latin typeface="Arial" panose="020B0604020202020204" pitchFamily="34" charset="0"/>
              </a:rPr>
              <a:t>роль </a:t>
            </a:r>
            <a:r>
              <a:rPr lang="uk-UA" sz="2000" dirty="0">
                <a:solidFill>
                  <a:srgbClr val="2185C5"/>
                </a:solidFill>
                <a:latin typeface="Arial" panose="020B0604020202020204" pitchFamily="34" charset="0"/>
              </a:rPr>
              <a:t>конфлікту в тоталітарному (закритому) і в відкритому суспільстві </a:t>
            </a:r>
            <a:r>
              <a:rPr lang="uk-UA" sz="2000" dirty="0" smtClean="0">
                <a:solidFill>
                  <a:srgbClr val="2185C5"/>
                </a:solidFill>
                <a:latin typeface="Arial" panose="020B0604020202020204" pitchFamily="34" charset="0"/>
              </a:rPr>
              <a:t>різна</a:t>
            </a:r>
            <a:r>
              <a:rPr lang="en-US" sz="2000" dirty="0" smtClean="0">
                <a:solidFill>
                  <a:srgbClr val="2185C5"/>
                </a:solidFill>
                <a:latin typeface="Arial" panose="020B0604020202020204" pitchFamily="34" charset="0"/>
              </a:rPr>
              <a:t>;</a:t>
            </a:r>
            <a:endParaRPr lang="uk-UA" sz="2000" dirty="0" smtClean="0">
              <a:solidFill>
                <a:srgbClr val="2185C5"/>
              </a:solidFill>
              <a:latin typeface="Arial" panose="020B0604020202020204" pitchFamily="34" charset="0"/>
            </a:endParaRPr>
          </a:p>
          <a:p>
            <a:pPr lvl="0" algn="just"/>
            <a:r>
              <a:rPr lang="uk-UA" sz="2000" dirty="0" smtClean="0">
                <a:solidFill>
                  <a:srgbClr val="2185C5"/>
                </a:solidFill>
                <a:latin typeface="Arial" panose="020B0604020202020204" pitchFamily="34" charset="0"/>
              </a:rPr>
              <a:t>будь-який </a:t>
            </a:r>
            <a:r>
              <a:rPr lang="uk-UA" sz="2000" dirty="0">
                <a:solidFill>
                  <a:srgbClr val="2185C5"/>
                </a:solidFill>
                <a:latin typeface="Arial" panose="020B0604020202020204" pitchFamily="34" charset="0"/>
              </a:rPr>
              <a:t>конфлікт має і конструктивні і деструктивні функції, завдання – нейтралізувати руйнівні функції</a:t>
            </a:r>
          </a:p>
        </p:txBody>
      </p:sp>
      <p:sp>
        <p:nvSpPr>
          <p:cNvPr id="126" name="Google Shape;126;p17"/>
          <p:cNvSpPr txBox="1">
            <a:spLocks noGrp="1"/>
          </p:cNvSpPr>
          <p:nvPr>
            <p:ph type="sldNum" idx="12"/>
          </p:nvPr>
        </p:nvSpPr>
        <p:spPr>
          <a:xfrm>
            <a:off x="8480575" y="4696933"/>
            <a:ext cx="548700" cy="313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13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38277042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17"/>
          <p:cNvSpPr txBox="1">
            <a:spLocks noGrp="1"/>
          </p:cNvSpPr>
          <p:nvPr>
            <p:ph type="body" idx="1"/>
          </p:nvPr>
        </p:nvSpPr>
        <p:spPr>
          <a:xfrm>
            <a:off x="594731" y="282498"/>
            <a:ext cx="7798419" cy="441443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114300" lvl="0" indent="0" algn="just">
              <a:buNone/>
            </a:pPr>
            <a:r>
              <a:rPr lang="uk-UA" sz="2000" dirty="0">
                <a:solidFill>
                  <a:srgbClr val="FF9715"/>
                </a:solidFill>
                <a:latin typeface="Arial" panose="020B0604020202020204" pitchFamily="34" charset="0"/>
              </a:rPr>
              <a:t>Фундаментальні положення теорії Козера </a:t>
            </a:r>
            <a:endParaRPr lang="uk-UA" sz="2000" dirty="0" smtClean="0">
              <a:solidFill>
                <a:srgbClr val="FF9715"/>
              </a:solidFill>
              <a:latin typeface="Arial" panose="020B0604020202020204" pitchFamily="34" charset="0"/>
            </a:endParaRPr>
          </a:p>
          <a:p>
            <a:pPr lvl="0" algn="just"/>
            <a:r>
              <a:rPr lang="uk-UA" sz="2000" b="1" dirty="0">
                <a:solidFill>
                  <a:srgbClr val="2185C5"/>
                </a:solidFill>
              </a:rPr>
              <a:t>Розглядаючи причини конфлікту він </a:t>
            </a:r>
            <a:r>
              <a:rPr lang="uk-UA" sz="2000" b="1" dirty="0" smtClean="0">
                <a:solidFill>
                  <a:srgbClr val="2185C5"/>
                </a:solidFill>
              </a:rPr>
              <a:t>виділяє наступні: </a:t>
            </a:r>
          </a:p>
          <a:p>
            <a:pPr lvl="0" algn="just"/>
            <a:r>
              <a:rPr lang="uk-UA" sz="1800" dirty="0">
                <a:solidFill>
                  <a:srgbClr val="2185C5"/>
                </a:solidFill>
                <a:latin typeface="Arial" panose="020B0604020202020204" pitchFamily="34" charset="0"/>
              </a:rPr>
              <a:t>чим більше групи сумніваються у законності існуючого розподілу дефіцитних ресурсів, тим імовірніше, що вони змушені будуть розпочати конфлікт; </a:t>
            </a:r>
            <a:endParaRPr lang="uk-UA" sz="1800" dirty="0" smtClean="0">
              <a:solidFill>
                <a:srgbClr val="2185C5"/>
              </a:solidFill>
              <a:latin typeface="Arial" panose="020B0604020202020204" pitchFamily="34" charset="0"/>
            </a:endParaRPr>
          </a:p>
          <a:p>
            <a:pPr lvl="0" algn="just"/>
            <a:r>
              <a:rPr lang="uk-UA" sz="1800" dirty="0" smtClean="0">
                <a:solidFill>
                  <a:srgbClr val="2185C5"/>
                </a:solidFill>
                <a:latin typeface="Arial" panose="020B0604020202020204" pitchFamily="34" charset="0"/>
              </a:rPr>
              <a:t>чим </a:t>
            </a:r>
            <a:r>
              <a:rPr lang="uk-UA" sz="1800" dirty="0">
                <a:solidFill>
                  <a:srgbClr val="2185C5"/>
                </a:solidFill>
                <a:latin typeface="Arial" panose="020B0604020202020204" pitchFamily="34" charset="0"/>
              </a:rPr>
              <a:t>менше каналів, через які групи можуть виразити своє </a:t>
            </a:r>
            <a:r>
              <a:rPr lang="uk-UA" sz="1800" dirty="0" smtClean="0">
                <a:solidFill>
                  <a:srgbClr val="2185C5"/>
                </a:solidFill>
                <a:latin typeface="Arial" panose="020B0604020202020204" pitchFamily="34" charset="0"/>
              </a:rPr>
              <a:t> незадоволення </a:t>
            </a:r>
            <a:r>
              <a:rPr lang="uk-UA" sz="1800" dirty="0">
                <a:solidFill>
                  <a:srgbClr val="2185C5"/>
                </a:solidFill>
                <a:latin typeface="Arial" panose="020B0604020202020204" pitchFamily="34" charset="0"/>
              </a:rPr>
              <a:t>у зв’язку з розподілом дефіцитних ресурсів, тим </a:t>
            </a:r>
            <a:r>
              <a:rPr lang="uk-UA" sz="1800" dirty="0" smtClean="0">
                <a:solidFill>
                  <a:srgbClr val="2185C5"/>
                </a:solidFill>
                <a:latin typeface="Arial" panose="020B0604020202020204" pitchFamily="34" charset="0"/>
              </a:rPr>
              <a:t> більш </a:t>
            </a:r>
            <a:r>
              <a:rPr lang="uk-UA" sz="1800" dirty="0">
                <a:solidFill>
                  <a:srgbClr val="2185C5"/>
                </a:solidFill>
                <a:latin typeface="Arial" panose="020B0604020202020204" pitchFamily="34" charset="0"/>
              </a:rPr>
              <a:t>імовірно, що вони засумніваються у </a:t>
            </a:r>
            <a:r>
              <a:rPr lang="uk-UA" sz="1800" dirty="0" smtClean="0">
                <a:solidFill>
                  <a:srgbClr val="2185C5"/>
                </a:solidFill>
                <a:latin typeface="Arial" panose="020B0604020202020204" pitchFamily="34" charset="0"/>
              </a:rPr>
              <a:t>законності такого розподілу; </a:t>
            </a:r>
            <a:endParaRPr lang="uk-UA" sz="1800" dirty="0">
              <a:solidFill>
                <a:srgbClr val="2185C5"/>
              </a:solidFill>
              <a:latin typeface="Arial" panose="020B0604020202020204" pitchFamily="34" charset="0"/>
            </a:endParaRPr>
          </a:p>
        </p:txBody>
      </p:sp>
      <p:sp>
        <p:nvSpPr>
          <p:cNvPr id="126" name="Google Shape;126;p17"/>
          <p:cNvSpPr txBox="1">
            <a:spLocks noGrp="1"/>
          </p:cNvSpPr>
          <p:nvPr>
            <p:ph type="sldNum" idx="12"/>
          </p:nvPr>
        </p:nvSpPr>
        <p:spPr>
          <a:xfrm>
            <a:off x="8480575" y="4696933"/>
            <a:ext cx="548700" cy="313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14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97558124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17"/>
          <p:cNvSpPr txBox="1">
            <a:spLocks noGrp="1"/>
          </p:cNvSpPr>
          <p:nvPr>
            <p:ph type="body" idx="1"/>
          </p:nvPr>
        </p:nvSpPr>
        <p:spPr>
          <a:xfrm>
            <a:off x="594731" y="282498"/>
            <a:ext cx="7798419" cy="441443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114300" lvl="0" indent="0" algn="just">
              <a:buNone/>
            </a:pPr>
            <a:r>
              <a:rPr lang="uk-UA" sz="2000" dirty="0">
                <a:solidFill>
                  <a:srgbClr val="FF9715"/>
                </a:solidFill>
                <a:latin typeface="Arial" panose="020B0604020202020204" pitchFamily="34" charset="0"/>
              </a:rPr>
              <a:t>Фундаментальні положення теорії Козера </a:t>
            </a:r>
            <a:endParaRPr lang="uk-UA" sz="2000" dirty="0" smtClean="0">
              <a:solidFill>
                <a:srgbClr val="FF9715"/>
              </a:solidFill>
              <a:latin typeface="Arial" panose="020B0604020202020204" pitchFamily="34" charset="0"/>
            </a:endParaRPr>
          </a:p>
          <a:p>
            <a:pPr lvl="0" algn="just"/>
            <a:r>
              <a:rPr lang="uk-UA" sz="2000" b="1" dirty="0">
                <a:solidFill>
                  <a:srgbClr val="2185C5"/>
                </a:solidFill>
              </a:rPr>
              <a:t>Розглядаючи причини конфлікту він </a:t>
            </a:r>
            <a:r>
              <a:rPr lang="uk-UA" sz="2000" b="1" dirty="0" smtClean="0">
                <a:solidFill>
                  <a:srgbClr val="2185C5"/>
                </a:solidFill>
              </a:rPr>
              <a:t>виділяє наступні: </a:t>
            </a:r>
          </a:p>
          <a:p>
            <a:pPr lvl="0" algn="just">
              <a:buClr>
                <a:srgbClr val="97ABBC"/>
              </a:buClr>
            </a:pPr>
            <a:r>
              <a:rPr lang="uk-UA" sz="1800" dirty="0">
                <a:solidFill>
                  <a:srgbClr val="2185C5"/>
                </a:solidFill>
                <a:latin typeface="Arial" panose="020B0604020202020204" pitchFamily="34" charset="0"/>
              </a:rPr>
              <a:t>чим менше у групах є організацій між якими розподіляється емоційна енергія членів цих груп, тим більш імовірно виникнення конфлікту</a:t>
            </a:r>
            <a:r>
              <a:rPr lang="uk-UA" sz="1800" dirty="0" smtClean="0">
                <a:solidFill>
                  <a:srgbClr val="2185C5"/>
                </a:solidFill>
                <a:latin typeface="Arial" panose="020B0604020202020204" pitchFamily="34" charset="0"/>
              </a:rPr>
              <a:t>;</a:t>
            </a:r>
          </a:p>
          <a:p>
            <a:pPr lvl="0" algn="just"/>
            <a:r>
              <a:rPr lang="uk-UA" sz="1800" dirty="0" smtClean="0">
                <a:solidFill>
                  <a:srgbClr val="2185C5"/>
                </a:solidFill>
                <a:latin typeface="Arial" panose="020B0604020202020204" pitchFamily="34" charset="0"/>
              </a:rPr>
              <a:t>чим більш складними є особисте матеріальне положення </a:t>
            </a:r>
            <a:r>
              <a:rPr lang="uk-UA" sz="1800" dirty="0">
                <a:solidFill>
                  <a:srgbClr val="2185C5"/>
                </a:solidFill>
                <a:latin typeface="Arial" panose="020B0604020202020204" pitchFamily="34" charset="0"/>
              </a:rPr>
              <a:t>членів груп, які не мають можливості виразити своє незадоволення, тим більш </a:t>
            </a:r>
            <a:r>
              <a:rPr lang="uk-UA" sz="1800" dirty="0" smtClean="0">
                <a:solidFill>
                  <a:srgbClr val="2185C5"/>
                </a:solidFill>
                <a:latin typeface="Arial" panose="020B0604020202020204" pitchFamily="34" charset="0"/>
              </a:rPr>
              <a:t>імовірніше</a:t>
            </a:r>
            <a:r>
              <a:rPr lang="uk-UA" sz="1800" dirty="0">
                <a:solidFill>
                  <a:srgbClr val="2185C5"/>
                </a:solidFill>
                <a:latin typeface="Arial" panose="020B0604020202020204" pitchFamily="34" charset="0"/>
              </a:rPr>
              <a:t> </a:t>
            </a:r>
            <a:r>
              <a:rPr lang="uk-UA" sz="1800" dirty="0" smtClean="0">
                <a:solidFill>
                  <a:srgbClr val="2185C5"/>
                </a:solidFill>
                <a:latin typeface="Arial" panose="020B0604020202020204" pitchFamily="34" charset="0"/>
              </a:rPr>
              <a:t>виникнення конфлікту.</a:t>
            </a:r>
          </a:p>
        </p:txBody>
      </p:sp>
      <p:sp>
        <p:nvSpPr>
          <p:cNvPr id="126" name="Google Shape;126;p17"/>
          <p:cNvSpPr txBox="1">
            <a:spLocks noGrp="1"/>
          </p:cNvSpPr>
          <p:nvPr>
            <p:ph type="sldNum" idx="12"/>
          </p:nvPr>
        </p:nvSpPr>
        <p:spPr>
          <a:xfrm>
            <a:off x="8480575" y="4696933"/>
            <a:ext cx="548700" cy="313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15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22322271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17"/>
          <p:cNvSpPr txBox="1">
            <a:spLocks noGrp="1"/>
          </p:cNvSpPr>
          <p:nvPr>
            <p:ph type="body" idx="1"/>
          </p:nvPr>
        </p:nvSpPr>
        <p:spPr>
          <a:xfrm>
            <a:off x="594731" y="282498"/>
            <a:ext cx="7798419" cy="441443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 algn="just"/>
            <a:r>
              <a:rPr lang="uk-UA" sz="2000" dirty="0">
                <a:solidFill>
                  <a:srgbClr val="2185C5"/>
                </a:solidFill>
                <a:latin typeface="Arial" panose="020B0604020202020204" pitchFamily="34" charset="0"/>
              </a:rPr>
              <a:t>Льюїс Козер розрізняє два типи суспільства – закрите (</a:t>
            </a:r>
            <a:r>
              <a:rPr lang="uk-UA" sz="2000" dirty="0" smtClean="0">
                <a:solidFill>
                  <a:srgbClr val="2185C5"/>
                </a:solidFill>
                <a:latin typeface="Arial" panose="020B0604020202020204" pitchFamily="34" charset="0"/>
              </a:rPr>
              <a:t>ригідне, унітарне</a:t>
            </a:r>
            <a:r>
              <a:rPr lang="uk-UA" sz="2000" dirty="0">
                <a:solidFill>
                  <a:srgbClr val="2185C5"/>
                </a:solidFill>
                <a:latin typeface="Arial" panose="020B0604020202020204" pitchFamily="34" charset="0"/>
              </a:rPr>
              <a:t>) та відкрите (плюралістичне). </a:t>
            </a:r>
            <a:endParaRPr lang="uk-UA" sz="2000" dirty="0" smtClean="0">
              <a:solidFill>
                <a:srgbClr val="2185C5"/>
              </a:solidFill>
              <a:latin typeface="Arial" panose="020B0604020202020204" pitchFamily="34" charset="0"/>
            </a:endParaRPr>
          </a:p>
          <a:p>
            <a:pPr lvl="0" algn="just"/>
            <a:r>
              <a:rPr lang="uk-UA" sz="2000" b="1" dirty="0" smtClean="0">
                <a:solidFill>
                  <a:srgbClr val="FF9715"/>
                </a:solidFill>
                <a:latin typeface="Arial" panose="020B0604020202020204" pitchFamily="34" charset="0"/>
              </a:rPr>
              <a:t>Закриті </a:t>
            </a:r>
            <a:r>
              <a:rPr lang="uk-UA" sz="2000" b="1" dirty="0">
                <a:solidFill>
                  <a:srgbClr val="FF9715"/>
                </a:solidFill>
                <a:latin typeface="Arial" panose="020B0604020202020204" pitchFamily="34" charset="0"/>
              </a:rPr>
              <a:t>суспільства </a:t>
            </a:r>
            <a:r>
              <a:rPr lang="uk-UA" sz="2000" dirty="0">
                <a:solidFill>
                  <a:srgbClr val="2185C5"/>
                </a:solidFill>
                <a:latin typeface="Arial" panose="020B0604020202020204" pitchFamily="34" charset="0"/>
              </a:rPr>
              <a:t>розколоті на два </a:t>
            </a:r>
            <a:r>
              <a:rPr lang="uk-UA" sz="2000" dirty="0" smtClean="0">
                <a:solidFill>
                  <a:srgbClr val="2185C5"/>
                </a:solidFill>
                <a:latin typeface="Arial" panose="020B0604020202020204" pitchFamily="34" charset="0"/>
              </a:rPr>
              <a:t>ворожі</a:t>
            </a:r>
            <a:r>
              <a:rPr lang="uk-UA" sz="2000" dirty="0">
                <a:solidFill>
                  <a:srgbClr val="2185C5"/>
                </a:solidFill>
                <a:latin typeface="Arial" panose="020B0604020202020204" pitchFamily="34" charset="0"/>
              </a:rPr>
              <a:t>, антагоністичні класи, конфлікт між якими підриває суспільну згоду </a:t>
            </a:r>
            <a:r>
              <a:rPr lang="uk-UA" sz="2000" dirty="0" smtClean="0">
                <a:solidFill>
                  <a:srgbClr val="2185C5"/>
                </a:solidFill>
                <a:latin typeface="Arial" panose="020B0604020202020204" pitchFamily="34" charset="0"/>
              </a:rPr>
              <a:t>та </a:t>
            </a:r>
            <a:r>
              <a:rPr lang="uk-UA" sz="2000" dirty="0">
                <a:solidFill>
                  <a:srgbClr val="2185C5"/>
                </a:solidFill>
                <a:latin typeface="Arial" panose="020B0604020202020204" pitchFamily="34" charset="0"/>
              </a:rPr>
              <a:t>загрожує руйнації соціального порядку революційно-насильницьким </a:t>
            </a:r>
            <a:r>
              <a:rPr lang="uk-UA" sz="2000" dirty="0" smtClean="0">
                <a:solidFill>
                  <a:srgbClr val="2185C5"/>
                </a:solidFill>
                <a:latin typeface="Arial" panose="020B0604020202020204" pitchFamily="34" charset="0"/>
              </a:rPr>
              <a:t>шляхом</a:t>
            </a:r>
            <a:r>
              <a:rPr lang="uk-UA" sz="2000" dirty="0">
                <a:solidFill>
                  <a:srgbClr val="2185C5"/>
                </a:solidFill>
                <a:latin typeface="Arial" panose="020B0604020202020204" pitchFamily="34" charset="0"/>
              </a:rPr>
              <a:t>. </a:t>
            </a:r>
            <a:endParaRPr lang="uk-UA" sz="2000" dirty="0" smtClean="0">
              <a:solidFill>
                <a:srgbClr val="2185C5"/>
              </a:solidFill>
              <a:latin typeface="Arial" panose="020B0604020202020204" pitchFamily="34" charset="0"/>
            </a:endParaRPr>
          </a:p>
          <a:p>
            <a:pPr lvl="0" algn="just"/>
            <a:r>
              <a:rPr lang="uk-UA" sz="2000" b="1" dirty="0" smtClean="0">
                <a:solidFill>
                  <a:srgbClr val="FF9715"/>
                </a:solidFill>
                <a:latin typeface="Arial" panose="020B0604020202020204" pitchFamily="34" charset="0"/>
              </a:rPr>
              <a:t>У </a:t>
            </a:r>
            <a:r>
              <a:rPr lang="uk-UA" sz="2000" b="1" dirty="0">
                <a:solidFill>
                  <a:srgbClr val="FF9715"/>
                </a:solidFill>
                <a:latin typeface="Arial" panose="020B0604020202020204" pitchFamily="34" charset="0"/>
              </a:rPr>
              <a:t>відкритих суспільствах</a:t>
            </a:r>
            <a:r>
              <a:rPr lang="uk-UA" sz="2000" dirty="0">
                <a:solidFill>
                  <a:srgbClr val="2185C5"/>
                </a:solidFill>
                <a:latin typeface="Arial" panose="020B0604020202020204" pitchFamily="34" charset="0"/>
              </a:rPr>
              <a:t> існує багато конфліктів між </a:t>
            </a:r>
            <a:r>
              <a:rPr lang="uk-UA" sz="2000" dirty="0" smtClean="0">
                <a:solidFill>
                  <a:srgbClr val="2185C5"/>
                </a:solidFill>
                <a:latin typeface="Arial" panose="020B0604020202020204" pitchFamily="34" charset="0"/>
              </a:rPr>
              <a:t>різними верствами </a:t>
            </a:r>
            <a:r>
              <a:rPr lang="uk-UA" sz="2000" dirty="0">
                <a:solidFill>
                  <a:srgbClr val="2185C5"/>
                </a:solidFill>
                <a:latin typeface="Arial" panose="020B0604020202020204" pitchFamily="34" charset="0"/>
              </a:rPr>
              <a:t>та групами, але існують соціальні інститути, які оберігають </a:t>
            </a:r>
            <a:r>
              <a:rPr lang="uk-UA" sz="2000" dirty="0" smtClean="0">
                <a:solidFill>
                  <a:srgbClr val="2185C5"/>
                </a:solidFill>
                <a:latin typeface="Arial" panose="020B0604020202020204" pitchFamily="34" charset="0"/>
              </a:rPr>
              <a:t>суспільну </a:t>
            </a:r>
            <a:r>
              <a:rPr lang="uk-UA" sz="2000" dirty="0">
                <a:solidFill>
                  <a:srgbClr val="2185C5"/>
                </a:solidFill>
                <a:latin typeface="Arial" panose="020B0604020202020204" pitchFamily="34" charset="0"/>
              </a:rPr>
              <a:t>згоду та спрямовують енергію конфліктів на користь суспільству. </a:t>
            </a:r>
          </a:p>
        </p:txBody>
      </p:sp>
      <p:sp>
        <p:nvSpPr>
          <p:cNvPr id="126" name="Google Shape;126;p17"/>
          <p:cNvSpPr txBox="1">
            <a:spLocks noGrp="1"/>
          </p:cNvSpPr>
          <p:nvPr>
            <p:ph type="sldNum" idx="12"/>
          </p:nvPr>
        </p:nvSpPr>
        <p:spPr>
          <a:xfrm>
            <a:off x="8480575" y="4696933"/>
            <a:ext cx="548700" cy="313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16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61248561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17"/>
          <p:cNvSpPr txBox="1">
            <a:spLocks noGrp="1"/>
          </p:cNvSpPr>
          <p:nvPr>
            <p:ph type="body" idx="1"/>
          </p:nvPr>
        </p:nvSpPr>
        <p:spPr>
          <a:xfrm>
            <a:off x="503022" y="416312"/>
            <a:ext cx="8251903" cy="335942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 algn="just"/>
            <a:r>
              <a:rPr lang="uk-UA" sz="2000" dirty="0">
                <a:solidFill>
                  <a:srgbClr val="2185C5"/>
                </a:solidFill>
                <a:latin typeface="Arial" panose="020B0604020202020204" pitchFamily="34" charset="0"/>
              </a:rPr>
              <a:t>С</a:t>
            </a:r>
            <a:r>
              <a:rPr lang="uk-UA" sz="2000" dirty="0" smtClean="0">
                <a:solidFill>
                  <a:srgbClr val="2185C5"/>
                </a:solidFill>
                <a:latin typeface="Arial" panose="020B0604020202020204" pitchFamily="34" charset="0"/>
              </a:rPr>
              <a:t>оціальні </a:t>
            </a:r>
            <a:r>
              <a:rPr lang="uk-UA" sz="2000" dirty="0">
                <a:solidFill>
                  <a:srgbClr val="2185C5"/>
                </a:solidFill>
                <a:latin typeface="Arial" panose="020B0604020202020204" pitchFamily="34" charset="0"/>
              </a:rPr>
              <a:t>конфлікти можуть виконувати двоякі функції </a:t>
            </a:r>
            <a:r>
              <a:rPr lang="uk-UA" sz="2000" dirty="0" smtClean="0">
                <a:solidFill>
                  <a:srgbClr val="2185C5"/>
                </a:solidFill>
                <a:latin typeface="Arial" panose="020B0604020202020204" pitchFamily="34" charset="0"/>
              </a:rPr>
              <a:t>– </a:t>
            </a:r>
            <a:r>
              <a:rPr lang="uk-UA" sz="2000" b="1" dirty="0">
                <a:solidFill>
                  <a:srgbClr val="FF9715"/>
                </a:solidFill>
                <a:latin typeface="Arial" panose="020B0604020202020204" pitchFamily="34" charset="0"/>
              </a:rPr>
              <a:t>негативні (деструктивні) та позитивні (конструктивні). </a:t>
            </a:r>
            <a:endParaRPr lang="uk-UA" sz="2000" b="1" dirty="0" smtClean="0">
              <a:solidFill>
                <a:srgbClr val="FF9715"/>
              </a:solidFill>
              <a:latin typeface="Arial" panose="020B0604020202020204" pitchFamily="34" charset="0"/>
            </a:endParaRPr>
          </a:p>
          <a:p>
            <a:pPr lvl="0" algn="just"/>
            <a:r>
              <a:rPr lang="uk-UA" sz="2000" dirty="0" smtClean="0">
                <a:solidFill>
                  <a:srgbClr val="2185C5"/>
                </a:solidFill>
                <a:latin typeface="Arial" panose="020B0604020202020204" pitchFamily="34" charset="0"/>
              </a:rPr>
              <a:t>Завдання </a:t>
            </a:r>
            <a:r>
              <a:rPr lang="uk-UA" sz="2000" dirty="0">
                <a:solidFill>
                  <a:srgbClr val="2185C5"/>
                </a:solidFill>
                <a:latin typeface="Arial" panose="020B0604020202020204" pitchFamily="34" charset="0"/>
              </a:rPr>
              <a:t>полягає в </a:t>
            </a:r>
            <a:r>
              <a:rPr lang="uk-UA" sz="2000" dirty="0" smtClean="0">
                <a:solidFill>
                  <a:srgbClr val="2185C5"/>
                </a:solidFill>
                <a:latin typeface="Arial" panose="020B0604020202020204" pitchFamily="34" charset="0"/>
              </a:rPr>
              <a:t>тому</a:t>
            </a:r>
            <a:r>
              <a:rPr lang="uk-UA" sz="2000" dirty="0">
                <a:solidFill>
                  <a:srgbClr val="2185C5"/>
                </a:solidFill>
                <a:latin typeface="Arial" panose="020B0604020202020204" pitchFamily="34" charset="0"/>
              </a:rPr>
              <a:t>, щоб обмежити негативні та використати позитивні функції. </a:t>
            </a:r>
            <a:endParaRPr lang="uk-UA" sz="2000" dirty="0" smtClean="0">
              <a:solidFill>
                <a:srgbClr val="2185C5"/>
              </a:solidFill>
              <a:latin typeface="Arial" panose="020B0604020202020204" pitchFamily="34" charset="0"/>
            </a:endParaRPr>
          </a:p>
          <a:p>
            <a:pPr lvl="0" algn="just"/>
            <a:r>
              <a:rPr lang="uk-UA" sz="2000" dirty="0" smtClean="0">
                <a:solidFill>
                  <a:srgbClr val="2185C5"/>
                </a:solidFill>
                <a:latin typeface="Arial" panose="020B0604020202020204" pitchFamily="34" charset="0"/>
              </a:rPr>
              <a:t>Результати </a:t>
            </a:r>
            <a:r>
              <a:rPr lang="uk-UA" sz="2000" dirty="0">
                <a:solidFill>
                  <a:srgbClr val="2185C5"/>
                </a:solidFill>
                <a:latin typeface="Arial" panose="020B0604020202020204" pitchFamily="34" charset="0"/>
              </a:rPr>
              <a:t>його </a:t>
            </a:r>
            <a:r>
              <a:rPr lang="uk-UA" sz="2000" dirty="0" smtClean="0">
                <a:solidFill>
                  <a:srgbClr val="2185C5"/>
                </a:solidFill>
                <a:latin typeface="Arial" panose="020B0604020202020204" pitchFamily="34" charset="0"/>
              </a:rPr>
              <a:t>аналізу функцій </a:t>
            </a:r>
            <a:r>
              <a:rPr lang="uk-UA" sz="2000" dirty="0">
                <a:solidFill>
                  <a:srgbClr val="2185C5"/>
                </a:solidFill>
                <a:latin typeface="Arial" panose="020B0604020202020204" pitchFamily="34" charset="0"/>
              </a:rPr>
              <a:t>соціального конфлікту</a:t>
            </a:r>
            <a:r>
              <a:rPr lang="uk-UA" sz="2000" dirty="0" smtClean="0">
                <a:solidFill>
                  <a:srgbClr val="2185C5"/>
                </a:solidFill>
                <a:latin typeface="Arial" panose="020B0604020202020204" pitchFamily="34" charset="0"/>
              </a:rPr>
              <a:t> </a:t>
            </a:r>
            <a:r>
              <a:rPr lang="uk-UA" sz="2000" dirty="0">
                <a:solidFill>
                  <a:srgbClr val="2185C5"/>
                </a:solidFill>
                <a:latin typeface="Arial" panose="020B0604020202020204" pitchFamily="34" charset="0"/>
              </a:rPr>
              <a:t>й на </a:t>
            </a:r>
            <a:r>
              <a:rPr lang="uk-UA" sz="2000" dirty="0" smtClean="0">
                <a:solidFill>
                  <a:srgbClr val="2185C5"/>
                </a:solidFill>
                <a:latin typeface="Arial" panose="020B0604020202020204" pitchFamily="34" charset="0"/>
              </a:rPr>
              <a:t>сьогодні </a:t>
            </a:r>
            <a:r>
              <a:rPr lang="uk-UA" sz="2000" dirty="0">
                <a:solidFill>
                  <a:srgbClr val="2185C5"/>
                </a:solidFill>
                <a:latin typeface="Arial" panose="020B0604020202020204" pitchFamily="34" charset="0"/>
              </a:rPr>
              <a:t>залишаються </a:t>
            </a:r>
            <a:r>
              <a:rPr lang="uk-UA" sz="2000" dirty="0" smtClean="0">
                <a:solidFill>
                  <a:srgbClr val="2185C5"/>
                </a:solidFill>
                <a:latin typeface="Arial" panose="020B0604020202020204" pitchFamily="34" charset="0"/>
              </a:rPr>
              <a:t>актуальними.</a:t>
            </a:r>
            <a:endParaRPr lang="uk-UA" sz="2000" dirty="0">
              <a:solidFill>
                <a:srgbClr val="2185C5"/>
              </a:solidFill>
              <a:latin typeface="Arial" panose="020B0604020202020204" pitchFamily="34" charset="0"/>
            </a:endParaRPr>
          </a:p>
        </p:txBody>
      </p:sp>
      <p:sp>
        <p:nvSpPr>
          <p:cNvPr id="126" name="Google Shape;126;p17"/>
          <p:cNvSpPr txBox="1">
            <a:spLocks noGrp="1"/>
          </p:cNvSpPr>
          <p:nvPr>
            <p:ph type="sldNum" idx="12"/>
          </p:nvPr>
        </p:nvSpPr>
        <p:spPr>
          <a:xfrm>
            <a:off x="8480575" y="4696933"/>
            <a:ext cx="548700" cy="313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17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73949156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17"/>
          <p:cNvSpPr txBox="1">
            <a:spLocks noGrp="1"/>
          </p:cNvSpPr>
          <p:nvPr>
            <p:ph type="body" idx="1"/>
          </p:nvPr>
        </p:nvSpPr>
        <p:spPr>
          <a:xfrm>
            <a:off x="503022" y="416311"/>
            <a:ext cx="8251903" cy="4280621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 algn="just"/>
            <a:r>
              <a:rPr lang="uk-UA" sz="2000" b="1" dirty="0">
                <a:solidFill>
                  <a:srgbClr val="FF9715"/>
                </a:solidFill>
                <a:latin typeface="Arial" panose="020B0604020202020204" pitchFamily="34" charset="0"/>
              </a:rPr>
              <a:t>До важливих негативних функцій конфлікту Л.Козер відніс: </a:t>
            </a:r>
          </a:p>
          <a:p>
            <a:pPr marL="114300" lvl="0" indent="0" algn="just">
              <a:buNone/>
            </a:pPr>
            <a:r>
              <a:rPr lang="uk-UA" sz="2000" dirty="0">
                <a:solidFill>
                  <a:srgbClr val="2185C5"/>
                </a:solidFill>
                <a:latin typeface="Arial" panose="020B0604020202020204" pitchFamily="34" charset="0"/>
              </a:rPr>
              <a:t>1) погіршення соціального клімату, зниження продуктивності праці, звільнення частини працюючих з метою вирішення конфлікту; </a:t>
            </a:r>
          </a:p>
          <a:p>
            <a:pPr marL="114300" lvl="0" indent="0" algn="just">
              <a:buNone/>
            </a:pPr>
            <a:r>
              <a:rPr lang="uk-UA" sz="2000" dirty="0">
                <a:solidFill>
                  <a:srgbClr val="2185C5"/>
                </a:solidFill>
                <a:latin typeface="Arial" panose="020B0604020202020204" pitchFamily="34" charset="0"/>
              </a:rPr>
              <a:t>2) неадекватне сприйняття та непорозуміння конфліктуючими сторонами один одного; </a:t>
            </a:r>
          </a:p>
          <a:p>
            <a:pPr marL="114300" lvl="0" indent="0" algn="just">
              <a:buNone/>
            </a:pPr>
            <a:r>
              <a:rPr lang="uk-UA" sz="2000" dirty="0">
                <a:solidFill>
                  <a:srgbClr val="2185C5"/>
                </a:solidFill>
                <a:latin typeface="Arial" panose="020B0604020202020204" pitchFamily="34" charset="0"/>
              </a:rPr>
              <a:t>3) зменшення співпраці між конфліктуючими сторонами протягом конфлікту та після нього; </a:t>
            </a:r>
          </a:p>
          <a:p>
            <a:pPr marL="114300" lvl="0" indent="0" algn="just">
              <a:buNone/>
            </a:pPr>
            <a:r>
              <a:rPr lang="uk-UA" sz="2000" dirty="0">
                <a:solidFill>
                  <a:srgbClr val="2185C5"/>
                </a:solidFill>
                <a:latin typeface="Arial" panose="020B0604020202020204" pitchFamily="34" charset="0"/>
              </a:rPr>
              <a:t>4) дух конфронтації, який затягує людей у боротьбу та який змушує їх намагатися </a:t>
            </a:r>
            <a:r>
              <a:rPr lang="uk-UA" sz="2000" dirty="0" smtClean="0">
                <a:solidFill>
                  <a:srgbClr val="2185C5"/>
                </a:solidFill>
                <a:latin typeface="Arial" panose="020B0604020202020204" pitchFamily="34" charset="0"/>
              </a:rPr>
              <a:t>перемоги за будь яку ціну, а не прагнути до </a:t>
            </a:r>
            <a:r>
              <a:rPr lang="uk-UA" sz="2000" dirty="0">
                <a:solidFill>
                  <a:srgbClr val="2185C5"/>
                </a:solidFill>
                <a:latin typeface="Arial" panose="020B0604020202020204" pitchFamily="34" charset="0"/>
              </a:rPr>
              <a:t>вирішення реальних проблем і </a:t>
            </a:r>
            <a:r>
              <a:rPr lang="uk-UA" sz="2000" dirty="0" smtClean="0">
                <a:solidFill>
                  <a:srgbClr val="2185C5"/>
                </a:solidFill>
                <a:latin typeface="Arial" panose="020B0604020202020204" pitchFamily="34" charset="0"/>
              </a:rPr>
              <a:t>подолання </a:t>
            </a:r>
            <a:r>
              <a:rPr lang="uk-UA" sz="2000" dirty="0">
                <a:solidFill>
                  <a:srgbClr val="2185C5"/>
                </a:solidFill>
                <a:latin typeface="Arial" panose="020B0604020202020204" pitchFamily="34" charset="0"/>
              </a:rPr>
              <a:t>розбіжностей; </a:t>
            </a:r>
          </a:p>
          <a:p>
            <a:pPr marL="114300" lvl="0" indent="0" algn="just">
              <a:buNone/>
            </a:pPr>
            <a:r>
              <a:rPr lang="uk-UA" sz="2000" dirty="0">
                <a:solidFill>
                  <a:srgbClr val="2185C5"/>
                </a:solidFill>
                <a:latin typeface="Arial" panose="020B0604020202020204" pitchFamily="34" charset="0"/>
              </a:rPr>
              <a:t>5) матеріальні й емоційні витрати на вирішення конфлікту. </a:t>
            </a:r>
          </a:p>
        </p:txBody>
      </p:sp>
      <p:sp>
        <p:nvSpPr>
          <p:cNvPr id="126" name="Google Shape;126;p17"/>
          <p:cNvSpPr txBox="1">
            <a:spLocks noGrp="1"/>
          </p:cNvSpPr>
          <p:nvPr>
            <p:ph type="sldNum" idx="12"/>
          </p:nvPr>
        </p:nvSpPr>
        <p:spPr>
          <a:xfrm>
            <a:off x="8480575" y="4696933"/>
            <a:ext cx="548700" cy="313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18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39766493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17"/>
          <p:cNvSpPr txBox="1">
            <a:spLocks noGrp="1"/>
          </p:cNvSpPr>
          <p:nvPr>
            <p:ph type="body" idx="1"/>
          </p:nvPr>
        </p:nvSpPr>
        <p:spPr>
          <a:xfrm>
            <a:off x="361774" y="215590"/>
            <a:ext cx="8526253" cy="4638093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algn="just"/>
            <a:r>
              <a:rPr lang="uk-UA" sz="2000" b="1" dirty="0" smtClean="0">
                <a:solidFill>
                  <a:srgbClr val="FF9715"/>
                </a:solidFill>
                <a:latin typeface="Arial" panose="020B0604020202020204" pitchFamily="34" charset="0"/>
              </a:rPr>
              <a:t>Головні позитивні функції соціального конфлікту:</a:t>
            </a:r>
            <a:endParaRPr lang="uk-UA" sz="2000" b="1" dirty="0">
              <a:solidFill>
                <a:srgbClr val="FF9715"/>
              </a:solidFill>
              <a:latin typeface="Arial" panose="020B0604020202020204" pitchFamily="34" charset="0"/>
            </a:endParaRPr>
          </a:p>
          <a:p>
            <a:pPr marL="114300" indent="0" algn="just">
              <a:buNone/>
            </a:pPr>
            <a:r>
              <a:rPr lang="uk-UA" sz="2000" dirty="0">
                <a:solidFill>
                  <a:srgbClr val="2185C5"/>
                </a:solidFill>
                <a:latin typeface="Arial" panose="020B0604020202020204" pitchFamily="34" charset="0"/>
              </a:rPr>
              <a:t>1) конфлікт не дає сформованій системі відносин </a:t>
            </a:r>
            <a:r>
              <a:rPr lang="uk-UA" sz="2000" dirty="0" smtClean="0">
                <a:solidFill>
                  <a:srgbClr val="2185C5"/>
                </a:solidFill>
                <a:latin typeface="Arial" panose="020B0604020202020204" pitchFamily="34" charset="0"/>
              </a:rPr>
              <a:t>застигнути, </a:t>
            </a:r>
            <a:r>
              <a:rPr lang="uk-UA" sz="2000" dirty="0">
                <a:solidFill>
                  <a:srgbClr val="2185C5"/>
                </a:solidFill>
                <a:latin typeface="Arial" panose="020B0604020202020204" pitchFamily="34" charset="0"/>
              </a:rPr>
              <a:t>він підштовхує її до змін і розвитку, відчиняє дорогу інноваціям, </a:t>
            </a:r>
            <a:r>
              <a:rPr lang="uk-UA" sz="2000" dirty="0" smtClean="0">
                <a:solidFill>
                  <a:srgbClr val="2185C5"/>
                </a:solidFill>
                <a:latin typeface="Arial" panose="020B0604020202020204" pitchFamily="34" charset="0"/>
              </a:rPr>
              <a:t>які </a:t>
            </a:r>
            <a:r>
              <a:rPr lang="uk-UA" sz="2000" dirty="0">
                <a:solidFill>
                  <a:srgbClr val="2185C5"/>
                </a:solidFill>
                <a:latin typeface="Arial" panose="020B0604020202020204" pitchFamily="34" charset="0"/>
              </a:rPr>
              <a:t>здатні її вдосконалювати;</a:t>
            </a:r>
          </a:p>
          <a:p>
            <a:pPr marL="114300" indent="0" algn="just">
              <a:buNone/>
            </a:pPr>
            <a:r>
              <a:rPr lang="uk-UA" sz="2000" dirty="0">
                <a:solidFill>
                  <a:srgbClr val="2185C5"/>
                </a:solidFill>
                <a:latin typeface="Arial" panose="020B0604020202020204" pitchFamily="34" charset="0"/>
              </a:rPr>
              <a:t>2) він виконує комунікативно-інформаційну та сполучну функцію, </a:t>
            </a:r>
            <a:r>
              <a:rPr lang="uk-UA" sz="2000" dirty="0" smtClean="0">
                <a:solidFill>
                  <a:srgbClr val="2185C5"/>
                </a:solidFill>
                <a:latin typeface="Arial" panose="020B0604020202020204" pitchFamily="34" charset="0"/>
              </a:rPr>
              <a:t>оскільки </a:t>
            </a:r>
            <a:r>
              <a:rPr lang="uk-UA" sz="2000" dirty="0">
                <a:solidFill>
                  <a:srgbClr val="2185C5"/>
                </a:solidFill>
                <a:latin typeface="Arial" panose="020B0604020202020204" pitchFamily="34" charset="0"/>
              </a:rPr>
              <a:t>конфлікт по-своєму об’єднує людей спільністю ситуації, </a:t>
            </a:r>
            <a:r>
              <a:rPr lang="uk-UA" sz="2000" dirty="0" smtClean="0">
                <a:solidFill>
                  <a:srgbClr val="2185C5"/>
                </a:solidFill>
                <a:latin typeface="Arial" panose="020B0604020202020204" pitchFamily="34" charset="0"/>
              </a:rPr>
              <a:t>дозволяючи </a:t>
            </a:r>
            <a:r>
              <a:rPr lang="uk-UA" sz="2000" dirty="0">
                <a:solidFill>
                  <a:srgbClr val="2185C5"/>
                </a:solidFill>
                <a:latin typeface="Arial" panose="020B0604020202020204" pitchFamily="34" charset="0"/>
              </a:rPr>
              <a:t>їм краще пізнавати один одного в процесі взаємодії;</a:t>
            </a:r>
          </a:p>
          <a:p>
            <a:pPr marL="114300" indent="0" algn="just">
              <a:buNone/>
            </a:pPr>
            <a:r>
              <a:rPr lang="uk-UA" sz="2000" dirty="0">
                <a:solidFill>
                  <a:srgbClr val="2185C5"/>
                </a:solidFill>
                <a:latin typeface="Arial" panose="020B0604020202020204" pitchFamily="34" charset="0"/>
              </a:rPr>
              <a:t>3) конфлікт сприяє структуруванню й інтеграції соціальних груп, </a:t>
            </a:r>
            <a:r>
              <a:rPr lang="uk-UA" sz="2000" dirty="0" smtClean="0">
                <a:solidFill>
                  <a:srgbClr val="2185C5"/>
                </a:solidFill>
                <a:latin typeface="Arial" panose="020B0604020202020204" pitchFamily="34" charset="0"/>
              </a:rPr>
              <a:t>створенню </a:t>
            </a:r>
            <a:r>
              <a:rPr lang="uk-UA" sz="2000" dirty="0">
                <a:solidFill>
                  <a:srgbClr val="2185C5"/>
                </a:solidFill>
                <a:latin typeface="Arial" panose="020B0604020202020204" pitchFamily="34" charset="0"/>
              </a:rPr>
              <a:t>організацій, згуртуванню колективів </a:t>
            </a:r>
            <a:r>
              <a:rPr lang="uk-UA" sz="2000" dirty="0" smtClean="0">
                <a:solidFill>
                  <a:srgbClr val="2185C5"/>
                </a:solidFill>
                <a:latin typeface="Arial" panose="020B0604020202020204" pitchFamily="34" charset="0"/>
              </a:rPr>
              <a:t>однодумців;</a:t>
            </a:r>
          </a:p>
          <a:p>
            <a:pPr marL="114300" indent="0" algn="just">
              <a:buNone/>
            </a:pPr>
            <a:r>
              <a:rPr lang="uk-UA" sz="2000" dirty="0" smtClean="0">
                <a:solidFill>
                  <a:srgbClr val="2185C5"/>
                </a:solidFill>
                <a:latin typeface="Arial" panose="020B0604020202020204" pitchFamily="34" charset="0"/>
              </a:rPr>
              <a:t>4</a:t>
            </a:r>
            <a:r>
              <a:rPr lang="uk-UA" sz="2000" dirty="0">
                <a:solidFill>
                  <a:srgbClr val="2185C5"/>
                </a:solidFill>
                <a:latin typeface="Arial" panose="020B0604020202020204" pitchFamily="34" charset="0"/>
              </a:rPr>
              <a:t>) він знімає «синдром покірливості», спонукає людей до </a:t>
            </a:r>
            <a:r>
              <a:rPr lang="uk-UA" sz="2000" dirty="0" smtClean="0">
                <a:solidFill>
                  <a:srgbClr val="2185C5"/>
                </a:solidFill>
                <a:latin typeface="Arial" panose="020B0604020202020204" pitchFamily="34" charset="0"/>
              </a:rPr>
              <a:t>активності</a:t>
            </a:r>
            <a:r>
              <a:rPr lang="uk-UA" sz="2000" dirty="0">
                <a:solidFill>
                  <a:srgbClr val="2185C5"/>
                </a:solidFill>
                <a:latin typeface="Arial" panose="020B0604020202020204" pitchFamily="34" charset="0"/>
              </a:rPr>
              <a:t>;</a:t>
            </a:r>
          </a:p>
          <a:p>
            <a:pPr marL="114300" indent="0" algn="just">
              <a:buNone/>
            </a:pPr>
            <a:r>
              <a:rPr lang="uk-UA" sz="2000" dirty="0">
                <a:solidFill>
                  <a:srgbClr val="2185C5"/>
                </a:solidFill>
                <a:latin typeface="Arial" panose="020B0604020202020204" pitchFamily="34" charset="0"/>
              </a:rPr>
              <a:t>5) він стимулює розвиток особистості, зростання у людей почуття </a:t>
            </a:r>
            <a:r>
              <a:rPr lang="uk-UA" sz="2000" dirty="0" smtClean="0">
                <a:solidFill>
                  <a:srgbClr val="2185C5"/>
                </a:solidFill>
                <a:latin typeface="Arial" panose="020B0604020202020204" pitchFamily="34" charset="0"/>
              </a:rPr>
              <a:t>відповідальності</a:t>
            </a:r>
            <a:r>
              <a:rPr lang="uk-UA" sz="2000" dirty="0">
                <a:solidFill>
                  <a:srgbClr val="2185C5"/>
                </a:solidFill>
                <a:latin typeface="Arial" panose="020B0604020202020204" pitchFamily="34" charset="0"/>
              </a:rPr>
              <a:t>, усвідомлення ними власної значущості;</a:t>
            </a:r>
          </a:p>
        </p:txBody>
      </p:sp>
      <p:sp>
        <p:nvSpPr>
          <p:cNvPr id="126" name="Google Shape;126;p17"/>
          <p:cNvSpPr txBox="1">
            <a:spLocks noGrp="1"/>
          </p:cNvSpPr>
          <p:nvPr>
            <p:ph type="sldNum" idx="12"/>
          </p:nvPr>
        </p:nvSpPr>
        <p:spPr>
          <a:xfrm>
            <a:off x="8480575" y="4696933"/>
            <a:ext cx="548700" cy="313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19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0114842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13"/>
          <p:cNvSpPr txBox="1">
            <a:spLocks noGrp="1"/>
          </p:cNvSpPr>
          <p:nvPr>
            <p:ph type="title"/>
          </p:nvPr>
        </p:nvSpPr>
        <p:spPr>
          <a:xfrm>
            <a:off x="893700" y="434588"/>
            <a:ext cx="7628100" cy="857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uk-UA" b="1" dirty="0" smtClean="0">
                <a:solidFill>
                  <a:srgbClr val="2185C5"/>
                </a:solidFill>
              </a:rPr>
              <a:t>План:</a:t>
            </a:r>
            <a:endParaRPr b="1" dirty="0">
              <a:solidFill>
                <a:srgbClr val="2185C5"/>
              </a:solidFill>
            </a:endParaRPr>
          </a:p>
        </p:txBody>
      </p:sp>
      <p:sp>
        <p:nvSpPr>
          <p:cNvPr id="94" name="Google Shape;94;p13"/>
          <p:cNvSpPr txBox="1"/>
          <p:nvPr/>
        </p:nvSpPr>
        <p:spPr>
          <a:xfrm>
            <a:off x="893700" y="1672084"/>
            <a:ext cx="6956760" cy="230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>
              <a:spcBef>
                <a:spcPts val="600"/>
              </a:spcBef>
              <a:buClr>
                <a:schemeClr val="dk1"/>
              </a:buClr>
              <a:buSzPts val="1100"/>
            </a:pPr>
            <a:r>
              <a:rPr lang="uk-UA" sz="1800" b="1" dirty="0" smtClean="0">
                <a:solidFill>
                  <a:srgbClr val="2185C5"/>
                </a:solidFill>
                <a:latin typeface="Raleway"/>
                <a:ea typeface="Raleway"/>
                <a:cs typeface="Raleway"/>
                <a:sym typeface="Lato"/>
              </a:rPr>
              <a:t>1. Конфліктологічна теорія Р. Дарендорфа.</a:t>
            </a:r>
          </a:p>
          <a:p>
            <a:pPr lvl="0">
              <a:spcBef>
                <a:spcPts val="600"/>
              </a:spcBef>
              <a:buClr>
                <a:schemeClr val="dk1"/>
              </a:buClr>
              <a:buSzPts val="1100"/>
            </a:pPr>
            <a:r>
              <a:rPr lang="uk-UA" sz="1800" b="1" dirty="0" smtClean="0">
                <a:solidFill>
                  <a:srgbClr val="2185C5"/>
                </a:solidFill>
                <a:latin typeface="Raleway"/>
                <a:ea typeface="Raleway"/>
                <a:cs typeface="Raleway"/>
                <a:sym typeface="Lato"/>
              </a:rPr>
              <a:t>2. Класична концепція конфлікту Л. Козера.</a:t>
            </a:r>
          </a:p>
          <a:p>
            <a:pPr lvl="0">
              <a:spcBef>
                <a:spcPts val="600"/>
              </a:spcBef>
              <a:buClr>
                <a:schemeClr val="dk1"/>
              </a:buClr>
              <a:buSzPts val="1100"/>
            </a:pPr>
            <a:r>
              <a:rPr lang="uk-UA" sz="1800" b="1" dirty="0" smtClean="0">
                <a:solidFill>
                  <a:srgbClr val="2185C5"/>
                </a:solidFill>
                <a:latin typeface="Raleway"/>
                <a:ea typeface="Raleway"/>
                <a:cs typeface="Raleway"/>
                <a:sym typeface="Lato"/>
              </a:rPr>
              <a:t>3. Теорія К. Боулдінга.</a:t>
            </a:r>
          </a:p>
        </p:txBody>
      </p:sp>
      <p:sp>
        <p:nvSpPr>
          <p:cNvPr id="97" name="Google Shape;97;p13"/>
          <p:cNvSpPr txBox="1">
            <a:spLocks noGrp="1"/>
          </p:cNvSpPr>
          <p:nvPr>
            <p:ph type="sldNum" idx="12"/>
          </p:nvPr>
        </p:nvSpPr>
        <p:spPr>
          <a:xfrm>
            <a:off x="8480575" y="4696933"/>
            <a:ext cx="548700" cy="313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2</a:t>
            </a:fld>
            <a:endParaRPr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17"/>
          <p:cNvSpPr txBox="1">
            <a:spLocks noGrp="1"/>
          </p:cNvSpPr>
          <p:nvPr>
            <p:ph type="body" idx="1"/>
          </p:nvPr>
        </p:nvSpPr>
        <p:spPr>
          <a:xfrm>
            <a:off x="361774" y="215590"/>
            <a:ext cx="8526253" cy="4638093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algn="just"/>
            <a:r>
              <a:rPr lang="uk-UA" sz="2000" b="1" dirty="0" smtClean="0">
                <a:solidFill>
                  <a:srgbClr val="FF9715"/>
                </a:solidFill>
                <a:latin typeface="Arial" panose="020B0604020202020204" pitchFamily="34" charset="0"/>
              </a:rPr>
              <a:t>Головні позитивні функції соціального конфлікту:</a:t>
            </a:r>
            <a:endParaRPr lang="uk-UA" sz="2000" b="1" dirty="0">
              <a:solidFill>
                <a:srgbClr val="FF9715"/>
              </a:solidFill>
              <a:latin typeface="Arial" panose="020B0604020202020204" pitchFamily="34" charset="0"/>
            </a:endParaRPr>
          </a:p>
          <a:p>
            <a:pPr marL="114300" indent="0" algn="just">
              <a:buNone/>
            </a:pPr>
            <a:r>
              <a:rPr lang="uk-UA" sz="2000" dirty="0">
                <a:solidFill>
                  <a:srgbClr val="2185C5"/>
                </a:solidFill>
                <a:latin typeface="Arial" panose="020B0604020202020204" pitchFamily="34" charset="0"/>
              </a:rPr>
              <a:t>6) у виникаючих при конфлікті критичних ситуаціях проявляються непомітні до того переваги й недоліки людей, створюються умови для оцінки людей за їх моральними якостями – стійкості, мужності й т. д., для висування та формування лідерів; </a:t>
            </a:r>
            <a:endParaRPr lang="uk-UA" sz="2000" dirty="0" smtClean="0">
              <a:solidFill>
                <a:srgbClr val="2185C5"/>
              </a:solidFill>
              <a:latin typeface="Arial" panose="020B0604020202020204" pitchFamily="34" charset="0"/>
            </a:endParaRPr>
          </a:p>
          <a:p>
            <a:pPr marL="114300" indent="0" algn="just">
              <a:buNone/>
            </a:pPr>
            <a:r>
              <a:rPr lang="uk-UA" sz="2000" dirty="0" smtClean="0">
                <a:solidFill>
                  <a:srgbClr val="2185C5"/>
                </a:solidFill>
                <a:latin typeface="Arial" panose="020B0604020202020204" pitchFamily="34" charset="0"/>
              </a:rPr>
              <a:t>7</a:t>
            </a:r>
            <a:r>
              <a:rPr lang="uk-UA" sz="2000" dirty="0">
                <a:solidFill>
                  <a:srgbClr val="2185C5"/>
                </a:solidFill>
                <a:latin typeface="Arial" panose="020B0604020202020204" pitchFamily="34" charset="0"/>
              </a:rPr>
              <a:t>) вирішення конфлікту усуває приховану напругу і дає їй вихід; </a:t>
            </a:r>
            <a:endParaRPr lang="uk-UA" sz="2000" dirty="0" smtClean="0">
              <a:solidFill>
                <a:srgbClr val="2185C5"/>
              </a:solidFill>
              <a:latin typeface="Arial" panose="020B0604020202020204" pitchFamily="34" charset="0"/>
            </a:endParaRPr>
          </a:p>
          <a:p>
            <a:pPr marL="114300" indent="0" algn="just">
              <a:buNone/>
            </a:pPr>
            <a:r>
              <a:rPr lang="uk-UA" sz="2000" dirty="0" smtClean="0">
                <a:solidFill>
                  <a:srgbClr val="2185C5"/>
                </a:solidFill>
                <a:latin typeface="Arial" panose="020B0604020202020204" pitchFamily="34" charset="0"/>
              </a:rPr>
              <a:t>8</a:t>
            </a:r>
            <a:r>
              <a:rPr lang="uk-UA" sz="2000" dirty="0">
                <a:solidFill>
                  <a:srgbClr val="2185C5"/>
                </a:solidFill>
                <a:latin typeface="Arial" panose="020B0604020202020204" pitchFamily="34" charset="0"/>
              </a:rPr>
              <a:t>) конфлікт виконує діагностичну функцію (інколи корисно навіть спровокувати його, щоб прояснити ситуацію та зрозуміти стан справ). </a:t>
            </a:r>
            <a:endParaRPr lang="uk-UA" sz="2000" dirty="0" smtClean="0">
              <a:solidFill>
                <a:srgbClr val="2185C5"/>
              </a:solidFill>
              <a:latin typeface="Arial" panose="020B0604020202020204" pitchFamily="34" charset="0"/>
            </a:endParaRPr>
          </a:p>
          <a:p>
            <a:pPr marL="114300" indent="0" algn="just">
              <a:buNone/>
            </a:pPr>
            <a:endParaRPr lang="uk-UA" sz="800" dirty="0" smtClean="0">
              <a:solidFill>
                <a:srgbClr val="2185C5"/>
              </a:solidFill>
              <a:latin typeface="Arial" panose="020B0604020202020204" pitchFamily="34" charset="0"/>
            </a:endParaRPr>
          </a:p>
          <a:p>
            <a:pPr marL="114300" indent="0" algn="just">
              <a:buNone/>
            </a:pPr>
            <a:r>
              <a:rPr lang="uk-UA" sz="2000" b="1" dirty="0" smtClean="0">
                <a:solidFill>
                  <a:srgbClr val="FF9715"/>
                </a:solidFill>
                <a:latin typeface="Arial" panose="020B0604020202020204" pitchFamily="34" charset="0"/>
              </a:rPr>
              <a:t>Загалом</a:t>
            </a:r>
            <a:r>
              <a:rPr lang="uk-UA" sz="2000" dirty="0" smtClean="0">
                <a:solidFill>
                  <a:srgbClr val="2185C5"/>
                </a:solidFill>
                <a:latin typeface="Arial" panose="020B0604020202020204" pitchFamily="34" charset="0"/>
              </a:rPr>
              <a:t> </a:t>
            </a:r>
            <a:r>
              <a:rPr lang="uk-UA" sz="2000" dirty="0">
                <a:solidFill>
                  <a:srgbClr val="2185C5"/>
                </a:solidFill>
                <a:latin typeface="Arial" panose="020B0604020202020204" pitchFamily="34" charset="0"/>
              </a:rPr>
              <a:t>позитивні функції конфлікту можуть бути зведені до стимулювання змін, структурування й оформлення групових процесів і утворень, розрядці напруги, кращому </a:t>
            </a:r>
            <a:r>
              <a:rPr lang="uk-UA" sz="2000" dirty="0" smtClean="0">
                <a:solidFill>
                  <a:srgbClr val="2185C5"/>
                </a:solidFill>
                <a:latin typeface="Arial" panose="020B0604020202020204" pitchFamily="34" charset="0"/>
              </a:rPr>
              <a:t>пізнанню </a:t>
            </a:r>
            <a:r>
              <a:rPr lang="uk-UA" sz="2000" dirty="0">
                <a:solidFill>
                  <a:srgbClr val="2185C5"/>
                </a:solidFill>
                <a:latin typeface="Arial" panose="020B0604020202020204" pitchFamily="34" charset="0"/>
              </a:rPr>
              <a:t>та зближенню партнерів, а також усуненню більш сильних конфліктів.</a:t>
            </a:r>
          </a:p>
        </p:txBody>
      </p:sp>
      <p:sp>
        <p:nvSpPr>
          <p:cNvPr id="126" name="Google Shape;126;p17"/>
          <p:cNvSpPr txBox="1">
            <a:spLocks noGrp="1"/>
          </p:cNvSpPr>
          <p:nvPr>
            <p:ph type="sldNum" idx="12"/>
          </p:nvPr>
        </p:nvSpPr>
        <p:spPr>
          <a:xfrm>
            <a:off x="8480575" y="4696933"/>
            <a:ext cx="548700" cy="313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20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84306341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17"/>
          <p:cNvSpPr txBox="1">
            <a:spLocks noGrp="1"/>
          </p:cNvSpPr>
          <p:nvPr>
            <p:ph type="body" idx="1"/>
          </p:nvPr>
        </p:nvSpPr>
        <p:spPr>
          <a:xfrm>
            <a:off x="802889" y="869795"/>
            <a:ext cx="7441580" cy="3983888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algn="just"/>
            <a:r>
              <a:rPr lang="uk-UA" sz="2000" i="1" dirty="0" smtClean="0">
                <a:solidFill>
                  <a:srgbClr val="2185C5"/>
                </a:solidFill>
                <a:latin typeface="Arial" panose="020B0604020202020204" pitchFamily="34" charset="0"/>
              </a:rPr>
              <a:t>Л.Козер і Р.Дарендорф підготували </a:t>
            </a:r>
            <a:r>
              <a:rPr lang="uk-UA" sz="2000" i="1" dirty="0">
                <a:solidFill>
                  <a:srgbClr val="2185C5"/>
                </a:solidFill>
                <a:latin typeface="Arial" panose="020B0604020202020204" pitchFamily="34" charset="0"/>
              </a:rPr>
              <a:t>підґрунтя для утвердження основних принципів сучасної </a:t>
            </a:r>
            <a:r>
              <a:rPr lang="uk-UA" sz="2000" i="1" dirty="0" smtClean="0">
                <a:solidFill>
                  <a:srgbClr val="2185C5"/>
                </a:solidFill>
                <a:latin typeface="Arial" panose="020B0604020202020204" pitchFamily="34" charset="0"/>
              </a:rPr>
              <a:t>конфліктології </a:t>
            </a:r>
            <a:r>
              <a:rPr lang="uk-UA" sz="2000" i="1" dirty="0">
                <a:solidFill>
                  <a:srgbClr val="2185C5"/>
                </a:solidFill>
                <a:latin typeface="Arial" panose="020B0604020202020204" pitchFamily="34" charset="0"/>
              </a:rPr>
              <a:t>– визнання конфліктів в якості закономірної та природної </a:t>
            </a:r>
            <a:r>
              <a:rPr lang="uk-UA" sz="2000" i="1" dirty="0" smtClean="0">
                <a:solidFill>
                  <a:srgbClr val="2185C5"/>
                </a:solidFill>
                <a:latin typeface="Arial" panose="020B0604020202020204" pitchFamily="34" charset="0"/>
              </a:rPr>
              <a:t>характеристики </a:t>
            </a:r>
            <a:r>
              <a:rPr lang="uk-UA" sz="2000" i="1" dirty="0">
                <a:solidFill>
                  <a:srgbClr val="2185C5"/>
                </a:solidFill>
                <a:latin typeface="Arial" panose="020B0604020202020204" pitchFamily="34" charset="0"/>
              </a:rPr>
              <a:t>соціальних відносин, можливості протікання конфліктів у </a:t>
            </a:r>
            <a:r>
              <a:rPr lang="uk-UA" sz="2000" i="1" dirty="0" smtClean="0">
                <a:solidFill>
                  <a:srgbClr val="2185C5"/>
                </a:solidFill>
                <a:latin typeface="Arial" panose="020B0604020202020204" pitchFamily="34" charset="0"/>
              </a:rPr>
              <a:t>різноманітних</a:t>
            </a:r>
            <a:r>
              <a:rPr lang="uk-UA" sz="2000" i="1" dirty="0">
                <a:solidFill>
                  <a:srgbClr val="2185C5"/>
                </a:solidFill>
                <a:latin typeface="Arial" panose="020B0604020202020204" pitchFamily="34" charset="0"/>
              </a:rPr>
              <a:t>, у тому числі й конструктивних формах, а також утвердження </a:t>
            </a:r>
            <a:r>
              <a:rPr lang="uk-UA" sz="2000" i="1" dirty="0" smtClean="0">
                <a:solidFill>
                  <a:srgbClr val="2185C5"/>
                </a:solidFill>
                <a:latin typeface="Arial" panose="020B0604020202020204" pitchFamily="34" charset="0"/>
              </a:rPr>
              <a:t>принципової </a:t>
            </a:r>
            <a:r>
              <a:rPr lang="uk-UA" sz="2000" i="1" dirty="0">
                <a:solidFill>
                  <a:srgbClr val="2185C5"/>
                </a:solidFill>
                <a:latin typeface="Arial" panose="020B0604020202020204" pitchFamily="34" charset="0"/>
              </a:rPr>
              <a:t>можливості управління конфліктами.</a:t>
            </a:r>
          </a:p>
        </p:txBody>
      </p:sp>
      <p:sp>
        <p:nvSpPr>
          <p:cNvPr id="126" name="Google Shape;126;p17"/>
          <p:cNvSpPr txBox="1">
            <a:spLocks noGrp="1"/>
          </p:cNvSpPr>
          <p:nvPr>
            <p:ph type="sldNum" idx="12"/>
          </p:nvPr>
        </p:nvSpPr>
        <p:spPr>
          <a:xfrm>
            <a:off x="8480575" y="4696933"/>
            <a:ext cx="548700" cy="313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21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71090208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15"/>
          <p:cNvSpPr txBox="1">
            <a:spLocks noGrp="1"/>
          </p:cNvSpPr>
          <p:nvPr>
            <p:ph type="ctrTitle"/>
          </p:nvPr>
        </p:nvSpPr>
        <p:spPr>
          <a:xfrm>
            <a:off x="685800" y="1583342"/>
            <a:ext cx="7772400" cy="1159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uk-UA" sz="3200" b="1" dirty="0">
                <a:solidFill>
                  <a:srgbClr val="FF9715"/>
                </a:solidFill>
              </a:rPr>
              <a:t>3</a:t>
            </a:r>
            <a:r>
              <a:rPr lang="en" sz="3200" b="1" dirty="0" smtClean="0">
                <a:solidFill>
                  <a:srgbClr val="FF9715"/>
                </a:solidFill>
              </a:rPr>
              <a:t>.</a:t>
            </a:r>
            <a:endParaRPr sz="3200" b="1" dirty="0">
              <a:solidFill>
                <a:srgbClr val="FF9715"/>
              </a:solidFill>
            </a:endParaRPr>
          </a:p>
          <a:p>
            <a:pPr lvl="0">
              <a:spcBef>
                <a:spcPts val="600"/>
              </a:spcBef>
              <a:buClr>
                <a:srgbClr val="677480"/>
              </a:buClr>
              <a:buSzPts val="1100"/>
            </a:pPr>
            <a:r>
              <a:rPr lang="uk-UA" sz="3200" dirty="0">
                <a:solidFill>
                  <a:schemeClr val="bg1"/>
                </a:solidFill>
                <a:sym typeface="Lato"/>
              </a:rPr>
              <a:t>Теорія К. Боулдінга</a:t>
            </a:r>
          </a:p>
        </p:txBody>
      </p:sp>
      <p:sp>
        <p:nvSpPr>
          <p:cNvPr id="113" name="Google Shape;113;p15"/>
          <p:cNvSpPr txBox="1">
            <a:spLocks noGrp="1"/>
          </p:cNvSpPr>
          <p:nvPr>
            <p:ph type="sldNum" idx="12"/>
          </p:nvPr>
        </p:nvSpPr>
        <p:spPr>
          <a:xfrm>
            <a:off x="-125" y="4830281"/>
            <a:ext cx="9144000" cy="313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22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63886489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17"/>
          <p:cNvSpPr txBox="1">
            <a:spLocks noGrp="1"/>
          </p:cNvSpPr>
          <p:nvPr>
            <p:ph type="body" idx="1"/>
          </p:nvPr>
        </p:nvSpPr>
        <p:spPr>
          <a:xfrm>
            <a:off x="289931" y="135318"/>
            <a:ext cx="6140606" cy="456161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 algn="just"/>
            <a:r>
              <a:rPr lang="uk-UA" sz="1900" dirty="0">
                <a:solidFill>
                  <a:srgbClr val="2185C5"/>
                </a:solidFill>
                <a:latin typeface="Arial" panose="020B0604020202020204" pitchFamily="34" charset="0"/>
              </a:rPr>
              <a:t>Універсальне вчення про конфлікт намагався розробити в 60-ті рр. ХХ ст. американський соціолог </a:t>
            </a:r>
            <a:r>
              <a:rPr lang="uk-UA" sz="1900" b="1" dirty="0">
                <a:solidFill>
                  <a:srgbClr val="FF9715"/>
                </a:solidFill>
                <a:latin typeface="Arial" panose="020B0604020202020204" pitchFamily="34" charset="0"/>
              </a:rPr>
              <a:t>Кеннет Боулдінг</a:t>
            </a:r>
            <a:r>
              <a:rPr lang="uk-UA" sz="1900" dirty="0">
                <a:solidFill>
                  <a:srgbClr val="2185C5"/>
                </a:solidFill>
                <a:latin typeface="Arial" panose="020B0604020202020204" pitchFamily="34" charset="0"/>
              </a:rPr>
              <a:t> (1910 – 1993 рр.). </a:t>
            </a:r>
            <a:endParaRPr lang="uk-UA" sz="1900" dirty="0" smtClean="0">
              <a:solidFill>
                <a:srgbClr val="2185C5"/>
              </a:solidFill>
              <a:latin typeface="Arial" panose="020B0604020202020204" pitchFamily="34" charset="0"/>
            </a:endParaRPr>
          </a:p>
          <a:p>
            <a:pPr lvl="0" algn="just"/>
            <a:r>
              <a:rPr lang="uk-UA" sz="1900" dirty="0" smtClean="0">
                <a:solidFill>
                  <a:srgbClr val="2185C5"/>
                </a:solidFill>
                <a:latin typeface="Arial" panose="020B0604020202020204" pitchFamily="34" charset="0"/>
              </a:rPr>
              <a:t>Як </a:t>
            </a:r>
            <a:r>
              <a:rPr lang="uk-UA" sz="1900" dirty="0">
                <a:solidFill>
                  <a:srgbClr val="2185C5"/>
                </a:solidFill>
                <a:latin typeface="Arial" panose="020B0604020202020204" pitchFamily="34" charset="0"/>
              </a:rPr>
              <a:t>і його попередники Козер та Дарендорф, Боулдінг наголошує на конфлікті як природній формі поведінки людей, він не є негативним явищем з огляду на здатність людини удосконалювати моральні норми і таким чином пом’якшувати протікання конфлікту. </a:t>
            </a:r>
            <a:endParaRPr lang="uk-UA" sz="1900" dirty="0" smtClean="0">
              <a:solidFill>
                <a:srgbClr val="2185C5"/>
              </a:solidFill>
              <a:latin typeface="Arial" panose="020B0604020202020204" pitchFamily="34" charset="0"/>
            </a:endParaRPr>
          </a:p>
          <a:p>
            <a:pPr lvl="0" algn="just"/>
            <a:r>
              <a:rPr lang="uk-UA" sz="1900" dirty="0" smtClean="0">
                <a:solidFill>
                  <a:srgbClr val="2185C5"/>
                </a:solidFill>
                <a:latin typeface="Arial" panose="020B0604020202020204" pitchFamily="34" charset="0"/>
              </a:rPr>
              <a:t>Всі </a:t>
            </a:r>
            <a:r>
              <a:rPr lang="uk-UA" sz="1900" dirty="0">
                <a:solidFill>
                  <a:srgbClr val="2185C5"/>
                </a:solidFill>
                <a:latin typeface="Arial" panose="020B0604020202020204" pitchFamily="34" charset="0"/>
              </a:rPr>
              <a:t>конфлікти, на його думку, мають загальні етапи розвитку. </a:t>
            </a:r>
            <a:endParaRPr lang="uk-UA" sz="1900" dirty="0" smtClean="0">
              <a:solidFill>
                <a:srgbClr val="2185C5"/>
              </a:solidFill>
              <a:latin typeface="Arial" panose="020B0604020202020204" pitchFamily="34" charset="0"/>
            </a:endParaRPr>
          </a:p>
          <a:p>
            <a:pPr lvl="0" algn="just"/>
            <a:r>
              <a:rPr lang="uk-UA" sz="1900" b="1" dirty="0" smtClean="0">
                <a:solidFill>
                  <a:srgbClr val="FF9715"/>
                </a:solidFill>
                <a:latin typeface="Arial" panose="020B0604020202020204" pitchFamily="34" charset="0"/>
              </a:rPr>
              <a:t>Ключовою </a:t>
            </a:r>
            <a:r>
              <a:rPr lang="uk-UA" sz="1900" b="1" dirty="0">
                <a:solidFill>
                  <a:srgbClr val="FF9715"/>
                </a:solidFill>
                <a:latin typeface="Arial" panose="020B0604020202020204" pitchFamily="34" charset="0"/>
              </a:rPr>
              <a:t>ознакою конфлікту </a:t>
            </a:r>
            <a:r>
              <a:rPr lang="uk-UA" sz="1900" b="1" dirty="0" smtClean="0">
                <a:solidFill>
                  <a:srgbClr val="FF9715"/>
                </a:solidFill>
                <a:latin typeface="Arial" panose="020B0604020202020204" pitchFamily="34" charset="0"/>
              </a:rPr>
              <a:t>він виділяє </a:t>
            </a:r>
            <a:r>
              <a:rPr lang="uk-UA" sz="1900" b="1" dirty="0">
                <a:solidFill>
                  <a:srgbClr val="FF9715"/>
                </a:solidFill>
                <a:latin typeface="Arial" panose="020B0604020202020204" pitchFamily="34" charset="0"/>
              </a:rPr>
              <a:t>усвідомлення сторонами несумісності їх бажань.</a:t>
            </a:r>
          </a:p>
          <a:p>
            <a:pPr lvl="0" algn="just"/>
            <a:endParaRPr lang="uk-UA" sz="1800" dirty="0">
              <a:solidFill>
                <a:srgbClr val="2185C5"/>
              </a:solidFill>
              <a:latin typeface="Arial" panose="020B0604020202020204" pitchFamily="34" charset="0"/>
            </a:endParaRPr>
          </a:p>
        </p:txBody>
      </p:sp>
      <p:sp>
        <p:nvSpPr>
          <p:cNvPr id="126" name="Google Shape;126;p17"/>
          <p:cNvSpPr txBox="1">
            <a:spLocks noGrp="1"/>
          </p:cNvSpPr>
          <p:nvPr>
            <p:ph type="sldNum" idx="12"/>
          </p:nvPr>
        </p:nvSpPr>
        <p:spPr>
          <a:xfrm>
            <a:off x="8480575" y="4696933"/>
            <a:ext cx="548700" cy="313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23</a:t>
            </a:fld>
            <a:endParaRPr/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09420" y="224418"/>
            <a:ext cx="2304121" cy="27418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268229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17"/>
          <p:cNvSpPr txBox="1">
            <a:spLocks noGrp="1"/>
          </p:cNvSpPr>
          <p:nvPr>
            <p:ph type="body" idx="1"/>
          </p:nvPr>
        </p:nvSpPr>
        <p:spPr>
          <a:xfrm>
            <a:off x="669073" y="215590"/>
            <a:ext cx="7449016" cy="4638093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algn="just"/>
            <a:r>
              <a:rPr lang="uk-UA" sz="1900" dirty="0">
                <a:solidFill>
                  <a:srgbClr val="2185C5"/>
                </a:solidFill>
                <a:latin typeface="Arial" panose="020B0604020202020204" pitchFamily="34" charset="0"/>
              </a:rPr>
              <a:t>У якості універсального джерела конфліктів він виділив </a:t>
            </a:r>
            <a:r>
              <a:rPr lang="uk-UA" sz="1900" b="1" dirty="0">
                <a:solidFill>
                  <a:srgbClr val="FF9715"/>
                </a:solidFill>
                <a:latin typeface="Arial" panose="020B0604020202020204" pitchFamily="34" charset="0"/>
              </a:rPr>
              <a:t>несумісність потреб сторін при обмежених можливостях їх задоволення.</a:t>
            </a:r>
            <a:r>
              <a:rPr lang="uk-UA" sz="1900" dirty="0">
                <a:solidFill>
                  <a:srgbClr val="2185C5"/>
                </a:solidFill>
                <a:latin typeface="Arial" panose="020B0604020202020204" pitchFamily="34" charset="0"/>
              </a:rPr>
              <a:t> </a:t>
            </a:r>
            <a:endParaRPr lang="uk-UA" sz="1900" dirty="0" smtClean="0">
              <a:solidFill>
                <a:srgbClr val="2185C5"/>
              </a:solidFill>
              <a:latin typeface="Arial" panose="020B0604020202020204" pitchFamily="34" charset="0"/>
            </a:endParaRPr>
          </a:p>
          <a:p>
            <a:pPr algn="just"/>
            <a:r>
              <a:rPr lang="uk-UA" sz="1900" dirty="0" smtClean="0">
                <a:solidFill>
                  <a:srgbClr val="2185C5"/>
                </a:solidFill>
                <a:latin typeface="Arial" panose="020B0604020202020204" pitchFamily="34" charset="0"/>
              </a:rPr>
              <a:t>Для </a:t>
            </a:r>
            <a:r>
              <a:rPr lang="uk-UA" sz="1900" dirty="0">
                <a:solidFill>
                  <a:srgbClr val="2185C5"/>
                </a:solidFill>
                <a:latin typeface="Arial" panose="020B0604020202020204" pitchFamily="34" charset="0"/>
              </a:rPr>
              <a:t>вибору ефективної конфліктної поведінки та можливості впливу на хід його розвитку Боулдінг пропонує використовувати теорію ігор, моделювання </a:t>
            </a:r>
            <a:r>
              <a:rPr lang="uk-UA" sz="1900" dirty="0" smtClean="0">
                <a:solidFill>
                  <a:srgbClr val="2185C5"/>
                </a:solidFill>
                <a:latin typeface="Arial" panose="020B0604020202020204" pitchFamily="34" charset="0"/>
              </a:rPr>
              <a:t>конфліктів.</a:t>
            </a:r>
          </a:p>
          <a:p>
            <a:pPr algn="just"/>
            <a:r>
              <a:rPr lang="uk-UA" sz="1900" dirty="0" smtClean="0">
                <a:solidFill>
                  <a:srgbClr val="2185C5"/>
                </a:solidFill>
                <a:latin typeface="Arial" panose="020B0604020202020204" pitchFamily="34" charset="0"/>
              </a:rPr>
              <a:t>Основу при подоланні конфлікту складають, в його теорії, </a:t>
            </a:r>
            <a:r>
              <a:rPr lang="uk-UA" sz="1900" b="1" u="sng" dirty="0" smtClean="0">
                <a:solidFill>
                  <a:srgbClr val="2185C5"/>
                </a:solidFill>
                <a:latin typeface="Arial" panose="020B0604020202020204" pitchFamily="34" charset="0"/>
              </a:rPr>
              <a:t>три чинники:</a:t>
            </a:r>
            <a:r>
              <a:rPr lang="uk-UA" sz="1900" b="1" dirty="0" smtClean="0">
                <a:solidFill>
                  <a:srgbClr val="2185C5"/>
                </a:solidFill>
                <a:latin typeface="Arial" panose="020B0604020202020204" pitchFamily="34" charset="0"/>
              </a:rPr>
              <a:t> </a:t>
            </a:r>
            <a:r>
              <a:rPr lang="uk-UA" sz="1900" b="1" dirty="0" smtClean="0">
                <a:solidFill>
                  <a:srgbClr val="FF9715"/>
                </a:solidFill>
                <a:latin typeface="Arial" panose="020B0604020202020204" pitchFamily="34" charset="0"/>
              </a:rPr>
              <a:t>розуміння причин виникнення; правильний вибір способів їх усунення; етичний розвиток людей.</a:t>
            </a:r>
          </a:p>
          <a:p>
            <a:pPr algn="just"/>
            <a:endParaRPr lang="uk-UA" sz="1900" dirty="0">
              <a:solidFill>
                <a:srgbClr val="2185C5"/>
              </a:solidFill>
              <a:latin typeface="Arial" panose="020B0604020202020204" pitchFamily="34" charset="0"/>
            </a:endParaRPr>
          </a:p>
        </p:txBody>
      </p:sp>
      <p:sp>
        <p:nvSpPr>
          <p:cNvPr id="126" name="Google Shape;126;p17"/>
          <p:cNvSpPr txBox="1">
            <a:spLocks noGrp="1"/>
          </p:cNvSpPr>
          <p:nvPr>
            <p:ph type="sldNum" idx="12"/>
          </p:nvPr>
        </p:nvSpPr>
        <p:spPr>
          <a:xfrm>
            <a:off x="8480575" y="4696933"/>
            <a:ext cx="548700" cy="313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24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47877468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17"/>
          <p:cNvSpPr txBox="1">
            <a:spLocks noGrp="1"/>
          </p:cNvSpPr>
          <p:nvPr>
            <p:ph type="body" idx="1"/>
          </p:nvPr>
        </p:nvSpPr>
        <p:spPr>
          <a:xfrm>
            <a:off x="758283" y="215590"/>
            <a:ext cx="7359806" cy="4638093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uk-UA" sz="1900" b="1" dirty="0">
                <a:solidFill>
                  <a:srgbClr val="2185C5"/>
                </a:solidFill>
                <a:latin typeface="Arial" panose="020B0604020202020204" pitchFamily="34" charset="0"/>
              </a:rPr>
              <a:t>Основними ознаками соціального конфлікту </a:t>
            </a:r>
            <a:r>
              <a:rPr lang="uk-UA" sz="1900" b="1" dirty="0" smtClean="0">
                <a:solidFill>
                  <a:srgbClr val="2185C5"/>
                </a:solidFill>
                <a:latin typeface="Arial" panose="020B0604020202020204" pitchFamily="34" charset="0"/>
              </a:rPr>
              <a:t>за Боулдінгом є:</a:t>
            </a:r>
            <a:endParaRPr lang="uk-UA" sz="1900" b="1" dirty="0">
              <a:solidFill>
                <a:srgbClr val="2185C5"/>
              </a:solidFill>
              <a:latin typeface="Arial" panose="020B0604020202020204" pitchFamily="34" charset="0"/>
            </a:endParaRPr>
          </a:p>
          <a:p>
            <a:pPr marL="114300" lvl="0" indent="0" algn="just">
              <a:buNone/>
            </a:pPr>
            <a:r>
              <a:rPr lang="uk-UA" sz="1900" dirty="0">
                <a:solidFill>
                  <a:srgbClr val="2185C5"/>
                </a:solidFill>
                <a:latin typeface="Arial" panose="020B0604020202020204" pitchFamily="34" charset="0"/>
              </a:rPr>
              <a:t>1. Наявність ситуації, яка сприймається протиборчими сторонами як конфліктна, тобто така, при якій досягнення значущих цілей або задоволення потреб суб'єкта блокуються з боку інших учасників соціальної взаємодії.</a:t>
            </a:r>
          </a:p>
          <a:p>
            <a:pPr marL="114300" lvl="0" indent="0" algn="just">
              <a:buNone/>
            </a:pPr>
            <a:r>
              <a:rPr lang="uk-UA" sz="1900" dirty="0">
                <a:solidFill>
                  <a:srgbClr val="2185C5"/>
                </a:solidFill>
                <a:latin typeface="Arial" panose="020B0604020202020204" pitchFamily="34" charset="0"/>
              </a:rPr>
              <a:t>2. Наявність в учасників конфлікту протилежних цілей, потреб, інтересів і методів їх досягнення.</a:t>
            </a:r>
          </a:p>
          <a:p>
            <a:pPr marL="114300" lvl="0" indent="0" algn="just">
              <a:buNone/>
            </a:pPr>
            <a:r>
              <a:rPr lang="uk-UA" sz="1900" dirty="0">
                <a:solidFill>
                  <a:srgbClr val="2185C5"/>
                </a:solidFill>
                <a:latin typeface="Arial" panose="020B0604020202020204" pitchFamily="34" charset="0"/>
              </a:rPr>
              <a:t>3. Взаємодія конфліктуючих сторін.</a:t>
            </a:r>
          </a:p>
          <a:p>
            <a:pPr marL="114300" lvl="0" indent="0" algn="just">
              <a:buNone/>
            </a:pPr>
            <a:r>
              <a:rPr lang="uk-UA" sz="1900" dirty="0">
                <a:solidFill>
                  <a:srgbClr val="2185C5"/>
                </a:solidFill>
                <a:latin typeface="Arial" panose="020B0604020202020204" pitchFamily="34" charset="0"/>
              </a:rPr>
              <a:t>4. Наявність результатів конфліктної взаємодії. </a:t>
            </a:r>
          </a:p>
          <a:p>
            <a:pPr marL="114300" indent="0" algn="just">
              <a:buNone/>
            </a:pPr>
            <a:endParaRPr lang="uk-UA" sz="1900" dirty="0">
              <a:solidFill>
                <a:srgbClr val="2185C5"/>
              </a:solidFill>
              <a:latin typeface="Arial" panose="020B0604020202020204" pitchFamily="34" charset="0"/>
            </a:endParaRPr>
          </a:p>
        </p:txBody>
      </p:sp>
      <p:sp>
        <p:nvSpPr>
          <p:cNvPr id="126" name="Google Shape;126;p17"/>
          <p:cNvSpPr txBox="1">
            <a:spLocks noGrp="1"/>
          </p:cNvSpPr>
          <p:nvPr>
            <p:ph type="sldNum" idx="12"/>
          </p:nvPr>
        </p:nvSpPr>
        <p:spPr>
          <a:xfrm>
            <a:off x="8480575" y="4696933"/>
            <a:ext cx="548700" cy="313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25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69126086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17"/>
          <p:cNvSpPr txBox="1">
            <a:spLocks noGrp="1"/>
          </p:cNvSpPr>
          <p:nvPr>
            <p:ph type="body" idx="1"/>
          </p:nvPr>
        </p:nvSpPr>
        <p:spPr>
          <a:xfrm>
            <a:off x="758283" y="215590"/>
            <a:ext cx="7359806" cy="4638093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algn="just"/>
            <a:r>
              <a:rPr lang="uk-UA" sz="1900" b="1" dirty="0" smtClean="0">
                <a:solidFill>
                  <a:srgbClr val="2185C5"/>
                </a:solidFill>
                <a:latin typeface="Arial" panose="020B0604020202020204" pitchFamily="34" charset="0"/>
              </a:rPr>
              <a:t>Боулдінг розглядає два аспекти соціального </a:t>
            </a:r>
            <a:r>
              <a:rPr lang="uk-UA" sz="1900" b="1" dirty="0">
                <a:solidFill>
                  <a:srgbClr val="2185C5"/>
                </a:solidFill>
                <a:latin typeface="Arial" panose="020B0604020202020204" pitchFamily="34" charset="0"/>
              </a:rPr>
              <a:t>конфлікту </a:t>
            </a:r>
            <a:r>
              <a:rPr lang="uk-UA" sz="1900" b="1" dirty="0" smtClean="0">
                <a:solidFill>
                  <a:srgbClr val="2185C5"/>
                </a:solidFill>
                <a:latin typeface="Arial" panose="020B0604020202020204" pitchFamily="34" charset="0"/>
              </a:rPr>
              <a:t>- </a:t>
            </a:r>
            <a:r>
              <a:rPr lang="uk-UA" sz="1900" b="1" dirty="0" smtClean="0">
                <a:solidFill>
                  <a:srgbClr val="FF9715"/>
                </a:solidFill>
                <a:latin typeface="Arial" panose="020B0604020202020204" pitchFamily="34" charset="0"/>
              </a:rPr>
              <a:t>статичний </a:t>
            </a:r>
            <a:r>
              <a:rPr lang="uk-UA" sz="1900" b="1" dirty="0">
                <a:solidFill>
                  <a:srgbClr val="FF9715"/>
                </a:solidFill>
                <a:latin typeface="Arial" panose="020B0604020202020204" pitchFamily="34" charset="0"/>
              </a:rPr>
              <a:t>і </a:t>
            </a:r>
            <a:r>
              <a:rPr lang="uk-UA" sz="1900" b="1" dirty="0" smtClean="0">
                <a:solidFill>
                  <a:srgbClr val="FF9715"/>
                </a:solidFill>
                <a:latin typeface="Arial" panose="020B0604020202020204" pitchFamily="34" charset="0"/>
              </a:rPr>
              <a:t>динамічний</a:t>
            </a:r>
            <a:r>
              <a:rPr lang="uk-UA" sz="1900" b="1" dirty="0" smtClean="0">
                <a:solidFill>
                  <a:srgbClr val="2185C5"/>
                </a:solidFill>
                <a:latin typeface="Arial" panose="020B0604020202020204" pitchFamily="34" charset="0"/>
              </a:rPr>
              <a:t>. </a:t>
            </a:r>
          </a:p>
          <a:p>
            <a:pPr algn="just"/>
            <a:r>
              <a:rPr lang="uk-UA" sz="1900" b="1" dirty="0" smtClean="0">
                <a:solidFill>
                  <a:srgbClr val="FF9715"/>
                </a:solidFill>
                <a:latin typeface="Arial" panose="020B0604020202020204" pitchFamily="34" charset="0"/>
              </a:rPr>
              <a:t>Статичний </a:t>
            </a:r>
            <a:r>
              <a:rPr lang="uk-UA" sz="1900" b="1" dirty="0">
                <a:solidFill>
                  <a:srgbClr val="FF9715"/>
                </a:solidFill>
                <a:latin typeface="Arial" panose="020B0604020202020204" pitchFamily="34" charset="0"/>
              </a:rPr>
              <a:t>аспект </a:t>
            </a:r>
            <a:r>
              <a:rPr lang="uk-UA" sz="1900" b="1" dirty="0">
                <a:solidFill>
                  <a:srgbClr val="2185C5"/>
                </a:solidFill>
                <a:latin typeface="Arial" panose="020B0604020202020204" pitchFamily="34" charset="0"/>
              </a:rPr>
              <a:t>передбачає вивчення сторін (суб'єктів) конфлікту (особистості, організації, групи) і відносин між ними, що передбачає класифікацію за етнічними, релігійними та професійними ознаками. </a:t>
            </a:r>
            <a:endParaRPr lang="uk-UA" sz="1900" b="1" dirty="0" smtClean="0">
              <a:solidFill>
                <a:srgbClr val="2185C5"/>
              </a:solidFill>
              <a:latin typeface="Arial" panose="020B0604020202020204" pitchFamily="34" charset="0"/>
            </a:endParaRPr>
          </a:p>
          <a:p>
            <a:pPr algn="just"/>
            <a:r>
              <a:rPr lang="uk-UA" sz="1900" b="1" dirty="0" smtClean="0">
                <a:solidFill>
                  <a:srgbClr val="FF9715"/>
                </a:solidFill>
                <a:latin typeface="Arial" panose="020B0604020202020204" pitchFamily="34" charset="0"/>
              </a:rPr>
              <a:t>Динамічний</a:t>
            </a:r>
            <a:r>
              <a:rPr lang="uk-UA" sz="1900" b="1" dirty="0" smtClean="0">
                <a:solidFill>
                  <a:srgbClr val="2185C5"/>
                </a:solidFill>
                <a:latin typeface="Arial" panose="020B0604020202020204" pitchFamily="34" charset="0"/>
              </a:rPr>
              <a:t> </a:t>
            </a:r>
            <a:r>
              <a:rPr lang="uk-UA" sz="1900" b="1" dirty="0">
                <a:solidFill>
                  <a:srgbClr val="2185C5"/>
                </a:solidFill>
                <a:latin typeface="Arial" panose="020B0604020202020204" pitchFamily="34" charset="0"/>
              </a:rPr>
              <a:t>передбачає вивчення інтересів сторін як спонукальних сил конфліктної поведінки людей, тобто слугує для визначення динаміки конфлікту, сукупності відповідних реакцій сторін </a:t>
            </a:r>
            <a:r>
              <a:rPr lang="uk-UA" sz="1900" dirty="0" smtClean="0">
                <a:solidFill>
                  <a:srgbClr val="2185C5"/>
                </a:solidFill>
                <a:latin typeface="Arial" panose="020B0604020202020204" pitchFamily="34" charset="0"/>
              </a:rPr>
              <a:t> </a:t>
            </a:r>
            <a:endParaRPr lang="uk-UA" sz="1900" dirty="0">
              <a:solidFill>
                <a:srgbClr val="2185C5"/>
              </a:solidFill>
              <a:latin typeface="Arial" panose="020B0604020202020204" pitchFamily="34" charset="0"/>
            </a:endParaRPr>
          </a:p>
          <a:p>
            <a:pPr marL="114300" indent="0" algn="just">
              <a:buNone/>
            </a:pPr>
            <a:endParaRPr lang="uk-UA" sz="1900" dirty="0">
              <a:solidFill>
                <a:srgbClr val="2185C5"/>
              </a:solidFill>
              <a:latin typeface="Arial" panose="020B0604020202020204" pitchFamily="34" charset="0"/>
            </a:endParaRPr>
          </a:p>
        </p:txBody>
      </p:sp>
      <p:sp>
        <p:nvSpPr>
          <p:cNvPr id="126" name="Google Shape;126;p17"/>
          <p:cNvSpPr txBox="1">
            <a:spLocks noGrp="1"/>
          </p:cNvSpPr>
          <p:nvPr>
            <p:ph type="sldNum" idx="12"/>
          </p:nvPr>
        </p:nvSpPr>
        <p:spPr>
          <a:xfrm>
            <a:off x="8480575" y="4696933"/>
            <a:ext cx="548700" cy="313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26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31104557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17"/>
          <p:cNvSpPr txBox="1">
            <a:spLocks noGrp="1"/>
          </p:cNvSpPr>
          <p:nvPr>
            <p:ph type="body" idx="1"/>
          </p:nvPr>
        </p:nvSpPr>
        <p:spPr>
          <a:xfrm>
            <a:off x="758283" y="215590"/>
            <a:ext cx="7359806" cy="4638093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algn="just"/>
            <a:r>
              <a:rPr lang="uk-UA" sz="1900" b="1" dirty="0">
                <a:solidFill>
                  <a:srgbClr val="2185C5"/>
                </a:solidFill>
                <a:latin typeface="Arial" panose="020B0604020202020204" pitchFamily="34" charset="0"/>
              </a:rPr>
              <a:t>Формула соціального конфлікту може бути представлена як єдина </a:t>
            </a:r>
            <a:r>
              <a:rPr lang="uk-UA" sz="1900" b="1" dirty="0" smtClean="0">
                <a:solidFill>
                  <a:srgbClr val="2185C5"/>
                </a:solidFill>
                <a:latin typeface="Arial" panose="020B0604020202020204" pitchFamily="34" charset="0"/>
              </a:rPr>
              <a:t>система </a:t>
            </a:r>
            <a:r>
              <a:rPr lang="uk-UA" sz="1900" b="1" dirty="0">
                <a:solidFill>
                  <a:srgbClr val="FF9715"/>
                </a:solidFill>
                <a:latin typeface="Arial" panose="020B0604020202020204" pitchFamily="34" charset="0"/>
              </a:rPr>
              <a:t>"суб'єкти - інтереси - дії". </a:t>
            </a:r>
            <a:endParaRPr lang="uk-UA" sz="1900" b="1" dirty="0" smtClean="0">
              <a:solidFill>
                <a:srgbClr val="FF9715"/>
              </a:solidFill>
              <a:latin typeface="Arial" panose="020B0604020202020204" pitchFamily="34" charset="0"/>
            </a:endParaRPr>
          </a:p>
          <a:p>
            <a:pPr algn="just"/>
            <a:r>
              <a:rPr lang="uk-UA" sz="1900" b="1" dirty="0" smtClean="0">
                <a:solidFill>
                  <a:srgbClr val="2185C5"/>
                </a:solidFill>
                <a:latin typeface="Arial" panose="020B0604020202020204" pitchFamily="34" charset="0"/>
              </a:rPr>
              <a:t>Боулдінг визначає як причину конфліктів принцип </a:t>
            </a:r>
            <a:r>
              <a:rPr lang="uk-UA" sz="1900" b="1" dirty="0">
                <a:solidFill>
                  <a:srgbClr val="2185C5"/>
                </a:solidFill>
                <a:latin typeface="Arial" panose="020B0604020202020204" pitchFamily="34" charset="0"/>
              </a:rPr>
              <a:t>"скерсіті" (від англ. </a:t>
            </a:r>
            <a:r>
              <a:rPr lang="en-GB" sz="1900" b="1" dirty="0">
                <a:solidFill>
                  <a:srgbClr val="2185C5"/>
                </a:solidFill>
                <a:latin typeface="Arial" panose="020B0604020202020204" pitchFamily="34" charset="0"/>
              </a:rPr>
              <a:t>scarcity), </a:t>
            </a:r>
            <a:r>
              <a:rPr lang="uk-UA" sz="1900" b="1" dirty="0">
                <a:solidFill>
                  <a:srgbClr val="2185C5"/>
                </a:solidFill>
                <a:latin typeface="Arial" panose="020B0604020202020204" pitchFamily="34" charset="0"/>
              </a:rPr>
              <a:t>тобто обмеженості, дефіциту, браку будь-яких ресурсів і благ, матеріальних або </a:t>
            </a:r>
            <a:r>
              <a:rPr lang="uk-UA" sz="1900" b="1" dirty="0" smtClean="0">
                <a:solidFill>
                  <a:srgbClr val="2185C5"/>
                </a:solidFill>
                <a:latin typeface="Arial" panose="020B0604020202020204" pitchFamily="34" charset="0"/>
              </a:rPr>
              <a:t>духовних. У людей при цьому формуються потреби</a:t>
            </a:r>
            <a:r>
              <a:rPr lang="uk-UA" sz="1900" b="1" dirty="0">
                <a:solidFill>
                  <a:srgbClr val="2185C5"/>
                </a:solidFill>
                <a:latin typeface="Arial" panose="020B0604020202020204" pitchFamily="34" charset="0"/>
              </a:rPr>
              <a:t>, інтереси та </a:t>
            </a:r>
            <a:r>
              <a:rPr lang="uk-UA" sz="1900" b="1" dirty="0" smtClean="0">
                <a:solidFill>
                  <a:srgbClr val="2185C5"/>
                </a:solidFill>
                <a:latin typeface="Arial" panose="020B0604020202020204" pitchFamily="34" charset="0"/>
              </a:rPr>
              <a:t>цінності, спрямовані на компенсацію цього дефіциту. </a:t>
            </a:r>
            <a:r>
              <a:rPr lang="uk-UA" sz="1900" b="1" dirty="0">
                <a:solidFill>
                  <a:srgbClr val="2185C5"/>
                </a:solidFill>
                <a:latin typeface="Arial" panose="020B0604020202020204" pitchFamily="34" charset="0"/>
              </a:rPr>
              <a:t>Саме вони відіграють роль внутрішніх спонукачів активності. </a:t>
            </a:r>
            <a:endParaRPr lang="uk-UA" sz="1900" b="1" dirty="0" smtClean="0">
              <a:solidFill>
                <a:srgbClr val="2185C5"/>
              </a:solidFill>
              <a:latin typeface="Arial" panose="020B0604020202020204" pitchFamily="34" charset="0"/>
            </a:endParaRPr>
          </a:p>
          <a:p>
            <a:pPr algn="just"/>
            <a:r>
              <a:rPr lang="uk-UA" sz="1900" b="1" dirty="0" smtClean="0">
                <a:solidFill>
                  <a:srgbClr val="2185C5"/>
                </a:solidFill>
                <a:latin typeface="Arial" panose="020B0604020202020204" pitchFamily="34" charset="0"/>
              </a:rPr>
              <a:t>Цікаво, що безпосереднім </a:t>
            </a:r>
            <a:r>
              <a:rPr lang="uk-UA" sz="1900" b="1" dirty="0">
                <a:solidFill>
                  <a:srgbClr val="2185C5"/>
                </a:solidFill>
                <a:latin typeface="Arial" panose="020B0604020202020204" pitchFamily="34" charset="0"/>
              </a:rPr>
              <a:t>предметом соціального інтересу і цінності є не саме благо як таке, а </a:t>
            </a:r>
            <a:r>
              <a:rPr lang="uk-UA" sz="1900" b="1" dirty="0" smtClean="0">
                <a:solidFill>
                  <a:srgbClr val="FF9715"/>
                </a:solidFill>
                <a:latin typeface="Arial" panose="020B0604020202020204" pitchFamily="34" charset="0"/>
              </a:rPr>
              <a:t>статус </a:t>
            </a:r>
            <a:r>
              <a:rPr lang="uk-UA" sz="1900" b="1" dirty="0">
                <a:solidFill>
                  <a:srgbClr val="FF9715"/>
                </a:solidFill>
                <a:latin typeface="Arial" panose="020B0604020202020204" pitchFamily="34" charset="0"/>
              </a:rPr>
              <a:t>індивіда чи суспільної групи, який дає змогу забезпечити отримання цього блага.</a:t>
            </a:r>
            <a:endParaRPr lang="uk-UA" sz="1900" dirty="0">
              <a:solidFill>
                <a:srgbClr val="FF9715"/>
              </a:solidFill>
              <a:latin typeface="Arial" panose="020B0604020202020204" pitchFamily="34" charset="0"/>
            </a:endParaRPr>
          </a:p>
        </p:txBody>
      </p:sp>
      <p:sp>
        <p:nvSpPr>
          <p:cNvPr id="126" name="Google Shape;126;p17"/>
          <p:cNvSpPr txBox="1">
            <a:spLocks noGrp="1"/>
          </p:cNvSpPr>
          <p:nvPr>
            <p:ph type="sldNum" idx="12"/>
          </p:nvPr>
        </p:nvSpPr>
        <p:spPr>
          <a:xfrm>
            <a:off x="8480575" y="4696933"/>
            <a:ext cx="548700" cy="313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27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53764053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17"/>
          <p:cNvSpPr txBox="1">
            <a:spLocks noGrp="1"/>
          </p:cNvSpPr>
          <p:nvPr>
            <p:ph type="body" idx="1"/>
          </p:nvPr>
        </p:nvSpPr>
        <p:spPr>
          <a:xfrm>
            <a:off x="758283" y="215590"/>
            <a:ext cx="7359806" cy="4638093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algn="just"/>
            <a:r>
              <a:rPr lang="uk-UA" sz="1900" b="1" dirty="0" smtClean="0">
                <a:solidFill>
                  <a:srgbClr val="2185C5"/>
                </a:solidFill>
                <a:latin typeface="Arial" panose="020B0604020202020204" pitchFamily="34" charset="0"/>
              </a:rPr>
              <a:t>В сучасних суспільствах, на думку Боулдінга конфлікти можна </a:t>
            </a:r>
            <a:r>
              <a:rPr lang="uk-UA" sz="1900" b="1" dirty="0" smtClean="0">
                <a:solidFill>
                  <a:srgbClr val="FF9715"/>
                </a:solidFill>
                <a:latin typeface="Arial" panose="020B0604020202020204" pitchFamily="34" charset="0"/>
              </a:rPr>
              <a:t>контролювати і вирішувати.</a:t>
            </a:r>
          </a:p>
          <a:p>
            <a:pPr algn="just"/>
            <a:r>
              <a:rPr lang="uk-UA" sz="1900" b="1" dirty="0" smtClean="0">
                <a:solidFill>
                  <a:srgbClr val="2185C5"/>
                </a:solidFill>
                <a:latin typeface="Arial" panose="020B0604020202020204" pitchFamily="34" charset="0"/>
              </a:rPr>
              <a:t>Для </a:t>
            </a:r>
            <a:r>
              <a:rPr lang="uk-UA" sz="1900" b="1" dirty="0">
                <a:solidFill>
                  <a:srgbClr val="2185C5"/>
                </a:solidFill>
                <a:latin typeface="Arial" panose="020B0604020202020204" pitchFamily="34" charset="0"/>
              </a:rPr>
              <a:t>розв'язання чи запобігання конфліктам можна також використовувати принципи біхевіоризму, зокрема принцип навчання. </a:t>
            </a:r>
            <a:endParaRPr lang="uk-UA" sz="1900" b="1" dirty="0" smtClean="0">
              <a:solidFill>
                <a:srgbClr val="2185C5"/>
              </a:solidFill>
              <a:latin typeface="Arial" panose="020B0604020202020204" pitchFamily="34" charset="0"/>
            </a:endParaRPr>
          </a:p>
          <a:p>
            <a:pPr algn="just"/>
            <a:r>
              <a:rPr lang="uk-UA" sz="1900" b="1" dirty="0" smtClean="0">
                <a:solidFill>
                  <a:srgbClr val="2185C5"/>
                </a:solidFill>
                <a:latin typeface="Arial" panose="020B0604020202020204" pitchFamily="34" charset="0"/>
              </a:rPr>
              <a:t>Соціальні </a:t>
            </a:r>
            <a:r>
              <a:rPr lang="uk-UA" sz="1900" b="1" dirty="0">
                <a:solidFill>
                  <a:srgbClr val="2185C5"/>
                </a:solidFill>
                <a:latin typeface="Arial" panose="020B0604020202020204" pitchFamily="34" charset="0"/>
              </a:rPr>
              <a:t>конфлікти можна змоделювати і в іграх опрацьовувати продуктивну методику поведінки, формуючи план або стратегію поведінки під час конфліктної ситуації. Це дасть змогу гармонійно та ненасильницьки взаємодіяти в суспільстві.</a:t>
            </a:r>
            <a:endParaRPr lang="uk-UA" sz="1900" dirty="0">
              <a:solidFill>
                <a:srgbClr val="FF9715"/>
              </a:solidFill>
              <a:latin typeface="Arial" panose="020B0604020202020204" pitchFamily="34" charset="0"/>
            </a:endParaRPr>
          </a:p>
        </p:txBody>
      </p:sp>
      <p:sp>
        <p:nvSpPr>
          <p:cNvPr id="126" name="Google Shape;126;p17"/>
          <p:cNvSpPr txBox="1">
            <a:spLocks noGrp="1"/>
          </p:cNvSpPr>
          <p:nvPr>
            <p:ph type="sldNum" idx="12"/>
          </p:nvPr>
        </p:nvSpPr>
        <p:spPr>
          <a:xfrm>
            <a:off x="8480575" y="4696933"/>
            <a:ext cx="548700" cy="313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28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29275913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15"/>
          <p:cNvSpPr txBox="1">
            <a:spLocks noGrp="1"/>
          </p:cNvSpPr>
          <p:nvPr>
            <p:ph type="ctrTitle"/>
          </p:nvPr>
        </p:nvSpPr>
        <p:spPr>
          <a:xfrm>
            <a:off x="685800" y="1583342"/>
            <a:ext cx="7772400" cy="1159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uk-UA" sz="3200" b="1" dirty="0" smtClean="0">
                <a:solidFill>
                  <a:srgbClr val="FFC000"/>
                </a:solidFill>
              </a:rPr>
              <a:t>Дякую за увагу!</a:t>
            </a:r>
          </a:p>
        </p:txBody>
      </p:sp>
      <p:sp>
        <p:nvSpPr>
          <p:cNvPr id="113" name="Google Shape;113;p15"/>
          <p:cNvSpPr txBox="1">
            <a:spLocks noGrp="1"/>
          </p:cNvSpPr>
          <p:nvPr>
            <p:ph type="sldNum" idx="12"/>
          </p:nvPr>
        </p:nvSpPr>
        <p:spPr>
          <a:xfrm>
            <a:off x="-125" y="4830281"/>
            <a:ext cx="9144000" cy="313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29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8122125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15"/>
          <p:cNvSpPr txBox="1">
            <a:spLocks noGrp="1"/>
          </p:cNvSpPr>
          <p:nvPr>
            <p:ph type="ctrTitle"/>
          </p:nvPr>
        </p:nvSpPr>
        <p:spPr>
          <a:xfrm>
            <a:off x="685800" y="1583342"/>
            <a:ext cx="7772400" cy="1159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200" b="1" dirty="0">
                <a:solidFill>
                  <a:srgbClr val="FF9715"/>
                </a:solidFill>
              </a:rPr>
              <a:t>1.</a:t>
            </a:r>
            <a:endParaRPr sz="3200" b="1" dirty="0">
              <a:solidFill>
                <a:srgbClr val="FF9715"/>
              </a:solidFill>
            </a:endParaRPr>
          </a:p>
          <a:p>
            <a:pPr lvl="0">
              <a:spcBef>
                <a:spcPts val="600"/>
              </a:spcBef>
              <a:buClr>
                <a:srgbClr val="677480"/>
              </a:buClr>
              <a:buSzPts val="1100"/>
            </a:pPr>
            <a:r>
              <a:rPr lang="uk-UA" sz="3200" dirty="0">
                <a:solidFill>
                  <a:schemeClr val="bg1"/>
                </a:solidFill>
                <a:sym typeface="Lato"/>
              </a:rPr>
              <a:t>Конфліктологічна теорія </a:t>
            </a:r>
            <a:r>
              <a:rPr lang="uk-UA" sz="3200" dirty="0" smtClean="0">
                <a:solidFill>
                  <a:schemeClr val="bg1"/>
                </a:solidFill>
                <a:sym typeface="Lato"/>
              </a:rPr>
              <a:t>                        Р</a:t>
            </a:r>
            <a:r>
              <a:rPr lang="uk-UA" sz="3200" dirty="0">
                <a:solidFill>
                  <a:schemeClr val="bg1"/>
                </a:solidFill>
                <a:sym typeface="Lato"/>
              </a:rPr>
              <a:t>. Дарендорфа</a:t>
            </a:r>
          </a:p>
        </p:txBody>
      </p:sp>
      <p:sp>
        <p:nvSpPr>
          <p:cNvPr id="113" name="Google Shape;113;p15"/>
          <p:cNvSpPr txBox="1">
            <a:spLocks noGrp="1"/>
          </p:cNvSpPr>
          <p:nvPr>
            <p:ph type="sldNum" idx="12"/>
          </p:nvPr>
        </p:nvSpPr>
        <p:spPr>
          <a:xfrm>
            <a:off x="-125" y="4830281"/>
            <a:ext cx="9144000" cy="313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3</a:t>
            </a:fld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17"/>
          <p:cNvSpPr txBox="1">
            <a:spLocks noGrp="1"/>
          </p:cNvSpPr>
          <p:nvPr>
            <p:ph type="body" idx="1"/>
          </p:nvPr>
        </p:nvSpPr>
        <p:spPr>
          <a:xfrm>
            <a:off x="379142" y="74339"/>
            <a:ext cx="6244682" cy="4772724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 algn="just"/>
            <a:r>
              <a:rPr lang="uk-UA" sz="1800" dirty="0">
                <a:solidFill>
                  <a:srgbClr val="2185C5"/>
                </a:solidFill>
                <a:latin typeface="Arial" panose="020B0604020202020204" pitchFamily="34" charset="0"/>
              </a:rPr>
              <a:t>Одним з найбільш </a:t>
            </a:r>
            <a:r>
              <a:rPr lang="uk-UA" sz="1800" dirty="0" smtClean="0">
                <a:solidFill>
                  <a:srgbClr val="2185C5"/>
                </a:solidFill>
                <a:latin typeface="Arial" panose="020B0604020202020204" pitchFamily="34" charset="0"/>
              </a:rPr>
              <a:t>відомих західних соціологів, який займався питаннями конфліктів та причин їх виникнення є </a:t>
            </a:r>
            <a:r>
              <a:rPr lang="uk-UA" sz="1800" b="1" dirty="0">
                <a:solidFill>
                  <a:srgbClr val="FF9715"/>
                </a:solidFill>
                <a:latin typeface="Arial" panose="020B0604020202020204" pitchFamily="34" charset="0"/>
              </a:rPr>
              <a:t>Ральф Дарендорф</a:t>
            </a:r>
            <a:r>
              <a:rPr lang="uk-UA" sz="1800" dirty="0">
                <a:solidFill>
                  <a:srgbClr val="2185C5"/>
                </a:solidFill>
                <a:latin typeface="Arial" panose="020B0604020202020204" pitchFamily="34" charset="0"/>
              </a:rPr>
              <a:t> (1929-2009 рр</a:t>
            </a:r>
            <a:r>
              <a:rPr lang="uk-UA" sz="1800" dirty="0" smtClean="0">
                <a:solidFill>
                  <a:srgbClr val="2185C5"/>
                </a:solidFill>
                <a:latin typeface="Arial" panose="020B0604020202020204" pitchFamily="34" charset="0"/>
              </a:rPr>
              <a:t>.) – німецько-британський соціолог.</a:t>
            </a:r>
          </a:p>
          <a:p>
            <a:pPr lvl="0" algn="just"/>
            <a:r>
              <a:rPr lang="uk-UA" sz="1800" dirty="0" smtClean="0">
                <a:solidFill>
                  <a:srgbClr val="2185C5"/>
                </a:solidFill>
                <a:latin typeface="Arial" panose="020B0604020202020204" pitchFamily="34" charset="0"/>
              </a:rPr>
              <a:t>У </a:t>
            </a:r>
            <a:r>
              <a:rPr lang="uk-UA" sz="1800" dirty="0">
                <a:solidFill>
                  <a:srgbClr val="2185C5"/>
                </a:solidFill>
                <a:latin typeface="Arial" panose="020B0604020202020204" pitchFamily="34" charset="0"/>
              </a:rPr>
              <a:t>його конфліктній моделі суспільства, </a:t>
            </a:r>
            <a:r>
              <a:rPr lang="uk-UA" sz="1800" dirty="0" smtClean="0">
                <a:solidFill>
                  <a:srgbClr val="2185C5"/>
                </a:solidFill>
                <a:latin typeface="Arial" panose="020B0604020202020204" pitchFamily="34" charset="0"/>
              </a:rPr>
              <a:t>наголошується</a:t>
            </a:r>
            <a:r>
              <a:rPr lang="uk-UA" sz="1800" dirty="0">
                <a:solidFill>
                  <a:srgbClr val="2185C5"/>
                </a:solidFill>
                <a:latin typeface="Arial" panose="020B0604020202020204" pitchFamily="34" charset="0"/>
              </a:rPr>
              <a:t>, що соціальний конфлікт завжди був і буде притаманний будь-якому суспільству через силу </a:t>
            </a:r>
            <a:r>
              <a:rPr lang="uk-UA" sz="1800" dirty="0" smtClean="0">
                <a:solidFill>
                  <a:srgbClr val="2185C5"/>
                </a:solidFill>
                <a:latin typeface="Arial" panose="020B0604020202020204" pitchFamily="34" charset="0"/>
              </a:rPr>
              <a:t>неминучої різниці </a:t>
            </a:r>
            <a:r>
              <a:rPr lang="uk-UA" sz="1800" dirty="0">
                <a:solidFill>
                  <a:srgbClr val="2185C5"/>
                </a:solidFill>
                <a:latin typeface="Arial" panose="020B0604020202020204" pitchFamily="34" charset="0"/>
              </a:rPr>
              <a:t>інтересів. </a:t>
            </a:r>
            <a:endParaRPr lang="uk-UA" sz="1800" dirty="0" smtClean="0">
              <a:solidFill>
                <a:srgbClr val="2185C5"/>
              </a:solidFill>
              <a:latin typeface="Arial" panose="020B0604020202020204" pitchFamily="34" charset="0"/>
            </a:endParaRPr>
          </a:p>
          <a:p>
            <a:pPr lvl="0" algn="just"/>
            <a:r>
              <a:rPr lang="uk-UA" sz="1800" dirty="0" smtClean="0">
                <a:solidFill>
                  <a:srgbClr val="2185C5"/>
                </a:solidFill>
                <a:latin typeface="Arial" panose="020B0604020202020204" pitchFamily="34" charset="0"/>
              </a:rPr>
              <a:t>Однак </a:t>
            </a:r>
            <a:r>
              <a:rPr lang="uk-UA" sz="1800" dirty="0">
                <a:solidFill>
                  <a:srgbClr val="2185C5"/>
                </a:solidFill>
                <a:latin typeface="Arial" panose="020B0604020202020204" pitchFamily="34" charset="0"/>
              </a:rPr>
              <a:t>у постіндустріальному суспільстві, дослідженням якого займався Р</a:t>
            </a:r>
            <a:r>
              <a:rPr lang="uk-UA" sz="1800" dirty="0" smtClean="0">
                <a:solidFill>
                  <a:srgbClr val="2185C5"/>
                </a:solidFill>
                <a:latin typeface="Arial" panose="020B0604020202020204" pitchFamily="34" charset="0"/>
              </a:rPr>
              <a:t>. Дарендорф</a:t>
            </a:r>
            <a:r>
              <a:rPr lang="uk-UA" sz="1800" dirty="0">
                <a:solidFill>
                  <a:srgbClr val="2185C5"/>
                </a:solidFill>
                <a:latin typeface="Arial" panose="020B0604020202020204" pitchFamily="34" charset="0"/>
              </a:rPr>
              <a:t>, основне протиріччя соціальних систем переміщується, на його думку, з економічної площини, зі сфери відносин власності у галузь </a:t>
            </a:r>
            <a:r>
              <a:rPr lang="uk-UA" sz="1800" b="1" dirty="0">
                <a:solidFill>
                  <a:srgbClr val="FF9715"/>
                </a:solidFill>
                <a:latin typeface="Arial" panose="020B0604020202020204" pitchFamily="34" charset="0"/>
              </a:rPr>
              <a:t>відносин панування-підпорядкування, й основний конфлікт опиняється пов’язаним із перерозподілом влади.</a:t>
            </a:r>
          </a:p>
        </p:txBody>
      </p:sp>
      <p:sp>
        <p:nvSpPr>
          <p:cNvPr id="126" name="Google Shape;126;p17"/>
          <p:cNvSpPr txBox="1">
            <a:spLocks noGrp="1"/>
          </p:cNvSpPr>
          <p:nvPr>
            <p:ph type="sldNum" idx="12"/>
          </p:nvPr>
        </p:nvSpPr>
        <p:spPr>
          <a:xfrm>
            <a:off x="8480575" y="4696933"/>
            <a:ext cx="548700" cy="313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4</a:t>
            </a:fld>
            <a:endParaRPr/>
          </a:p>
        </p:txBody>
      </p:sp>
      <p:pic>
        <p:nvPicPr>
          <p:cNvPr id="1026" name="Picture 2" descr="Krytyka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02243" y="74339"/>
            <a:ext cx="2227031" cy="26233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627683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17"/>
          <p:cNvSpPr txBox="1">
            <a:spLocks noGrp="1"/>
          </p:cNvSpPr>
          <p:nvPr>
            <p:ph type="body" idx="1"/>
          </p:nvPr>
        </p:nvSpPr>
        <p:spPr>
          <a:xfrm>
            <a:off x="651706" y="176972"/>
            <a:ext cx="7734012" cy="4774169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 algn="just"/>
            <a:r>
              <a:rPr lang="uk-UA" sz="2000" dirty="0">
                <a:solidFill>
                  <a:srgbClr val="2185C5"/>
                </a:solidFill>
                <a:latin typeface="Arial" panose="020B0604020202020204" pitchFamily="34" charset="0"/>
              </a:rPr>
              <a:t>Людське </a:t>
            </a:r>
            <a:r>
              <a:rPr lang="uk-UA" sz="2000" b="1" dirty="0">
                <a:solidFill>
                  <a:srgbClr val="2185C5"/>
                </a:solidFill>
                <a:latin typeface="Arial" panose="020B0604020202020204" pitchFamily="34" charset="0"/>
              </a:rPr>
              <a:t>суспільство</a:t>
            </a:r>
            <a:r>
              <a:rPr lang="uk-UA" sz="2000" dirty="0">
                <a:solidFill>
                  <a:srgbClr val="2185C5"/>
                </a:solidFill>
                <a:latin typeface="Arial" panose="020B0604020202020204" pitchFamily="34" charset="0"/>
              </a:rPr>
              <a:t> в його концепції зображене як </a:t>
            </a:r>
            <a:r>
              <a:rPr lang="uk-UA" sz="2000" dirty="0">
                <a:solidFill>
                  <a:srgbClr val="FF9715"/>
                </a:solidFill>
                <a:latin typeface="Arial" panose="020B0604020202020204" pitchFamily="34" charset="0"/>
              </a:rPr>
              <a:t>система взаємодій між конфліктуючими соціальними групами (класами). </a:t>
            </a:r>
            <a:endParaRPr lang="uk-UA" sz="2000" dirty="0" smtClean="0">
              <a:solidFill>
                <a:srgbClr val="FF9715"/>
              </a:solidFill>
              <a:latin typeface="Arial" panose="020B0604020202020204" pitchFamily="34" charset="0"/>
            </a:endParaRPr>
          </a:p>
          <a:p>
            <a:pPr lvl="0" algn="just"/>
            <a:r>
              <a:rPr lang="uk-UA" sz="2000" dirty="0" smtClean="0">
                <a:solidFill>
                  <a:srgbClr val="2185C5"/>
                </a:solidFill>
                <a:latin typeface="Arial" panose="020B0604020202020204" pitchFamily="34" charset="0"/>
              </a:rPr>
              <a:t>Оскільки </a:t>
            </a:r>
            <a:r>
              <a:rPr lang="uk-UA" sz="2000" dirty="0">
                <a:solidFill>
                  <a:srgbClr val="2185C5"/>
                </a:solidFill>
                <a:latin typeface="Arial" panose="020B0604020202020204" pitchFamily="34" charset="0"/>
              </a:rPr>
              <a:t>конфлікти неминучі й необхідні, то відсутність їх – явище «дивне та ненормальне». </a:t>
            </a:r>
            <a:endParaRPr lang="uk-UA" sz="2000" dirty="0" smtClean="0">
              <a:solidFill>
                <a:srgbClr val="2185C5"/>
              </a:solidFill>
              <a:latin typeface="Arial" panose="020B0604020202020204" pitchFamily="34" charset="0"/>
            </a:endParaRPr>
          </a:p>
          <a:p>
            <a:pPr lvl="0" algn="just"/>
            <a:r>
              <a:rPr lang="uk-UA" sz="2000" b="1" dirty="0" smtClean="0">
                <a:solidFill>
                  <a:srgbClr val="FF9715"/>
                </a:solidFill>
                <a:latin typeface="Arial" panose="020B0604020202020204" pitchFamily="34" charset="0"/>
              </a:rPr>
              <a:t>Дарендорф виділяє </a:t>
            </a:r>
            <a:r>
              <a:rPr lang="uk-UA" sz="2000" b="1" dirty="0">
                <a:solidFill>
                  <a:srgbClr val="FF9715"/>
                </a:solidFill>
                <a:latin typeface="Arial" panose="020B0604020202020204" pitchFamily="34" charset="0"/>
              </a:rPr>
              <a:t>конфлікти різних рівнів: </a:t>
            </a:r>
            <a:endParaRPr lang="uk-UA" sz="2000" b="1" dirty="0" smtClean="0">
              <a:solidFill>
                <a:srgbClr val="FF9715"/>
              </a:solidFill>
              <a:latin typeface="Arial" panose="020B0604020202020204" pitchFamily="34" charset="0"/>
            </a:endParaRPr>
          </a:p>
          <a:p>
            <a:pPr marL="571500" lvl="0" indent="-457200" algn="just">
              <a:buAutoNum type="arabicParenR"/>
            </a:pPr>
            <a:r>
              <a:rPr lang="uk-UA" sz="2000" dirty="0" smtClean="0">
                <a:solidFill>
                  <a:srgbClr val="2185C5"/>
                </a:solidFill>
                <a:latin typeface="Arial" panose="020B0604020202020204" pitchFamily="34" charset="0"/>
              </a:rPr>
              <a:t>між </a:t>
            </a:r>
            <a:r>
              <a:rPr lang="uk-UA" sz="2000" dirty="0">
                <a:solidFill>
                  <a:srgbClr val="2185C5"/>
                </a:solidFill>
                <a:latin typeface="Arial" panose="020B0604020202020204" pitchFamily="34" charset="0"/>
              </a:rPr>
              <a:t>неузгодженими очікуваннями, які висуваються до носія певної соціальної ролі; </a:t>
            </a:r>
            <a:endParaRPr lang="uk-UA" sz="2000" dirty="0" smtClean="0">
              <a:solidFill>
                <a:srgbClr val="2185C5"/>
              </a:solidFill>
              <a:latin typeface="Arial" panose="020B0604020202020204" pitchFamily="34" charset="0"/>
            </a:endParaRPr>
          </a:p>
          <a:p>
            <a:pPr marL="571500" lvl="0" indent="-457200" algn="just">
              <a:buAutoNum type="arabicParenR"/>
            </a:pPr>
            <a:r>
              <a:rPr lang="uk-UA" sz="2000" dirty="0" smtClean="0">
                <a:solidFill>
                  <a:srgbClr val="2185C5"/>
                </a:solidFill>
                <a:latin typeface="Arial" panose="020B0604020202020204" pitchFamily="34" charset="0"/>
              </a:rPr>
              <a:t>між </a:t>
            </a:r>
            <a:r>
              <a:rPr lang="uk-UA" sz="2000" dirty="0">
                <a:solidFill>
                  <a:srgbClr val="2185C5"/>
                </a:solidFill>
                <a:latin typeface="Arial" panose="020B0604020202020204" pitchFamily="34" charset="0"/>
              </a:rPr>
              <a:t>соціальними ролями; </a:t>
            </a:r>
            <a:endParaRPr lang="uk-UA" sz="2000" dirty="0" smtClean="0">
              <a:solidFill>
                <a:srgbClr val="2185C5"/>
              </a:solidFill>
              <a:latin typeface="Arial" panose="020B0604020202020204" pitchFamily="34" charset="0"/>
            </a:endParaRPr>
          </a:p>
          <a:p>
            <a:pPr marL="571500" lvl="0" indent="-457200" algn="just">
              <a:buAutoNum type="arabicParenR"/>
            </a:pPr>
            <a:r>
              <a:rPr lang="uk-UA" sz="2000" dirty="0" smtClean="0">
                <a:solidFill>
                  <a:srgbClr val="2185C5"/>
                </a:solidFill>
                <a:latin typeface="Arial" panose="020B0604020202020204" pitchFamily="34" charset="0"/>
              </a:rPr>
              <a:t>внутрішньогрупові; </a:t>
            </a:r>
          </a:p>
          <a:p>
            <a:pPr marL="571500" lvl="0" indent="-457200" algn="just">
              <a:buAutoNum type="arabicParenR"/>
            </a:pPr>
            <a:r>
              <a:rPr lang="uk-UA" sz="2000" dirty="0" smtClean="0">
                <a:solidFill>
                  <a:srgbClr val="2185C5"/>
                </a:solidFill>
                <a:latin typeface="Arial" panose="020B0604020202020204" pitchFamily="34" charset="0"/>
              </a:rPr>
              <a:t>між </a:t>
            </a:r>
            <a:r>
              <a:rPr lang="uk-UA" sz="2000" dirty="0">
                <a:solidFill>
                  <a:srgbClr val="2185C5"/>
                </a:solidFill>
                <a:latin typeface="Arial" panose="020B0604020202020204" pitchFamily="34" charset="0"/>
              </a:rPr>
              <a:t>соціальними групами; </a:t>
            </a:r>
            <a:endParaRPr lang="uk-UA" sz="2000" dirty="0" smtClean="0">
              <a:solidFill>
                <a:srgbClr val="2185C5"/>
              </a:solidFill>
              <a:latin typeface="Arial" panose="020B0604020202020204" pitchFamily="34" charset="0"/>
            </a:endParaRPr>
          </a:p>
          <a:p>
            <a:pPr marL="571500" lvl="0" indent="-457200" algn="just">
              <a:buAutoNum type="arabicParenR"/>
            </a:pPr>
            <a:r>
              <a:rPr lang="uk-UA" sz="2000" dirty="0" smtClean="0">
                <a:solidFill>
                  <a:srgbClr val="2185C5"/>
                </a:solidFill>
                <a:latin typeface="Arial" panose="020B0604020202020204" pitchFamily="34" charset="0"/>
              </a:rPr>
              <a:t>конфлікти </a:t>
            </a:r>
            <a:r>
              <a:rPr lang="uk-UA" sz="2000" dirty="0">
                <a:solidFill>
                  <a:srgbClr val="2185C5"/>
                </a:solidFill>
                <a:latin typeface="Arial" panose="020B0604020202020204" pitchFamily="34" charset="0"/>
              </a:rPr>
              <a:t>на рівні </a:t>
            </a:r>
            <a:r>
              <a:rPr lang="uk-UA" sz="2000" dirty="0" smtClean="0">
                <a:solidFill>
                  <a:srgbClr val="2185C5"/>
                </a:solidFill>
                <a:latin typeface="Arial" panose="020B0604020202020204" pitchFamily="34" charset="0"/>
              </a:rPr>
              <a:t>суспільства; </a:t>
            </a:r>
          </a:p>
          <a:p>
            <a:pPr marL="571500" lvl="0" indent="-457200" algn="just">
              <a:buAutoNum type="arabicParenR"/>
            </a:pPr>
            <a:r>
              <a:rPr lang="uk-UA" sz="2000" dirty="0" smtClean="0">
                <a:solidFill>
                  <a:srgbClr val="2185C5"/>
                </a:solidFill>
                <a:latin typeface="Arial" panose="020B0604020202020204" pitchFamily="34" charset="0"/>
              </a:rPr>
              <a:t>міждержавні </a:t>
            </a:r>
            <a:r>
              <a:rPr lang="uk-UA" sz="2000" dirty="0">
                <a:solidFill>
                  <a:srgbClr val="2185C5"/>
                </a:solidFill>
                <a:latin typeface="Arial" panose="020B0604020202020204" pitchFamily="34" charset="0"/>
              </a:rPr>
              <a:t>конфлікти.</a:t>
            </a:r>
          </a:p>
        </p:txBody>
      </p:sp>
      <p:sp>
        <p:nvSpPr>
          <p:cNvPr id="126" name="Google Shape;126;p17"/>
          <p:cNvSpPr txBox="1">
            <a:spLocks noGrp="1"/>
          </p:cNvSpPr>
          <p:nvPr>
            <p:ph type="sldNum" idx="12"/>
          </p:nvPr>
        </p:nvSpPr>
        <p:spPr>
          <a:xfrm>
            <a:off x="8480575" y="4696933"/>
            <a:ext cx="548700" cy="313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5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3363097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17"/>
          <p:cNvSpPr txBox="1">
            <a:spLocks noGrp="1"/>
          </p:cNvSpPr>
          <p:nvPr>
            <p:ph type="body" idx="1"/>
          </p:nvPr>
        </p:nvSpPr>
        <p:spPr>
          <a:xfrm>
            <a:off x="503022" y="416311"/>
            <a:ext cx="8251903" cy="4519961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 algn="just"/>
            <a:r>
              <a:rPr lang="uk-UA" sz="2000" dirty="0">
                <a:solidFill>
                  <a:srgbClr val="2185C5"/>
                </a:solidFill>
                <a:latin typeface="Arial" panose="020B0604020202020204" pitchFamily="34" charset="0"/>
              </a:rPr>
              <a:t>Р</a:t>
            </a:r>
            <a:r>
              <a:rPr lang="uk-UA" sz="2000" dirty="0" smtClean="0">
                <a:solidFill>
                  <a:srgbClr val="2185C5"/>
                </a:solidFill>
                <a:latin typeface="Arial" panose="020B0604020202020204" pitchFamily="34" charset="0"/>
              </a:rPr>
              <a:t>. Дарендорф </a:t>
            </a:r>
            <a:r>
              <a:rPr lang="uk-UA" sz="2000" dirty="0">
                <a:solidFill>
                  <a:srgbClr val="2185C5"/>
                </a:solidFill>
                <a:latin typeface="Arial" panose="020B0604020202020204" pitchFamily="34" charset="0"/>
              </a:rPr>
              <a:t>визнає правильним марксистське уявлення про класовий антагонізм між буржуазією та пролетаріатом, але вважає, що цей антагонізм був основним конфліктом лише в європейській історії ХІХ століття. </a:t>
            </a:r>
            <a:endParaRPr lang="uk-UA" sz="2000" dirty="0" smtClean="0">
              <a:solidFill>
                <a:srgbClr val="2185C5"/>
              </a:solidFill>
              <a:latin typeface="Arial" panose="020B0604020202020204" pitchFamily="34" charset="0"/>
            </a:endParaRPr>
          </a:p>
          <a:p>
            <a:pPr lvl="0" algn="just"/>
            <a:r>
              <a:rPr lang="uk-UA" sz="2000" dirty="0" smtClean="0">
                <a:solidFill>
                  <a:srgbClr val="2185C5"/>
                </a:solidFill>
                <a:latin typeface="Arial" panose="020B0604020202020204" pitchFamily="34" charset="0"/>
              </a:rPr>
              <a:t>Перехід </a:t>
            </a:r>
            <a:r>
              <a:rPr lang="uk-UA" sz="2000" dirty="0">
                <a:solidFill>
                  <a:srgbClr val="2185C5"/>
                </a:solidFill>
                <a:latin typeface="Arial" panose="020B0604020202020204" pitchFamily="34" charset="0"/>
              </a:rPr>
              <a:t>до постіндустріального суспільства, який відбувається в ХХ столітті, пов’язаний </a:t>
            </a:r>
            <a:r>
              <a:rPr lang="uk-UA" sz="2000" dirty="0" smtClean="0">
                <a:solidFill>
                  <a:srgbClr val="2185C5"/>
                </a:solidFill>
                <a:latin typeface="Arial" panose="020B0604020202020204" pitchFamily="34" charset="0"/>
              </a:rPr>
              <a:t>зі </a:t>
            </a:r>
            <a:r>
              <a:rPr lang="uk-UA" sz="2000" dirty="0" smtClean="0">
                <a:solidFill>
                  <a:srgbClr val="FF9715"/>
                </a:solidFill>
                <a:latin typeface="Arial" panose="020B0604020202020204" pitchFamily="34" charset="0"/>
              </a:rPr>
              <a:t>зниженням гостроти міжкласових протиріч. </a:t>
            </a:r>
          </a:p>
          <a:p>
            <a:pPr lvl="0" algn="just"/>
            <a:r>
              <a:rPr lang="uk-UA" sz="2000" dirty="0" smtClean="0">
                <a:solidFill>
                  <a:srgbClr val="FF9715"/>
                </a:solidFill>
                <a:latin typeface="Arial" panose="020B0604020202020204" pitchFamily="34" charset="0"/>
              </a:rPr>
              <a:t>Конфлікти</a:t>
            </a:r>
            <a:r>
              <a:rPr lang="uk-UA" sz="2000" dirty="0" smtClean="0">
                <a:solidFill>
                  <a:srgbClr val="2185C5"/>
                </a:solidFill>
                <a:latin typeface="Arial" panose="020B0604020202020204" pitchFamily="34" charset="0"/>
              </a:rPr>
              <a:t> </a:t>
            </a:r>
            <a:r>
              <a:rPr lang="uk-UA" sz="2000" dirty="0">
                <a:solidFill>
                  <a:srgbClr val="2185C5"/>
                </a:solidFill>
                <a:latin typeface="Arial" panose="020B0604020202020204" pitchFamily="34" charset="0"/>
              </a:rPr>
              <a:t>в постіндустріальному суспільстві </a:t>
            </a:r>
            <a:r>
              <a:rPr lang="uk-UA" sz="2000" dirty="0">
                <a:solidFill>
                  <a:srgbClr val="FF9715"/>
                </a:solidFill>
                <a:latin typeface="Arial" panose="020B0604020202020204" pitchFamily="34" charset="0"/>
              </a:rPr>
              <a:t>стають більш різноманітними. </a:t>
            </a:r>
            <a:endParaRPr lang="uk-UA" sz="2000" dirty="0" smtClean="0">
              <a:solidFill>
                <a:srgbClr val="FF9715"/>
              </a:solidFill>
              <a:latin typeface="Arial" panose="020B0604020202020204" pitchFamily="34" charset="0"/>
            </a:endParaRPr>
          </a:p>
          <a:p>
            <a:pPr lvl="0" algn="just"/>
            <a:r>
              <a:rPr lang="uk-UA" sz="2000" dirty="0" smtClean="0">
                <a:solidFill>
                  <a:srgbClr val="2185C5"/>
                </a:solidFill>
                <a:latin typeface="Arial" panose="020B0604020202020204" pitchFamily="34" charset="0"/>
              </a:rPr>
              <a:t>Разом </a:t>
            </a:r>
            <a:r>
              <a:rPr lang="uk-UA" sz="2000" dirty="0">
                <a:solidFill>
                  <a:srgbClr val="2185C5"/>
                </a:solidFill>
                <a:latin typeface="Arial" panose="020B0604020202020204" pitchFamily="34" charset="0"/>
              </a:rPr>
              <a:t>із тим у цьому суспільстві утверджуються принципи плюралізму й демократії, на основі яких створюються механізми поглинання соціальних конфліктів, </a:t>
            </a:r>
            <a:r>
              <a:rPr lang="uk-UA" sz="2000" b="1" dirty="0">
                <a:solidFill>
                  <a:srgbClr val="FF9715"/>
                </a:solidFill>
                <a:latin typeface="Arial" panose="020B0604020202020204" pitchFamily="34" charset="0"/>
              </a:rPr>
              <a:t>врегулювання їх </a:t>
            </a:r>
            <a:r>
              <a:rPr lang="uk-UA" sz="2000" b="1" dirty="0" smtClean="0">
                <a:solidFill>
                  <a:srgbClr val="FF9715"/>
                </a:solidFill>
                <a:latin typeface="Arial" panose="020B0604020202020204" pitchFamily="34" charset="0"/>
              </a:rPr>
              <a:t>через узгоджувальні процедури.</a:t>
            </a:r>
            <a:endParaRPr lang="uk-UA" sz="2000" b="1" dirty="0">
              <a:solidFill>
                <a:srgbClr val="FF9715"/>
              </a:solidFill>
              <a:latin typeface="Arial" panose="020B0604020202020204" pitchFamily="34" charset="0"/>
            </a:endParaRPr>
          </a:p>
        </p:txBody>
      </p:sp>
      <p:sp>
        <p:nvSpPr>
          <p:cNvPr id="126" name="Google Shape;126;p17"/>
          <p:cNvSpPr txBox="1">
            <a:spLocks noGrp="1"/>
          </p:cNvSpPr>
          <p:nvPr>
            <p:ph type="sldNum" idx="12"/>
          </p:nvPr>
        </p:nvSpPr>
        <p:spPr>
          <a:xfrm>
            <a:off x="8480575" y="4696933"/>
            <a:ext cx="548700" cy="313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6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942670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17"/>
          <p:cNvSpPr txBox="1">
            <a:spLocks noGrp="1"/>
          </p:cNvSpPr>
          <p:nvPr>
            <p:ph type="body" idx="1"/>
          </p:nvPr>
        </p:nvSpPr>
        <p:spPr>
          <a:xfrm>
            <a:off x="503022" y="416311"/>
            <a:ext cx="8251903" cy="4519961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 algn="just"/>
            <a:r>
              <a:rPr lang="uk-UA" sz="2000" dirty="0">
                <a:solidFill>
                  <a:srgbClr val="2185C5"/>
                </a:solidFill>
                <a:latin typeface="Arial" panose="020B0604020202020204" pitchFamily="34" charset="0"/>
              </a:rPr>
              <a:t>Р</a:t>
            </a:r>
            <a:r>
              <a:rPr lang="uk-UA" sz="2000" dirty="0" smtClean="0">
                <a:solidFill>
                  <a:srgbClr val="2185C5"/>
                </a:solidFill>
                <a:latin typeface="Arial" panose="020B0604020202020204" pitchFamily="34" charset="0"/>
              </a:rPr>
              <a:t>. Дарендорф </a:t>
            </a:r>
            <a:r>
              <a:rPr lang="uk-UA" sz="2000" dirty="0">
                <a:solidFill>
                  <a:srgbClr val="2185C5"/>
                </a:solidFill>
                <a:latin typeface="Arial" panose="020B0604020202020204" pitchFamily="34" charset="0"/>
              </a:rPr>
              <a:t>наголошує, що краще говорити про </a:t>
            </a:r>
            <a:r>
              <a:rPr lang="uk-UA" sz="2000" b="1" dirty="0">
                <a:solidFill>
                  <a:srgbClr val="FF9715"/>
                </a:solidFill>
                <a:latin typeface="Arial" panose="020B0604020202020204" pitchFamily="34" charset="0"/>
              </a:rPr>
              <a:t>«врегулювання»</a:t>
            </a:r>
            <a:r>
              <a:rPr lang="uk-UA" sz="2000" dirty="0">
                <a:solidFill>
                  <a:srgbClr val="2185C5"/>
                </a:solidFill>
                <a:latin typeface="Arial" panose="020B0604020202020204" pitchFamily="34" charset="0"/>
              </a:rPr>
              <a:t>, а не про </a:t>
            </a:r>
            <a:r>
              <a:rPr lang="uk-UA" sz="2000" b="1" dirty="0">
                <a:solidFill>
                  <a:srgbClr val="FF9715"/>
                </a:solidFill>
                <a:latin typeface="Arial" panose="020B0604020202020204" pitchFamily="34" charset="0"/>
              </a:rPr>
              <a:t>«вирішення» </a:t>
            </a:r>
            <a:r>
              <a:rPr lang="uk-UA" sz="2000" dirty="0">
                <a:solidFill>
                  <a:srgbClr val="2185C5"/>
                </a:solidFill>
                <a:latin typeface="Arial" panose="020B0604020202020204" pitchFamily="34" charset="0"/>
              </a:rPr>
              <a:t>конфліктів, тому що соціальні конфлікти зазвичай тільки обмежуються, локалізуються, перевтілюються в інші, більш прийнятні форми, тоді як термін «вирішення» орієнтує на їх повну ліквідацію. </a:t>
            </a:r>
            <a:endParaRPr lang="uk-UA" sz="2000" dirty="0" smtClean="0">
              <a:solidFill>
                <a:srgbClr val="2185C5"/>
              </a:solidFill>
              <a:latin typeface="Arial" panose="020B0604020202020204" pitchFamily="34" charset="0"/>
            </a:endParaRPr>
          </a:p>
          <a:p>
            <a:pPr lvl="0" algn="just"/>
            <a:r>
              <a:rPr lang="uk-UA" sz="2000" dirty="0" smtClean="0">
                <a:solidFill>
                  <a:srgbClr val="2185C5"/>
                </a:solidFill>
                <a:latin typeface="Arial" panose="020B0604020202020204" pitchFamily="34" charset="0"/>
              </a:rPr>
              <a:t>Німецький </a:t>
            </a:r>
            <a:r>
              <a:rPr lang="uk-UA" sz="2000" dirty="0">
                <a:solidFill>
                  <a:srgbClr val="2185C5"/>
                </a:solidFill>
                <a:latin typeface="Arial" panose="020B0604020202020204" pitchFamily="34" charset="0"/>
              </a:rPr>
              <a:t>вчений детально розглядає умови виникнення конфліктів, фактори, які визначають їх гостроту, реальні та можливі наслідки тощо. </a:t>
            </a:r>
            <a:endParaRPr lang="uk-UA" sz="2000" dirty="0" smtClean="0">
              <a:solidFill>
                <a:srgbClr val="2185C5"/>
              </a:solidFill>
              <a:latin typeface="Arial" panose="020B0604020202020204" pitchFamily="34" charset="0"/>
            </a:endParaRPr>
          </a:p>
          <a:p>
            <a:pPr lvl="0" algn="just"/>
            <a:r>
              <a:rPr lang="uk-UA" sz="2000" dirty="0" smtClean="0">
                <a:solidFill>
                  <a:srgbClr val="2185C5"/>
                </a:solidFill>
                <a:latin typeface="Arial" panose="020B0604020202020204" pitchFamily="34" charset="0"/>
              </a:rPr>
              <a:t>Він </a:t>
            </a:r>
            <a:r>
              <a:rPr lang="uk-UA" sz="2000" dirty="0">
                <a:solidFill>
                  <a:srgbClr val="2185C5"/>
                </a:solidFill>
                <a:latin typeface="Arial" panose="020B0604020202020204" pitchFamily="34" charset="0"/>
              </a:rPr>
              <a:t>виокремлював не лише негативні сторони конфлікту, а й позитивні: </a:t>
            </a:r>
            <a:r>
              <a:rPr lang="uk-UA" sz="2000" b="1" dirty="0">
                <a:solidFill>
                  <a:srgbClr val="FF9715"/>
                </a:solidFill>
                <a:latin typeface="Arial" panose="020B0604020202020204" pitchFamily="34" charset="0"/>
              </a:rPr>
              <a:t>конфлікт може бути джерелом інновацій і соціальних змін у суспільстві.</a:t>
            </a:r>
          </a:p>
        </p:txBody>
      </p:sp>
      <p:sp>
        <p:nvSpPr>
          <p:cNvPr id="126" name="Google Shape;126;p17"/>
          <p:cNvSpPr txBox="1">
            <a:spLocks noGrp="1"/>
          </p:cNvSpPr>
          <p:nvPr>
            <p:ph type="sldNum" idx="12"/>
          </p:nvPr>
        </p:nvSpPr>
        <p:spPr>
          <a:xfrm>
            <a:off x="8480575" y="4696933"/>
            <a:ext cx="548700" cy="313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7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8442252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17"/>
          <p:cNvSpPr txBox="1">
            <a:spLocks noGrp="1"/>
          </p:cNvSpPr>
          <p:nvPr>
            <p:ph type="body" idx="1"/>
          </p:nvPr>
        </p:nvSpPr>
        <p:spPr>
          <a:xfrm>
            <a:off x="503022" y="416311"/>
            <a:ext cx="8251903" cy="4519961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 algn="just"/>
            <a:r>
              <a:rPr lang="uk-UA" sz="2000" dirty="0">
                <a:solidFill>
                  <a:srgbClr val="2185C5"/>
                </a:solidFill>
                <a:latin typeface="Arial" panose="020B0604020202020204" pitchFamily="34" charset="0"/>
              </a:rPr>
              <a:t>Ідею </a:t>
            </a:r>
            <a:r>
              <a:rPr lang="uk-UA" sz="2000" dirty="0" smtClean="0">
                <a:solidFill>
                  <a:srgbClr val="2185C5"/>
                </a:solidFill>
                <a:latin typeface="Arial" panose="020B0604020202020204" pitchFamily="34" charset="0"/>
              </a:rPr>
              <a:t>Р. Дарендорфа </a:t>
            </a:r>
            <a:r>
              <a:rPr lang="uk-UA" sz="2000" dirty="0">
                <a:solidFill>
                  <a:srgbClr val="2185C5"/>
                </a:solidFill>
                <a:latin typeface="Arial" panose="020B0604020202020204" pitchFamily="34" charset="0"/>
              </a:rPr>
              <a:t>про «корисність» і «шкідливість» конфлікту </a:t>
            </a:r>
            <a:r>
              <a:rPr lang="uk-UA" sz="2000" dirty="0" smtClean="0">
                <a:solidFill>
                  <a:srgbClr val="2185C5"/>
                </a:solidFill>
                <a:latin typeface="Arial" panose="020B0604020202020204" pitchFamily="34" charset="0"/>
              </a:rPr>
              <a:t>продовжили та </a:t>
            </a:r>
            <a:r>
              <a:rPr lang="uk-UA" sz="2000" dirty="0">
                <a:solidFill>
                  <a:srgbClr val="2185C5"/>
                </a:solidFill>
                <a:latin typeface="Arial" panose="020B0604020202020204" pitchFamily="34" charset="0"/>
              </a:rPr>
              <a:t>і </a:t>
            </a:r>
            <a:r>
              <a:rPr lang="uk-UA" sz="2000" dirty="0" smtClean="0">
                <a:solidFill>
                  <a:srgbClr val="2185C5"/>
                </a:solidFill>
                <a:latin typeface="Arial" panose="020B0604020202020204" pitchFamily="34" charset="0"/>
              </a:rPr>
              <a:t>розвивали його послідовники, особливо важливою стала ідея того, що конфлікт є і </a:t>
            </a:r>
            <a:r>
              <a:rPr lang="uk-UA" sz="2000" dirty="0">
                <a:solidFill>
                  <a:srgbClr val="2185C5"/>
                </a:solidFill>
                <a:latin typeface="Arial" panose="020B0604020202020204" pitchFamily="34" charset="0"/>
              </a:rPr>
              <a:t>корисний і шкідливий одночасно. </a:t>
            </a:r>
            <a:endParaRPr lang="uk-UA" sz="2000" dirty="0" smtClean="0">
              <a:solidFill>
                <a:srgbClr val="2185C5"/>
              </a:solidFill>
              <a:latin typeface="Arial" panose="020B0604020202020204" pitchFamily="34" charset="0"/>
            </a:endParaRPr>
          </a:p>
          <a:p>
            <a:pPr lvl="0" algn="just"/>
            <a:r>
              <a:rPr lang="uk-UA" sz="2000" u="sng" dirty="0" smtClean="0">
                <a:solidFill>
                  <a:srgbClr val="FF9715"/>
                </a:solidFill>
                <a:latin typeface="Arial" panose="020B0604020202020204" pitchFamily="34" charset="0"/>
              </a:rPr>
              <a:t>Конфлікт </a:t>
            </a:r>
            <a:r>
              <a:rPr lang="uk-UA" sz="2000" u="sng" dirty="0">
                <a:solidFill>
                  <a:srgbClr val="FF9715"/>
                </a:solidFill>
                <a:latin typeface="Arial" panose="020B0604020202020204" pitchFamily="34" charset="0"/>
              </a:rPr>
              <a:t>корисний, </a:t>
            </a:r>
            <a:r>
              <a:rPr lang="uk-UA" sz="2000" u="sng" dirty="0" smtClean="0">
                <a:solidFill>
                  <a:srgbClr val="FF9715"/>
                </a:solidFill>
                <a:latin typeface="Arial" panose="020B0604020202020204" pitchFamily="34" charset="0"/>
              </a:rPr>
              <a:t>оскільки</a:t>
            </a:r>
            <a:r>
              <a:rPr lang="uk-UA" sz="2000" u="sng" dirty="0">
                <a:solidFill>
                  <a:srgbClr val="FF9715"/>
                </a:solidFill>
                <a:latin typeface="Arial" panose="020B0604020202020204" pitchFamily="34" charset="0"/>
              </a:rPr>
              <a:t>: </a:t>
            </a:r>
          </a:p>
          <a:p>
            <a:pPr lvl="0" algn="just"/>
            <a:r>
              <a:rPr lang="uk-UA" sz="2000" dirty="0">
                <a:solidFill>
                  <a:srgbClr val="2185C5"/>
                </a:solidFill>
                <a:latin typeface="Arial" panose="020B0604020202020204" pitchFamily="34" charset="0"/>
              </a:rPr>
              <a:t>1)може запобігти більш складним конфліктам. Дослідники підмітили, </a:t>
            </a:r>
            <a:r>
              <a:rPr lang="uk-UA" sz="2000" dirty="0" smtClean="0">
                <a:solidFill>
                  <a:srgbClr val="2185C5"/>
                </a:solidFill>
                <a:latin typeface="Arial" panose="020B0604020202020204" pitchFamily="34" charset="0"/>
              </a:rPr>
              <a:t>що </a:t>
            </a:r>
            <a:r>
              <a:rPr lang="uk-UA" sz="2000" dirty="0">
                <a:solidFill>
                  <a:srgbClr val="2185C5"/>
                </a:solidFill>
                <a:latin typeface="Arial" panose="020B0604020202020204" pitchFamily="34" charset="0"/>
              </a:rPr>
              <a:t>групи і суспільства, в яких часто відбуваються незначні конфлікти </a:t>
            </a:r>
            <a:r>
              <a:rPr lang="uk-UA" sz="2000" dirty="0" smtClean="0">
                <a:solidFill>
                  <a:srgbClr val="2185C5"/>
                </a:solidFill>
                <a:latin typeface="Arial" panose="020B0604020202020204" pitchFamily="34" charset="0"/>
              </a:rPr>
              <a:t>(«</a:t>
            </a:r>
            <a:r>
              <a:rPr lang="uk-UA" sz="2000" dirty="0">
                <a:solidFill>
                  <a:srgbClr val="2185C5"/>
                </a:solidFill>
                <a:latin typeface="Arial" panose="020B0604020202020204" pitchFamily="34" charset="0"/>
              </a:rPr>
              <a:t>випускання пару»), уникають великого насильства й деструкції </a:t>
            </a:r>
            <a:r>
              <a:rPr lang="uk-UA" sz="2000" dirty="0" smtClean="0">
                <a:solidFill>
                  <a:srgbClr val="2185C5"/>
                </a:solidFill>
                <a:latin typeface="Arial" panose="020B0604020202020204" pitchFamily="34" charset="0"/>
              </a:rPr>
              <a:t>(</a:t>
            </a:r>
            <a:r>
              <a:rPr lang="uk-UA" sz="2000" dirty="0">
                <a:solidFill>
                  <a:srgbClr val="2185C5"/>
                </a:solidFill>
                <a:latin typeface="Arial" panose="020B0604020202020204" pitchFamily="34" charset="0"/>
              </a:rPr>
              <a:t>руйнування). Маленькі конфлікти розряджають напружену атмосферу і </a:t>
            </a:r>
            <a:r>
              <a:rPr lang="uk-UA" sz="2000" dirty="0" smtClean="0">
                <a:solidFill>
                  <a:srgbClr val="2185C5"/>
                </a:solidFill>
                <a:latin typeface="Arial" panose="020B0604020202020204" pitchFamily="34" charset="0"/>
              </a:rPr>
              <a:t>формують </a:t>
            </a:r>
            <a:r>
              <a:rPr lang="uk-UA" sz="2000" dirty="0">
                <a:solidFill>
                  <a:srgbClr val="2185C5"/>
                </a:solidFill>
                <a:latin typeface="Arial" panose="020B0604020202020204" pitchFamily="34" charset="0"/>
              </a:rPr>
              <a:t>уміння вирішувати спірні проблеми цивілізованим </a:t>
            </a:r>
            <a:r>
              <a:rPr lang="uk-UA" sz="2000" dirty="0" smtClean="0">
                <a:solidFill>
                  <a:srgbClr val="2185C5"/>
                </a:solidFill>
                <a:latin typeface="Arial" panose="020B0604020202020204" pitchFamily="34" charset="0"/>
              </a:rPr>
              <a:t>шляхом;</a:t>
            </a:r>
            <a:endParaRPr lang="uk-UA" sz="2000" b="1" dirty="0">
              <a:solidFill>
                <a:srgbClr val="FF9715"/>
              </a:solidFill>
              <a:latin typeface="Arial" panose="020B0604020202020204" pitchFamily="34" charset="0"/>
            </a:endParaRPr>
          </a:p>
        </p:txBody>
      </p:sp>
      <p:sp>
        <p:nvSpPr>
          <p:cNvPr id="126" name="Google Shape;126;p17"/>
          <p:cNvSpPr txBox="1">
            <a:spLocks noGrp="1"/>
          </p:cNvSpPr>
          <p:nvPr>
            <p:ph type="sldNum" idx="12"/>
          </p:nvPr>
        </p:nvSpPr>
        <p:spPr>
          <a:xfrm>
            <a:off x="8480575" y="4696933"/>
            <a:ext cx="548700" cy="313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8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08832422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17"/>
          <p:cNvSpPr txBox="1">
            <a:spLocks noGrp="1"/>
          </p:cNvSpPr>
          <p:nvPr>
            <p:ph type="body" idx="1"/>
          </p:nvPr>
        </p:nvSpPr>
        <p:spPr>
          <a:xfrm>
            <a:off x="503022" y="416311"/>
            <a:ext cx="8251903" cy="4519961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 algn="just"/>
            <a:r>
              <a:rPr lang="uk-UA" sz="2000" dirty="0">
                <a:solidFill>
                  <a:srgbClr val="2185C5"/>
                </a:solidFill>
                <a:latin typeface="Arial" panose="020B0604020202020204" pitchFamily="34" charset="0"/>
              </a:rPr>
              <a:t>2) стимулює творчість, ініціативу та інновації. Деяка дисгармонія у правильно організованому суспільстві чи групі забезпечує їм кращу життєздатність, динамізм, сприйнятливість до прогресу; </a:t>
            </a:r>
            <a:endParaRPr lang="uk-UA" sz="2000" dirty="0" smtClean="0">
              <a:solidFill>
                <a:srgbClr val="2185C5"/>
              </a:solidFill>
              <a:latin typeface="Arial" panose="020B0604020202020204" pitchFamily="34" charset="0"/>
            </a:endParaRPr>
          </a:p>
          <a:p>
            <a:pPr lvl="0" algn="just"/>
            <a:r>
              <a:rPr lang="uk-UA" sz="2000" dirty="0" smtClean="0">
                <a:solidFill>
                  <a:srgbClr val="2185C5"/>
                </a:solidFill>
                <a:latin typeface="Arial" panose="020B0604020202020204" pitchFamily="34" charset="0"/>
              </a:rPr>
              <a:t>3</a:t>
            </a:r>
            <a:r>
              <a:rPr lang="uk-UA" sz="2000" dirty="0">
                <a:solidFill>
                  <a:srgbClr val="2185C5"/>
                </a:solidFill>
                <a:latin typeface="Arial" panose="020B0604020202020204" pitchFamily="34" charset="0"/>
              </a:rPr>
              <a:t>) прояснює позиції та інтереси його учасників, являє собою спосіб вимірювання силового потенціалу конкурентів і допомагає встановити серед них неформальну ієрархію, що також стримує більш складні конфлікти. </a:t>
            </a:r>
            <a:endParaRPr lang="uk-UA" sz="2000" dirty="0" smtClean="0">
              <a:solidFill>
                <a:srgbClr val="2185C5"/>
              </a:solidFill>
              <a:latin typeface="Arial" panose="020B0604020202020204" pitchFamily="34" charset="0"/>
            </a:endParaRPr>
          </a:p>
          <a:p>
            <a:pPr lvl="0" algn="just"/>
            <a:r>
              <a:rPr lang="uk-UA" sz="2000" b="1" dirty="0" smtClean="0">
                <a:solidFill>
                  <a:srgbClr val="FF9715"/>
                </a:solidFill>
                <a:latin typeface="Arial" panose="020B0604020202020204" pitchFamily="34" charset="0"/>
              </a:rPr>
              <a:t>Конфлікт </a:t>
            </a:r>
            <a:r>
              <a:rPr lang="uk-UA" sz="2000" b="1" dirty="0">
                <a:solidFill>
                  <a:srgbClr val="FF9715"/>
                </a:solidFill>
                <a:latin typeface="Arial" panose="020B0604020202020204" pitchFamily="34" charset="0"/>
              </a:rPr>
              <a:t>шкідливий, оскільки, </a:t>
            </a:r>
            <a:r>
              <a:rPr lang="uk-UA" sz="2000" b="1" dirty="0" smtClean="0">
                <a:solidFill>
                  <a:srgbClr val="FF9715"/>
                </a:solidFill>
                <a:latin typeface="Arial" panose="020B0604020202020204" pitchFamily="34" charset="0"/>
              </a:rPr>
              <a:t>нерідко </a:t>
            </a:r>
            <a:r>
              <a:rPr lang="uk-UA" sz="2000" b="1" dirty="0">
                <a:solidFill>
                  <a:srgbClr val="FF9715"/>
                </a:solidFill>
                <a:latin typeface="Arial" panose="020B0604020202020204" pitchFamily="34" charset="0"/>
              </a:rPr>
              <a:t>призводить до безпорядку, нестабільності, насильства, уповільнює й ускладнює прийняття рішень.</a:t>
            </a:r>
          </a:p>
        </p:txBody>
      </p:sp>
      <p:sp>
        <p:nvSpPr>
          <p:cNvPr id="126" name="Google Shape;126;p17"/>
          <p:cNvSpPr txBox="1">
            <a:spLocks noGrp="1"/>
          </p:cNvSpPr>
          <p:nvPr>
            <p:ph type="sldNum" idx="12"/>
          </p:nvPr>
        </p:nvSpPr>
        <p:spPr>
          <a:xfrm>
            <a:off x="8480575" y="4696933"/>
            <a:ext cx="548700" cy="313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9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986308599"/>
      </p:ext>
    </p:extLst>
  </p:cSld>
  <p:clrMapOvr>
    <a:masterClrMapping/>
  </p:clrMapOvr>
</p:sld>
</file>

<file path=ppt/theme/theme1.xml><?xml version="1.0" encoding="utf-8"?>
<a:theme xmlns:a="http://schemas.openxmlformats.org/drawingml/2006/main" name="Antonio template">
  <a:themeElements>
    <a:clrScheme name="Custom 347">
      <a:dk1>
        <a:srgbClr val="677480"/>
      </a:dk1>
      <a:lt1>
        <a:srgbClr val="FFFFFF"/>
      </a:lt1>
      <a:dk2>
        <a:srgbClr val="2185C5"/>
      </a:dk2>
      <a:lt2>
        <a:srgbClr val="DEE2E6"/>
      </a:lt2>
      <a:accent1>
        <a:srgbClr val="2185C5"/>
      </a:accent1>
      <a:accent2>
        <a:srgbClr val="7ECEFD"/>
      </a:accent2>
      <a:accent3>
        <a:srgbClr val="F20253"/>
      </a:accent3>
      <a:accent4>
        <a:srgbClr val="FF9715"/>
      </a:accent4>
      <a:accent5>
        <a:srgbClr val="1C3AA9"/>
      </a:accent5>
      <a:accent6>
        <a:srgbClr val="97ABBC"/>
      </a:accent6>
      <a:hlink>
        <a:srgbClr val="2185C5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1852</TotalTime>
  <Words>1779</Words>
  <Application>Microsoft Office PowerPoint</Application>
  <PresentationFormat>Екран (16:9)</PresentationFormat>
  <Paragraphs>129</Paragraphs>
  <Slides>29</Slides>
  <Notes>29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29</vt:i4>
      </vt:variant>
    </vt:vector>
  </HeadingPairs>
  <TitlesOfParts>
    <vt:vector size="33" baseType="lpstr">
      <vt:lpstr>Raleway</vt:lpstr>
      <vt:lpstr>Arial</vt:lpstr>
      <vt:lpstr>Lato</vt:lpstr>
      <vt:lpstr>Antonio template</vt:lpstr>
      <vt:lpstr>Лекція. Класичні концепції конфлікту у ХХ ст. </vt:lpstr>
      <vt:lpstr>План:</vt:lpstr>
      <vt:lpstr>1. Конфліктологічна теорія                         Р. Дарендорфа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2. Класична концепція конфлікту  Л. Козера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3. Теорія К. Боулдінга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Дякую за увагу!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Лекція 1. Якісна та кількісна стратегії збору соціологічної інформації </dc:title>
  <cp:lastModifiedBy>Taisiia</cp:lastModifiedBy>
  <cp:revision>76</cp:revision>
  <dcterms:modified xsi:type="dcterms:W3CDTF">2024-09-16T09:56:15Z</dcterms:modified>
</cp:coreProperties>
</file>