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qCJkvnrhf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ydyvy.com/video/DylKDTQ" TargetMode="External"/><Relationship Id="rId2" Type="http://schemas.openxmlformats.org/officeDocument/2006/relationships/hyperlink" Target="https://www.youtube.com/watch?v=SHm35gjuvS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7104A-B983-44A1-AFCF-33AE4CE8B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Комунікаційні канали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99EBC2-E4A2-45D1-9F17-75D823E153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AutoNum type="arabicPeriod"/>
            </a:pPr>
            <a:r>
              <a:rPr lang="uk-UA" dirty="0"/>
              <a:t>Різновиди комунікаційних каналів.</a:t>
            </a:r>
          </a:p>
          <a:p>
            <a:pPr marL="342900" indent="-342900">
              <a:buAutoNum type="arabicPeriod"/>
            </a:pPr>
            <a:r>
              <a:rPr lang="uk-UA" dirty="0"/>
              <a:t>Усна комунікація.</a:t>
            </a:r>
          </a:p>
          <a:p>
            <a:pPr marL="342900" indent="-342900">
              <a:buAutoNum type="arabicPeriod"/>
            </a:pPr>
            <a:r>
              <a:rPr lang="uk-UA" dirty="0"/>
              <a:t>Документ</a:t>
            </a:r>
          </a:p>
          <a:p>
            <a:pPr marL="342900" indent="-342900">
              <a:buAutoNum type="arabicPeriod"/>
            </a:pPr>
            <a:r>
              <a:rPr lang="uk-UA" dirty="0"/>
              <a:t>Електронна комунікація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1479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A01AF-0E44-4DB8-B37E-8A44FA2A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Друга </a:t>
            </a:r>
            <a:r>
              <a:rPr lang="ru-RU" dirty="0" err="1"/>
              <a:t>технічна</a:t>
            </a:r>
            <a:r>
              <a:rPr lang="ru-RU" dirty="0"/>
              <a:t> </a:t>
            </a:r>
            <a:r>
              <a:rPr lang="ru-RU" dirty="0" err="1"/>
              <a:t>революція</a:t>
            </a:r>
            <a:r>
              <a:rPr lang="ru-RU" dirty="0"/>
              <a:t> </a:t>
            </a:r>
            <a:r>
              <a:rPr lang="ru-RU" dirty="0" err="1"/>
              <a:t>знаменувала</a:t>
            </a:r>
            <a:r>
              <a:rPr lang="ru-RU" dirty="0"/>
              <a:t> </a:t>
            </a:r>
            <a:r>
              <a:rPr lang="ru-RU" dirty="0" err="1"/>
              <a:t>поява</a:t>
            </a:r>
            <a:r>
              <a:rPr lang="ru-RU" dirty="0"/>
              <a:t> нового роду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–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0F4D5-5FC6-46AF-B3A0-ED4842F72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 стало </a:t>
            </a:r>
            <a:r>
              <a:rPr lang="ru-RU" dirty="0" err="1"/>
              <a:t>свідком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, плодами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фототелеграф і </a:t>
            </a:r>
            <a:r>
              <a:rPr lang="ru-RU" dirty="0" err="1"/>
              <a:t>телебачення</a:t>
            </a:r>
            <a:r>
              <a:rPr lang="ru-RU" dirty="0"/>
              <a:t>, </a:t>
            </a:r>
            <a:r>
              <a:rPr lang="ru-RU" dirty="0" err="1"/>
              <a:t>відеозапис</a:t>
            </a:r>
            <a:r>
              <a:rPr lang="ru-RU" dirty="0"/>
              <a:t>, </a:t>
            </a:r>
            <a:r>
              <a:rPr lang="ru-RU" dirty="0" err="1"/>
              <a:t>комп'ютерний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, </a:t>
            </a:r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пошта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виросла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90-х </a:t>
            </a:r>
            <a:r>
              <a:rPr lang="ru-RU" dirty="0" err="1"/>
              <a:t>років</a:t>
            </a:r>
            <a:r>
              <a:rPr lang="ru-RU" dirty="0"/>
              <a:t> в </a:t>
            </a:r>
            <a:r>
              <a:rPr lang="ru-RU" dirty="0" err="1"/>
              <a:t>глобальну</a:t>
            </a:r>
            <a:r>
              <a:rPr lang="ru-RU" dirty="0"/>
              <a:t> </a:t>
            </a:r>
            <a:r>
              <a:rPr lang="ru-RU" dirty="0" err="1"/>
              <a:t>комунікційнк</a:t>
            </a:r>
            <a:r>
              <a:rPr lang="ru-RU" dirty="0"/>
              <a:t> систему </a:t>
            </a:r>
            <a:r>
              <a:rPr lang="ru-RU" dirty="0" err="1"/>
              <a:t>Інтернет</a:t>
            </a:r>
            <a:r>
              <a:rPr lang="ru-RU" dirty="0"/>
              <a:t>. </a:t>
            </a:r>
          </a:p>
          <a:p>
            <a:r>
              <a:rPr lang="ru-RU" dirty="0"/>
              <a:t>ми </a:t>
            </a:r>
            <a:r>
              <a:rPr lang="ru-RU" dirty="0" err="1"/>
              <a:t>знаходимося</a:t>
            </a:r>
            <a:r>
              <a:rPr lang="ru-RU" dirty="0"/>
              <a:t> на </a:t>
            </a:r>
            <a:r>
              <a:rPr lang="ru-RU" dirty="0" err="1"/>
              <a:t>порозі</a:t>
            </a:r>
            <a:r>
              <a:rPr lang="ru-RU" dirty="0"/>
              <a:t> синтезу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нам </a:t>
            </a:r>
            <a:r>
              <a:rPr lang="ru-RU" dirty="0" err="1"/>
              <a:t>різновидів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: </a:t>
            </a:r>
            <a:r>
              <a:rPr lang="ru-RU" dirty="0" err="1"/>
              <a:t>усної</a:t>
            </a:r>
            <a:r>
              <a:rPr lang="ru-RU" dirty="0"/>
              <a:t>, </a:t>
            </a:r>
            <a:r>
              <a:rPr lang="ru-RU" dirty="0" err="1"/>
              <a:t>документної</a:t>
            </a:r>
            <a:r>
              <a:rPr lang="ru-RU" dirty="0"/>
              <a:t>, </a:t>
            </a:r>
            <a:r>
              <a:rPr lang="ru-RU" dirty="0" err="1"/>
              <a:t>електронної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818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D89AA-65B7-4D89-95E8-29967279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комунікаційних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5EE5CC8-7FD3-46CB-A239-EC7E22C5C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260" y="2133600"/>
            <a:ext cx="4979711" cy="443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BE491-84EE-42AA-8CFD-B1A70676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Комунікаційні канали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FC871F-8A3D-471E-9471-12B3A4B2E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Усна</a:t>
            </a:r>
            <a:r>
              <a:rPr lang="ru-RU" dirty="0"/>
              <a:t> </a:t>
            </a:r>
            <a:r>
              <a:rPr lang="ru-RU" dirty="0" err="1"/>
              <a:t>комунікація</a:t>
            </a:r>
            <a:r>
              <a:rPr lang="ru-RU" dirty="0"/>
              <a:t>, яка </a:t>
            </a:r>
            <a:r>
              <a:rPr lang="ru-RU" dirty="0" err="1"/>
              <a:t>використовує</a:t>
            </a:r>
            <a:r>
              <a:rPr lang="ru-RU" dirty="0"/>
              <a:t>, як правило, </a:t>
            </a:r>
            <a:r>
              <a:rPr lang="ru-RU" dirty="0" err="1"/>
              <a:t>одночасно</a:t>
            </a:r>
            <a:r>
              <a:rPr lang="ru-RU" dirty="0"/>
              <a:t> і в </a:t>
            </a:r>
            <a:r>
              <a:rPr lang="ru-RU" dirty="0" err="1"/>
              <a:t>нерозривній</a:t>
            </a:r>
            <a:r>
              <a:rPr lang="ru-RU" dirty="0"/>
              <a:t> </a:t>
            </a:r>
            <a:r>
              <a:rPr lang="ru-RU" dirty="0" err="1"/>
              <a:t>єдності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невербальні</a:t>
            </a:r>
            <a:r>
              <a:rPr lang="ru-RU" dirty="0"/>
              <a:t> та </a:t>
            </a:r>
            <a:r>
              <a:rPr lang="ru-RU" dirty="0" err="1"/>
              <a:t>вербальні</a:t>
            </a:r>
            <a:r>
              <a:rPr lang="ru-RU" dirty="0"/>
              <a:t> канали;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емоційно-естетичний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посилено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таких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, як </a:t>
            </a:r>
            <a:r>
              <a:rPr lang="ru-RU" dirty="0" err="1"/>
              <a:t>музика</a:t>
            </a:r>
            <a:r>
              <a:rPr lang="ru-RU" dirty="0"/>
              <a:t>, </a:t>
            </a:r>
            <a:r>
              <a:rPr lang="ru-RU" dirty="0" err="1"/>
              <a:t>танець</a:t>
            </a:r>
            <a:r>
              <a:rPr lang="ru-RU" dirty="0"/>
              <a:t>, </a:t>
            </a:r>
            <a:r>
              <a:rPr lang="ru-RU" dirty="0" err="1"/>
              <a:t>поезія</a:t>
            </a:r>
            <a:r>
              <a:rPr lang="ru-RU" dirty="0"/>
              <a:t>, риторика. До </a:t>
            </a:r>
            <a:r>
              <a:rPr lang="ru-RU" dirty="0" err="1"/>
              <a:t>усної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подорожі</a:t>
            </a:r>
            <a:r>
              <a:rPr lang="ru-RU" dirty="0"/>
              <a:t> з </a:t>
            </a:r>
            <a:r>
              <a:rPr lang="ru-RU" dirty="0" err="1"/>
              <a:t>пізнавальною</a:t>
            </a:r>
            <a:r>
              <a:rPr lang="ru-RU" dirty="0"/>
              <a:t> метою – </a:t>
            </a:r>
            <a:r>
              <a:rPr lang="ru-RU" dirty="0" err="1"/>
              <a:t>ексекспедиції</a:t>
            </a:r>
            <a:r>
              <a:rPr lang="ru-RU" dirty="0"/>
              <a:t>, туризм.</a:t>
            </a:r>
          </a:p>
          <a:p>
            <a:r>
              <a:rPr lang="ru-RU" dirty="0" err="1"/>
              <a:t>Документна</a:t>
            </a:r>
            <a:r>
              <a:rPr lang="ru-RU" dirty="0"/>
              <a:t> </a:t>
            </a:r>
            <a:r>
              <a:rPr lang="ru-RU" dirty="0" err="1"/>
              <a:t>комунікація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застосовує</a:t>
            </a:r>
            <a:r>
              <a:rPr lang="ru-RU" dirty="0"/>
              <a:t> штучно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спочатку</a:t>
            </a:r>
            <a:r>
              <a:rPr lang="ru-RU" dirty="0"/>
              <a:t> – </a:t>
            </a:r>
            <a:r>
              <a:rPr lang="ru-RU" dirty="0" err="1"/>
              <a:t>іконічні</a:t>
            </a:r>
            <a:r>
              <a:rPr lang="ru-RU" dirty="0"/>
              <a:t> і </a:t>
            </a:r>
            <a:r>
              <a:rPr lang="ru-RU" dirty="0" err="1"/>
              <a:t>символьні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писемність</a:t>
            </a:r>
            <a:r>
              <a:rPr lang="ru-RU" dirty="0"/>
              <a:t>, </a:t>
            </a:r>
            <a:r>
              <a:rPr lang="ru-RU" dirty="0" err="1"/>
              <a:t>друк</a:t>
            </a:r>
            <a:r>
              <a:rPr lang="ru-RU" dirty="0"/>
              <a:t> і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смислів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 і </a:t>
            </a:r>
            <a:r>
              <a:rPr lang="ru-RU" dirty="0" err="1"/>
              <a:t>просторі</a:t>
            </a:r>
            <a:r>
              <a:rPr lang="ru-RU" dirty="0"/>
              <a:t>.</a:t>
            </a:r>
          </a:p>
          <a:p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комунікація</a:t>
            </a:r>
            <a:r>
              <a:rPr lang="ru-RU" dirty="0"/>
              <a:t>, заснована на </a:t>
            </a:r>
            <a:r>
              <a:rPr lang="ru-RU" dirty="0" err="1"/>
              <a:t>космічному</a:t>
            </a:r>
            <a:r>
              <a:rPr lang="ru-RU" dirty="0"/>
              <a:t> </a:t>
            </a:r>
            <a:r>
              <a:rPr lang="ru-RU" dirty="0" err="1"/>
              <a:t>радіозв'язку</a:t>
            </a:r>
            <a:r>
              <a:rPr lang="ru-RU" dirty="0"/>
              <a:t>, </a:t>
            </a:r>
            <a:r>
              <a:rPr lang="ru-RU" dirty="0" err="1"/>
              <a:t>мікроелектронній</a:t>
            </a:r>
            <a:r>
              <a:rPr lang="ru-RU" dirty="0"/>
              <a:t> і </a:t>
            </a:r>
            <a:r>
              <a:rPr lang="ru-RU" dirty="0" err="1"/>
              <a:t>комп'ютерніц</a:t>
            </a:r>
            <a:r>
              <a:rPr lang="ru-RU" dirty="0"/>
              <a:t> </a:t>
            </a:r>
            <a:r>
              <a:rPr lang="ru-RU" dirty="0" err="1"/>
              <a:t>техніці</a:t>
            </a:r>
            <a:r>
              <a:rPr lang="ru-RU" dirty="0"/>
              <a:t>, </a:t>
            </a:r>
            <a:r>
              <a:rPr lang="ru-RU" dirty="0" err="1"/>
              <a:t>оптичних</a:t>
            </a:r>
            <a:r>
              <a:rPr lang="ru-RU" dirty="0"/>
              <a:t> </a:t>
            </a:r>
            <a:r>
              <a:rPr lang="ru-RU" dirty="0" err="1"/>
              <a:t>пристроях</a:t>
            </a:r>
            <a:r>
              <a:rPr lang="ru-RU" dirty="0"/>
              <a:t> </a:t>
            </a:r>
            <a:r>
              <a:rPr lang="ru-RU" dirty="0" err="1"/>
              <a:t>запису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4179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5FB2A-E82A-413D-98A4-92F06959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Усна комунікація.</a:t>
            </a:r>
            <a:br>
              <a:rPr lang="uk-UA" dirty="0"/>
            </a:br>
            <a:r>
              <a:rPr lang="uk-UA" dirty="0"/>
              <a:t>Комунікаційні </a:t>
            </a:r>
            <a:r>
              <a:rPr lang="uk-UA" dirty="0" err="1"/>
              <a:t>барєри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7071A-8D41-4D96-9C33-0B0F5FC78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Технічний</a:t>
            </a:r>
          </a:p>
          <a:p>
            <a:r>
              <a:rPr lang="uk-UA" dirty="0"/>
              <a:t>Міжмовний</a:t>
            </a:r>
          </a:p>
          <a:p>
            <a:r>
              <a:rPr lang="uk-UA" dirty="0"/>
              <a:t>Соціальний</a:t>
            </a:r>
          </a:p>
          <a:p>
            <a:r>
              <a:rPr lang="uk-UA" dirty="0"/>
              <a:t>Психологічний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0951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57937-C503-485D-9CF0-BEB84873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Есперанто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D710E-1672-4612-9761-1BE63C172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https://www.youtube.com/watch?v=JqCJkvnrhfo</a:t>
            </a:r>
            <a:endParaRPr lang="uk-UA"/>
          </a:p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73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357D-0905-41F9-9B67-F825292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Природні канали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21FBB-F6E0-4E4D-9D81-1C11ED856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 Невербальний канал</a:t>
            </a:r>
          </a:p>
          <a:p>
            <a:r>
              <a:rPr lang="en-US" dirty="0">
                <a:hlinkClick r:id="rId2"/>
              </a:rPr>
              <a:t>https://www.youtube.com/watch?v=SHm35gjuvSQ</a:t>
            </a:r>
            <a:endParaRPr lang="uk-UA" dirty="0"/>
          </a:p>
          <a:p>
            <a:r>
              <a:rPr lang="en-US" dirty="0">
                <a:hlinkClick r:id="rId3"/>
              </a:rPr>
              <a:t>https://tydyvy.com/video/DylKDTQ</a:t>
            </a:r>
            <a:endParaRPr lang="uk-UA" dirty="0"/>
          </a:p>
          <a:p>
            <a:r>
              <a:rPr lang="uk-UA" dirty="0"/>
              <a:t>2. Вербальний канал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4616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D266B-E4F6-40CE-84D6-15CC3B4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Формування </a:t>
            </a:r>
            <a:r>
              <a:rPr lang="uk-UA" dirty="0" err="1"/>
              <a:t>мовної</a:t>
            </a:r>
            <a:r>
              <a:rPr lang="uk-UA" dirty="0"/>
              <a:t> здібності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020E37F-79C2-4903-90A9-48250F821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886" y="1905000"/>
            <a:ext cx="8325205" cy="396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5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ACB18-0241-49AF-8D65-481F3141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Штучні канали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BA23D1-61A9-419A-80E7-AA3562C6A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канал </a:t>
            </a:r>
            <a:r>
              <a:rPr lang="ru-RU" dirty="0" err="1"/>
              <a:t>іконічних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– </a:t>
            </a:r>
            <a:r>
              <a:rPr lang="ru-RU" dirty="0" err="1"/>
              <a:t>графічні</a:t>
            </a:r>
            <a:r>
              <a:rPr lang="ru-RU" dirty="0"/>
              <a:t> (на </a:t>
            </a:r>
            <a:r>
              <a:rPr lang="ru-RU" dirty="0" err="1"/>
              <a:t>кості</a:t>
            </a:r>
            <a:r>
              <a:rPr lang="ru-RU" dirty="0"/>
              <a:t>, на </a:t>
            </a:r>
            <a:r>
              <a:rPr lang="ru-RU" dirty="0" err="1"/>
              <a:t>камені</a:t>
            </a:r>
            <a:r>
              <a:rPr lang="ru-RU" dirty="0"/>
              <a:t>, на </a:t>
            </a:r>
            <a:r>
              <a:rPr lang="ru-RU" dirty="0" err="1"/>
              <a:t>дереві</a:t>
            </a:r>
            <a:r>
              <a:rPr lang="ru-RU" dirty="0"/>
              <a:t>) і </a:t>
            </a:r>
            <a:r>
              <a:rPr lang="ru-RU" dirty="0" err="1"/>
              <a:t>мальовничі</a:t>
            </a:r>
            <a:r>
              <a:rPr lang="ru-RU" dirty="0"/>
              <a:t> (</a:t>
            </a:r>
            <a:r>
              <a:rPr lang="ru-RU" dirty="0" err="1"/>
              <a:t>одноколірні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багатобарвні</a:t>
            </a:r>
            <a:r>
              <a:rPr lang="ru-RU" dirty="0"/>
              <a:t> на </a:t>
            </a:r>
            <a:r>
              <a:rPr lang="ru-RU" dirty="0" err="1"/>
              <a:t>стінах</a:t>
            </a:r>
            <a:r>
              <a:rPr lang="ru-RU" dirty="0"/>
              <a:t> </a:t>
            </a:r>
            <a:r>
              <a:rPr lang="ru-RU" dirty="0" err="1"/>
              <a:t>печер</a:t>
            </a:r>
            <a:r>
              <a:rPr lang="ru-RU" dirty="0"/>
              <a:t>) </a:t>
            </a:r>
            <a:r>
              <a:rPr lang="ru-RU" dirty="0" err="1"/>
              <a:t>зображення</a:t>
            </a:r>
            <a:endParaRPr lang="ru-RU" dirty="0"/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C09136-4A08-41A3-9D44-D3E1D268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01" y="2801865"/>
            <a:ext cx="5643238" cy="36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6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91D51-1895-4581-B392-47DE3323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канал </a:t>
            </a:r>
            <a:r>
              <a:rPr lang="ru-RU" sz="2000" dirty="0" err="1"/>
              <a:t>символьних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– </a:t>
            </a:r>
            <a:r>
              <a:rPr lang="ru-RU" sz="2000" dirty="0" err="1"/>
              <a:t>амулети</a:t>
            </a:r>
            <a:r>
              <a:rPr lang="ru-RU" sz="2000" dirty="0"/>
              <a:t>, </a:t>
            </a:r>
            <a:r>
              <a:rPr lang="ru-RU" sz="2000" dirty="0" err="1"/>
              <a:t>прикраси</a:t>
            </a:r>
            <a:r>
              <a:rPr lang="ru-RU" sz="2000" dirty="0"/>
              <a:t>, </a:t>
            </a:r>
            <a:r>
              <a:rPr lang="ru-RU" sz="2000" dirty="0" err="1"/>
              <a:t>талісмани</a:t>
            </a:r>
            <a:r>
              <a:rPr lang="ru-RU" sz="2000" dirty="0"/>
              <a:t>, </a:t>
            </a:r>
            <a:r>
              <a:rPr lang="ru-RU" sz="2000" dirty="0" err="1"/>
              <a:t>статуетки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таємний</a:t>
            </a:r>
            <a:r>
              <a:rPr lang="ru-RU" sz="2000" dirty="0"/>
              <a:t> </a:t>
            </a:r>
            <a:r>
              <a:rPr lang="ru-RU" sz="2000" dirty="0" err="1"/>
              <a:t>магічний</a:t>
            </a:r>
            <a:r>
              <a:rPr lang="ru-RU" sz="2000" dirty="0"/>
              <a:t> </a:t>
            </a:r>
            <a:r>
              <a:rPr lang="ru-RU" sz="2000" dirty="0" err="1"/>
              <a:t>сенс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язичницькі</a:t>
            </a:r>
            <a:r>
              <a:rPr lang="ru-RU" sz="2000" dirty="0"/>
              <a:t> </a:t>
            </a:r>
            <a:r>
              <a:rPr lang="ru-RU" sz="2000" dirty="0" err="1"/>
              <a:t>ідоли</a:t>
            </a:r>
            <a:r>
              <a:rPr lang="ru-RU" sz="2000" dirty="0"/>
              <a:t> і </a:t>
            </a:r>
            <a:r>
              <a:rPr lang="ru-RU" sz="2000" dirty="0" err="1"/>
              <a:t>взагалі</a:t>
            </a:r>
            <a:r>
              <a:rPr lang="ru-RU" sz="2000" dirty="0"/>
              <a:t> </a:t>
            </a:r>
            <a:r>
              <a:rPr lang="ru-RU" sz="2000" dirty="0" err="1"/>
              <a:t>зображення</a:t>
            </a:r>
            <a:r>
              <a:rPr lang="ru-RU" sz="2000" dirty="0"/>
              <a:t> </a:t>
            </a:r>
            <a:r>
              <a:rPr lang="ru-RU" sz="2000" dirty="0" err="1"/>
              <a:t>богів</a:t>
            </a:r>
            <a:r>
              <a:rPr lang="ru-RU" sz="2000" dirty="0"/>
              <a:t>.</a:t>
            </a:r>
            <a:endParaRPr lang="ru-UA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A2078D0-1690-4CB3-AA75-A0961A943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2118" y="2133600"/>
            <a:ext cx="5669589" cy="37782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FE953-02D3-44FB-B910-7CE61E9E6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585" y="2828926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9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0AE18-7CC5-482A-BC18-74BAE0AD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Комунікаційні</a:t>
            </a:r>
            <a:r>
              <a:rPr lang="ru-RU" dirty="0"/>
              <a:t> канали </a:t>
            </a:r>
            <a:r>
              <a:rPr lang="ru-RU" dirty="0" err="1"/>
              <a:t>палеолітичного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виконували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2A011-A22F-4E62-990C-312B95906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явні</a:t>
            </a:r>
            <a:r>
              <a:rPr lang="ru-RU" dirty="0"/>
              <a:t>, </a:t>
            </a:r>
            <a:r>
              <a:rPr lang="ru-RU" dirty="0" err="1"/>
              <a:t>усвідомлювані</a:t>
            </a:r>
            <a:r>
              <a:rPr lang="ru-RU" dirty="0"/>
              <a:t> </a:t>
            </a:r>
            <a:r>
              <a:rPr lang="ru-RU" dirty="0" err="1"/>
              <a:t>найдавнішими</a:t>
            </a:r>
            <a:r>
              <a:rPr lang="ru-RU" dirty="0"/>
              <a:t> людьми,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магічна</a:t>
            </a:r>
            <a:r>
              <a:rPr lang="ru-RU" dirty="0"/>
              <a:t> (</a:t>
            </a:r>
            <a:r>
              <a:rPr lang="ru-RU" dirty="0" err="1"/>
              <a:t>культова</a:t>
            </a:r>
            <a:r>
              <a:rPr lang="ru-RU" dirty="0"/>
              <a:t>) </a:t>
            </a:r>
            <a:r>
              <a:rPr lang="ru-RU" dirty="0" err="1"/>
              <a:t>функція</a:t>
            </a:r>
            <a:r>
              <a:rPr lang="ru-RU" dirty="0"/>
              <a:t> і «</a:t>
            </a:r>
            <a:r>
              <a:rPr lang="ru-RU" dirty="0" err="1"/>
              <a:t>педагогічна</a:t>
            </a:r>
            <a:r>
              <a:rPr lang="ru-RU" dirty="0"/>
              <a:t>» </a:t>
            </a:r>
            <a:r>
              <a:rPr lang="ru-RU" dirty="0" err="1"/>
              <a:t>функція</a:t>
            </a:r>
            <a:r>
              <a:rPr lang="ru-RU" dirty="0"/>
              <a:t> – передача </a:t>
            </a:r>
            <a:r>
              <a:rPr lang="ru-RU" dirty="0" err="1"/>
              <a:t>корисного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поколінню</a:t>
            </a:r>
            <a:r>
              <a:rPr lang="ru-RU" dirty="0"/>
              <a:t>, яке </a:t>
            </a:r>
            <a:r>
              <a:rPr lang="ru-RU" dirty="0" err="1"/>
              <a:t>підростає</a:t>
            </a:r>
            <a:r>
              <a:rPr lang="ru-RU" dirty="0"/>
              <a:t>;</a:t>
            </a:r>
          </a:p>
          <a:p>
            <a:r>
              <a:rPr lang="ru-RU" dirty="0" err="1"/>
              <a:t>неявні</a:t>
            </a:r>
            <a:r>
              <a:rPr lang="ru-RU" dirty="0"/>
              <a:t> – </a:t>
            </a:r>
            <a:r>
              <a:rPr lang="ru-RU" dirty="0" err="1"/>
              <a:t>інтелектуальна</a:t>
            </a:r>
            <a:r>
              <a:rPr lang="ru-RU" dirty="0"/>
              <a:t> – </a:t>
            </a:r>
            <a:r>
              <a:rPr lang="ru-RU" dirty="0" err="1"/>
              <a:t>розвиток</a:t>
            </a:r>
            <a:r>
              <a:rPr lang="ru-RU" dirty="0"/>
              <a:t> абстрактного </a:t>
            </a:r>
            <a:r>
              <a:rPr lang="ru-RU" dirty="0" err="1"/>
              <a:t>мислення</a:t>
            </a:r>
            <a:r>
              <a:rPr lang="ru-RU" dirty="0"/>
              <a:t> і </a:t>
            </a:r>
            <a:r>
              <a:rPr lang="ru-RU" dirty="0" err="1"/>
              <a:t>естетична</a:t>
            </a:r>
            <a:r>
              <a:rPr lang="ru-RU" dirty="0"/>
              <a:t> –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гармонії</a:t>
            </a:r>
            <a:r>
              <a:rPr lang="ru-RU" dirty="0"/>
              <a:t>, </a:t>
            </a:r>
            <a:r>
              <a:rPr lang="ru-RU" dirty="0" err="1"/>
              <a:t>краси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спогляданню</a:t>
            </a:r>
            <a:r>
              <a:rPr lang="ru-RU" dirty="0"/>
              <a:t> </a:t>
            </a:r>
            <a:r>
              <a:rPr lang="ru-RU" dirty="0" err="1"/>
              <a:t>художньо</a:t>
            </a:r>
            <a:r>
              <a:rPr lang="ru-RU" dirty="0"/>
              <a:t> </a:t>
            </a:r>
            <a:r>
              <a:rPr lang="ru-RU" dirty="0" err="1"/>
              <a:t>насиченних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талановитих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.</a:t>
            </a:r>
          </a:p>
          <a:p>
            <a:r>
              <a:rPr lang="ru-RU" sz="2400" dirty="0" err="1"/>
              <a:t>Невербальний</a:t>
            </a:r>
            <a:r>
              <a:rPr lang="ru-RU" sz="2400" dirty="0"/>
              <a:t> і </a:t>
            </a:r>
            <a:r>
              <a:rPr lang="ru-RU" sz="2400" dirty="0" err="1"/>
              <a:t>вербальний</a:t>
            </a:r>
            <a:r>
              <a:rPr lang="ru-RU" sz="2400" dirty="0"/>
              <a:t> канали в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неразривній</a:t>
            </a:r>
            <a:r>
              <a:rPr lang="ru-RU" sz="2400" dirty="0"/>
              <a:t> </a:t>
            </a:r>
            <a:r>
              <a:rPr lang="ru-RU" sz="2400" dirty="0" err="1"/>
              <a:t>єдності</a:t>
            </a:r>
            <a:r>
              <a:rPr lang="ru-RU" sz="2400" dirty="0"/>
              <a:t> послужили </a:t>
            </a:r>
            <a:r>
              <a:rPr lang="ru-RU" sz="2400" dirty="0" err="1"/>
              <a:t>вихідною</a:t>
            </a:r>
            <a:r>
              <a:rPr lang="ru-RU" sz="2400" dirty="0"/>
              <a:t> базою для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усної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; </a:t>
            </a:r>
            <a:r>
              <a:rPr lang="ru-RU" sz="2400" dirty="0" err="1"/>
              <a:t>іконічний</a:t>
            </a:r>
            <a:r>
              <a:rPr lang="ru-RU" sz="2400" dirty="0"/>
              <a:t> і </a:t>
            </a:r>
            <a:r>
              <a:rPr lang="ru-RU" sz="2400" dirty="0" err="1"/>
              <a:t>символьний</a:t>
            </a:r>
            <a:r>
              <a:rPr lang="ru-RU" sz="2400" dirty="0"/>
              <a:t> канали </a:t>
            </a:r>
            <a:r>
              <a:rPr lang="ru-RU" sz="2400" dirty="0" err="1"/>
              <a:t>започаткували</a:t>
            </a:r>
            <a:r>
              <a:rPr lang="ru-RU" sz="2400" dirty="0"/>
              <a:t> </a:t>
            </a:r>
            <a:r>
              <a:rPr lang="ru-RU" sz="2400" dirty="0" err="1"/>
              <a:t>документну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. 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2284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B4A73-FBC6-43F2-9873-4381CB9A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комунікаційні</a:t>
            </a:r>
            <a:r>
              <a:rPr lang="ru-RU" dirty="0"/>
              <a:t> канали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BA849-23AF-4DA6-B04D-B77B4A84E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Музика</a:t>
            </a:r>
            <a:r>
              <a:rPr lang="ru-RU" dirty="0"/>
              <a:t> і </a:t>
            </a:r>
            <a:r>
              <a:rPr lang="ru-RU" dirty="0" err="1"/>
              <a:t>танець</a:t>
            </a:r>
            <a:r>
              <a:rPr lang="ru-RU" dirty="0"/>
              <a:t> – </a:t>
            </a:r>
            <a:r>
              <a:rPr lang="ru-RU" dirty="0" err="1"/>
              <a:t>похідні</a:t>
            </a:r>
            <a:r>
              <a:rPr lang="ru-RU" dirty="0"/>
              <a:t> невербального каналу.</a:t>
            </a:r>
          </a:p>
          <a:p>
            <a:r>
              <a:rPr lang="ru-RU" dirty="0" err="1"/>
              <a:t>Поезія</a:t>
            </a:r>
            <a:r>
              <a:rPr lang="ru-RU" dirty="0"/>
              <a:t> та риторика – </a:t>
            </a:r>
            <a:r>
              <a:rPr lang="ru-RU" dirty="0" err="1"/>
              <a:t>похідні</a:t>
            </a:r>
            <a:r>
              <a:rPr lang="ru-RU" dirty="0"/>
              <a:t> вербального каналу.</a:t>
            </a:r>
          </a:p>
          <a:p>
            <a:r>
              <a:rPr lang="ru-RU" dirty="0"/>
              <a:t>Театр – </a:t>
            </a:r>
            <a:r>
              <a:rPr lang="ru-RU" dirty="0" err="1"/>
              <a:t>синтетичний</a:t>
            </a:r>
            <a:r>
              <a:rPr lang="ru-RU" dirty="0"/>
              <a:t> вид </a:t>
            </a:r>
            <a:r>
              <a:rPr lang="ru-RU" dirty="0" err="1"/>
              <a:t>мистецтва,об'єднує</a:t>
            </a:r>
            <a:r>
              <a:rPr lang="ru-RU" dirty="0"/>
              <a:t> </a:t>
            </a:r>
            <a:r>
              <a:rPr lang="ru-RU" dirty="0" err="1"/>
              <a:t>вербальні</a:t>
            </a:r>
            <a:r>
              <a:rPr lang="ru-RU" dirty="0"/>
              <a:t> і </a:t>
            </a:r>
            <a:r>
              <a:rPr lang="ru-RU" dirty="0" err="1"/>
              <a:t>невербальні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.</a:t>
            </a:r>
          </a:p>
          <a:p>
            <a:r>
              <a:rPr lang="ru-RU" dirty="0" err="1"/>
              <a:t>Графіка</a:t>
            </a:r>
            <a:r>
              <a:rPr lang="ru-RU" dirty="0"/>
              <a:t> і </a:t>
            </a:r>
            <a:r>
              <a:rPr lang="ru-RU" dirty="0" err="1"/>
              <a:t>живопис</a:t>
            </a:r>
            <a:r>
              <a:rPr lang="ru-RU" dirty="0"/>
              <a:t> – </a:t>
            </a:r>
            <a:r>
              <a:rPr lang="ru-RU" dirty="0" err="1"/>
              <a:t>похідні</a:t>
            </a:r>
            <a:r>
              <a:rPr lang="ru-RU" dirty="0"/>
              <a:t> </a:t>
            </a:r>
            <a:r>
              <a:rPr lang="ru-RU" dirty="0" err="1"/>
              <a:t>іконічного</a:t>
            </a:r>
            <a:r>
              <a:rPr lang="ru-RU" dirty="0"/>
              <a:t> каналу.</a:t>
            </a:r>
          </a:p>
          <a:p>
            <a:r>
              <a:rPr lang="ru-RU" dirty="0"/>
              <a:t>Скульптура та </a:t>
            </a:r>
            <a:r>
              <a:rPr lang="ru-RU" dirty="0" err="1"/>
              <a:t>архітектура</a:t>
            </a:r>
            <a:r>
              <a:rPr lang="ru-RU" dirty="0"/>
              <a:t> – </a:t>
            </a:r>
            <a:r>
              <a:rPr lang="ru-RU" dirty="0" err="1"/>
              <a:t>похідні</a:t>
            </a:r>
            <a:r>
              <a:rPr lang="ru-RU" dirty="0"/>
              <a:t> каналу </a:t>
            </a:r>
            <a:r>
              <a:rPr lang="ru-RU" dirty="0" err="1"/>
              <a:t>символьних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.</a:t>
            </a:r>
          </a:p>
          <a:p>
            <a:r>
              <a:rPr lang="ru-RU" dirty="0" err="1"/>
              <a:t>Експеримент</a:t>
            </a:r>
            <a:r>
              <a:rPr lang="ru-RU" dirty="0"/>
              <a:t> «</a:t>
            </a:r>
            <a:r>
              <a:rPr lang="ru-RU" dirty="0" err="1"/>
              <a:t>музичні</a:t>
            </a:r>
            <a:r>
              <a:rPr lang="ru-RU" dirty="0"/>
              <a:t> сходи» </a:t>
            </a:r>
            <a:r>
              <a:rPr lang="en-US" dirty="0"/>
              <a:t>https://tutkatamka.com.ua/nathnennya/psihologiya/13-socialnix-eksperimentiv-yaki-pishli-ne-za-planom-i-rozpovili-bagato-novogo-pro-nas/</a:t>
            </a: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1647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3103F-A914-4FA2-A59B-D1032F93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Гра «Кінокритик»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7C73A-011D-48A6-A173-002303855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https://www.kinofilms.ua/ukr/videos/trailers/?l=ukr&amp;y=202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7940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053AB-C5A3-4987-8D3D-764A38EC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винаходи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розширили</a:t>
            </a:r>
            <a:r>
              <a:rPr lang="ru-RU" dirty="0"/>
              <a:t> </a:t>
            </a:r>
            <a:r>
              <a:rPr lang="ru-RU" dirty="0" err="1"/>
              <a:t>комунікаційні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286B64-F2F4-460E-BEAD-C0AA39473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невербальний</a:t>
            </a:r>
            <a:r>
              <a:rPr lang="ru-RU" dirty="0"/>
              <a:t> канал </a:t>
            </a:r>
            <a:r>
              <a:rPr lang="ru-RU" dirty="0" err="1"/>
              <a:t>збагатився</a:t>
            </a:r>
            <a:r>
              <a:rPr lang="ru-RU" dirty="0"/>
              <a:t> </a:t>
            </a:r>
            <a:r>
              <a:rPr lang="ru-RU" dirty="0" err="1"/>
              <a:t>фотографіями</a:t>
            </a:r>
            <a:r>
              <a:rPr lang="ru-RU" dirty="0"/>
              <a:t>, а </a:t>
            </a:r>
            <a:r>
              <a:rPr lang="ru-RU" dirty="0" err="1"/>
              <a:t>вербальний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звукозапис</a:t>
            </a:r>
            <a:r>
              <a:rPr lang="ru-RU" dirty="0"/>
              <a:t> (</a:t>
            </a:r>
            <a:r>
              <a:rPr lang="ru-RU" dirty="0" err="1"/>
              <a:t>винахідник</a:t>
            </a:r>
            <a:r>
              <a:rPr lang="ru-RU" dirty="0"/>
              <a:t> фонографа </a:t>
            </a:r>
            <a:r>
              <a:rPr lang="ru-RU" dirty="0" err="1"/>
              <a:t>Т.Едісоном</a:t>
            </a:r>
            <a:r>
              <a:rPr lang="ru-RU" dirty="0"/>
              <a:t> в 1877 р.); </a:t>
            </a:r>
          </a:p>
          <a:p>
            <a:r>
              <a:rPr lang="ru-RU" dirty="0" err="1"/>
              <a:t>завдяки</a:t>
            </a:r>
            <a:r>
              <a:rPr lang="ru-RU" dirty="0"/>
              <a:t> телефону (</a:t>
            </a:r>
            <a:r>
              <a:rPr lang="ru-RU" dirty="0" err="1"/>
              <a:t>запатентований</a:t>
            </a:r>
            <a:r>
              <a:rPr lang="ru-RU" dirty="0"/>
              <a:t> </a:t>
            </a:r>
            <a:r>
              <a:rPr lang="ru-RU" dirty="0" err="1"/>
              <a:t>А.Беллом</a:t>
            </a:r>
            <a:r>
              <a:rPr lang="ru-RU" dirty="0"/>
              <a:t> в 1876 р.) </a:t>
            </a:r>
            <a:r>
              <a:rPr lang="ru-RU" dirty="0" err="1"/>
              <a:t>вербальна</a:t>
            </a:r>
            <a:r>
              <a:rPr lang="ru-RU" dirty="0"/>
              <a:t> </a:t>
            </a:r>
            <a:r>
              <a:rPr lang="ru-RU" dirty="0" err="1"/>
              <a:t>комунікація</a:t>
            </a:r>
            <a:r>
              <a:rPr lang="ru-RU" dirty="0"/>
              <a:t> </a:t>
            </a:r>
            <a:r>
              <a:rPr lang="ru-RU" dirty="0" err="1"/>
              <a:t>позбулася</a:t>
            </a:r>
            <a:r>
              <a:rPr lang="ru-RU" dirty="0"/>
              <a:t> </a:t>
            </a:r>
            <a:r>
              <a:rPr lang="ru-RU" dirty="0" err="1"/>
              <a:t>просторових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; </a:t>
            </a:r>
          </a:p>
          <a:p>
            <a:r>
              <a:rPr lang="ru-RU" dirty="0"/>
              <a:t>телеграф, </a:t>
            </a:r>
            <a:r>
              <a:rPr lang="ru-RU" dirty="0" err="1"/>
              <a:t>винайдений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(</a:t>
            </a:r>
            <a:r>
              <a:rPr lang="ru-RU" dirty="0" err="1"/>
              <a:t>П.Л.Шилінг</a:t>
            </a:r>
            <a:r>
              <a:rPr lang="ru-RU" dirty="0"/>
              <a:t>, 1837 р. - </a:t>
            </a:r>
            <a:r>
              <a:rPr lang="ru-RU" dirty="0" err="1"/>
              <a:t>С.Морзе</a:t>
            </a:r>
            <a:r>
              <a:rPr lang="ru-RU" dirty="0"/>
              <a:t>), дозволив </a:t>
            </a:r>
            <a:r>
              <a:rPr lang="ru-RU" dirty="0" err="1"/>
              <a:t>миттєво</a:t>
            </a:r>
            <a:r>
              <a:rPr lang="ru-RU" dirty="0"/>
              <a:t> </a:t>
            </a:r>
            <a:r>
              <a:rPr lang="ru-RU" dirty="0" err="1"/>
              <a:t>надсилати</a:t>
            </a:r>
            <a:r>
              <a:rPr lang="ru-RU" dirty="0"/>
              <a:t> </a:t>
            </a:r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з одного материка на </a:t>
            </a:r>
            <a:r>
              <a:rPr lang="ru-RU" dirty="0" err="1"/>
              <a:t>інший</a:t>
            </a:r>
            <a:r>
              <a:rPr lang="ru-RU" dirty="0"/>
              <a:t>; </a:t>
            </a:r>
          </a:p>
          <a:p>
            <a:r>
              <a:rPr lang="ru-RU" dirty="0" err="1"/>
              <a:t>фотографія</a:t>
            </a:r>
            <a:r>
              <a:rPr lang="ru-RU" dirty="0"/>
              <a:t> кинула </a:t>
            </a:r>
            <a:r>
              <a:rPr lang="ru-RU" dirty="0" err="1"/>
              <a:t>виклик</a:t>
            </a:r>
            <a:r>
              <a:rPr lang="ru-RU" dirty="0"/>
              <a:t> </a:t>
            </a:r>
            <a:r>
              <a:rPr lang="ru-RU" dirty="0" err="1"/>
              <a:t>реалістичномк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, а </a:t>
            </a:r>
            <a:r>
              <a:rPr lang="ru-RU" dirty="0" err="1"/>
              <a:t>кіно</a:t>
            </a:r>
            <a:r>
              <a:rPr lang="ru-RU" dirty="0"/>
              <a:t> (1895 р.)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оголошено</a:t>
            </a:r>
            <a:r>
              <a:rPr lang="ru-RU" dirty="0"/>
              <a:t> могильником театру. </a:t>
            </a:r>
          </a:p>
          <a:p>
            <a:r>
              <a:rPr lang="ru-RU" dirty="0"/>
              <a:t>На стику </a:t>
            </a:r>
            <a:r>
              <a:rPr lang="ru-RU" dirty="0" err="1"/>
              <a:t>позовів</a:t>
            </a:r>
            <a:r>
              <a:rPr lang="ru-RU" dirty="0"/>
              <a:t> </a:t>
            </a:r>
            <a:r>
              <a:rPr lang="ru-RU" dirty="0" err="1"/>
              <a:t>винайшли</a:t>
            </a:r>
            <a:r>
              <a:rPr lang="ru-RU" dirty="0"/>
              <a:t> </a:t>
            </a:r>
            <a:r>
              <a:rPr lang="ru-RU" dirty="0" err="1"/>
              <a:t>радіо</a:t>
            </a:r>
            <a:r>
              <a:rPr lang="ru-RU" dirty="0"/>
              <a:t> (1895 р. – </a:t>
            </a:r>
            <a:r>
              <a:rPr lang="ru-RU" dirty="0" err="1"/>
              <a:t>А.Попов</a:t>
            </a:r>
            <a:r>
              <a:rPr lang="ru-RU" dirty="0"/>
              <a:t>, 1897 р. – </a:t>
            </a:r>
            <a:r>
              <a:rPr lang="ru-RU" dirty="0" err="1"/>
              <a:t>Г.Марконі</a:t>
            </a:r>
            <a:r>
              <a:rPr lang="ru-RU" dirty="0"/>
              <a:t>). </a:t>
            </a:r>
            <a:r>
              <a:rPr lang="ru-RU" b="1" dirty="0" err="1"/>
              <a:t>Відбулася</a:t>
            </a:r>
            <a:r>
              <a:rPr lang="ru-RU" b="1" dirty="0"/>
              <a:t> перша </a:t>
            </a:r>
            <a:r>
              <a:rPr lang="ru-RU" b="1" dirty="0" err="1"/>
              <a:t>технічна</a:t>
            </a:r>
            <a:r>
              <a:rPr lang="ru-RU" b="1" dirty="0"/>
              <a:t> </a:t>
            </a:r>
            <a:r>
              <a:rPr lang="ru-RU" b="1" dirty="0" err="1"/>
              <a:t>революція</a:t>
            </a:r>
            <a:r>
              <a:rPr lang="ru-RU" b="1" dirty="0"/>
              <a:t> у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соціальних</a:t>
            </a:r>
            <a:r>
              <a:rPr lang="ru-RU" b="1" dirty="0"/>
              <a:t> </a:t>
            </a:r>
            <a:r>
              <a:rPr lang="ru-RU" b="1" dirty="0" err="1"/>
              <a:t>комунікацій</a:t>
            </a:r>
            <a:r>
              <a:rPr lang="ru-RU" b="1" dirty="0"/>
              <a:t>.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208790034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597</Words>
  <Application>Microsoft Office PowerPoint</Application>
  <PresentationFormat>Широкоэкранный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Комунікаційні канали</vt:lpstr>
      <vt:lpstr>Природні канали</vt:lpstr>
      <vt:lpstr>Формування мовної здібності</vt:lpstr>
      <vt:lpstr>Штучні канали</vt:lpstr>
      <vt:lpstr>канал символьних документів– амулети, прикраси, талісмани, статуетки, які мають таємний магічний сенс, а також язичницькі ідоли і взагалі зображення богів.</vt:lpstr>
      <vt:lpstr>Комунікаційні канали палеолітичного мистецтва виконували соціальні функції</vt:lpstr>
      <vt:lpstr>Художні комунікаційні канали </vt:lpstr>
      <vt:lpstr>Гра «Кінокритик»</vt:lpstr>
      <vt:lpstr>Технічні винаходи значно розширили комунікаційні можливості вихідних каналів</vt:lpstr>
      <vt:lpstr>Друга технічна революція знаменувала поява нового роду соціальної комунікації – електронної комунікації</vt:lpstr>
      <vt:lpstr>Огляд еволюції комунікаційних каналів </vt:lpstr>
      <vt:lpstr>Комунікаційні канали</vt:lpstr>
      <vt:lpstr>Усна комунікація. Комунікаційні барєри</vt:lpstr>
      <vt:lpstr>Есперанто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Комунікаційні канали</dc:title>
  <dc:creator>Людмила Чернявская</dc:creator>
  <cp:lastModifiedBy>Людмила Чернявская</cp:lastModifiedBy>
  <cp:revision>2</cp:revision>
  <dcterms:created xsi:type="dcterms:W3CDTF">2021-10-05T19:28:56Z</dcterms:created>
  <dcterms:modified xsi:type="dcterms:W3CDTF">2021-10-10T19:41:35Z</dcterms:modified>
</cp:coreProperties>
</file>