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2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8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79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72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32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19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1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6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6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15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36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9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4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5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6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2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9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85" y="-885610"/>
            <a:ext cx="8279025" cy="260384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/>
                <a:cs typeface="Times New Roman"/>
              </a:rPr>
              <a:t>5 </a:t>
            </a:r>
            <a:r>
              <a:rPr lang="ru-RU" sz="4000" err="1">
                <a:latin typeface="Times New Roman"/>
                <a:cs typeface="Times New Roman"/>
              </a:rPr>
              <a:t>навичок</a:t>
            </a:r>
            <a:r>
              <a:rPr lang="ru-RU" sz="4000" dirty="0">
                <a:latin typeface="Times New Roman"/>
                <a:cs typeface="Times New Roman"/>
              </a:rPr>
              <a:t>, </a:t>
            </a:r>
            <a:r>
              <a:rPr lang="ru-RU" sz="4000" err="1">
                <a:latin typeface="Times New Roman"/>
                <a:cs typeface="Times New Roman"/>
              </a:rPr>
              <a:t>які</a:t>
            </a:r>
            <a:r>
              <a:rPr lang="ru-RU" sz="4000" dirty="0">
                <a:latin typeface="Times New Roman"/>
                <a:cs typeface="Times New Roman"/>
              </a:rPr>
              <a:t> я </a:t>
            </a:r>
            <a:r>
              <a:rPr lang="ru-RU" sz="4000" err="1">
                <a:latin typeface="Times New Roman"/>
                <a:cs typeface="Times New Roman"/>
              </a:rPr>
              <a:t>вважаю</a:t>
            </a:r>
            <a:r>
              <a:rPr lang="ru-RU" sz="4000" dirty="0">
                <a:latin typeface="Times New Roman"/>
                <a:cs typeface="Times New Roman"/>
              </a:rPr>
              <a:t> </a:t>
            </a:r>
            <a:r>
              <a:rPr lang="ru-RU" sz="4000" err="1">
                <a:latin typeface="Times New Roman"/>
                <a:cs typeface="Times New Roman"/>
              </a:rPr>
              <a:t>своєю</a:t>
            </a:r>
            <a:r>
              <a:rPr lang="ru-RU" sz="4000" dirty="0">
                <a:latin typeface="Times New Roman"/>
                <a:cs typeface="Times New Roman"/>
              </a:rPr>
              <a:t> сильною стороною</a:t>
            </a:r>
          </a:p>
        </p:txBody>
      </p:sp>
      <p:pic>
        <p:nvPicPr>
          <p:cNvPr id="4" name="Рисунок 3" descr="Изображение выглядит как текст, мультфильм, дизайн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A406335-5618-E898-FE7B-2952440B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547" y="3573162"/>
            <a:ext cx="5540335" cy="3099486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мультфильм, иллюстрация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FD08D34-BB39-8B0F-02CF-0B4C96FE8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737" y="420902"/>
            <a:ext cx="3897527" cy="251511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рукописный текст, чернил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A0DDFD3-8337-4AE5-CC26-94DD3DF78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49" y="1863811"/>
            <a:ext cx="6075406" cy="34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DF2DA-5A32-E512-159A-3B14B97A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5000" b="1">
                <a:latin typeface="Times New Roman"/>
                <a:cs typeface="Times New Roman"/>
              </a:rPr>
              <a:t>Готовність навчатися та розвиватися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CB424-B85E-2D54-5DD3-E93036656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dirty="0">
                <a:latin typeface="Times New Roman"/>
                <a:ea typeface="+mn-lt"/>
                <a:cs typeface="+mn-lt"/>
              </a:rPr>
              <a:t>Я маю </a:t>
            </a:r>
            <a:r>
              <a:rPr lang="ru-RU" sz="2000" err="1">
                <a:latin typeface="Times New Roman"/>
                <a:ea typeface="+mn-lt"/>
                <a:cs typeface="+mn-lt"/>
              </a:rPr>
              <a:t>активну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err="1">
                <a:latin typeface="Times New Roman"/>
                <a:ea typeface="+mn-lt"/>
                <a:cs typeface="+mn-lt"/>
              </a:rPr>
              <a:t>позицію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err="1">
                <a:latin typeface="Times New Roman"/>
                <a:ea typeface="+mn-lt"/>
                <a:cs typeface="+mn-lt"/>
              </a:rPr>
              <a:t>щодо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err="1">
                <a:latin typeface="Times New Roman"/>
                <a:ea typeface="+mn-lt"/>
                <a:cs typeface="+mn-lt"/>
              </a:rPr>
              <a:t>навчання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і </a:t>
            </a:r>
            <a:r>
              <a:rPr lang="ru-RU" sz="2000" err="1">
                <a:latin typeface="Times New Roman"/>
                <a:ea typeface="+mn-lt"/>
                <a:cs typeface="+mn-lt"/>
              </a:rPr>
              <a:t>особистісного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err="1">
                <a:latin typeface="Times New Roman"/>
                <a:ea typeface="+mn-lt"/>
                <a:cs typeface="+mn-lt"/>
              </a:rPr>
              <a:t>розвитку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 </a:t>
            </a:r>
            <a:r>
              <a:rPr lang="ru-RU" sz="2000" err="1">
                <a:latin typeface="Times New Roman"/>
                <a:ea typeface="+mn-lt"/>
                <a:cs typeface="+mn-lt"/>
              </a:rPr>
              <a:t>Постійно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err="1">
                <a:latin typeface="Times New Roman"/>
                <a:ea typeface="+mn-lt"/>
                <a:cs typeface="+mn-lt"/>
              </a:rPr>
              <a:t>прагну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не </a:t>
            </a:r>
            <a:r>
              <a:rPr lang="ru-RU" sz="2000" err="1">
                <a:latin typeface="Times New Roman"/>
                <a:ea typeface="+mn-lt"/>
                <a:cs typeface="+mn-lt"/>
              </a:rPr>
              <a:t>лише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err="1">
                <a:latin typeface="Times New Roman"/>
                <a:ea typeface="+mn-lt"/>
                <a:cs typeface="+mn-lt"/>
              </a:rPr>
              <a:t>опановувати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err="1">
                <a:latin typeface="Times New Roman"/>
                <a:ea typeface="+mn-lt"/>
                <a:cs typeface="+mn-lt"/>
              </a:rPr>
              <a:t>програму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в </a:t>
            </a:r>
            <a:r>
              <a:rPr lang="ru-RU" sz="2000" err="1">
                <a:latin typeface="Times New Roman"/>
                <a:ea typeface="+mn-lt"/>
                <a:cs typeface="+mn-lt"/>
              </a:rPr>
              <a:t>університеті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а й </a:t>
            </a:r>
            <a:r>
              <a:rPr lang="ru-RU" sz="2000" err="1">
                <a:latin typeface="Times New Roman"/>
                <a:ea typeface="+mn-lt"/>
                <a:cs typeface="+mn-lt"/>
              </a:rPr>
              <a:t>розширювати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err="1">
                <a:latin typeface="Times New Roman"/>
                <a:ea typeface="+mn-lt"/>
                <a:cs typeface="+mn-lt"/>
              </a:rPr>
              <a:t>знання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за межами </a:t>
            </a:r>
            <a:r>
              <a:rPr lang="ru-RU" sz="2000" err="1">
                <a:latin typeface="Times New Roman"/>
                <a:ea typeface="+mn-lt"/>
                <a:cs typeface="+mn-lt"/>
              </a:rPr>
              <a:t>обов’язкового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— через онлайн-</a:t>
            </a:r>
            <a:r>
              <a:rPr lang="ru-RU" sz="2000" err="1">
                <a:latin typeface="Times New Roman"/>
                <a:ea typeface="+mn-lt"/>
                <a:cs typeface="+mn-lt"/>
              </a:rPr>
              <a:t>курси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практику, участь у </a:t>
            </a:r>
            <a:r>
              <a:rPr lang="ru-RU" sz="2000" err="1">
                <a:latin typeface="Times New Roman"/>
                <a:ea typeface="+mn-lt"/>
                <a:cs typeface="+mn-lt"/>
              </a:rPr>
              <a:t>проєктах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err="1">
                <a:latin typeface="Times New Roman"/>
                <a:ea typeface="+mn-lt"/>
                <a:cs typeface="+mn-lt"/>
              </a:rPr>
              <a:t>чи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err="1">
                <a:latin typeface="Times New Roman"/>
                <a:ea typeface="+mn-lt"/>
                <a:cs typeface="+mn-lt"/>
              </a:rPr>
              <a:t>волонтерстві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</a:t>
            </a:r>
            <a:endParaRPr lang="ru-RU" sz="2000">
              <a:latin typeface="Times New Roman"/>
              <a:cs typeface="Times New Roman"/>
            </a:endParaRPr>
          </a:p>
          <a:p>
            <a:r>
              <a:rPr lang="ru-RU" sz="2000">
                <a:latin typeface="Times New Roman"/>
                <a:ea typeface="+mn-lt"/>
                <a:cs typeface="+mn-lt"/>
              </a:rPr>
              <a:t>Вмію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самостійно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знаходити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потрібну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інформацію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ставлю </a:t>
            </a:r>
            <a:r>
              <a:rPr lang="ru-RU" sz="2000">
                <a:latin typeface="Times New Roman"/>
                <a:ea typeface="+mn-lt"/>
                <a:cs typeface="+mn-lt"/>
              </a:rPr>
              <a:t>запитання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>
                <a:latin typeface="Times New Roman"/>
                <a:ea typeface="+mn-lt"/>
                <a:cs typeface="+mn-lt"/>
              </a:rPr>
              <a:t>якщо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чогось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не </a:t>
            </a:r>
            <a:r>
              <a:rPr lang="ru-RU" sz="2000">
                <a:latin typeface="Times New Roman"/>
                <a:ea typeface="+mn-lt"/>
                <a:cs typeface="+mn-lt"/>
              </a:rPr>
              <a:t>розумію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і не </a:t>
            </a:r>
            <a:r>
              <a:rPr lang="ru-RU" sz="2000">
                <a:latin typeface="Times New Roman"/>
                <a:ea typeface="+mn-lt"/>
                <a:cs typeface="+mn-lt"/>
              </a:rPr>
              <a:t>боюся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вчитися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на </a:t>
            </a:r>
            <a:r>
              <a:rPr lang="ru-RU" sz="2000">
                <a:latin typeface="Times New Roman"/>
                <a:ea typeface="+mn-lt"/>
                <a:cs typeface="+mn-lt"/>
              </a:rPr>
              <a:t>власних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помилках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 </a:t>
            </a:r>
            <a:r>
              <a:rPr lang="ru-RU" sz="2000">
                <a:latin typeface="Times New Roman"/>
                <a:ea typeface="+mn-lt"/>
                <a:cs typeface="+mn-lt"/>
              </a:rPr>
              <a:t>Ціную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конструктивну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критику та </a:t>
            </a:r>
            <a:r>
              <a:rPr lang="ru-RU" sz="2000">
                <a:latin typeface="Times New Roman"/>
                <a:ea typeface="+mn-lt"/>
                <a:cs typeface="+mn-lt"/>
              </a:rPr>
              <a:t>використовую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її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як </a:t>
            </a:r>
            <a:r>
              <a:rPr lang="ru-RU" sz="2000">
                <a:latin typeface="Times New Roman"/>
                <a:ea typeface="+mn-lt"/>
                <a:cs typeface="+mn-lt"/>
              </a:rPr>
              <a:t>інструмент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для росту.</a:t>
            </a:r>
            <a:endParaRPr lang="ru-RU" sz="2000">
              <a:latin typeface="Times New Roman"/>
              <a:cs typeface="Times New Roman"/>
            </a:endParaRPr>
          </a:p>
          <a:p>
            <a:r>
              <a:rPr lang="ru-RU" sz="2000">
                <a:latin typeface="Times New Roman"/>
                <a:ea typeface="+mn-lt"/>
                <a:cs typeface="+mn-lt"/>
              </a:rPr>
              <a:t>Вірю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>
                <a:latin typeface="Times New Roman"/>
                <a:ea typeface="+mn-lt"/>
                <a:cs typeface="+mn-lt"/>
              </a:rPr>
              <a:t>що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сучасний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світ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потребує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гнучких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людей, </a:t>
            </a:r>
            <a:r>
              <a:rPr lang="ru-RU" sz="2000">
                <a:latin typeface="Times New Roman"/>
                <a:ea typeface="+mn-lt"/>
                <a:cs typeface="+mn-lt"/>
              </a:rPr>
              <a:t>які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вміють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швидко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>
                <a:latin typeface="Times New Roman"/>
                <a:ea typeface="+mn-lt"/>
                <a:cs typeface="+mn-lt"/>
              </a:rPr>
              <a:t>навчатися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>
                <a:latin typeface="Times New Roman"/>
                <a:ea typeface="+mn-lt"/>
                <a:cs typeface="+mn-lt"/>
              </a:rPr>
              <a:t>адаптуватися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й не </a:t>
            </a:r>
            <a:r>
              <a:rPr lang="ru-RU" sz="2000">
                <a:latin typeface="Times New Roman"/>
                <a:ea typeface="+mn-lt"/>
                <a:cs typeface="+mn-lt"/>
              </a:rPr>
              <a:t>зупиняються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на </a:t>
            </a:r>
            <a:r>
              <a:rPr lang="ru-RU" sz="2000">
                <a:latin typeface="Times New Roman"/>
                <a:ea typeface="+mn-lt"/>
                <a:cs typeface="+mn-lt"/>
              </a:rPr>
              <a:t>досягнутому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— </a:t>
            </a:r>
            <a:r>
              <a:rPr lang="ru-RU" sz="2000">
                <a:latin typeface="Times New Roman"/>
                <a:ea typeface="+mn-lt"/>
                <a:cs typeface="+mn-lt"/>
              </a:rPr>
              <a:t>саме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до </a:t>
            </a:r>
            <a:r>
              <a:rPr lang="ru-RU" sz="2000">
                <a:latin typeface="Times New Roman"/>
                <a:ea typeface="+mn-lt"/>
                <a:cs typeface="+mn-lt"/>
              </a:rPr>
              <a:t>цього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я і </a:t>
            </a:r>
            <a:r>
              <a:rPr lang="ru-RU" sz="2000">
                <a:latin typeface="Times New Roman"/>
                <a:ea typeface="+mn-lt"/>
                <a:cs typeface="+mn-lt"/>
              </a:rPr>
              <a:t>прагну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</a:t>
            </a:r>
            <a:endParaRPr lang="ru-RU" sz="2000">
              <a:latin typeface="Times New Roman"/>
              <a:cs typeface="Times New Roman"/>
            </a:endParaRPr>
          </a:p>
          <a:p>
            <a:endParaRPr lang="ru-RU" sz="2000"/>
          </a:p>
        </p:txBody>
      </p:sp>
      <p:pic>
        <p:nvPicPr>
          <p:cNvPr id="4" name="Рисунок 3" descr="Изображение выглядит как человек, Человеческое лицо, одежда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FD723C6-BE0C-E147-BF6F-19EB9796C6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62" r="16760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0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4EF3A-ADCA-EF73-F232-AA777C3C9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5400" b="1">
                <a:latin typeface="Times New Roman"/>
                <a:cs typeface="Times New Roman"/>
              </a:rPr>
              <a:t>Активне слухання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6A2982-BAC5-5B05-6940-C99A37B5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000">
                <a:latin typeface="Times New Roman"/>
                <a:ea typeface="+mn-lt"/>
                <a:cs typeface="+mn-lt"/>
              </a:rPr>
              <a:t>Я володію навичкою активного слухання, що дозволяє мені краще розуміти співрозмовника, ставити уточнюючі запитання та уважно сприймати інформацію.</a:t>
            </a:r>
            <a:endParaRPr lang="ru-RU" sz="2000">
              <a:latin typeface="Times New Roman"/>
              <a:cs typeface="Times New Roman"/>
            </a:endParaRPr>
          </a:p>
          <a:p>
            <a:r>
              <a:rPr lang="ru-RU" sz="2000">
                <a:latin typeface="Times New Roman"/>
                <a:ea typeface="+mn-lt"/>
                <a:cs typeface="+mn-lt"/>
              </a:rPr>
              <a:t>Під час навчання ця навичка допомагає мені зосереджено слухати викладача, фіксувати ключові моменти та ефективно працювати в команді. Я вмію не лише чути, а й розуміти — це дозволяє уникати непорозумінь, швидше навчатись і підтримувати здорову комунікацію.</a:t>
            </a:r>
            <a:endParaRPr lang="ru-RU" sz="2000">
              <a:latin typeface="Times New Roman"/>
              <a:cs typeface="Times New Roman"/>
            </a:endParaRPr>
          </a:p>
          <a:p>
            <a:r>
              <a:rPr lang="ru-RU" sz="2000">
                <a:latin typeface="Times New Roman"/>
                <a:ea typeface="+mn-lt"/>
                <a:cs typeface="+mn-lt"/>
              </a:rPr>
              <a:t>В розмові я поважаю точку зору іншого, не перебиваю, а прагну з’ясувати суть — особливо в дискусіях, групових проектах чи під час зворотного зв’язку від викладачів і колег.</a:t>
            </a:r>
            <a:endParaRPr lang="ru-RU" sz="2000">
              <a:latin typeface="Times New Roman"/>
              <a:cs typeface="Times New Roman"/>
            </a:endParaRPr>
          </a:p>
          <a:p>
            <a:endParaRPr lang="ru-RU" sz="2000"/>
          </a:p>
        </p:txBody>
      </p:sp>
      <p:pic>
        <p:nvPicPr>
          <p:cNvPr id="4" name="Рисунок 3" descr="Изображение выглядит как одежда, Человеческое лицо, челове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38D1C68-7FD9-6A74-B307-628A99C581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50" r="18072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22573-764D-2D89-FBB9-A3834553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5400" b="1">
                <a:latin typeface="Times New Roman"/>
                <a:cs typeface="Times New Roman"/>
              </a:rPr>
              <a:t>Вміння спостерігати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9C1AB-2EF6-A895-B2A9-C35CCAE54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450" y="1717925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>
                <a:latin typeface="Times New Roman"/>
                <a:ea typeface="+mn-lt"/>
                <a:cs typeface="+mn-lt"/>
              </a:rPr>
              <a:t>Я маю розвинену здатність до спостереження, що допомагає мені уважно помічати деталі, зміни в поведінці, процесах або середовищі.</a:t>
            </a:r>
            <a:endParaRPr lang="ru-RU" sz="2000">
              <a:latin typeface="Times New Roman"/>
              <a:cs typeface="Times New Roman"/>
            </a:endParaRPr>
          </a:p>
          <a:p>
            <a:r>
              <a:rPr lang="ru-RU" sz="2000" dirty="0">
                <a:latin typeface="Times New Roman"/>
                <a:ea typeface="+mn-lt"/>
                <a:cs typeface="+mn-lt"/>
              </a:rPr>
              <a:t>У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навчанні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ця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навичка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дозволяє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краще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розуміти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матеріал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вловлювати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приховані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закономірності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бачити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зв’язки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між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темами та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завданнями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 У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спільній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роботі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—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це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вміння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допомагає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вчасно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помічати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проблеми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напругу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чи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потребу в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підтримці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з боку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одногрупників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</a:t>
            </a:r>
            <a:endParaRPr lang="ru-RU" sz="2000" dirty="0">
              <a:latin typeface="Times New Roman"/>
              <a:cs typeface="Times New Roman"/>
            </a:endParaRPr>
          </a:p>
          <a:p>
            <a:r>
              <a:rPr lang="ru-RU" sz="2000" dirty="0" err="1">
                <a:latin typeface="Times New Roman"/>
                <a:ea typeface="+mn-lt"/>
                <a:cs typeface="+mn-lt"/>
              </a:rPr>
              <a:t>Завдяки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вмінню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спостерігати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я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швидко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орієнтуюся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в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новій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ситуації</a:t>
            </a:r>
            <a:r>
              <a:rPr lang="ru-RU" sz="20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можу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адаптуватися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до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змін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і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приймати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виважені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рішення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на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основі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того,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що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бачу</a:t>
            </a:r>
            <a:r>
              <a:rPr lang="ru-RU" sz="2000" dirty="0">
                <a:latin typeface="Times New Roman"/>
                <a:ea typeface="+mn-lt"/>
                <a:cs typeface="+mn-lt"/>
              </a:rPr>
              <a:t> і </a:t>
            </a:r>
            <a:r>
              <a:rPr lang="ru-RU" sz="2000" dirty="0" err="1">
                <a:latin typeface="Times New Roman"/>
                <a:ea typeface="+mn-lt"/>
                <a:cs typeface="+mn-lt"/>
              </a:rPr>
              <a:t>розумію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</a:t>
            </a:r>
            <a:endParaRPr lang="ru-RU" sz="2000" dirty="0">
              <a:latin typeface="Times New Roman"/>
              <a:cs typeface="Times New Roman"/>
            </a:endParaRPr>
          </a:p>
          <a:p>
            <a:endParaRPr lang="ru-RU" sz="2000"/>
          </a:p>
        </p:txBody>
      </p:sp>
      <p:pic>
        <p:nvPicPr>
          <p:cNvPr id="5" name="Рисунок 4" descr="Изображение выглядит как Ювелирные изделия, Модный аксессуар, ювелирные украш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2715723-AF89-4EC0-BD05-0660E5498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022" y="3970131"/>
            <a:ext cx="4878042" cy="25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0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4C9FE-46A7-19EB-9CDC-EBC392E1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5400" b="1">
                <a:latin typeface="Times New Roman"/>
                <a:cs typeface="Times New Roman"/>
              </a:rPr>
              <a:t>Позитивне мислення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301313-6D8E-5DE6-B7AB-43108F457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200">
                <a:latin typeface="Times New Roman"/>
                <a:ea typeface="+mn-lt"/>
                <a:cs typeface="+mn-lt"/>
              </a:rPr>
              <a:t>Я дотримуюсь принципу позитивного мислення, що допомагає мені зберігати мотивацію, навіть коли виникають труднощі. Я вмію бачити можливості у викликах і зосереджуватися не на проблемах, а на шляхах їх вирішення.</a:t>
            </a:r>
            <a:endParaRPr lang="ru-RU" sz="2200">
              <a:latin typeface="Times New Roman"/>
              <a:cs typeface="Times New Roman"/>
            </a:endParaRPr>
          </a:p>
          <a:p>
            <a:r>
              <a:rPr lang="ru-RU" sz="2200">
                <a:latin typeface="Times New Roman"/>
                <a:ea typeface="+mn-lt"/>
                <a:cs typeface="+mn-lt"/>
              </a:rPr>
              <a:t>Це допомагає мені підтримувати доброзичливу атмосферу в командній роботі, бути відкритим до нових ідей та не здаватися після першої невдачі. Я вірю, що ставлення до ситуації багато в чому визначає її результат — і саме тому намагаюся залишатися конструктивним, спокійним і впевненим у будь-яких обставинах.</a:t>
            </a:r>
            <a:endParaRPr lang="ru-RU" sz="2200">
              <a:latin typeface="Times New Roman"/>
              <a:cs typeface="Times New Roman"/>
            </a:endParaRPr>
          </a:p>
          <a:p>
            <a:endParaRPr lang="ru-RU" sz="2200"/>
          </a:p>
        </p:txBody>
      </p:sp>
      <p:pic>
        <p:nvPicPr>
          <p:cNvPr id="4" name="Рисунок 3" descr="Изображение выглядит как рисунок, иллюстрация, Детское искусство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7F96EB0-87C8-4176-930E-6E6211031B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70" r="16913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6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C0AA5-B9BE-C51B-057D-6BED5524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5400" b="1">
                <a:latin typeface="Times New Roman"/>
                <a:cs typeface="Times New Roman"/>
              </a:rPr>
              <a:t>Готовність допомагати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A57F9-B927-933F-8778-3F2825637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200">
                <a:latin typeface="Times New Roman"/>
                <a:ea typeface="+mn-lt"/>
                <a:cs typeface="+mn-lt"/>
              </a:rPr>
              <a:t>Я завжди готовий підтримати інших — одногрупників, викладачів або колег. Мені важливо бути корисним і сприяти спільному успіху.</a:t>
            </a:r>
            <a:endParaRPr lang="ru-RU" sz="2200">
              <a:latin typeface="Times New Roman"/>
              <a:cs typeface="Times New Roman"/>
            </a:endParaRPr>
          </a:p>
          <a:p>
            <a:r>
              <a:rPr lang="ru-RU" sz="2200">
                <a:latin typeface="Times New Roman"/>
                <a:ea typeface="+mn-lt"/>
                <a:cs typeface="+mn-lt"/>
              </a:rPr>
              <a:t>Ця якість допомагає створювати дружню атмосферу, зміцнювати командний дух і швидше вирішувати завдання. Я вмію слухати, враховувати потреби інших і пропонувати свою допомогу без зайвих вагань.</a:t>
            </a:r>
            <a:endParaRPr lang="ru-RU" sz="2200">
              <a:latin typeface="Times New Roman"/>
              <a:cs typeface="Times New Roman"/>
            </a:endParaRPr>
          </a:p>
          <a:p>
            <a:r>
              <a:rPr lang="ru-RU" sz="2200">
                <a:latin typeface="Times New Roman"/>
                <a:ea typeface="+mn-lt"/>
                <a:cs typeface="+mn-lt"/>
              </a:rPr>
              <a:t>Готовність допомагати також стимулює мій власний розвиток, адже через підтримку інших я навчаюся новому і краще розумію матеріал.</a:t>
            </a:r>
            <a:endParaRPr lang="ru-RU" sz="2200">
              <a:latin typeface="Times New Roman"/>
              <a:cs typeface="Times New Roman"/>
            </a:endParaRPr>
          </a:p>
          <a:p>
            <a:endParaRPr lang="ru-RU" sz="2200"/>
          </a:p>
        </p:txBody>
      </p:sp>
      <p:pic>
        <p:nvPicPr>
          <p:cNvPr id="4" name="Рисунок 3" descr="Изображение выглядит как человек, одежда, на открытом воздухе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00942B5-D08E-1D65-4EB5-47190661AB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61" r="28184" b="-1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82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Природа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Природа</vt:lpstr>
      <vt:lpstr>5 навичок, які я вважаю своєю сильною стороною</vt:lpstr>
      <vt:lpstr>Готовність навчатися та розвиватися</vt:lpstr>
      <vt:lpstr>Активне слухання</vt:lpstr>
      <vt:lpstr>Вміння спостерігати</vt:lpstr>
      <vt:lpstr>Позитивне мислення</vt:lpstr>
      <vt:lpstr>Готовність допомагати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навичок, які я вважаю своєю сильною стороною</dc:title>
  <dc:creator/>
  <cp:lastModifiedBy>Анастасія Чередниченко</cp:lastModifiedBy>
  <cp:revision>109</cp:revision>
  <dcterms:created xsi:type="dcterms:W3CDTF">2025-09-22T17:22:17Z</dcterms:created>
  <dcterms:modified xsi:type="dcterms:W3CDTF">2025-09-22T17:56:35Z</dcterms:modified>
</cp:coreProperties>
</file>